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87" r:id="rId2"/>
    <p:sldId id="301" r:id="rId3"/>
    <p:sldId id="318" r:id="rId4"/>
    <p:sldId id="258" r:id="rId5"/>
    <p:sldId id="320" r:id="rId6"/>
    <p:sldId id="321" r:id="rId7"/>
    <p:sldId id="322" r:id="rId8"/>
    <p:sldId id="323" r:id="rId9"/>
    <p:sldId id="324" r:id="rId10"/>
    <p:sldId id="325" r:id="rId11"/>
    <p:sldId id="328" r:id="rId12"/>
    <p:sldId id="326" r:id="rId13"/>
    <p:sldId id="288" r:id="rId14"/>
    <p:sldId id="327" r:id="rId15"/>
    <p:sldId id="297" r:id="rId16"/>
    <p:sldId id="280" r:id="rId17"/>
    <p:sldId id="289" r:id="rId18"/>
    <p:sldId id="290" r:id="rId19"/>
    <p:sldId id="340" r:id="rId20"/>
    <p:sldId id="343" r:id="rId21"/>
    <p:sldId id="344" r:id="rId22"/>
    <p:sldId id="332" r:id="rId23"/>
    <p:sldId id="334" r:id="rId24"/>
    <p:sldId id="294" r:id="rId25"/>
    <p:sldId id="295" r:id="rId26"/>
    <p:sldId id="338" r:id="rId27"/>
    <p:sldId id="339" r:id="rId28"/>
    <p:sldId id="296" r:id="rId29"/>
    <p:sldId id="298" r:id="rId30"/>
    <p:sldId id="345" r:id="rId31"/>
    <p:sldId id="266" r:id="rId32"/>
    <p:sldId id="270" r:id="rId33"/>
    <p:sldId id="273" r:id="rId34"/>
  </p:sldIdLst>
  <p:sldSz cx="9144000" cy="6858000" type="screen4x3"/>
  <p:notesSz cx="6858000" cy="9144000"/>
  <p:defaultTex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0000"/>
    <a:srgbClr val="4D4D4D"/>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2" autoAdjust="0"/>
    <p:restoredTop sz="94660"/>
  </p:normalViewPr>
  <p:slideViewPr>
    <p:cSldViewPr snapToGrid="0">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C51F4EF-4DF5-4829-BDB7-736D2F3E44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a:defRPr/>
            </a:pPr>
            <a:endParaRPr lang="fr-FR"/>
          </a:p>
        </p:txBody>
      </p:sp>
      <p:sp>
        <p:nvSpPr>
          <p:cNvPr id="3" name="Espace réservé de la date 2">
            <a:extLst>
              <a:ext uri="{FF2B5EF4-FFF2-40B4-BE49-F238E27FC236}">
                <a16:creationId xmlns:a16="http://schemas.microsoft.com/office/drawing/2014/main" id="{06136E2D-F9AD-4A3D-99CC-F1A76285ED8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6A26E494-C9C6-4A6E-9D88-A0FA46E7F4D1}" type="datetimeFigureOut">
              <a:rPr lang="fr-FR"/>
              <a:pPr>
                <a:defRPr/>
              </a:pPr>
              <a:t>13/11/2020</a:t>
            </a:fld>
            <a:endParaRPr lang="fr-FR"/>
          </a:p>
        </p:txBody>
      </p:sp>
      <p:sp>
        <p:nvSpPr>
          <p:cNvPr id="4" name="Espace réservé de l'image des diapositives 3">
            <a:extLst>
              <a:ext uri="{FF2B5EF4-FFF2-40B4-BE49-F238E27FC236}">
                <a16:creationId xmlns:a16="http://schemas.microsoft.com/office/drawing/2014/main" id="{9A460E3A-0978-40EA-BF2B-53D10513DCE0}"/>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a:extLst>
              <a:ext uri="{FF2B5EF4-FFF2-40B4-BE49-F238E27FC236}">
                <a16:creationId xmlns:a16="http://schemas.microsoft.com/office/drawing/2014/main" id="{E2994E42-317C-4E1F-A0F4-FBF275250F7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a:extLst>
              <a:ext uri="{FF2B5EF4-FFF2-40B4-BE49-F238E27FC236}">
                <a16:creationId xmlns:a16="http://schemas.microsoft.com/office/drawing/2014/main" id="{F3FC2823-F9C2-4B9C-948C-4974FFA0237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smtClean="0"/>
            </a:lvl1pPr>
          </a:lstStyle>
          <a:p>
            <a:pPr>
              <a:defRPr/>
            </a:pPr>
            <a:endParaRPr lang="fr-FR"/>
          </a:p>
        </p:txBody>
      </p:sp>
      <p:sp>
        <p:nvSpPr>
          <p:cNvPr id="7" name="Espace réservé du numéro de diapositive 6">
            <a:extLst>
              <a:ext uri="{FF2B5EF4-FFF2-40B4-BE49-F238E27FC236}">
                <a16:creationId xmlns:a16="http://schemas.microsoft.com/office/drawing/2014/main" id="{A30C5BC8-E24F-4D88-A036-A178F292BB6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1F560C95-1EB1-4868-98D9-8C00B5066E22}" type="slidenum">
              <a:rPr lang="fr-FR"/>
              <a:pPr>
                <a:defRPr/>
              </a:pPr>
              <a:t>‹N°›</a:t>
            </a:fld>
            <a:endParaRPr lang="fr-F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C90C4657-1DA4-49ED-B86E-CDE5217673B1}" type="slidenum">
              <a:rPr lang="fr-FR" smtClean="0">
                <a:solidFill>
                  <a:prstClr val="black"/>
                </a:solidFill>
              </a:rPr>
              <a:pPr/>
              <a:t>20</a:t>
            </a:fld>
            <a:endParaRPr lang="fr-FR">
              <a:solidFill>
                <a:prstClr val="black"/>
              </a:solidFill>
            </a:endParaRPr>
          </a:p>
        </p:txBody>
      </p:sp>
    </p:spTree>
    <p:extLst>
      <p:ext uri="{BB962C8B-B14F-4D97-AF65-F5344CB8AC3E}">
        <p14:creationId xmlns:p14="http://schemas.microsoft.com/office/powerpoint/2010/main" val="2469406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a:extLst>
              <a:ext uri="{FF2B5EF4-FFF2-40B4-BE49-F238E27FC236}">
                <a16:creationId xmlns:a16="http://schemas.microsoft.com/office/drawing/2014/main" id="{5F7C22C7-E181-4C3E-B237-4A919A0194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Espace réservé des commentaires 2">
            <a:extLst>
              <a:ext uri="{FF2B5EF4-FFF2-40B4-BE49-F238E27FC236}">
                <a16:creationId xmlns:a16="http://schemas.microsoft.com/office/drawing/2014/main" id="{823A5548-1916-468D-890C-2091B3A599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21508" name="Espace réservé du numéro de diapositive 3">
            <a:extLst>
              <a:ext uri="{FF2B5EF4-FFF2-40B4-BE49-F238E27FC236}">
                <a16:creationId xmlns:a16="http://schemas.microsoft.com/office/drawing/2014/main" id="{C0CE382B-01F9-4BBE-AB25-6A5D9801CA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40237D-94F9-4B50-A29A-406A0003EF8E}" type="slidenum">
              <a:rPr lang="fr-FR" altLang="fr-FR"/>
              <a:pPr/>
              <a:t>29</a:t>
            </a:fld>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a:extLst>
              <a:ext uri="{FF2B5EF4-FFF2-40B4-BE49-F238E27FC236}">
                <a16:creationId xmlns:a16="http://schemas.microsoft.com/office/drawing/2014/main" id="{5F7C22C7-E181-4C3E-B237-4A919A0194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Espace réservé des commentaires 2">
            <a:extLst>
              <a:ext uri="{FF2B5EF4-FFF2-40B4-BE49-F238E27FC236}">
                <a16:creationId xmlns:a16="http://schemas.microsoft.com/office/drawing/2014/main" id="{823A5548-1916-468D-890C-2091B3A599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21508" name="Espace réservé du numéro de diapositive 3">
            <a:extLst>
              <a:ext uri="{FF2B5EF4-FFF2-40B4-BE49-F238E27FC236}">
                <a16:creationId xmlns:a16="http://schemas.microsoft.com/office/drawing/2014/main" id="{C0CE382B-01F9-4BBE-AB25-6A5D9801CA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40237D-94F9-4B50-A29A-406A0003EF8E}" type="slidenum">
              <a:rPr lang="fr-FR" altLang="fr-FR"/>
              <a:pPr/>
              <a:t>30</a:t>
            </a:fld>
            <a:endParaRPr lang="fr-FR" altLang="fr-FR"/>
          </a:p>
        </p:txBody>
      </p:sp>
    </p:spTree>
    <p:extLst>
      <p:ext uri="{BB962C8B-B14F-4D97-AF65-F5344CB8AC3E}">
        <p14:creationId xmlns:p14="http://schemas.microsoft.com/office/powerpoint/2010/main" val="3664433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Rectangle 4">
            <a:extLst>
              <a:ext uri="{FF2B5EF4-FFF2-40B4-BE49-F238E27FC236}">
                <a16:creationId xmlns:a16="http://schemas.microsoft.com/office/drawing/2014/main" id="{3D77AE2B-B545-4902-ACC2-716EC5925962}"/>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8A07A54D-C044-401D-9FF7-9918849AA9E0}"/>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82D5F98C-7F5A-45DF-B9A4-C68E4E073258}"/>
              </a:ext>
            </a:extLst>
          </p:cNvPr>
          <p:cNvSpPr>
            <a:spLocks noGrp="1" noChangeArrowheads="1"/>
          </p:cNvSpPr>
          <p:nvPr>
            <p:ph type="sldNum" sz="quarter" idx="12"/>
          </p:nvPr>
        </p:nvSpPr>
        <p:spPr>
          <a:ln/>
        </p:spPr>
        <p:txBody>
          <a:bodyPr/>
          <a:lstStyle>
            <a:lvl1pPr>
              <a:defRPr/>
            </a:lvl1pPr>
          </a:lstStyle>
          <a:p>
            <a:pPr>
              <a:defRPr/>
            </a:pPr>
            <a:fld id="{1461CC3A-2EF4-4BD2-8FD0-ED6BB759E697}" type="slidenum">
              <a:rPr lang="fr-FR" altLang="fr-FR"/>
              <a:pPr>
                <a:defRPr/>
              </a:pPr>
              <a:t>‹N°›</a:t>
            </a:fld>
            <a:endParaRPr lang="fr-FR" altLang="fr-FR"/>
          </a:p>
        </p:txBody>
      </p:sp>
    </p:spTree>
    <p:extLst>
      <p:ext uri="{BB962C8B-B14F-4D97-AF65-F5344CB8AC3E}">
        <p14:creationId xmlns:p14="http://schemas.microsoft.com/office/powerpoint/2010/main" val="2554624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D6D45821-582C-4FE3-A15C-71D13BCE549E}"/>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ECDB66CB-707F-4C51-B999-19EE096E5D90}"/>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CB74FF3B-82F6-4F63-B698-AC0471CF6EEF}"/>
              </a:ext>
            </a:extLst>
          </p:cNvPr>
          <p:cNvSpPr>
            <a:spLocks noGrp="1" noChangeArrowheads="1"/>
          </p:cNvSpPr>
          <p:nvPr>
            <p:ph type="sldNum" sz="quarter" idx="12"/>
          </p:nvPr>
        </p:nvSpPr>
        <p:spPr>
          <a:ln/>
        </p:spPr>
        <p:txBody>
          <a:bodyPr/>
          <a:lstStyle>
            <a:lvl1pPr>
              <a:defRPr/>
            </a:lvl1pPr>
          </a:lstStyle>
          <a:p>
            <a:pPr>
              <a:defRPr/>
            </a:pPr>
            <a:fld id="{FC3D6366-EAA6-4EA2-B4CF-687E49BB6D88}" type="slidenum">
              <a:rPr lang="fr-FR" altLang="fr-FR"/>
              <a:pPr>
                <a:defRPr/>
              </a:pPr>
              <a:t>‹N°›</a:t>
            </a:fld>
            <a:endParaRPr lang="fr-FR" altLang="fr-FR"/>
          </a:p>
        </p:txBody>
      </p:sp>
    </p:spTree>
    <p:extLst>
      <p:ext uri="{BB962C8B-B14F-4D97-AF65-F5344CB8AC3E}">
        <p14:creationId xmlns:p14="http://schemas.microsoft.com/office/powerpoint/2010/main" val="896557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777A19FB-E1FC-43CA-AFE7-39CB2084EE3A}"/>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9C2E6627-1FE3-42B8-9494-73B8E0B3202C}"/>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73A53B38-46BD-4887-BE7A-1C373E4F8063}"/>
              </a:ext>
            </a:extLst>
          </p:cNvPr>
          <p:cNvSpPr>
            <a:spLocks noGrp="1" noChangeArrowheads="1"/>
          </p:cNvSpPr>
          <p:nvPr>
            <p:ph type="sldNum" sz="quarter" idx="12"/>
          </p:nvPr>
        </p:nvSpPr>
        <p:spPr>
          <a:ln/>
        </p:spPr>
        <p:txBody>
          <a:bodyPr/>
          <a:lstStyle>
            <a:lvl1pPr>
              <a:defRPr/>
            </a:lvl1pPr>
          </a:lstStyle>
          <a:p>
            <a:pPr>
              <a:defRPr/>
            </a:pPr>
            <a:fld id="{2AD8D9B6-E3DD-438F-A937-3D7CB82547FA}" type="slidenum">
              <a:rPr lang="fr-FR" altLang="fr-FR"/>
              <a:pPr>
                <a:defRPr/>
              </a:pPr>
              <a:t>‹N°›</a:t>
            </a:fld>
            <a:endParaRPr lang="fr-FR" altLang="fr-FR"/>
          </a:p>
        </p:txBody>
      </p:sp>
    </p:spTree>
    <p:extLst>
      <p:ext uri="{BB962C8B-B14F-4D97-AF65-F5344CB8AC3E}">
        <p14:creationId xmlns:p14="http://schemas.microsoft.com/office/powerpoint/2010/main" val="263399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EE6AFD96-CD14-4629-AB7F-1C65E7DACDBE}"/>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90276FAF-E9C9-44AA-B0A5-56C69189B92B}"/>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3A560419-331F-432B-90A1-FB1ACAC55A68}"/>
              </a:ext>
            </a:extLst>
          </p:cNvPr>
          <p:cNvSpPr>
            <a:spLocks noGrp="1" noChangeArrowheads="1"/>
          </p:cNvSpPr>
          <p:nvPr>
            <p:ph type="sldNum" sz="quarter" idx="12"/>
          </p:nvPr>
        </p:nvSpPr>
        <p:spPr>
          <a:ln/>
        </p:spPr>
        <p:txBody>
          <a:bodyPr/>
          <a:lstStyle>
            <a:lvl1pPr>
              <a:defRPr/>
            </a:lvl1pPr>
          </a:lstStyle>
          <a:p>
            <a:pPr>
              <a:defRPr/>
            </a:pPr>
            <a:fld id="{8F4EDA04-3D2E-4815-8579-685DB8F6B27D}" type="slidenum">
              <a:rPr lang="fr-FR" altLang="fr-FR"/>
              <a:pPr>
                <a:defRPr/>
              </a:pPr>
              <a:t>‹N°›</a:t>
            </a:fld>
            <a:endParaRPr lang="fr-FR" altLang="fr-FR"/>
          </a:p>
        </p:txBody>
      </p:sp>
    </p:spTree>
    <p:extLst>
      <p:ext uri="{BB962C8B-B14F-4D97-AF65-F5344CB8AC3E}">
        <p14:creationId xmlns:p14="http://schemas.microsoft.com/office/powerpoint/2010/main" val="1142624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Modifiez les styles du texte du masque</a:t>
            </a:r>
          </a:p>
        </p:txBody>
      </p:sp>
      <p:sp>
        <p:nvSpPr>
          <p:cNvPr id="4" name="Rectangle 4">
            <a:extLst>
              <a:ext uri="{FF2B5EF4-FFF2-40B4-BE49-F238E27FC236}">
                <a16:creationId xmlns:a16="http://schemas.microsoft.com/office/drawing/2014/main" id="{B3A84128-C8BC-4E8A-9F0A-B4E5EFBC5130}"/>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A85C926D-F42C-4CD2-91BD-B74E5BBA010D}"/>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D6334A6D-7C3B-4192-94D0-EED504453845}"/>
              </a:ext>
            </a:extLst>
          </p:cNvPr>
          <p:cNvSpPr>
            <a:spLocks noGrp="1" noChangeArrowheads="1"/>
          </p:cNvSpPr>
          <p:nvPr>
            <p:ph type="sldNum" sz="quarter" idx="12"/>
          </p:nvPr>
        </p:nvSpPr>
        <p:spPr>
          <a:ln/>
        </p:spPr>
        <p:txBody>
          <a:bodyPr/>
          <a:lstStyle>
            <a:lvl1pPr>
              <a:defRPr/>
            </a:lvl1pPr>
          </a:lstStyle>
          <a:p>
            <a:pPr>
              <a:defRPr/>
            </a:pPr>
            <a:fld id="{B70E3DD6-8634-4E58-A705-B8F11D382126}" type="slidenum">
              <a:rPr lang="fr-FR" altLang="fr-FR"/>
              <a:pPr>
                <a:defRPr/>
              </a:pPr>
              <a:t>‹N°›</a:t>
            </a:fld>
            <a:endParaRPr lang="fr-FR" altLang="fr-FR"/>
          </a:p>
        </p:txBody>
      </p:sp>
    </p:spTree>
    <p:extLst>
      <p:ext uri="{BB962C8B-B14F-4D97-AF65-F5344CB8AC3E}">
        <p14:creationId xmlns:p14="http://schemas.microsoft.com/office/powerpoint/2010/main" val="754910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a:extLst>
              <a:ext uri="{FF2B5EF4-FFF2-40B4-BE49-F238E27FC236}">
                <a16:creationId xmlns:a16="http://schemas.microsoft.com/office/drawing/2014/main" id="{930944F9-CD79-48D7-BC26-CF7E100F4C38}"/>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B2EEACFE-0A57-4A31-8A71-9ACEDC14CB13}"/>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866C50F0-751A-43EC-9288-6A3018988C19}"/>
              </a:ext>
            </a:extLst>
          </p:cNvPr>
          <p:cNvSpPr>
            <a:spLocks noGrp="1" noChangeArrowheads="1"/>
          </p:cNvSpPr>
          <p:nvPr>
            <p:ph type="sldNum" sz="quarter" idx="12"/>
          </p:nvPr>
        </p:nvSpPr>
        <p:spPr>
          <a:ln/>
        </p:spPr>
        <p:txBody>
          <a:bodyPr/>
          <a:lstStyle>
            <a:lvl1pPr>
              <a:defRPr/>
            </a:lvl1pPr>
          </a:lstStyle>
          <a:p>
            <a:pPr>
              <a:defRPr/>
            </a:pPr>
            <a:fld id="{A367CB9B-46D2-4259-A34D-F6E68E36BC2B}" type="slidenum">
              <a:rPr lang="fr-FR" altLang="fr-FR"/>
              <a:pPr>
                <a:defRPr/>
              </a:pPr>
              <a:t>‹N°›</a:t>
            </a:fld>
            <a:endParaRPr lang="fr-FR" altLang="fr-FR"/>
          </a:p>
        </p:txBody>
      </p:sp>
    </p:spTree>
    <p:extLst>
      <p:ext uri="{BB962C8B-B14F-4D97-AF65-F5344CB8AC3E}">
        <p14:creationId xmlns:p14="http://schemas.microsoft.com/office/powerpoint/2010/main" val="1696746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a:t>Modifiez le style du titre</a:t>
            </a:r>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BE13B57D-9878-47E4-B907-DFC35FC7258F}"/>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8" name="Rectangle 5">
            <a:extLst>
              <a:ext uri="{FF2B5EF4-FFF2-40B4-BE49-F238E27FC236}">
                <a16:creationId xmlns:a16="http://schemas.microsoft.com/office/drawing/2014/main" id="{B85B34C4-9DBC-49F2-8A0E-C85E8F287E0B}"/>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9" name="Rectangle 6">
            <a:extLst>
              <a:ext uri="{FF2B5EF4-FFF2-40B4-BE49-F238E27FC236}">
                <a16:creationId xmlns:a16="http://schemas.microsoft.com/office/drawing/2014/main" id="{3AC17A5B-F92A-48BE-9340-D5132DB98CC9}"/>
              </a:ext>
            </a:extLst>
          </p:cNvPr>
          <p:cNvSpPr>
            <a:spLocks noGrp="1" noChangeArrowheads="1"/>
          </p:cNvSpPr>
          <p:nvPr>
            <p:ph type="sldNum" sz="quarter" idx="12"/>
          </p:nvPr>
        </p:nvSpPr>
        <p:spPr>
          <a:ln/>
        </p:spPr>
        <p:txBody>
          <a:bodyPr/>
          <a:lstStyle>
            <a:lvl1pPr>
              <a:defRPr/>
            </a:lvl1pPr>
          </a:lstStyle>
          <a:p>
            <a:pPr>
              <a:defRPr/>
            </a:pPr>
            <a:fld id="{F12CB87E-2596-438C-B5DD-1AA99FB02EFE}" type="slidenum">
              <a:rPr lang="fr-FR" altLang="fr-FR"/>
              <a:pPr>
                <a:defRPr/>
              </a:pPr>
              <a:t>‹N°›</a:t>
            </a:fld>
            <a:endParaRPr lang="fr-FR" altLang="fr-FR"/>
          </a:p>
        </p:txBody>
      </p:sp>
    </p:spTree>
    <p:extLst>
      <p:ext uri="{BB962C8B-B14F-4D97-AF65-F5344CB8AC3E}">
        <p14:creationId xmlns:p14="http://schemas.microsoft.com/office/powerpoint/2010/main" val="4115841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a:extLst>
              <a:ext uri="{FF2B5EF4-FFF2-40B4-BE49-F238E27FC236}">
                <a16:creationId xmlns:a16="http://schemas.microsoft.com/office/drawing/2014/main" id="{843BBAA1-3A19-412A-8B3E-1D321A7FE12E}"/>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4" name="Rectangle 5">
            <a:extLst>
              <a:ext uri="{FF2B5EF4-FFF2-40B4-BE49-F238E27FC236}">
                <a16:creationId xmlns:a16="http://schemas.microsoft.com/office/drawing/2014/main" id="{E45DDFFF-2261-4BE3-947D-ED0F7B4BAED8}"/>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5" name="Rectangle 6">
            <a:extLst>
              <a:ext uri="{FF2B5EF4-FFF2-40B4-BE49-F238E27FC236}">
                <a16:creationId xmlns:a16="http://schemas.microsoft.com/office/drawing/2014/main" id="{21BA4D3D-6C8B-42A4-9317-1718B6B91A09}"/>
              </a:ext>
            </a:extLst>
          </p:cNvPr>
          <p:cNvSpPr>
            <a:spLocks noGrp="1" noChangeArrowheads="1"/>
          </p:cNvSpPr>
          <p:nvPr>
            <p:ph type="sldNum" sz="quarter" idx="12"/>
          </p:nvPr>
        </p:nvSpPr>
        <p:spPr>
          <a:ln/>
        </p:spPr>
        <p:txBody>
          <a:bodyPr/>
          <a:lstStyle>
            <a:lvl1pPr>
              <a:defRPr/>
            </a:lvl1pPr>
          </a:lstStyle>
          <a:p>
            <a:pPr>
              <a:defRPr/>
            </a:pPr>
            <a:fld id="{97D2EA60-F971-485F-BB32-650ACECCCF1D}" type="slidenum">
              <a:rPr lang="fr-FR" altLang="fr-FR"/>
              <a:pPr>
                <a:defRPr/>
              </a:pPr>
              <a:t>‹N°›</a:t>
            </a:fld>
            <a:endParaRPr lang="fr-FR" altLang="fr-FR"/>
          </a:p>
        </p:txBody>
      </p:sp>
    </p:spTree>
    <p:extLst>
      <p:ext uri="{BB962C8B-B14F-4D97-AF65-F5344CB8AC3E}">
        <p14:creationId xmlns:p14="http://schemas.microsoft.com/office/powerpoint/2010/main" val="394062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3F87ECA-B167-4781-B742-DF5A21F74142}"/>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3" name="Rectangle 5">
            <a:extLst>
              <a:ext uri="{FF2B5EF4-FFF2-40B4-BE49-F238E27FC236}">
                <a16:creationId xmlns:a16="http://schemas.microsoft.com/office/drawing/2014/main" id="{D974ECE9-EDC0-4543-80B2-ADA0A8BCEF96}"/>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4" name="Rectangle 6">
            <a:extLst>
              <a:ext uri="{FF2B5EF4-FFF2-40B4-BE49-F238E27FC236}">
                <a16:creationId xmlns:a16="http://schemas.microsoft.com/office/drawing/2014/main" id="{4E440E3A-424F-4B33-9395-0CF2AF0CE50B}"/>
              </a:ext>
            </a:extLst>
          </p:cNvPr>
          <p:cNvSpPr>
            <a:spLocks noGrp="1" noChangeArrowheads="1"/>
          </p:cNvSpPr>
          <p:nvPr>
            <p:ph type="sldNum" sz="quarter" idx="12"/>
          </p:nvPr>
        </p:nvSpPr>
        <p:spPr>
          <a:ln/>
        </p:spPr>
        <p:txBody>
          <a:bodyPr/>
          <a:lstStyle>
            <a:lvl1pPr>
              <a:defRPr/>
            </a:lvl1pPr>
          </a:lstStyle>
          <a:p>
            <a:pPr>
              <a:defRPr/>
            </a:pPr>
            <a:fld id="{5D55A7DF-9B25-4B64-8567-1AAC96FB400F}" type="slidenum">
              <a:rPr lang="fr-FR" altLang="fr-FR"/>
              <a:pPr>
                <a:defRPr/>
              </a:pPr>
              <a:t>‹N°›</a:t>
            </a:fld>
            <a:endParaRPr lang="fr-FR" altLang="fr-FR"/>
          </a:p>
        </p:txBody>
      </p:sp>
    </p:spTree>
    <p:extLst>
      <p:ext uri="{BB962C8B-B14F-4D97-AF65-F5344CB8AC3E}">
        <p14:creationId xmlns:p14="http://schemas.microsoft.com/office/powerpoint/2010/main" val="1715234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Rectangle 4">
            <a:extLst>
              <a:ext uri="{FF2B5EF4-FFF2-40B4-BE49-F238E27FC236}">
                <a16:creationId xmlns:a16="http://schemas.microsoft.com/office/drawing/2014/main" id="{4DF8F71E-EF46-43AD-8914-9A4BFB20FE66}"/>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EB1B6E21-9C5D-45C7-942E-64247B7F91E4}"/>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E98E3667-20D1-4B71-B764-8608030BF3F3}"/>
              </a:ext>
            </a:extLst>
          </p:cNvPr>
          <p:cNvSpPr>
            <a:spLocks noGrp="1" noChangeArrowheads="1"/>
          </p:cNvSpPr>
          <p:nvPr>
            <p:ph type="sldNum" sz="quarter" idx="12"/>
          </p:nvPr>
        </p:nvSpPr>
        <p:spPr>
          <a:ln/>
        </p:spPr>
        <p:txBody>
          <a:bodyPr/>
          <a:lstStyle>
            <a:lvl1pPr>
              <a:defRPr/>
            </a:lvl1pPr>
          </a:lstStyle>
          <a:p>
            <a:pPr>
              <a:defRPr/>
            </a:pPr>
            <a:fld id="{AC752DA5-80B8-4BBE-B906-2C5EF274B0E6}" type="slidenum">
              <a:rPr lang="fr-FR" altLang="fr-FR"/>
              <a:pPr>
                <a:defRPr/>
              </a:pPr>
              <a:t>‹N°›</a:t>
            </a:fld>
            <a:endParaRPr lang="fr-FR" altLang="fr-FR"/>
          </a:p>
        </p:txBody>
      </p:sp>
    </p:spTree>
    <p:extLst>
      <p:ext uri="{BB962C8B-B14F-4D97-AF65-F5344CB8AC3E}">
        <p14:creationId xmlns:p14="http://schemas.microsoft.com/office/powerpoint/2010/main" val="1614977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Rectangle 4">
            <a:extLst>
              <a:ext uri="{FF2B5EF4-FFF2-40B4-BE49-F238E27FC236}">
                <a16:creationId xmlns:a16="http://schemas.microsoft.com/office/drawing/2014/main" id="{0318F8B0-2433-494E-8431-DED5E2D6F9D6}"/>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4C883B19-8CEF-44FB-87AC-83C8EC4D5FD9}"/>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9BC469EB-8BBC-4FE9-945B-CFEFBEA96DFF}"/>
              </a:ext>
            </a:extLst>
          </p:cNvPr>
          <p:cNvSpPr>
            <a:spLocks noGrp="1" noChangeArrowheads="1"/>
          </p:cNvSpPr>
          <p:nvPr>
            <p:ph type="sldNum" sz="quarter" idx="12"/>
          </p:nvPr>
        </p:nvSpPr>
        <p:spPr>
          <a:ln/>
        </p:spPr>
        <p:txBody>
          <a:bodyPr/>
          <a:lstStyle>
            <a:lvl1pPr>
              <a:defRPr/>
            </a:lvl1pPr>
          </a:lstStyle>
          <a:p>
            <a:pPr>
              <a:defRPr/>
            </a:pPr>
            <a:fld id="{372CBD27-CE60-4EEA-B635-8E3F5D04ED9A}" type="slidenum">
              <a:rPr lang="fr-FR" altLang="fr-FR"/>
              <a:pPr>
                <a:defRPr/>
              </a:pPr>
              <a:t>‹N°›</a:t>
            </a:fld>
            <a:endParaRPr lang="fr-FR" altLang="fr-FR"/>
          </a:p>
        </p:txBody>
      </p:sp>
    </p:spTree>
    <p:extLst>
      <p:ext uri="{BB962C8B-B14F-4D97-AF65-F5344CB8AC3E}">
        <p14:creationId xmlns:p14="http://schemas.microsoft.com/office/powerpoint/2010/main" val="843223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B832562-0285-439C-9A09-A80102333CE3}"/>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1027" name="Rectangle 3">
            <a:extLst>
              <a:ext uri="{FF2B5EF4-FFF2-40B4-BE49-F238E27FC236}">
                <a16:creationId xmlns:a16="http://schemas.microsoft.com/office/drawing/2014/main" id="{33F62CE3-D6B4-46EB-B247-3413A30345FE}"/>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28" name="Rectangle 4">
            <a:extLst>
              <a:ext uri="{FF2B5EF4-FFF2-40B4-BE49-F238E27FC236}">
                <a16:creationId xmlns:a16="http://schemas.microsoft.com/office/drawing/2014/main" id="{E0C123BC-874F-4292-A113-4F572BC411CB}"/>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fr-FR" altLang="fr-FR"/>
          </a:p>
        </p:txBody>
      </p:sp>
      <p:sp>
        <p:nvSpPr>
          <p:cNvPr id="1029" name="Rectangle 5">
            <a:extLst>
              <a:ext uri="{FF2B5EF4-FFF2-40B4-BE49-F238E27FC236}">
                <a16:creationId xmlns:a16="http://schemas.microsoft.com/office/drawing/2014/main" id="{25321993-D7A6-473D-A10A-7F5C6307E89E}"/>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fr-FR" altLang="fr-FR"/>
          </a:p>
        </p:txBody>
      </p:sp>
      <p:sp>
        <p:nvSpPr>
          <p:cNvPr id="1030" name="Rectangle 6">
            <a:extLst>
              <a:ext uri="{FF2B5EF4-FFF2-40B4-BE49-F238E27FC236}">
                <a16:creationId xmlns:a16="http://schemas.microsoft.com/office/drawing/2014/main" id="{16FCE053-8982-4128-A36D-50ADFF4D011E}"/>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437F0332-BAD3-4574-8ACC-FC6A8F7B6CD7}"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8.emf"/><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wmf"/></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wmf"/></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3.jpe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1.wmf"/></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emf"/><Relationship Id="rId1" Type="http://schemas.openxmlformats.org/officeDocument/2006/relationships/slideLayout" Target="../slideLayouts/slideLayout7.xml"/><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slides/_rels/slide32.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image" Target="../media/image70.emf"/><Relationship Id="rId7" Type="http://schemas.openxmlformats.org/officeDocument/2006/relationships/image" Target="../media/image74.wmf"/><Relationship Id="rId2" Type="http://schemas.openxmlformats.org/officeDocument/2006/relationships/image" Target="../media/image69.wmf"/><Relationship Id="rId1" Type="http://schemas.openxmlformats.org/officeDocument/2006/relationships/slideLayout" Target="../slideLayouts/slideLayout7.xml"/><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slides/_rels/slide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a:extLst>
              <a:ext uri="{FF2B5EF4-FFF2-40B4-BE49-F238E27FC236}">
                <a16:creationId xmlns:a16="http://schemas.microsoft.com/office/drawing/2014/main" id="{0337F631-3E7D-4575-98FE-A585F8725550}"/>
              </a:ext>
            </a:extLst>
          </p:cNvPr>
          <p:cNvGrpSpPr>
            <a:grpSpLocks/>
          </p:cNvGrpSpPr>
          <p:nvPr/>
        </p:nvGrpSpPr>
        <p:grpSpPr bwMode="auto">
          <a:xfrm>
            <a:off x="0" y="-12700"/>
            <a:ext cx="2128838" cy="6870700"/>
            <a:chOff x="0" y="0"/>
            <a:chExt cx="1341" cy="4328"/>
          </a:xfrm>
        </p:grpSpPr>
        <p:pic>
          <p:nvPicPr>
            <p:cNvPr id="3076" name="Picture 3" descr="cours-d-eau-alzau-sor">
              <a:extLst>
                <a:ext uri="{FF2B5EF4-FFF2-40B4-BE49-F238E27FC236}">
                  <a16:creationId xmlns:a16="http://schemas.microsoft.com/office/drawing/2014/main" id="{33C8CBDE-0746-463F-8922-9AE6DC592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0194" b="7393"/>
            <a:stretch>
              <a:fillRect/>
            </a:stretch>
          </p:blipFill>
          <p:spPr bwMode="auto">
            <a:xfrm>
              <a:off x="0" y="2469"/>
              <a:ext cx="729"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4" descr="16%20Cours%20d%20eau%20de%20l%20Aksai%20Chine">
              <a:extLst>
                <a:ext uri="{FF2B5EF4-FFF2-40B4-BE49-F238E27FC236}">
                  <a16:creationId xmlns:a16="http://schemas.microsoft.com/office/drawing/2014/main" id="{1D457B63-E0D0-485F-B9A1-80A864E0C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0"/>
              <a:ext cx="1292"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5" descr="Visoterra-cours-d-eau-4680">
              <a:extLst>
                <a:ext uri="{FF2B5EF4-FFF2-40B4-BE49-F238E27FC236}">
                  <a16:creationId xmlns:a16="http://schemas.microsoft.com/office/drawing/2014/main" id="{2B1B61D0-A759-41AF-8D3F-0D6E40BAF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058"/>
            <a:stretch>
              <a:fillRect/>
            </a:stretch>
          </p:blipFill>
          <p:spPr bwMode="auto">
            <a:xfrm>
              <a:off x="0" y="0"/>
              <a:ext cx="747"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6" descr="cours-d-eau-alzau-sor">
              <a:extLst>
                <a:ext uri="{FF2B5EF4-FFF2-40B4-BE49-F238E27FC236}">
                  <a16:creationId xmlns:a16="http://schemas.microsoft.com/office/drawing/2014/main" id="{939EB432-AC4C-43A7-835D-BDBEDB3A7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194" b="7393"/>
            <a:stretch>
              <a:fillRect/>
            </a:stretch>
          </p:blipFill>
          <p:spPr bwMode="auto">
            <a:xfrm>
              <a:off x="0" y="1513"/>
              <a:ext cx="877" cy="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7" descr="dscf1314">
              <a:extLst>
                <a:ext uri="{FF2B5EF4-FFF2-40B4-BE49-F238E27FC236}">
                  <a16:creationId xmlns:a16="http://schemas.microsoft.com/office/drawing/2014/main" id="{85A339BD-1C42-48EE-9FA3-F67718B0D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23"/>
              <a:ext cx="1341"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5" name="Rectangle 9">
            <a:extLst>
              <a:ext uri="{FF2B5EF4-FFF2-40B4-BE49-F238E27FC236}">
                <a16:creationId xmlns:a16="http://schemas.microsoft.com/office/drawing/2014/main" id="{10A2F065-B74B-4DDF-9DB0-9070C1C88855}"/>
              </a:ext>
            </a:extLst>
          </p:cNvPr>
          <p:cNvSpPr>
            <a:spLocks noChangeArrowheads="1"/>
          </p:cNvSpPr>
          <p:nvPr/>
        </p:nvSpPr>
        <p:spPr bwMode="auto">
          <a:xfrm>
            <a:off x="2697163" y="2304661"/>
            <a:ext cx="5786437" cy="1414852"/>
          </a:xfrm>
          <a:prstGeom prst="rect">
            <a:avLst/>
          </a:prstGeom>
          <a:solidFill>
            <a:schemeClr val="accent6">
              <a:lumMod val="20000"/>
              <a:lumOff val="80000"/>
            </a:schemeClr>
          </a:solidFill>
          <a:ln w="38100">
            <a:solidFill>
              <a:srgbClr val="3333FF"/>
            </a:solidFill>
            <a:miter lim="800000"/>
            <a:headEnd/>
            <a:tailEnd/>
          </a:ln>
          <a:effec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buFontTx/>
              <a:buNone/>
            </a:pPr>
            <a:r>
              <a:rPr lang="fr-FR" altLang="fr-FR" dirty="0">
                <a:latin typeface="Calibri" panose="020F0502020204030204" pitchFamily="34" charset="0"/>
                <a:cs typeface="Calibri" panose="020F0502020204030204" pitchFamily="34" charset="0"/>
              </a:rPr>
              <a:t>Chapitre 2</a:t>
            </a:r>
          </a:p>
          <a:p>
            <a:pPr algn="ctr" eaLnBrk="1" hangingPunct="1">
              <a:buFontTx/>
              <a:buNone/>
            </a:pPr>
            <a:r>
              <a:rPr lang="fr-FR" altLang="fr-FR" dirty="0">
                <a:latin typeface="Calibri" panose="020F0502020204030204" pitchFamily="34" charset="0"/>
                <a:cs typeface="Calibri" panose="020F0502020204030204" pitchFamily="34" charset="0"/>
              </a:rPr>
              <a:t>Les régimes hydrologiques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reeform 2"/>
          <p:cNvSpPr>
            <a:spLocks/>
          </p:cNvSpPr>
          <p:nvPr/>
        </p:nvSpPr>
        <p:spPr bwMode="auto">
          <a:xfrm rot="10873651" flipV="1">
            <a:off x="1614488" y="2133600"/>
            <a:ext cx="6989762" cy="2220913"/>
          </a:xfrm>
          <a:custGeom>
            <a:avLst/>
            <a:gdLst>
              <a:gd name="T0" fmla="*/ 268 w 2714"/>
              <a:gd name="T1" fmla="*/ 635 h 2219"/>
              <a:gd name="T2" fmla="*/ 172 w 2714"/>
              <a:gd name="T3" fmla="*/ 914 h 2219"/>
              <a:gd name="T4" fmla="*/ 76 w 2714"/>
              <a:gd name="T5" fmla="*/ 1086 h 2219"/>
              <a:gd name="T6" fmla="*/ 38 w 2714"/>
              <a:gd name="T7" fmla="*/ 1182 h 2219"/>
              <a:gd name="T8" fmla="*/ 767 w 2714"/>
              <a:gd name="T9" fmla="*/ 1182 h 2219"/>
              <a:gd name="T10" fmla="*/ 1065 w 2714"/>
              <a:gd name="T11" fmla="*/ 1288 h 2219"/>
              <a:gd name="T12" fmla="*/ 1151 w 2714"/>
              <a:gd name="T13" fmla="*/ 1490 h 2219"/>
              <a:gd name="T14" fmla="*/ 1209 w 2714"/>
              <a:gd name="T15" fmla="*/ 1931 h 2219"/>
              <a:gd name="T16" fmla="*/ 1219 w 2714"/>
              <a:gd name="T17" fmla="*/ 1979 h 2219"/>
              <a:gd name="T18" fmla="*/ 1315 w 2714"/>
              <a:gd name="T19" fmla="*/ 1998 h 2219"/>
              <a:gd name="T20" fmla="*/ 2035 w 2714"/>
              <a:gd name="T21" fmla="*/ 2123 h 2219"/>
              <a:gd name="T22" fmla="*/ 2303 w 2714"/>
              <a:gd name="T23" fmla="*/ 2219 h 2219"/>
              <a:gd name="T24" fmla="*/ 2428 w 2714"/>
              <a:gd name="T25" fmla="*/ 2181 h 2219"/>
              <a:gd name="T26" fmla="*/ 2505 w 2714"/>
              <a:gd name="T27" fmla="*/ 2104 h 2219"/>
              <a:gd name="T28" fmla="*/ 2563 w 2714"/>
              <a:gd name="T29" fmla="*/ 1835 h 2219"/>
              <a:gd name="T30" fmla="*/ 2044 w 2714"/>
              <a:gd name="T31" fmla="*/ 1211 h 2219"/>
              <a:gd name="T32" fmla="*/ 1977 w 2714"/>
              <a:gd name="T33" fmla="*/ 1173 h 2219"/>
              <a:gd name="T34" fmla="*/ 1881 w 2714"/>
              <a:gd name="T35" fmla="*/ 1048 h 2219"/>
              <a:gd name="T36" fmla="*/ 1833 w 2714"/>
              <a:gd name="T37" fmla="*/ 760 h 2219"/>
              <a:gd name="T38" fmla="*/ 1660 w 2714"/>
              <a:gd name="T39" fmla="*/ 501 h 2219"/>
              <a:gd name="T40" fmla="*/ 1574 w 2714"/>
              <a:gd name="T41" fmla="*/ 434 h 2219"/>
              <a:gd name="T42" fmla="*/ 1535 w 2714"/>
              <a:gd name="T43" fmla="*/ 405 h 2219"/>
              <a:gd name="T44" fmla="*/ 1420 w 2714"/>
              <a:gd name="T45" fmla="*/ 386 h 2219"/>
              <a:gd name="T46" fmla="*/ 1209 w 2714"/>
              <a:gd name="T47" fmla="*/ 338 h 2219"/>
              <a:gd name="T48" fmla="*/ 1334 w 2714"/>
              <a:gd name="T49" fmla="*/ 136 h 2219"/>
              <a:gd name="T50" fmla="*/ 1411 w 2714"/>
              <a:gd name="T51" fmla="*/ 59 h 2219"/>
              <a:gd name="T52" fmla="*/ 1228 w 2714"/>
              <a:gd name="T53" fmla="*/ 2 h 2219"/>
              <a:gd name="T54" fmla="*/ 729 w 2714"/>
              <a:gd name="T55" fmla="*/ 50 h 2219"/>
              <a:gd name="T56" fmla="*/ 537 w 2714"/>
              <a:gd name="T57" fmla="*/ 117 h 2219"/>
              <a:gd name="T58" fmla="*/ 383 w 2714"/>
              <a:gd name="T59" fmla="*/ 222 h 2219"/>
              <a:gd name="T60" fmla="*/ 326 w 2714"/>
              <a:gd name="T61" fmla="*/ 290 h 2219"/>
              <a:gd name="T62" fmla="*/ 230 w 2714"/>
              <a:gd name="T63" fmla="*/ 366 h 2219"/>
              <a:gd name="T64" fmla="*/ 249 w 2714"/>
              <a:gd name="T65" fmla="*/ 530 h 2219"/>
              <a:gd name="T66" fmla="*/ 268 w 2714"/>
              <a:gd name="T67" fmla="*/ 635 h 2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14" h="2219">
                <a:moveTo>
                  <a:pt x="268" y="635"/>
                </a:moveTo>
                <a:cubicBezTo>
                  <a:pt x="225" y="724"/>
                  <a:pt x="213" y="823"/>
                  <a:pt x="172" y="914"/>
                </a:cubicBezTo>
                <a:cubicBezTo>
                  <a:pt x="145" y="974"/>
                  <a:pt x="104" y="1027"/>
                  <a:pt x="76" y="1086"/>
                </a:cubicBezTo>
                <a:cubicBezTo>
                  <a:pt x="0" y="1244"/>
                  <a:pt x="96" y="1097"/>
                  <a:pt x="38" y="1182"/>
                </a:cubicBezTo>
                <a:cubicBezTo>
                  <a:pt x="267" y="1268"/>
                  <a:pt x="526" y="1197"/>
                  <a:pt x="767" y="1182"/>
                </a:cubicBezTo>
                <a:cubicBezTo>
                  <a:pt x="923" y="1199"/>
                  <a:pt x="965" y="1188"/>
                  <a:pt x="1065" y="1288"/>
                </a:cubicBezTo>
                <a:cubicBezTo>
                  <a:pt x="1136" y="1472"/>
                  <a:pt x="1098" y="1409"/>
                  <a:pt x="1151" y="1490"/>
                </a:cubicBezTo>
                <a:cubicBezTo>
                  <a:pt x="1166" y="1760"/>
                  <a:pt x="1150" y="1612"/>
                  <a:pt x="1209" y="1931"/>
                </a:cubicBezTo>
                <a:cubicBezTo>
                  <a:pt x="1212" y="1947"/>
                  <a:pt x="1205" y="1970"/>
                  <a:pt x="1219" y="1979"/>
                </a:cubicBezTo>
                <a:cubicBezTo>
                  <a:pt x="1247" y="1996"/>
                  <a:pt x="1283" y="1991"/>
                  <a:pt x="1315" y="1998"/>
                </a:cubicBezTo>
                <a:cubicBezTo>
                  <a:pt x="1555" y="2052"/>
                  <a:pt x="1793" y="2081"/>
                  <a:pt x="2035" y="2123"/>
                </a:cubicBezTo>
                <a:cubicBezTo>
                  <a:pt x="2126" y="2164"/>
                  <a:pt x="2204" y="2203"/>
                  <a:pt x="2303" y="2219"/>
                </a:cubicBezTo>
                <a:cubicBezTo>
                  <a:pt x="2345" y="2206"/>
                  <a:pt x="2390" y="2203"/>
                  <a:pt x="2428" y="2181"/>
                </a:cubicBezTo>
                <a:cubicBezTo>
                  <a:pt x="2460" y="2163"/>
                  <a:pt x="2505" y="2104"/>
                  <a:pt x="2505" y="2104"/>
                </a:cubicBezTo>
                <a:cubicBezTo>
                  <a:pt x="2535" y="2015"/>
                  <a:pt x="2551" y="1928"/>
                  <a:pt x="2563" y="1835"/>
                </a:cubicBezTo>
                <a:cubicBezTo>
                  <a:pt x="2538" y="1099"/>
                  <a:pt x="2714" y="1225"/>
                  <a:pt x="2044" y="1211"/>
                </a:cubicBezTo>
                <a:cubicBezTo>
                  <a:pt x="2030" y="1204"/>
                  <a:pt x="1990" y="1186"/>
                  <a:pt x="1977" y="1173"/>
                </a:cubicBezTo>
                <a:cubicBezTo>
                  <a:pt x="1940" y="1136"/>
                  <a:pt x="1919" y="1086"/>
                  <a:pt x="1881" y="1048"/>
                </a:cubicBezTo>
                <a:cubicBezTo>
                  <a:pt x="1850" y="953"/>
                  <a:pt x="1861" y="855"/>
                  <a:pt x="1833" y="760"/>
                </a:cubicBezTo>
                <a:cubicBezTo>
                  <a:pt x="1807" y="672"/>
                  <a:pt x="1731" y="562"/>
                  <a:pt x="1660" y="501"/>
                </a:cubicBezTo>
                <a:cubicBezTo>
                  <a:pt x="1632" y="477"/>
                  <a:pt x="1603" y="456"/>
                  <a:pt x="1574" y="434"/>
                </a:cubicBezTo>
                <a:cubicBezTo>
                  <a:pt x="1561" y="424"/>
                  <a:pt x="1551" y="409"/>
                  <a:pt x="1535" y="405"/>
                </a:cubicBezTo>
                <a:cubicBezTo>
                  <a:pt x="1472" y="388"/>
                  <a:pt x="1510" y="397"/>
                  <a:pt x="1420" y="386"/>
                </a:cubicBezTo>
                <a:cubicBezTo>
                  <a:pt x="1361" y="389"/>
                  <a:pt x="1184" y="463"/>
                  <a:pt x="1209" y="338"/>
                </a:cubicBezTo>
                <a:cubicBezTo>
                  <a:pt x="1239" y="189"/>
                  <a:pt x="1242" y="222"/>
                  <a:pt x="1334" y="136"/>
                </a:cubicBezTo>
                <a:cubicBezTo>
                  <a:pt x="1361" y="111"/>
                  <a:pt x="1411" y="59"/>
                  <a:pt x="1411" y="59"/>
                </a:cubicBezTo>
                <a:cubicBezTo>
                  <a:pt x="1370" y="0"/>
                  <a:pt x="1294" y="8"/>
                  <a:pt x="1228" y="2"/>
                </a:cubicBezTo>
                <a:cubicBezTo>
                  <a:pt x="1041" y="13"/>
                  <a:pt x="903" y="20"/>
                  <a:pt x="729" y="50"/>
                </a:cubicBezTo>
                <a:cubicBezTo>
                  <a:pt x="665" y="73"/>
                  <a:pt x="604" y="103"/>
                  <a:pt x="537" y="117"/>
                </a:cubicBezTo>
                <a:cubicBezTo>
                  <a:pt x="485" y="151"/>
                  <a:pt x="436" y="191"/>
                  <a:pt x="383" y="222"/>
                </a:cubicBezTo>
                <a:cubicBezTo>
                  <a:pt x="365" y="245"/>
                  <a:pt x="351" y="273"/>
                  <a:pt x="326" y="290"/>
                </a:cubicBezTo>
                <a:cubicBezTo>
                  <a:pt x="282" y="320"/>
                  <a:pt x="264" y="321"/>
                  <a:pt x="230" y="366"/>
                </a:cubicBezTo>
                <a:cubicBezTo>
                  <a:pt x="210" y="425"/>
                  <a:pt x="203" y="481"/>
                  <a:pt x="249" y="530"/>
                </a:cubicBezTo>
                <a:cubicBezTo>
                  <a:pt x="259" y="638"/>
                  <a:pt x="224" y="635"/>
                  <a:pt x="268" y="635"/>
                </a:cubicBezTo>
                <a:close/>
              </a:path>
            </a:pathLst>
          </a:custGeom>
          <a:gradFill rotWithShape="1">
            <a:gsLst>
              <a:gs pos="0">
                <a:srgbClr val="663300"/>
              </a:gs>
              <a:gs pos="50000">
                <a:schemeClr val="folHlink"/>
              </a:gs>
              <a:gs pos="100000">
                <a:srgbClr val="6633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fr-FR">
              <a:solidFill>
                <a:srgbClr val="000000"/>
              </a:solidFill>
            </a:endParaRPr>
          </a:p>
        </p:txBody>
      </p:sp>
      <p:sp>
        <p:nvSpPr>
          <p:cNvPr id="6147" name="Freeform 3"/>
          <p:cNvSpPr>
            <a:spLocks/>
          </p:cNvSpPr>
          <p:nvPr/>
        </p:nvSpPr>
        <p:spPr bwMode="auto">
          <a:xfrm rot="10873651" flipV="1">
            <a:off x="1535113" y="544513"/>
            <a:ext cx="6932612" cy="2190750"/>
          </a:xfrm>
          <a:custGeom>
            <a:avLst/>
            <a:gdLst>
              <a:gd name="T0" fmla="*/ 2147483647 w 2714"/>
              <a:gd name="T1" fmla="*/ 2147483647 h 2219"/>
              <a:gd name="T2" fmla="*/ 2147483647 w 2714"/>
              <a:gd name="T3" fmla="*/ 2147483647 h 2219"/>
              <a:gd name="T4" fmla="*/ 2147483647 w 2714"/>
              <a:gd name="T5" fmla="*/ 2147483647 h 2219"/>
              <a:gd name="T6" fmla="*/ 2147483647 w 2714"/>
              <a:gd name="T7" fmla="*/ 2147483647 h 2219"/>
              <a:gd name="T8" fmla="*/ 2147483647 w 2714"/>
              <a:gd name="T9" fmla="*/ 2147483647 h 2219"/>
              <a:gd name="T10" fmla="*/ 2147483647 w 2714"/>
              <a:gd name="T11" fmla="*/ 2147483647 h 2219"/>
              <a:gd name="T12" fmla="*/ 2147483647 w 2714"/>
              <a:gd name="T13" fmla="*/ 2147483647 h 2219"/>
              <a:gd name="T14" fmla="*/ 2147483647 w 2714"/>
              <a:gd name="T15" fmla="*/ 2147483647 h 2219"/>
              <a:gd name="T16" fmla="*/ 2147483647 w 2714"/>
              <a:gd name="T17" fmla="*/ 2147483647 h 2219"/>
              <a:gd name="T18" fmla="*/ 2147483647 w 2714"/>
              <a:gd name="T19" fmla="*/ 2147483647 h 2219"/>
              <a:gd name="T20" fmla="*/ 2147483647 w 2714"/>
              <a:gd name="T21" fmla="*/ 2147483647 h 2219"/>
              <a:gd name="T22" fmla="*/ 2147483647 w 2714"/>
              <a:gd name="T23" fmla="*/ 2147483647 h 2219"/>
              <a:gd name="T24" fmla="*/ 2147483647 w 2714"/>
              <a:gd name="T25" fmla="*/ 2147483647 h 2219"/>
              <a:gd name="T26" fmla="*/ 2147483647 w 2714"/>
              <a:gd name="T27" fmla="*/ 2147483647 h 2219"/>
              <a:gd name="T28" fmla="*/ 2147483647 w 2714"/>
              <a:gd name="T29" fmla="*/ 2147483647 h 2219"/>
              <a:gd name="T30" fmla="*/ 2147483647 w 2714"/>
              <a:gd name="T31" fmla="*/ 2147483647 h 2219"/>
              <a:gd name="T32" fmla="*/ 2147483647 w 2714"/>
              <a:gd name="T33" fmla="*/ 2147483647 h 2219"/>
              <a:gd name="T34" fmla="*/ 2147483647 w 2714"/>
              <a:gd name="T35" fmla="*/ 2147483647 h 2219"/>
              <a:gd name="T36" fmla="*/ 2147483647 w 2714"/>
              <a:gd name="T37" fmla="*/ 2147483647 h 2219"/>
              <a:gd name="T38" fmla="*/ 2147483647 w 2714"/>
              <a:gd name="T39" fmla="*/ 2147483647 h 2219"/>
              <a:gd name="T40" fmla="*/ 2147483647 w 2714"/>
              <a:gd name="T41" fmla="*/ 2147483647 h 2219"/>
              <a:gd name="T42" fmla="*/ 2147483647 w 2714"/>
              <a:gd name="T43" fmla="*/ 2147483647 h 2219"/>
              <a:gd name="T44" fmla="*/ 2147483647 w 2714"/>
              <a:gd name="T45" fmla="*/ 2147483647 h 2219"/>
              <a:gd name="T46" fmla="*/ 2147483647 w 2714"/>
              <a:gd name="T47" fmla="*/ 2147483647 h 2219"/>
              <a:gd name="T48" fmla="*/ 2147483647 w 2714"/>
              <a:gd name="T49" fmla="*/ 2147483647 h 2219"/>
              <a:gd name="T50" fmla="*/ 2147483647 w 2714"/>
              <a:gd name="T51" fmla="*/ 2147483647 h 2219"/>
              <a:gd name="T52" fmla="*/ 2147483647 w 2714"/>
              <a:gd name="T53" fmla="*/ 1925032461 h 2219"/>
              <a:gd name="T54" fmla="*/ 2147483647 w 2714"/>
              <a:gd name="T55" fmla="*/ 2147483647 h 2219"/>
              <a:gd name="T56" fmla="*/ 2147483647 w 2714"/>
              <a:gd name="T57" fmla="*/ 2147483647 h 2219"/>
              <a:gd name="T58" fmla="*/ 2147483647 w 2714"/>
              <a:gd name="T59" fmla="*/ 2147483647 h 2219"/>
              <a:gd name="T60" fmla="*/ 2147483647 w 2714"/>
              <a:gd name="T61" fmla="*/ 2147483647 h 2219"/>
              <a:gd name="T62" fmla="*/ 2147483647 w 2714"/>
              <a:gd name="T63" fmla="*/ 2147483647 h 2219"/>
              <a:gd name="T64" fmla="*/ 2147483647 w 2714"/>
              <a:gd name="T65" fmla="*/ 2147483647 h 2219"/>
              <a:gd name="T66" fmla="*/ 2147483647 w 2714"/>
              <a:gd name="T67" fmla="*/ 2147483647 h 22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14" h="2219">
                <a:moveTo>
                  <a:pt x="268" y="635"/>
                </a:moveTo>
                <a:cubicBezTo>
                  <a:pt x="225" y="724"/>
                  <a:pt x="213" y="823"/>
                  <a:pt x="172" y="914"/>
                </a:cubicBezTo>
                <a:cubicBezTo>
                  <a:pt x="145" y="974"/>
                  <a:pt x="104" y="1027"/>
                  <a:pt x="76" y="1086"/>
                </a:cubicBezTo>
                <a:cubicBezTo>
                  <a:pt x="0" y="1244"/>
                  <a:pt x="96" y="1097"/>
                  <a:pt x="38" y="1182"/>
                </a:cubicBezTo>
                <a:cubicBezTo>
                  <a:pt x="267" y="1268"/>
                  <a:pt x="526" y="1197"/>
                  <a:pt x="767" y="1182"/>
                </a:cubicBezTo>
                <a:cubicBezTo>
                  <a:pt x="923" y="1199"/>
                  <a:pt x="965" y="1188"/>
                  <a:pt x="1065" y="1288"/>
                </a:cubicBezTo>
                <a:cubicBezTo>
                  <a:pt x="1136" y="1472"/>
                  <a:pt x="1098" y="1409"/>
                  <a:pt x="1151" y="1490"/>
                </a:cubicBezTo>
                <a:cubicBezTo>
                  <a:pt x="1166" y="1760"/>
                  <a:pt x="1150" y="1612"/>
                  <a:pt x="1209" y="1931"/>
                </a:cubicBezTo>
                <a:cubicBezTo>
                  <a:pt x="1212" y="1947"/>
                  <a:pt x="1205" y="1970"/>
                  <a:pt x="1219" y="1979"/>
                </a:cubicBezTo>
                <a:cubicBezTo>
                  <a:pt x="1247" y="1996"/>
                  <a:pt x="1283" y="1991"/>
                  <a:pt x="1315" y="1998"/>
                </a:cubicBezTo>
                <a:cubicBezTo>
                  <a:pt x="1555" y="2052"/>
                  <a:pt x="1793" y="2081"/>
                  <a:pt x="2035" y="2123"/>
                </a:cubicBezTo>
                <a:cubicBezTo>
                  <a:pt x="2126" y="2164"/>
                  <a:pt x="2204" y="2203"/>
                  <a:pt x="2303" y="2219"/>
                </a:cubicBezTo>
                <a:cubicBezTo>
                  <a:pt x="2345" y="2206"/>
                  <a:pt x="2390" y="2203"/>
                  <a:pt x="2428" y="2181"/>
                </a:cubicBezTo>
                <a:cubicBezTo>
                  <a:pt x="2460" y="2163"/>
                  <a:pt x="2505" y="2104"/>
                  <a:pt x="2505" y="2104"/>
                </a:cubicBezTo>
                <a:cubicBezTo>
                  <a:pt x="2535" y="2015"/>
                  <a:pt x="2551" y="1928"/>
                  <a:pt x="2563" y="1835"/>
                </a:cubicBezTo>
                <a:cubicBezTo>
                  <a:pt x="2538" y="1099"/>
                  <a:pt x="2714" y="1225"/>
                  <a:pt x="2044" y="1211"/>
                </a:cubicBezTo>
                <a:cubicBezTo>
                  <a:pt x="2030" y="1204"/>
                  <a:pt x="1990" y="1186"/>
                  <a:pt x="1977" y="1173"/>
                </a:cubicBezTo>
                <a:cubicBezTo>
                  <a:pt x="1940" y="1136"/>
                  <a:pt x="1919" y="1086"/>
                  <a:pt x="1881" y="1048"/>
                </a:cubicBezTo>
                <a:cubicBezTo>
                  <a:pt x="1850" y="953"/>
                  <a:pt x="1861" y="855"/>
                  <a:pt x="1833" y="760"/>
                </a:cubicBezTo>
                <a:cubicBezTo>
                  <a:pt x="1807" y="672"/>
                  <a:pt x="1731" y="562"/>
                  <a:pt x="1660" y="501"/>
                </a:cubicBezTo>
                <a:cubicBezTo>
                  <a:pt x="1632" y="477"/>
                  <a:pt x="1603" y="456"/>
                  <a:pt x="1574" y="434"/>
                </a:cubicBezTo>
                <a:cubicBezTo>
                  <a:pt x="1561" y="424"/>
                  <a:pt x="1551" y="409"/>
                  <a:pt x="1535" y="405"/>
                </a:cubicBezTo>
                <a:cubicBezTo>
                  <a:pt x="1472" y="388"/>
                  <a:pt x="1510" y="397"/>
                  <a:pt x="1420" y="386"/>
                </a:cubicBezTo>
                <a:cubicBezTo>
                  <a:pt x="1361" y="389"/>
                  <a:pt x="1184" y="463"/>
                  <a:pt x="1209" y="338"/>
                </a:cubicBezTo>
                <a:cubicBezTo>
                  <a:pt x="1239" y="189"/>
                  <a:pt x="1242" y="222"/>
                  <a:pt x="1334" y="136"/>
                </a:cubicBezTo>
                <a:cubicBezTo>
                  <a:pt x="1361" y="111"/>
                  <a:pt x="1411" y="59"/>
                  <a:pt x="1411" y="59"/>
                </a:cubicBezTo>
                <a:cubicBezTo>
                  <a:pt x="1370" y="0"/>
                  <a:pt x="1294" y="8"/>
                  <a:pt x="1228" y="2"/>
                </a:cubicBezTo>
                <a:cubicBezTo>
                  <a:pt x="1041" y="13"/>
                  <a:pt x="903" y="20"/>
                  <a:pt x="729" y="50"/>
                </a:cubicBezTo>
                <a:cubicBezTo>
                  <a:pt x="665" y="73"/>
                  <a:pt x="604" y="103"/>
                  <a:pt x="537" y="117"/>
                </a:cubicBezTo>
                <a:cubicBezTo>
                  <a:pt x="485" y="151"/>
                  <a:pt x="436" y="191"/>
                  <a:pt x="383" y="222"/>
                </a:cubicBezTo>
                <a:cubicBezTo>
                  <a:pt x="365" y="245"/>
                  <a:pt x="351" y="273"/>
                  <a:pt x="326" y="290"/>
                </a:cubicBezTo>
                <a:cubicBezTo>
                  <a:pt x="282" y="320"/>
                  <a:pt x="264" y="321"/>
                  <a:pt x="230" y="366"/>
                </a:cubicBezTo>
                <a:cubicBezTo>
                  <a:pt x="210" y="425"/>
                  <a:pt x="203" y="481"/>
                  <a:pt x="249" y="530"/>
                </a:cubicBezTo>
                <a:cubicBezTo>
                  <a:pt x="259" y="638"/>
                  <a:pt x="224" y="635"/>
                  <a:pt x="268" y="635"/>
                </a:cubicBezTo>
                <a:close/>
              </a:path>
            </a:pathLst>
          </a:custGeom>
          <a:solidFill>
            <a:srgbClr val="00FFFF"/>
          </a:solidFill>
          <a:ln w="9525">
            <a:round/>
            <a:headEnd/>
            <a:tailEnd/>
          </a:ln>
          <a:effectLst/>
          <a:scene3d>
            <a:camera prst="legacyObliqueBottom">
              <a:rot lat="300000" lon="0" rev="0"/>
            </a:camera>
            <a:lightRig rig="legacyFlat1" dir="t"/>
          </a:scene3d>
          <a:sp3d extrusionH="8874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fr-FR">
              <a:solidFill>
                <a:srgbClr val="000000"/>
              </a:solidFill>
            </a:endParaRPr>
          </a:p>
        </p:txBody>
      </p:sp>
      <p:sp>
        <p:nvSpPr>
          <p:cNvPr id="14340" name="Freeform 4"/>
          <p:cNvSpPr>
            <a:spLocks/>
          </p:cNvSpPr>
          <p:nvPr/>
        </p:nvSpPr>
        <p:spPr bwMode="auto">
          <a:xfrm>
            <a:off x="1889125" y="2349500"/>
            <a:ext cx="4322763" cy="1908175"/>
          </a:xfrm>
          <a:custGeom>
            <a:avLst/>
            <a:gdLst>
              <a:gd name="T0" fmla="*/ 2147483647 w 2723"/>
              <a:gd name="T1" fmla="*/ 0 h 1202"/>
              <a:gd name="T2" fmla="*/ 2147483647 w 2723"/>
              <a:gd name="T3" fmla="*/ 2147483647 h 1202"/>
              <a:gd name="T4" fmla="*/ 2147483647 w 2723"/>
              <a:gd name="T5" fmla="*/ 2147483647 h 1202"/>
              <a:gd name="T6" fmla="*/ 2147483647 w 2723"/>
              <a:gd name="T7" fmla="*/ 2147483647 h 1202"/>
              <a:gd name="T8" fmla="*/ 2147483647 w 2723"/>
              <a:gd name="T9" fmla="*/ 2147483647 h 1202"/>
              <a:gd name="T10" fmla="*/ 2147483647 w 2723"/>
              <a:gd name="T11" fmla="*/ 2147483647 h 1202"/>
              <a:gd name="T12" fmla="*/ 2147483647 w 2723"/>
              <a:gd name="T13" fmla="*/ 2147483647 h 1202"/>
              <a:gd name="T14" fmla="*/ 2147483647 w 2723"/>
              <a:gd name="T15" fmla="*/ 2147483647 h 1202"/>
              <a:gd name="T16" fmla="*/ 2147483647 w 2723"/>
              <a:gd name="T17" fmla="*/ 2147483647 h 1202"/>
              <a:gd name="T18" fmla="*/ 2147483647 w 2723"/>
              <a:gd name="T19" fmla="*/ 2147483647 h 1202"/>
              <a:gd name="T20" fmla="*/ 2147483647 w 2723"/>
              <a:gd name="T21" fmla="*/ 2147483647 h 1202"/>
              <a:gd name="T22" fmla="*/ 2147483647 w 2723"/>
              <a:gd name="T23" fmla="*/ 2147483647 h 1202"/>
              <a:gd name="T24" fmla="*/ 2147483647 w 2723"/>
              <a:gd name="T25" fmla="*/ 2147483647 h 1202"/>
              <a:gd name="T26" fmla="*/ 2147483647 w 2723"/>
              <a:gd name="T27" fmla="*/ 2147483647 h 1202"/>
              <a:gd name="T28" fmla="*/ 2147483647 w 2723"/>
              <a:gd name="T29" fmla="*/ 2147483647 h 1202"/>
              <a:gd name="T30" fmla="*/ 0 w 2723"/>
              <a:gd name="T31" fmla="*/ 2147483647 h 1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23" h="1202">
                <a:moveTo>
                  <a:pt x="2685" y="0"/>
                </a:moveTo>
                <a:cubicBezTo>
                  <a:pt x="2704" y="83"/>
                  <a:pt x="2723" y="167"/>
                  <a:pt x="2685" y="227"/>
                </a:cubicBezTo>
                <a:cubicBezTo>
                  <a:pt x="2647" y="287"/>
                  <a:pt x="2556" y="310"/>
                  <a:pt x="2458" y="363"/>
                </a:cubicBezTo>
                <a:cubicBezTo>
                  <a:pt x="2360" y="416"/>
                  <a:pt x="2178" y="529"/>
                  <a:pt x="2095" y="544"/>
                </a:cubicBezTo>
                <a:cubicBezTo>
                  <a:pt x="2012" y="559"/>
                  <a:pt x="2019" y="438"/>
                  <a:pt x="1959" y="453"/>
                </a:cubicBezTo>
                <a:cubicBezTo>
                  <a:pt x="1899" y="468"/>
                  <a:pt x="1762" y="597"/>
                  <a:pt x="1732" y="635"/>
                </a:cubicBezTo>
                <a:cubicBezTo>
                  <a:pt x="1702" y="673"/>
                  <a:pt x="1801" y="650"/>
                  <a:pt x="1778" y="680"/>
                </a:cubicBezTo>
                <a:cubicBezTo>
                  <a:pt x="1755" y="710"/>
                  <a:pt x="1672" y="808"/>
                  <a:pt x="1596" y="816"/>
                </a:cubicBezTo>
                <a:cubicBezTo>
                  <a:pt x="1520" y="824"/>
                  <a:pt x="1392" y="726"/>
                  <a:pt x="1324" y="726"/>
                </a:cubicBezTo>
                <a:cubicBezTo>
                  <a:pt x="1256" y="726"/>
                  <a:pt x="1263" y="786"/>
                  <a:pt x="1188" y="816"/>
                </a:cubicBezTo>
                <a:cubicBezTo>
                  <a:pt x="1113" y="846"/>
                  <a:pt x="939" y="869"/>
                  <a:pt x="871" y="907"/>
                </a:cubicBezTo>
                <a:cubicBezTo>
                  <a:pt x="803" y="945"/>
                  <a:pt x="856" y="1013"/>
                  <a:pt x="780" y="1043"/>
                </a:cubicBezTo>
                <a:cubicBezTo>
                  <a:pt x="704" y="1073"/>
                  <a:pt x="492" y="1067"/>
                  <a:pt x="417" y="1088"/>
                </a:cubicBezTo>
                <a:cubicBezTo>
                  <a:pt x="342" y="1109"/>
                  <a:pt x="359" y="1154"/>
                  <a:pt x="328" y="1171"/>
                </a:cubicBezTo>
                <a:cubicBezTo>
                  <a:pt x="297" y="1188"/>
                  <a:pt x="284" y="1187"/>
                  <a:pt x="229" y="1192"/>
                </a:cubicBezTo>
                <a:cubicBezTo>
                  <a:pt x="174" y="1197"/>
                  <a:pt x="48" y="1200"/>
                  <a:pt x="0" y="1202"/>
                </a:cubicBezTo>
              </a:path>
            </a:pathLst>
          </a:custGeom>
          <a:noFill/>
          <a:ln w="38100" cmpd="sng">
            <a:solidFill>
              <a:srgbClr val="00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4341" name="Freeform 5"/>
          <p:cNvSpPr>
            <a:spLocks/>
          </p:cNvSpPr>
          <p:nvPr/>
        </p:nvSpPr>
        <p:spPr bwMode="auto">
          <a:xfrm>
            <a:off x="5719763" y="2898775"/>
            <a:ext cx="2232025" cy="309563"/>
          </a:xfrm>
          <a:custGeom>
            <a:avLst/>
            <a:gdLst>
              <a:gd name="T0" fmla="*/ 2147483647 w 1406"/>
              <a:gd name="T1" fmla="*/ 2147483647 h 195"/>
              <a:gd name="T2" fmla="*/ 2147483647 w 1406"/>
              <a:gd name="T3" fmla="*/ 2147483647 h 195"/>
              <a:gd name="T4" fmla="*/ 2147483647 w 1406"/>
              <a:gd name="T5" fmla="*/ 2147483647 h 195"/>
              <a:gd name="T6" fmla="*/ 2147483647 w 1406"/>
              <a:gd name="T7" fmla="*/ 2147483647 h 195"/>
              <a:gd name="T8" fmla="*/ 2147483647 w 1406"/>
              <a:gd name="T9" fmla="*/ 2147483647 h 195"/>
              <a:gd name="T10" fmla="*/ 2147483647 w 1406"/>
              <a:gd name="T11" fmla="*/ 2147483647 h 195"/>
              <a:gd name="T12" fmla="*/ 2147483647 w 1406"/>
              <a:gd name="T13" fmla="*/ 2147483647 h 195"/>
              <a:gd name="T14" fmla="*/ 2147483647 w 1406"/>
              <a:gd name="T15" fmla="*/ 2147483647 h 195"/>
              <a:gd name="T16" fmla="*/ 2147483647 w 1406"/>
              <a:gd name="T17" fmla="*/ 2147483647 h 195"/>
              <a:gd name="T18" fmla="*/ 2147483647 w 1406"/>
              <a:gd name="T19" fmla="*/ 2147483647 h 195"/>
              <a:gd name="T20" fmla="*/ 0 w 1406"/>
              <a:gd name="T21" fmla="*/ 2147483647 h 1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06" h="195">
                <a:moveTo>
                  <a:pt x="1406" y="143"/>
                </a:moveTo>
                <a:cubicBezTo>
                  <a:pt x="1341" y="131"/>
                  <a:pt x="1277" y="120"/>
                  <a:pt x="1224" y="97"/>
                </a:cubicBezTo>
                <a:cubicBezTo>
                  <a:pt x="1171" y="74"/>
                  <a:pt x="1133" y="14"/>
                  <a:pt x="1088" y="7"/>
                </a:cubicBezTo>
                <a:cubicBezTo>
                  <a:pt x="1043" y="0"/>
                  <a:pt x="990" y="22"/>
                  <a:pt x="952" y="52"/>
                </a:cubicBezTo>
                <a:cubicBezTo>
                  <a:pt x="914" y="82"/>
                  <a:pt x="907" y="181"/>
                  <a:pt x="862" y="188"/>
                </a:cubicBezTo>
                <a:cubicBezTo>
                  <a:pt x="817" y="195"/>
                  <a:pt x="733" y="120"/>
                  <a:pt x="680" y="97"/>
                </a:cubicBezTo>
                <a:cubicBezTo>
                  <a:pt x="627" y="74"/>
                  <a:pt x="582" y="67"/>
                  <a:pt x="544" y="52"/>
                </a:cubicBezTo>
                <a:cubicBezTo>
                  <a:pt x="506" y="37"/>
                  <a:pt x="498" y="14"/>
                  <a:pt x="453" y="7"/>
                </a:cubicBezTo>
                <a:cubicBezTo>
                  <a:pt x="408" y="0"/>
                  <a:pt x="317" y="0"/>
                  <a:pt x="272" y="7"/>
                </a:cubicBezTo>
                <a:cubicBezTo>
                  <a:pt x="227" y="14"/>
                  <a:pt x="226" y="45"/>
                  <a:pt x="181" y="52"/>
                </a:cubicBezTo>
                <a:cubicBezTo>
                  <a:pt x="136" y="59"/>
                  <a:pt x="30" y="52"/>
                  <a:pt x="0" y="52"/>
                </a:cubicBezTo>
              </a:path>
            </a:pathLst>
          </a:custGeom>
          <a:noFill/>
          <a:ln w="38100" cmpd="sng">
            <a:solidFill>
              <a:srgbClr val="00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grpSp>
        <p:nvGrpSpPr>
          <p:cNvPr id="6150" name="Group 6"/>
          <p:cNvGrpSpPr>
            <a:grpSpLocks/>
          </p:cNvGrpSpPr>
          <p:nvPr/>
        </p:nvGrpSpPr>
        <p:grpSpPr bwMode="auto">
          <a:xfrm>
            <a:off x="107950" y="4221163"/>
            <a:ext cx="3671888" cy="2636837"/>
            <a:chOff x="68" y="2659"/>
            <a:chExt cx="2313" cy="1661"/>
          </a:xfrm>
        </p:grpSpPr>
        <p:sp>
          <p:nvSpPr>
            <p:cNvPr id="14370" name="Line 7"/>
            <p:cNvSpPr>
              <a:spLocks noChangeShapeType="1"/>
            </p:cNvSpPr>
            <p:nvPr/>
          </p:nvSpPr>
          <p:spPr bwMode="auto">
            <a:xfrm>
              <a:off x="68" y="2659"/>
              <a:ext cx="227" cy="16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4371" name="Line 8"/>
            <p:cNvSpPr>
              <a:spLocks noChangeShapeType="1"/>
            </p:cNvSpPr>
            <p:nvPr/>
          </p:nvSpPr>
          <p:spPr bwMode="auto">
            <a:xfrm flipH="1">
              <a:off x="2143" y="2659"/>
              <a:ext cx="238" cy="16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grpSp>
      <p:sp>
        <p:nvSpPr>
          <p:cNvPr id="6153" name="AutoShape 9"/>
          <p:cNvSpPr>
            <a:spLocks noChangeArrowheads="1"/>
          </p:cNvSpPr>
          <p:nvPr/>
        </p:nvSpPr>
        <p:spPr bwMode="auto">
          <a:xfrm rot="16056291" flipH="1">
            <a:off x="1637506" y="4150519"/>
            <a:ext cx="411163" cy="593725"/>
          </a:xfrm>
          <a:custGeom>
            <a:avLst/>
            <a:gdLst>
              <a:gd name="T0" fmla="*/ 111122797 w 21600"/>
              <a:gd name="T1" fmla="*/ 0 h 21600"/>
              <a:gd name="T2" fmla="*/ 111122797 w 21600"/>
              <a:gd name="T3" fmla="*/ 252497224 h 21600"/>
              <a:gd name="T4" fmla="*/ 7000831 w 21600"/>
              <a:gd name="T5" fmla="*/ 448588896 h 21600"/>
              <a:gd name="T6" fmla="*/ 148982267 w 21600"/>
              <a:gd name="T7" fmla="*/ 126248612 h 21600"/>
              <a:gd name="T8" fmla="*/ 17694720 60000 65536"/>
              <a:gd name="T9" fmla="*/ 5898240 60000 65536"/>
              <a:gd name="T10" fmla="*/ 5898240 60000 65536"/>
              <a:gd name="T11" fmla="*/ 0 60000 65536"/>
              <a:gd name="T12" fmla="*/ 12427 w 21600"/>
              <a:gd name="T13" fmla="*/ 5086 h 21600"/>
              <a:gd name="T14" fmla="*/ 20703 w 21600"/>
              <a:gd name="T15" fmla="*/ 7072 h 21600"/>
            </a:gdLst>
            <a:ahLst/>
            <a:cxnLst>
              <a:cxn ang="T8">
                <a:pos x="T0" y="T1"/>
              </a:cxn>
              <a:cxn ang="T9">
                <a:pos x="T2" y="T3"/>
              </a:cxn>
              <a:cxn ang="T10">
                <a:pos x="T4" y="T5"/>
              </a:cxn>
              <a:cxn ang="T11">
                <a:pos x="T6" y="T7"/>
              </a:cxn>
            </a:cxnLst>
            <a:rect l="T12" t="T13" r="T14" b="T15"/>
            <a:pathLst>
              <a:path w="21600" h="21600">
                <a:moveTo>
                  <a:pt x="21600" y="6079"/>
                </a:moveTo>
                <a:lnTo>
                  <a:pt x="16111" y="0"/>
                </a:lnTo>
                <a:lnTo>
                  <a:pt x="16111" y="5086"/>
                </a:lnTo>
                <a:lnTo>
                  <a:pt x="12427" y="5086"/>
                </a:lnTo>
                <a:cubicBezTo>
                  <a:pt x="5564" y="5086"/>
                  <a:pt x="0" y="8252"/>
                  <a:pt x="0" y="12158"/>
                </a:cubicBezTo>
                <a:lnTo>
                  <a:pt x="0" y="21600"/>
                </a:lnTo>
                <a:lnTo>
                  <a:pt x="2030" y="21600"/>
                </a:lnTo>
                <a:lnTo>
                  <a:pt x="2030" y="12158"/>
                </a:lnTo>
                <a:cubicBezTo>
                  <a:pt x="2030" y="9349"/>
                  <a:pt x="6685" y="7072"/>
                  <a:pt x="12427" y="7072"/>
                </a:cubicBezTo>
                <a:lnTo>
                  <a:pt x="16111" y="7072"/>
                </a:lnTo>
                <a:lnTo>
                  <a:pt x="16111" y="12158"/>
                </a:lnTo>
                <a:lnTo>
                  <a:pt x="21600" y="6079"/>
                </a:lnTo>
                <a:close/>
              </a:path>
            </a:pathLst>
          </a:cu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154" name="AutoShape 10"/>
          <p:cNvSpPr>
            <a:spLocks noChangeArrowheads="1"/>
          </p:cNvSpPr>
          <p:nvPr/>
        </p:nvSpPr>
        <p:spPr bwMode="auto">
          <a:xfrm rot="10622387" flipH="1" flipV="1">
            <a:off x="465138" y="41275"/>
            <a:ext cx="4300537" cy="836613"/>
          </a:xfrm>
          <a:prstGeom prst="curvedDownArrow">
            <a:avLst>
              <a:gd name="adj1" fmla="val 64279"/>
              <a:gd name="adj2" fmla="val 124012"/>
              <a:gd name="adj3" fmla="val 43838"/>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fr-FR" altLang="fr-FR">
              <a:solidFill>
                <a:srgbClr val="000000"/>
              </a:solidFill>
            </a:endParaRPr>
          </a:p>
        </p:txBody>
      </p:sp>
      <p:sp>
        <p:nvSpPr>
          <p:cNvPr id="6155" name="AutoShape 11"/>
          <p:cNvSpPr>
            <a:spLocks noChangeArrowheads="1"/>
          </p:cNvSpPr>
          <p:nvPr/>
        </p:nvSpPr>
        <p:spPr bwMode="auto">
          <a:xfrm>
            <a:off x="179388" y="4652963"/>
            <a:ext cx="3529012" cy="22050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733 w 21600"/>
              <a:gd name="T13" fmla="*/ 2733 h 21600"/>
              <a:gd name="T14" fmla="*/ 18867 w 21600"/>
              <a:gd name="T15" fmla="*/ 18867 h 21600"/>
            </a:gdLst>
            <a:ahLst/>
            <a:cxnLst>
              <a:cxn ang="T8">
                <a:pos x="T0" y="T1"/>
              </a:cxn>
              <a:cxn ang="T9">
                <a:pos x="T2" y="T3"/>
              </a:cxn>
              <a:cxn ang="T10">
                <a:pos x="T4" y="T5"/>
              </a:cxn>
              <a:cxn ang="T11">
                <a:pos x="T6" y="T7"/>
              </a:cxn>
            </a:cxnLst>
            <a:rect l="T12" t="T13" r="T14" b="T15"/>
            <a:pathLst>
              <a:path w="21600" h="21600">
                <a:moveTo>
                  <a:pt x="0" y="0"/>
                </a:moveTo>
                <a:lnTo>
                  <a:pt x="1866" y="21600"/>
                </a:lnTo>
                <a:lnTo>
                  <a:pt x="19734" y="21600"/>
                </a:lnTo>
                <a:lnTo>
                  <a:pt x="21600" y="0"/>
                </a:lnTo>
                <a:lnTo>
                  <a:pt x="0" y="0"/>
                </a:lnTo>
                <a:close/>
              </a:path>
            </a:pathLst>
          </a:cu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rgbClr val="000000"/>
              </a:solidFill>
            </a:endParaRPr>
          </a:p>
        </p:txBody>
      </p:sp>
      <p:sp>
        <p:nvSpPr>
          <p:cNvPr id="6156" name="AutoShape 12"/>
          <p:cNvSpPr>
            <a:spLocks noChangeArrowheads="1"/>
          </p:cNvSpPr>
          <p:nvPr/>
        </p:nvSpPr>
        <p:spPr bwMode="auto">
          <a:xfrm rot="-5400000">
            <a:off x="-1932781" y="3340894"/>
            <a:ext cx="5383213" cy="536575"/>
          </a:xfrm>
          <a:custGeom>
            <a:avLst/>
            <a:gdLst>
              <a:gd name="T0" fmla="*/ 2147483647 w 21600"/>
              <a:gd name="T1" fmla="*/ 0 h 21600"/>
              <a:gd name="T2" fmla="*/ 0 w 21600"/>
              <a:gd name="T3" fmla="*/ 165559695 h 21600"/>
              <a:gd name="T4" fmla="*/ 2147483647 w 21600"/>
              <a:gd name="T5" fmla="*/ 331118768 h 21600"/>
              <a:gd name="T6" fmla="*/ 2147483647 w 21600"/>
              <a:gd name="T7" fmla="*/ 165559695 h 21600"/>
              <a:gd name="T8" fmla="*/ 17694720 60000 65536"/>
              <a:gd name="T9" fmla="*/ 11796480 60000 65536"/>
              <a:gd name="T10" fmla="*/ 5898240 60000 65536"/>
              <a:gd name="T11" fmla="*/ 0 60000 65536"/>
              <a:gd name="T12" fmla="*/ 3375 w 21600"/>
              <a:gd name="T13" fmla="*/ 0 h 21600"/>
              <a:gd name="T14" fmla="*/ 21484 w 21600"/>
              <a:gd name="T15" fmla="*/ 21600 h 21600"/>
            </a:gdLst>
            <a:ahLst/>
            <a:cxnLst>
              <a:cxn ang="T8">
                <a:pos x="T0" y="T1"/>
              </a:cxn>
              <a:cxn ang="T9">
                <a:pos x="T2" y="T3"/>
              </a:cxn>
              <a:cxn ang="T10">
                <a:pos x="T4" y="T5"/>
              </a:cxn>
              <a:cxn ang="T11">
                <a:pos x="T6" y="T7"/>
              </a:cxn>
            </a:cxnLst>
            <a:rect l="T12" t="T13" r="T14" b="T15"/>
            <a:pathLst>
              <a:path w="21600" h="21600">
                <a:moveTo>
                  <a:pt x="21484" y="0"/>
                </a:moveTo>
                <a:lnTo>
                  <a:pt x="21484" y="0"/>
                </a:lnTo>
                <a:lnTo>
                  <a:pt x="3375" y="0"/>
                </a:lnTo>
                <a:lnTo>
                  <a:pt x="3375" y="21600"/>
                </a:lnTo>
                <a:lnTo>
                  <a:pt x="21484" y="21600"/>
                </a:lnTo>
                <a:lnTo>
                  <a:pt x="21600" y="10800"/>
                </a:lnTo>
                <a:lnTo>
                  <a:pt x="21484" y="0"/>
                </a:lnTo>
                <a:close/>
              </a:path>
              <a:path w="21600" h="21600">
                <a:moveTo>
                  <a:pt x="1350" y="0"/>
                </a:moveTo>
                <a:lnTo>
                  <a:pt x="1350" y="21600"/>
                </a:lnTo>
                <a:lnTo>
                  <a:pt x="2700" y="21600"/>
                </a:lnTo>
                <a:lnTo>
                  <a:pt x="2700" y="0"/>
                </a:lnTo>
                <a:lnTo>
                  <a:pt x="1350" y="0"/>
                </a:lnTo>
                <a:close/>
              </a:path>
              <a:path w="21600" h="21600">
                <a:moveTo>
                  <a:pt x="0" y="0"/>
                </a:moveTo>
                <a:lnTo>
                  <a:pt x="0" y="21600"/>
                </a:lnTo>
                <a:lnTo>
                  <a:pt x="675" y="21600"/>
                </a:lnTo>
                <a:lnTo>
                  <a:pt x="675" y="0"/>
                </a:lnTo>
                <a:lnTo>
                  <a:pt x="0" y="0"/>
                </a:lnTo>
                <a:close/>
              </a:path>
            </a:pathLst>
          </a:custGeom>
          <a:gradFill rotWithShape="1">
            <a:gsLst>
              <a:gs pos="0">
                <a:srgbClr val="00FFFF"/>
              </a:gs>
              <a:gs pos="100000">
                <a:srgbClr val="00CAC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rgbClr val="000000"/>
              </a:solidFill>
            </a:endParaRPr>
          </a:p>
        </p:txBody>
      </p:sp>
      <p:sp>
        <p:nvSpPr>
          <p:cNvPr id="14347" name="Text Box 13"/>
          <p:cNvSpPr txBox="1">
            <a:spLocks noChangeArrowheads="1"/>
          </p:cNvSpPr>
          <p:nvPr/>
        </p:nvSpPr>
        <p:spPr bwMode="auto">
          <a:xfrm>
            <a:off x="600075" y="5162550"/>
            <a:ext cx="2554288"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a:solidFill>
                  <a:srgbClr val="320000"/>
                </a:solidFill>
              </a:rPr>
              <a:t>Volume écoulé durant la période </a:t>
            </a:r>
            <a:r>
              <a:rPr lang="fr-FR" altLang="fr-FR" sz="2000" b="1" i="1">
                <a:solidFill>
                  <a:srgbClr val="320000"/>
                </a:solidFill>
              </a:rPr>
              <a:t>t</a:t>
            </a:r>
          </a:p>
          <a:p>
            <a:pPr algn="ctr" eaLnBrk="1" hangingPunct="1">
              <a:spcBef>
                <a:spcPct val="50000"/>
              </a:spcBef>
            </a:pPr>
            <a:r>
              <a:rPr lang="fr-FR" altLang="fr-FR" sz="2000" b="1" i="1">
                <a:solidFill>
                  <a:srgbClr val="320000"/>
                </a:solidFill>
              </a:rPr>
              <a:t>V =  Q </a:t>
            </a:r>
            <a:r>
              <a:rPr lang="fr-FR" altLang="fr-FR" sz="1400" b="1" i="1">
                <a:solidFill>
                  <a:srgbClr val="320000"/>
                </a:solidFill>
              </a:rPr>
              <a:t>x</a:t>
            </a:r>
            <a:r>
              <a:rPr lang="fr-FR" altLang="fr-FR" sz="2000" b="1" i="1">
                <a:solidFill>
                  <a:srgbClr val="320000"/>
                </a:solidFill>
              </a:rPr>
              <a:t> t</a:t>
            </a:r>
            <a:r>
              <a:rPr lang="fr-FR" altLang="fr-FR">
                <a:solidFill>
                  <a:srgbClr val="320000"/>
                </a:solidFill>
              </a:rPr>
              <a:t> </a:t>
            </a:r>
          </a:p>
        </p:txBody>
      </p:sp>
      <p:sp>
        <p:nvSpPr>
          <p:cNvPr id="6158" name="Line 14"/>
          <p:cNvSpPr>
            <a:spLocks noChangeShapeType="1"/>
          </p:cNvSpPr>
          <p:nvPr/>
        </p:nvSpPr>
        <p:spPr bwMode="auto">
          <a:xfrm>
            <a:off x="8512175" y="1770063"/>
            <a:ext cx="14288" cy="465137"/>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6159" name="Text Box 15"/>
          <p:cNvSpPr txBox="1">
            <a:spLocks noChangeArrowheads="1"/>
          </p:cNvSpPr>
          <p:nvPr/>
        </p:nvSpPr>
        <p:spPr bwMode="auto">
          <a:xfrm>
            <a:off x="8636000" y="1717675"/>
            <a:ext cx="493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2800" b="1" i="1" dirty="0"/>
              <a:t>L</a:t>
            </a:r>
          </a:p>
        </p:txBody>
      </p:sp>
      <p:sp>
        <p:nvSpPr>
          <p:cNvPr id="14350" name="Text Box 16"/>
          <p:cNvSpPr txBox="1">
            <a:spLocks noChangeArrowheads="1"/>
          </p:cNvSpPr>
          <p:nvPr/>
        </p:nvSpPr>
        <p:spPr bwMode="auto">
          <a:xfrm>
            <a:off x="1701800" y="4216400"/>
            <a:ext cx="4554538" cy="396875"/>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sz="2000" b="1" i="1"/>
              <a:t>Q</a:t>
            </a:r>
            <a:r>
              <a:rPr lang="fr-FR" altLang="fr-FR"/>
              <a:t> </a:t>
            </a:r>
            <a:r>
              <a:rPr lang="fr-FR" altLang="fr-FR" b="1" i="1"/>
              <a:t>=</a:t>
            </a:r>
            <a:r>
              <a:rPr lang="fr-FR" altLang="fr-FR"/>
              <a:t>  Débit moyen pendant une période </a:t>
            </a:r>
            <a:r>
              <a:rPr lang="fr-FR" altLang="fr-FR" sz="2000" b="1" i="1"/>
              <a:t>t</a:t>
            </a:r>
            <a:r>
              <a:rPr lang="fr-FR" altLang="fr-FR" i="1"/>
              <a:t> </a:t>
            </a:r>
          </a:p>
        </p:txBody>
      </p:sp>
      <p:grpSp>
        <p:nvGrpSpPr>
          <p:cNvPr id="6161" name="Group 17"/>
          <p:cNvGrpSpPr>
            <a:grpSpLocks/>
          </p:cNvGrpSpPr>
          <p:nvPr/>
        </p:nvGrpSpPr>
        <p:grpSpPr bwMode="auto">
          <a:xfrm>
            <a:off x="0" y="434975"/>
            <a:ext cx="3613150" cy="827088"/>
            <a:chOff x="0" y="274"/>
            <a:chExt cx="2276" cy="521"/>
          </a:xfrm>
        </p:grpSpPr>
        <p:sp>
          <p:nvSpPr>
            <p:cNvPr id="14368" name="Text Box 18"/>
            <p:cNvSpPr txBox="1">
              <a:spLocks noChangeArrowheads="1"/>
            </p:cNvSpPr>
            <p:nvPr/>
          </p:nvSpPr>
          <p:spPr bwMode="auto">
            <a:xfrm>
              <a:off x="0" y="274"/>
              <a:ext cx="2095" cy="404"/>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t> la lame d’eau équivalente, </a:t>
              </a:r>
            </a:p>
            <a:p>
              <a:pPr algn="ctr" eaLnBrk="1" hangingPunct="1">
                <a:lnSpc>
                  <a:spcPct val="90000"/>
                </a:lnSpc>
              </a:pPr>
              <a:r>
                <a:rPr lang="fr-FR" altLang="fr-FR"/>
                <a:t> c’est l’épaisseur d’eau :    </a:t>
              </a:r>
              <a:r>
                <a:rPr lang="fr-FR" altLang="fr-FR" sz="2000" b="1" i="1"/>
                <a:t>L</a:t>
              </a:r>
              <a:r>
                <a:rPr lang="fr-FR" altLang="fr-FR"/>
                <a:t>  </a:t>
              </a:r>
              <a:r>
                <a:rPr lang="fr-FR" altLang="fr-FR" b="1" i="1"/>
                <a:t>=</a:t>
              </a:r>
              <a:r>
                <a:rPr lang="fr-FR" altLang="fr-FR"/>
                <a:t> </a:t>
              </a:r>
              <a:endParaRPr lang="fr-FR" altLang="fr-FR" i="1"/>
            </a:p>
          </p:txBody>
        </p:sp>
        <p:sp>
          <p:nvSpPr>
            <p:cNvPr id="14369" name="Text Box 19"/>
            <p:cNvSpPr txBox="1">
              <a:spLocks noChangeArrowheads="1"/>
            </p:cNvSpPr>
            <p:nvPr/>
          </p:nvSpPr>
          <p:spPr bwMode="auto">
            <a:xfrm>
              <a:off x="1985" y="372"/>
              <a:ext cx="291" cy="423"/>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t> </a:t>
              </a:r>
              <a:r>
                <a:rPr lang="fr-FR" altLang="fr-FR" sz="2000" b="1" i="1" u="sng"/>
                <a:t>V </a:t>
              </a:r>
            </a:p>
            <a:p>
              <a:pPr eaLnBrk="1" hangingPunct="1">
                <a:lnSpc>
                  <a:spcPct val="90000"/>
                </a:lnSpc>
              </a:pPr>
              <a:r>
                <a:rPr lang="fr-FR" altLang="fr-FR" sz="1400" b="1" i="1"/>
                <a:t> </a:t>
              </a:r>
              <a:r>
                <a:rPr lang="fr-FR" altLang="fr-FR" sz="2000" b="1" i="1"/>
                <a:t>A</a:t>
              </a:r>
              <a:endParaRPr lang="fr-FR" altLang="fr-FR" i="1" u="sng"/>
            </a:p>
          </p:txBody>
        </p:sp>
      </p:grpSp>
      <p:grpSp>
        <p:nvGrpSpPr>
          <p:cNvPr id="6164" name="Group 20"/>
          <p:cNvGrpSpPr>
            <a:grpSpLocks/>
          </p:cNvGrpSpPr>
          <p:nvPr/>
        </p:nvGrpSpPr>
        <p:grpSpPr bwMode="auto">
          <a:xfrm>
            <a:off x="3819525" y="4921250"/>
            <a:ext cx="2895600" cy="671513"/>
            <a:chOff x="2454" y="3100"/>
            <a:chExt cx="1836" cy="423"/>
          </a:xfrm>
        </p:grpSpPr>
        <p:sp>
          <p:nvSpPr>
            <p:cNvPr id="14366" name="Text Box 21"/>
            <p:cNvSpPr txBox="1">
              <a:spLocks noChangeArrowheads="1"/>
            </p:cNvSpPr>
            <p:nvPr/>
          </p:nvSpPr>
          <p:spPr bwMode="auto">
            <a:xfrm>
              <a:off x="3157" y="3100"/>
              <a:ext cx="1133" cy="423"/>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t> </a:t>
              </a:r>
              <a:r>
                <a:rPr lang="fr-FR" altLang="fr-FR" sz="2000" b="1" i="1" u="sng"/>
                <a:t>Q </a:t>
              </a:r>
              <a:r>
                <a:rPr lang="fr-FR" altLang="fr-FR" sz="1200" i="1" u="sng"/>
                <a:t>(m</a:t>
              </a:r>
              <a:r>
                <a:rPr lang="fr-FR" altLang="fr-FR" sz="1200" i="1" u="sng" baseline="30000"/>
                <a:t>3</a:t>
              </a:r>
              <a:r>
                <a:rPr lang="fr-FR" altLang="fr-FR" sz="1200" i="1" u="sng"/>
                <a:t>/s)</a:t>
              </a:r>
              <a:r>
                <a:rPr lang="fr-FR" altLang="fr-FR" b="1" i="1" u="sng"/>
                <a:t> </a:t>
              </a:r>
              <a:r>
                <a:rPr lang="fr-FR" altLang="fr-FR" sz="1000" i="1" u="sng"/>
                <a:t>x</a:t>
              </a:r>
              <a:r>
                <a:rPr lang="fr-FR" altLang="fr-FR" sz="2000" b="1" i="1" u="sng"/>
                <a:t> t </a:t>
              </a:r>
              <a:r>
                <a:rPr lang="fr-FR" altLang="fr-FR" sz="1200" i="1" u="sng"/>
                <a:t>(jours)</a:t>
              </a:r>
            </a:p>
            <a:p>
              <a:pPr algn="ctr" eaLnBrk="1" hangingPunct="1">
                <a:lnSpc>
                  <a:spcPct val="90000"/>
                </a:lnSpc>
              </a:pPr>
              <a:r>
                <a:rPr lang="fr-FR" altLang="fr-FR" sz="1400" b="1" i="1"/>
                <a:t> </a:t>
              </a:r>
              <a:r>
                <a:rPr lang="fr-FR" altLang="fr-FR" sz="2000" b="1" i="1"/>
                <a:t>A </a:t>
              </a:r>
              <a:r>
                <a:rPr lang="fr-FR" altLang="fr-FR" sz="1200" i="1"/>
                <a:t>(km²)</a:t>
              </a:r>
            </a:p>
          </p:txBody>
        </p:sp>
        <p:sp>
          <p:nvSpPr>
            <p:cNvPr id="14367" name="Text Box 22"/>
            <p:cNvSpPr txBox="1">
              <a:spLocks noChangeArrowheads="1"/>
            </p:cNvSpPr>
            <p:nvPr/>
          </p:nvSpPr>
          <p:spPr bwMode="auto">
            <a:xfrm>
              <a:off x="2454" y="3144"/>
              <a:ext cx="793" cy="25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sz="2000" b="1" i="1"/>
                <a:t>L </a:t>
              </a:r>
              <a:r>
                <a:rPr lang="fr-FR" altLang="fr-FR" sz="1200" i="1"/>
                <a:t>(mm)</a:t>
              </a:r>
              <a:r>
                <a:rPr lang="fr-FR" altLang="fr-FR"/>
                <a:t>  </a:t>
              </a:r>
              <a:r>
                <a:rPr lang="fr-FR" altLang="fr-FR" b="1" i="1"/>
                <a:t>=</a:t>
              </a:r>
              <a:endParaRPr lang="fr-FR" altLang="fr-FR" sz="1000" i="1"/>
            </a:p>
          </p:txBody>
        </p:sp>
      </p:grpSp>
      <p:sp>
        <p:nvSpPr>
          <p:cNvPr id="6167" name="AutoShape 23"/>
          <p:cNvSpPr>
            <a:spLocks noChangeArrowheads="1"/>
          </p:cNvSpPr>
          <p:nvPr/>
        </p:nvSpPr>
        <p:spPr bwMode="auto">
          <a:xfrm rot="16056291" flipH="1">
            <a:off x="1634331" y="4147344"/>
            <a:ext cx="411163" cy="593725"/>
          </a:xfrm>
          <a:custGeom>
            <a:avLst/>
            <a:gdLst>
              <a:gd name="T0" fmla="*/ 111122797 w 21600"/>
              <a:gd name="T1" fmla="*/ 0 h 21600"/>
              <a:gd name="T2" fmla="*/ 111122797 w 21600"/>
              <a:gd name="T3" fmla="*/ 252497224 h 21600"/>
              <a:gd name="T4" fmla="*/ 7000831 w 21600"/>
              <a:gd name="T5" fmla="*/ 448588896 h 21600"/>
              <a:gd name="T6" fmla="*/ 148982267 w 21600"/>
              <a:gd name="T7" fmla="*/ 126248612 h 21600"/>
              <a:gd name="T8" fmla="*/ 17694720 60000 65536"/>
              <a:gd name="T9" fmla="*/ 5898240 60000 65536"/>
              <a:gd name="T10" fmla="*/ 5898240 60000 65536"/>
              <a:gd name="T11" fmla="*/ 0 60000 65536"/>
              <a:gd name="T12" fmla="*/ 12427 w 21600"/>
              <a:gd name="T13" fmla="*/ 5086 h 21600"/>
              <a:gd name="T14" fmla="*/ 20703 w 21600"/>
              <a:gd name="T15" fmla="*/ 7072 h 21600"/>
            </a:gdLst>
            <a:ahLst/>
            <a:cxnLst>
              <a:cxn ang="T8">
                <a:pos x="T0" y="T1"/>
              </a:cxn>
              <a:cxn ang="T9">
                <a:pos x="T2" y="T3"/>
              </a:cxn>
              <a:cxn ang="T10">
                <a:pos x="T4" y="T5"/>
              </a:cxn>
              <a:cxn ang="T11">
                <a:pos x="T6" y="T7"/>
              </a:cxn>
            </a:cxnLst>
            <a:rect l="T12" t="T13" r="T14" b="T15"/>
            <a:pathLst>
              <a:path w="21600" h="21600">
                <a:moveTo>
                  <a:pt x="21600" y="6079"/>
                </a:moveTo>
                <a:lnTo>
                  <a:pt x="16111" y="0"/>
                </a:lnTo>
                <a:lnTo>
                  <a:pt x="16111" y="5086"/>
                </a:lnTo>
                <a:lnTo>
                  <a:pt x="12427" y="5086"/>
                </a:lnTo>
                <a:cubicBezTo>
                  <a:pt x="5564" y="5086"/>
                  <a:pt x="0" y="8252"/>
                  <a:pt x="0" y="12158"/>
                </a:cubicBezTo>
                <a:lnTo>
                  <a:pt x="0" y="21600"/>
                </a:lnTo>
                <a:lnTo>
                  <a:pt x="2030" y="21600"/>
                </a:lnTo>
                <a:lnTo>
                  <a:pt x="2030" y="12158"/>
                </a:lnTo>
                <a:cubicBezTo>
                  <a:pt x="2030" y="9349"/>
                  <a:pt x="6685" y="7072"/>
                  <a:pt x="12427" y="7072"/>
                </a:cubicBezTo>
                <a:lnTo>
                  <a:pt x="16111" y="7072"/>
                </a:lnTo>
                <a:lnTo>
                  <a:pt x="16111" y="12158"/>
                </a:lnTo>
                <a:lnTo>
                  <a:pt x="21600" y="6079"/>
                </a:lnTo>
                <a:close/>
              </a:path>
            </a:pathLst>
          </a:cu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169" name="Text Box 25"/>
          <p:cNvSpPr txBox="1">
            <a:spLocks noChangeArrowheads="1"/>
          </p:cNvSpPr>
          <p:nvPr/>
        </p:nvSpPr>
        <p:spPr bwMode="auto">
          <a:xfrm>
            <a:off x="5951538" y="4918075"/>
            <a:ext cx="2008187" cy="53340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t>      </a:t>
            </a:r>
            <a:r>
              <a:rPr lang="fr-FR" altLang="fr-FR" b="1" i="1" u="sng"/>
              <a:t>   </a:t>
            </a:r>
            <a:r>
              <a:rPr lang="fr-FR" altLang="fr-FR" sz="1000" i="1" u="sng"/>
              <a:t>x</a:t>
            </a:r>
            <a:r>
              <a:rPr lang="fr-FR" altLang="fr-FR" sz="1400" i="1" u="sng"/>
              <a:t> </a:t>
            </a:r>
            <a:r>
              <a:rPr lang="fr-FR" altLang="fr-FR" sz="2000" b="1" i="1" u="sng"/>
              <a:t>86400 </a:t>
            </a:r>
            <a:r>
              <a:rPr lang="fr-FR" altLang="fr-FR" sz="1200" i="1" u="sng"/>
              <a:t>(  s )</a:t>
            </a:r>
          </a:p>
          <a:p>
            <a:pPr eaLnBrk="1" hangingPunct="1">
              <a:lnSpc>
                <a:spcPct val="90000"/>
              </a:lnSpc>
            </a:pPr>
            <a:r>
              <a:rPr lang="fr-FR" altLang="fr-FR" sz="1000" i="1"/>
              <a:t>        </a:t>
            </a:r>
            <a:endParaRPr lang="fr-FR" altLang="fr-FR" sz="1200" i="1"/>
          </a:p>
        </p:txBody>
      </p:sp>
      <p:sp>
        <p:nvSpPr>
          <p:cNvPr id="6170" name="Text Box 26"/>
          <p:cNvSpPr txBox="1">
            <a:spLocks noChangeArrowheads="1"/>
          </p:cNvSpPr>
          <p:nvPr/>
        </p:nvSpPr>
        <p:spPr bwMode="auto">
          <a:xfrm>
            <a:off x="5849938" y="4953000"/>
            <a:ext cx="1598612" cy="64135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dirty="0"/>
              <a:t>      </a:t>
            </a:r>
            <a:r>
              <a:rPr lang="fr-FR" altLang="fr-FR" b="1" i="1" u="sng" dirty="0"/>
              <a:t>   </a:t>
            </a:r>
            <a:endParaRPr lang="fr-FR" altLang="fr-FR" sz="1200" i="1" u="sng" dirty="0"/>
          </a:p>
          <a:p>
            <a:pPr eaLnBrk="1" hangingPunct="1">
              <a:lnSpc>
                <a:spcPct val="90000"/>
              </a:lnSpc>
            </a:pPr>
            <a:r>
              <a:rPr lang="fr-FR" altLang="fr-FR" sz="1000" i="1" dirty="0"/>
              <a:t>      x</a:t>
            </a:r>
            <a:r>
              <a:rPr lang="fr-FR" altLang="fr-FR" sz="1400" i="1" dirty="0"/>
              <a:t> </a:t>
            </a:r>
            <a:r>
              <a:rPr lang="fr-FR" altLang="fr-FR" sz="2000" b="1" i="1" dirty="0"/>
              <a:t>10</a:t>
            </a:r>
            <a:r>
              <a:rPr lang="fr-FR" altLang="fr-FR" sz="1200" b="1" i="1" dirty="0"/>
              <a:t> </a:t>
            </a:r>
            <a:r>
              <a:rPr lang="fr-FR" altLang="fr-FR" sz="2000" b="1" i="1" baseline="30000" dirty="0"/>
              <a:t>6 </a:t>
            </a:r>
            <a:r>
              <a:rPr lang="fr-FR" altLang="fr-FR" sz="1200" i="1" dirty="0"/>
              <a:t>(m²/km²) </a:t>
            </a:r>
          </a:p>
        </p:txBody>
      </p:sp>
      <p:sp>
        <p:nvSpPr>
          <p:cNvPr id="6171" name="Freeform 27"/>
          <p:cNvSpPr>
            <a:spLocks/>
          </p:cNvSpPr>
          <p:nvPr/>
        </p:nvSpPr>
        <p:spPr bwMode="auto">
          <a:xfrm rot="10873651" flipV="1">
            <a:off x="1531938" y="503238"/>
            <a:ext cx="6932612" cy="2190750"/>
          </a:xfrm>
          <a:custGeom>
            <a:avLst/>
            <a:gdLst>
              <a:gd name="T0" fmla="*/ 2147483647 w 2714"/>
              <a:gd name="T1" fmla="*/ 2147483647 h 2219"/>
              <a:gd name="T2" fmla="*/ 2147483647 w 2714"/>
              <a:gd name="T3" fmla="*/ 2147483647 h 2219"/>
              <a:gd name="T4" fmla="*/ 2147483647 w 2714"/>
              <a:gd name="T5" fmla="*/ 2147483647 h 2219"/>
              <a:gd name="T6" fmla="*/ 2147483647 w 2714"/>
              <a:gd name="T7" fmla="*/ 2147483647 h 2219"/>
              <a:gd name="T8" fmla="*/ 2147483647 w 2714"/>
              <a:gd name="T9" fmla="*/ 2147483647 h 2219"/>
              <a:gd name="T10" fmla="*/ 2147483647 w 2714"/>
              <a:gd name="T11" fmla="*/ 2147483647 h 2219"/>
              <a:gd name="T12" fmla="*/ 2147483647 w 2714"/>
              <a:gd name="T13" fmla="*/ 2147483647 h 2219"/>
              <a:gd name="T14" fmla="*/ 2147483647 w 2714"/>
              <a:gd name="T15" fmla="*/ 2147483647 h 2219"/>
              <a:gd name="T16" fmla="*/ 2147483647 w 2714"/>
              <a:gd name="T17" fmla="*/ 2147483647 h 2219"/>
              <a:gd name="T18" fmla="*/ 2147483647 w 2714"/>
              <a:gd name="T19" fmla="*/ 2147483647 h 2219"/>
              <a:gd name="T20" fmla="*/ 2147483647 w 2714"/>
              <a:gd name="T21" fmla="*/ 2147483647 h 2219"/>
              <a:gd name="T22" fmla="*/ 2147483647 w 2714"/>
              <a:gd name="T23" fmla="*/ 2147483647 h 2219"/>
              <a:gd name="T24" fmla="*/ 2147483647 w 2714"/>
              <a:gd name="T25" fmla="*/ 2147483647 h 2219"/>
              <a:gd name="T26" fmla="*/ 2147483647 w 2714"/>
              <a:gd name="T27" fmla="*/ 2147483647 h 2219"/>
              <a:gd name="T28" fmla="*/ 2147483647 w 2714"/>
              <a:gd name="T29" fmla="*/ 2147483647 h 2219"/>
              <a:gd name="T30" fmla="*/ 2147483647 w 2714"/>
              <a:gd name="T31" fmla="*/ 2147483647 h 2219"/>
              <a:gd name="T32" fmla="*/ 2147483647 w 2714"/>
              <a:gd name="T33" fmla="*/ 2147483647 h 2219"/>
              <a:gd name="T34" fmla="*/ 2147483647 w 2714"/>
              <a:gd name="T35" fmla="*/ 2147483647 h 2219"/>
              <a:gd name="T36" fmla="*/ 2147483647 w 2714"/>
              <a:gd name="T37" fmla="*/ 2147483647 h 2219"/>
              <a:gd name="T38" fmla="*/ 2147483647 w 2714"/>
              <a:gd name="T39" fmla="*/ 2147483647 h 2219"/>
              <a:gd name="T40" fmla="*/ 2147483647 w 2714"/>
              <a:gd name="T41" fmla="*/ 2147483647 h 2219"/>
              <a:gd name="T42" fmla="*/ 2147483647 w 2714"/>
              <a:gd name="T43" fmla="*/ 2147483647 h 2219"/>
              <a:gd name="T44" fmla="*/ 2147483647 w 2714"/>
              <a:gd name="T45" fmla="*/ 2147483647 h 2219"/>
              <a:gd name="T46" fmla="*/ 2147483647 w 2714"/>
              <a:gd name="T47" fmla="*/ 2147483647 h 2219"/>
              <a:gd name="T48" fmla="*/ 2147483647 w 2714"/>
              <a:gd name="T49" fmla="*/ 2147483647 h 2219"/>
              <a:gd name="T50" fmla="*/ 2147483647 w 2714"/>
              <a:gd name="T51" fmla="*/ 2147483647 h 2219"/>
              <a:gd name="T52" fmla="*/ 2147483647 w 2714"/>
              <a:gd name="T53" fmla="*/ 1925032461 h 2219"/>
              <a:gd name="T54" fmla="*/ 2147483647 w 2714"/>
              <a:gd name="T55" fmla="*/ 2147483647 h 2219"/>
              <a:gd name="T56" fmla="*/ 2147483647 w 2714"/>
              <a:gd name="T57" fmla="*/ 2147483647 h 2219"/>
              <a:gd name="T58" fmla="*/ 2147483647 w 2714"/>
              <a:gd name="T59" fmla="*/ 2147483647 h 2219"/>
              <a:gd name="T60" fmla="*/ 2147483647 w 2714"/>
              <a:gd name="T61" fmla="*/ 2147483647 h 2219"/>
              <a:gd name="T62" fmla="*/ 2147483647 w 2714"/>
              <a:gd name="T63" fmla="*/ 2147483647 h 2219"/>
              <a:gd name="T64" fmla="*/ 2147483647 w 2714"/>
              <a:gd name="T65" fmla="*/ 2147483647 h 2219"/>
              <a:gd name="T66" fmla="*/ 2147483647 w 2714"/>
              <a:gd name="T67" fmla="*/ 2147483647 h 22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14" h="2219">
                <a:moveTo>
                  <a:pt x="268" y="635"/>
                </a:moveTo>
                <a:cubicBezTo>
                  <a:pt x="225" y="724"/>
                  <a:pt x="213" y="823"/>
                  <a:pt x="172" y="914"/>
                </a:cubicBezTo>
                <a:cubicBezTo>
                  <a:pt x="145" y="974"/>
                  <a:pt x="104" y="1027"/>
                  <a:pt x="76" y="1086"/>
                </a:cubicBezTo>
                <a:cubicBezTo>
                  <a:pt x="0" y="1244"/>
                  <a:pt x="96" y="1097"/>
                  <a:pt x="38" y="1182"/>
                </a:cubicBezTo>
                <a:cubicBezTo>
                  <a:pt x="267" y="1268"/>
                  <a:pt x="526" y="1197"/>
                  <a:pt x="767" y="1182"/>
                </a:cubicBezTo>
                <a:cubicBezTo>
                  <a:pt x="923" y="1199"/>
                  <a:pt x="965" y="1188"/>
                  <a:pt x="1065" y="1288"/>
                </a:cubicBezTo>
                <a:cubicBezTo>
                  <a:pt x="1136" y="1472"/>
                  <a:pt x="1098" y="1409"/>
                  <a:pt x="1151" y="1490"/>
                </a:cubicBezTo>
                <a:cubicBezTo>
                  <a:pt x="1166" y="1760"/>
                  <a:pt x="1150" y="1612"/>
                  <a:pt x="1209" y="1931"/>
                </a:cubicBezTo>
                <a:cubicBezTo>
                  <a:pt x="1212" y="1947"/>
                  <a:pt x="1205" y="1970"/>
                  <a:pt x="1219" y="1979"/>
                </a:cubicBezTo>
                <a:cubicBezTo>
                  <a:pt x="1247" y="1996"/>
                  <a:pt x="1283" y="1991"/>
                  <a:pt x="1315" y="1998"/>
                </a:cubicBezTo>
                <a:cubicBezTo>
                  <a:pt x="1555" y="2052"/>
                  <a:pt x="1793" y="2081"/>
                  <a:pt x="2035" y="2123"/>
                </a:cubicBezTo>
                <a:cubicBezTo>
                  <a:pt x="2126" y="2164"/>
                  <a:pt x="2204" y="2203"/>
                  <a:pt x="2303" y="2219"/>
                </a:cubicBezTo>
                <a:cubicBezTo>
                  <a:pt x="2345" y="2206"/>
                  <a:pt x="2390" y="2203"/>
                  <a:pt x="2428" y="2181"/>
                </a:cubicBezTo>
                <a:cubicBezTo>
                  <a:pt x="2460" y="2163"/>
                  <a:pt x="2505" y="2104"/>
                  <a:pt x="2505" y="2104"/>
                </a:cubicBezTo>
                <a:cubicBezTo>
                  <a:pt x="2535" y="2015"/>
                  <a:pt x="2551" y="1928"/>
                  <a:pt x="2563" y="1835"/>
                </a:cubicBezTo>
                <a:cubicBezTo>
                  <a:pt x="2538" y="1099"/>
                  <a:pt x="2714" y="1225"/>
                  <a:pt x="2044" y="1211"/>
                </a:cubicBezTo>
                <a:cubicBezTo>
                  <a:pt x="2030" y="1204"/>
                  <a:pt x="1990" y="1186"/>
                  <a:pt x="1977" y="1173"/>
                </a:cubicBezTo>
                <a:cubicBezTo>
                  <a:pt x="1940" y="1136"/>
                  <a:pt x="1919" y="1086"/>
                  <a:pt x="1881" y="1048"/>
                </a:cubicBezTo>
                <a:cubicBezTo>
                  <a:pt x="1850" y="953"/>
                  <a:pt x="1861" y="855"/>
                  <a:pt x="1833" y="760"/>
                </a:cubicBezTo>
                <a:cubicBezTo>
                  <a:pt x="1807" y="672"/>
                  <a:pt x="1731" y="562"/>
                  <a:pt x="1660" y="501"/>
                </a:cubicBezTo>
                <a:cubicBezTo>
                  <a:pt x="1632" y="477"/>
                  <a:pt x="1603" y="456"/>
                  <a:pt x="1574" y="434"/>
                </a:cubicBezTo>
                <a:cubicBezTo>
                  <a:pt x="1561" y="424"/>
                  <a:pt x="1551" y="409"/>
                  <a:pt x="1535" y="405"/>
                </a:cubicBezTo>
                <a:cubicBezTo>
                  <a:pt x="1472" y="388"/>
                  <a:pt x="1510" y="397"/>
                  <a:pt x="1420" y="386"/>
                </a:cubicBezTo>
                <a:cubicBezTo>
                  <a:pt x="1361" y="389"/>
                  <a:pt x="1184" y="463"/>
                  <a:pt x="1209" y="338"/>
                </a:cubicBezTo>
                <a:cubicBezTo>
                  <a:pt x="1239" y="189"/>
                  <a:pt x="1242" y="222"/>
                  <a:pt x="1334" y="136"/>
                </a:cubicBezTo>
                <a:cubicBezTo>
                  <a:pt x="1361" y="111"/>
                  <a:pt x="1411" y="59"/>
                  <a:pt x="1411" y="59"/>
                </a:cubicBezTo>
                <a:cubicBezTo>
                  <a:pt x="1370" y="0"/>
                  <a:pt x="1294" y="8"/>
                  <a:pt x="1228" y="2"/>
                </a:cubicBezTo>
                <a:cubicBezTo>
                  <a:pt x="1041" y="13"/>
                  <a:pt x="903" y="20"/>
                  <a:pt x="729" y="50"/>
                </a:cubicBezTo>
                <a:cubicBezTo>
                  <a:pt x="665" y="73"/>
                  <a:pt x="604" y="103"/>
                  <a:pt x="537" y="117"/>
                </a:cubicBezTo>
                <a:cubicBezTo>
                  <a:pt x="485" y="151"/>
                  <a:pt x="436" y="191"/>
                  <a:pt x="383" y="222"/>
                </a:cubicBezTo>
                <a:cubicBezTo>
                  <a:pt x="365" y="245"/>
                  <a:pt x="351" y="273"/>
                  <a:pt x="326" y="290"/>
                </a:cubicBezTo>
                <a:cubicBezTo>
                  <a:pt x="282" y="320"/>
                  <a:pt x="264" y="321"/>
                  <a:pt x="230" y="366"/>
                </a:cubicBezTo>
                <a:cubicBezTo>
                  <a:pt x="210" y="425"/>
                  <a:pt x="203" y="481"/>
                  <a:pt x="249" y="530"/>
                </a:cubicBezTo>
                <a:cubicBezTo>
                  <a:pt x="259" y="638"/>
                  <a:pt x="224" y="635"/>
                  <a:pt x="268" y="635"/>
                </a:cubicBezTo>
                <a:close/>
              </a:path>
            </a:pathLst>
          </a:cu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4358" name="Text Box 28"/>
          <p:cNvSpPr txBox="1">
            <a:spLocks noChangeArrowheads="1"/>
          </p:cNvSpPr>
          <p:nvPr/>
        </p:nvSpPr>
        <p:spPr bwMode="auto">
          <a:xfrm>
            <a:off x="2216150" y="835025"/>
            <a:ext cx="5840413"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solidFill>
                  <a:srgbClr val="320000"/>
                </a:solidFill>
              </a:rPr>
              <a:t>		            le volume écoulé durant </a:t>
            </a:r>
            <a:r>
              <a:rPr lang="fr-FR" altLang="fr-FR" sz="2000" b="1" i="1">
                <a:solidFill>
                  <a:srgbClr val="320000"/>
                </a:solidFill>
              </a:rPr>
              <a:t>t</a:t>
            </a:r>
            <a:r>
              <a:rPr lang="fr-FR" altLang="fr-FR">
                <a:solidFill>
                  <a:srgbClr val="320000"/>
                </a:solidFill>
              </a:rPr>
              <a:t>,</a:t>
            </a:r>
            <a:endParaRPr lang="fr-FR" altLang="fr-FR" sz="2000" b="1" i="1">
              <a:solidFill>
                <a:srgbClr val="320000"/>
              </a:solidFill>
            </a:endParaRPr>
          </a:p>
          <a:p>
            <a:pPr algn="ctr" eaLnBrk="1" hangingPunct="1">
              <a:spcBef>
                <a:spcPct val="50000"/>
              </a:spcBef>
            </a:pPr>
            <a:r>
              <a:rPr lang="fr-FR" altLang="fr-FR" sz="2000" b="1" i="1">
                <a:solidFill>
                  <a:srgbClr val="320000"/>
                </a:solidFill>
              </a:rPr>
              <a:t>        V =  Q </a:t>
            </a:r>
            <a:r>
              <a:rPr lang="fr-FR" altLang="fr-FR" sz="1400" b="1" i="1">
                <a:solidFill>
                  <a:srgbClr val="320000"/>
                </a:solidFill>
              </a:rPr>
              <a:t>x</a:t>
            </a:r>
            <a:r>
              <a:rPr lang="fr-FR" altLang="fr-FR" sz="2000" b="1" i="1">
                <a:solidFill>
                  <a:srgbClr val="320000"/>
                </a:solidFill>
              </a:rPr>
              <a:t> t</a:t>
            </a:r>
            <a:r>
              <a:rPr lang="fr-FR" altLang="fr-FR">
                <a:solidFill>
                  <a:srgbClr val="320000"/>
                </a:solidFill>
              </a:rPr>
              <a:t> ,</a:t>
            </a:r>
          </a:p>
          <a:p>
            <a:pPr eaLnBrk="1" hangingPunct="1">
              <a:spcBef>
                <a:spcPct val="50000"/>
              </a:spcBef>
            </a:pPr>
            <a:r>
              <a:rPr lang="fr-FR" altLang="fr-FR">
                <a:solidFill>
                  <a:srgbClr val="320000"/>
                </a:solidFill>
              </a:rPr>
              <a:t> est réparti sur la surface </a:t>
            </a:r>
            <a:r>
              <a:rPr lang="fr-FR" altLang="fr-FR" sz="2000" b="1" i="1">
                <a:solidFill>
                  <a:srgbClr val="320000"/>
                </a:solidFill>
              </a:rPr>
              <a:t>A</a:t>
            </a:r>
            <a:r>
              <a:rPr lang="fr-FR" altLang="fr-FR">
                <a:solidFill>
                  <a:srgbClr val="320000"/>
                </a:solidFill>
              </a:rPr>
              <a:t> du </a:t>
            </a:r>
          </a:p>
          <a:p>
            <a:pPr eaLnBrk="1" hangingPunct="1">
              <a:spcBef>
                <a:spcPct val="50000"/>
              </a:spcBef>
            </a:pPr>
            <a:r>
              <a:rPr lang="fr-FR" altLang="fr-FR">
                <a:solidFill>
                  <a:srgbClr val="320000"/>
                </a:solidFill>
              </a:rPr>
              <a:t>	bassin versant</a:t>
            </a:r>
          </a:p>
        </p:txBody>
      </p:sp>
    </p:spTree>
    <p:extLst>
      <p:ext uri="{BB962C8B-B14F-4D97-AF65-F5344CB8AC3E}">
        <p14:creationId xmlns:p14="http://schemas.microsoft.com/office/powerpoint/2010/main" val="1104898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repeatCount="indefinite" fill="hold" grpId="0" nodeType="withEffect">
                                  <p:stCondLst>
                                    <p:cond delay="0"/>
                                  </p:stCondLst>
                                  <p:endCondLst>
                                    <p:cond evt="onNext" delay="0">
                                      <p:tgtEl>
                                        <p:sldTgt/>
                                      </p:tgtEl>
                                    </p:cond>
                                  </p:endCondLst>
                                  <p:childTnLst>
                                    <p:set>
                                      <p:cBhvr>
                                        <p:cTn id="6" dur="1" fill="hold">
                                          <p:stCondLst>
                                            <p:cond delay="0"/>
                                          </p:stCondLst>
                                        </p:cTn>
                                        <p:tgtEl>
                                          <p:spTgt spid="6153"/>
                                        </p:tgtEl>
                                        <p:attrNameLst>
                                          <p:attrName>style.visibility</p:attrName>
                                        </p:attrNameLst>
                                      </p:cBhvr>
                                      <p:to>
                                        <p:strVal val="visible"/>
                                      </p:to>
                                    </p:set>
                                    <p:animEffect transition="in" filter="wipe(up)">
                                      <p:cBhvr>
                                        <p:cTn id="7" dur="500"/>
                                        <p:tgtEl>
                                          <p:spTgt spid="6153"/>
                                        </p:tgtEl>
                                      </p:cBhvr>
                                    </p:animEffect>
                                  </p:childTnLst>
                                </p:cTn>
                              </p:par>
                              <p:par>
                                <p:cTn id="8" presetID="1" presetClass="entr" presetSubtype="0" fill="hold" nodeType="withEffect">
                                  <p:stCondLst>
                                    <p:cond delay="0"/>
                                  </p:stCondLst>
                                  <p:childTnLst>
                                    <p:set>
                                      <p:cBhvr>
                                        <p:cTn id="9" dur="1" fill="hold">
                                          <p:stCondLst>
                                            <p:cond delay="0"/>
                                          </p:stCondLst>
                                        </p:cTn>
                                        <p:tgtEl>
                                          <p:spTgt spid="6150"/>
                                        </p:tgtEl>
                                        <p:attrNameLst>
                                          <p:attrName>style.visibility</p:attrName>
                                        </p:attrNameLst>
                                      </p:cBhvr>
                                      <p:to>
                                        <p:strVal val="visible"/>
                                      </p:to>
                                    </p:set>
                                  </p:childTnLst>
                                </p:cTn>
                              </p:par>
                              <p:par>
                                <p:cTn id="10" presetID="22" presetClass="entr" presetSubtype="4" fill="hold" grpId="0" nodeType="withEffect">
                                  <p:stCondLst>
                                    <p:cond delay="2000"/>
                                  </p:stCondLst>
                                  <p:childTnLst>
                                    <p:set>
                                      <p:cBhvr>
                                        <p:cTn id="11" dur="1" fill="hold">
                                          <p:stCondLst>
                                            <p:cond delay="0"/>
                                          </p:stCondLst>
                                        </p:cTn>
                                        <p:tgtEl>
                                          <p:spTgt spid="6155"/>
                                        </p:tgtEl>
                                        <p:attrNameLst>
                                          <p:attrName>style.visibility</p:attrName>
                                        </p:attrNameLst>
                                      </p:cBhvr>
                                      <p:to>
                                        <p:strVal val="visible"/>
                                      </p:to>
                                    </p:set>
                                    <p:animEffect transition="in" filter="wipe(down)">
                                      <p:cBhvr>
                                        <p:cTn id="12" dur="5000"/>
                                        <p:tgtEl>
                                          <p:spTgt spid="61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156"/>
                                        </p:tgtEl>
                                        <p:attrNameLst>
                                          <p:attrName>style.visibility</p:attrName>
                                        </p:attrNameLst>
                                      </p:cBhvr>
                                      <p:to>
                                        <p:strVal val="visible"/>
                                      </p:to>
                                    </p:set>
                                    <p:animEffect transition="in" filter="wipe(down)">
                                      <p:cBhvr>
                                        <p:cTn id="17" dur="2000"/>
                                        <p:tgtEl>
                                          <p:spTgt spid="6156"/>
                                        </p:tgtEl>
                                      </p:cBhvr>
                                    </p:animEffect>
                                  </p:childTnLst>
                                </p:cTn>
                              </p:par>
                            </p:childTnLst>
                          </p:cTn>
                        </p:par>
                        <p:par>
                          <p:cTn id="18" fill="hold" nodeType="afterGroup">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6154"/>
                                        </p:tgtEl>
                                        <p:attrNameLst>
                                          <p:attrName>style.visibility</p:attrName>
                                        </p:attrNameLst>
                                      </p:cBhvr>
                                      <p:to>
                                        <p:strVal val="visible"/>
                                      </p:to>
                                    </p:set>
                                    <p:animEffect transition="in" filter="wipe(left)">
                                      <p:cBhvr>
                                        <p:cTn id="21" dur="2000"/>
                                        <p:tgtEl>
                                          <p:spTgt spid="6154"/>
                                        </p:tgtEl>
                                      </p:cBhvr>
                                    </p:animEffect>
                                  </p:childTnLst>
                                </p:cTn>
                              </p:par>
                            </p:childTnLst>
                          </p:cTn>
                        </p:par>
                        <p:par>
                          <p:cTn id="22" fill="hold" nodeType="afterGroup">
                            <p:stCondLst>
                              <p:cond delay="4000"/>
                            </p:stCondLst>
                            <p:childTnLst>
                              <p:par>
                                <p:cTn id="23" presetID="22" presetClass="exit" presetSubtype="1" fill="hold" grpId="1" nodeType="afterEffect">
                                  <p:stCondLst>
                                    <p:cond delay="0"/>
                                  </p:stCondLst>
                                  <p:childTnLst>
                                    <p:animEffect transition="out" filter="wipe(up)">
                                      <p:cBhvr>
                                        <p:cTn id="24" dur="5000"/>
                                        <p:tgtEl>
                                          <p:spTgt spid="6155"/>
                                        </p:tgtEl>
                                      </p:cBhvr>
                                    </p:animEffect>
                                    <p:set>
                                      <p:cBhvr>
                                        <p:cTn id="25" dur="1" fill="hold">
                                          <p:stCondLst>
                                            <p:cond delay="4999"/>
                                          </p:stCondLst>
                                        </p:cTn>
                                        <p:tgtEl>
                                          <p:spTgt spid="6155"/>
                                        </p:tgtEl>
                                        <p:attrNameLst>
                                          <p:attrName>style.visibility</p:attrName>
                                        </p:attrNameLst>
                                      </p:cBhvr>
                                      <p:to>
                                        <p:strVal val="hidden"/>
                                      </p:to>
                                    </p:set>
                                  </p:childTnLst>
                                </p:cTn>
                              </p:par>
                              <p:par>
                                <p:cTn id="26" presetID="55" presetClass="entr" presetSubtype="0" fill="hold" grpId="0" nodeType="withEffect">
                                  <p:stCondLst>
                                    <p:cond delay="0"/>
                                  </p:stCondLst>
                                  <p:childTnLst>
                                    <p:set>
                                      <p:cBhvr>
                                        <p:cTn id="27" dur="1" fill="hold">
                                          <p:stCondLst>
                                            <p:cond delay="0"/>
                                          </p:stCondLst>
                                        </p:cTn>
                                        <p:tgtEl>
                                          <p:spTgt spid="6171"/>
                                        </p:tgtEl>
                                        <p:attrNameLst>
                                          <p:attrName>style.visibility</p:attrName>
                                        </p:attrNameLst>
                                      </p:cBhvr>
                                      <p:to>
                                        <p:strVal val="visible"/>
                                      </p:to>
                                    </p:set>
                                    <p:anim calcmode="lin" valueType="num">
                                      <p:cBhvr>
                                        <p:cTn id="28" dur="3000" fill="hold"/>
                                        <p:tgtEl>
                                          <p:spTgt spid="6171"/>
                                        </p:tgtEl>
                                        <p:attrNameLst>
                                          <p:attrName>ppt_w</p:attrName>
                                        </p:attrNameLst>
                                      </p:cBhvr>
                                      <p:tavLst>
                                        <p:tav tm="0">
                                          <p:val>
                                            <p:strVal val="#ppt_w*0.70"/>
                                          </p:val>
                                        </p:tav>
                                        <p:tav tm="100000">
                                          <p:val>
                                            <p:strVal val="#ppt_w"/>
                                          </p:val>
                                        </p:tav>
                                      </p:tavLst>
                                    </p:anim>
                                    <p:anim calcmode="lin" valueType="num">
                                      <p:cBhvr>
                                        <p:cTn id="29" dur="3000" fill="hold"/>
                                        <p:tgtEl>
                                          <p:spTgt spid="6171"/>
                                        </p:tgtEl>
                                        <p:attrNameLst>
                                          <p:attrName>ppt_h</p:attrName>
                                        </p:attrNameLst>
                                      </p:cBhvr>
                                      <p:tavLst>
                                        <p:tav tm="0">
                                          <p:val>
                                            <p:strVal val="#ppt_h"/>
                                          </p:val>
                                        </p:tav>
                                        <p:tav tm="100000">
                                          <p:val>
                                            <p:strVal val="#ppt_h"/>
                                          </p:val>
                                        </p:tav>
                                      </p:tavLst>
                                    </p:anim>
                                    <p:animEffect transition="in" filter="fade">
                                      <p:cBhvr>
                                        <p:cTn id="30" dur="3000"/>
                                        <p:tgtEl>
                                          <p:spTgt spid="6171"/>
                                        </p:tgtEl>
                                      </p:cBhvr>
                                    </p:animEffect>
                                  </p:childTnLst>
                                </p:cTn>
                              </p:par>
                              <p:par>
                                <p:cTn id="31" presetID="10" presetClass="entr" presetSubtype="0" fill="hold" grpId="0" nodeType="withEffect">
                                  <p:stCondLst>
                                    <p:cond delay="3500"/>
                                  </p:stCondLst>
                                  <p:childTnLst>
                                    <p:set>
                                      <p:cBhvr>
                                        <p:cTn id="32" dur="1" fill="hold">
                                          <p:stCondLst>
                                            <p:cond delay="0"/>
                                          </p:stCondLst>
                                        </p:cTn>
                                        <p:tgtEl>
                                          <p:spTgt spid="6147"/>
                                        </p:tgtEl>
                                        <p:attrNameLst>
                                          <p:attrName>style.visibility</p:attrName>
                                        </p:attrNameLst>
                                      </p:cBhvr>
                                      <p:to>
                                        <p:strVal val="visible"/>
                                      </p:to>
                                    </p:set>
                                    <p:animEffect transition="in" filter="fade">
                                      <p:cBhvr>
                                        <p:cTn id="33" dur="3000"/>
                                        <p:tgtEl>
                                          <p:spTgt spid="6147"/>
                                        </p:tgtEl>
                                      </p:cBhvr>
                                    </p:animEffect>
                                  </p:childTnLst>
                                </p:cTn>
                              </p:par>
                              <p:par>
                                <p:cTn id="34" presetID="22" presetClass="exit" presetSubtype="4" fill="hold" grpId="1" nodeType="withEffect">
                                  <p:stCondLst>
                                    <p:cond delay="3000"/>
                                  </p:stCondLst>
                                  <p:childTnLst>
                                    <p:animEffect transition="out" filter="wipe(down)">
                                      <p:cBhvr>
                                        <p:cTn id="35" dur="2000"/>
                                        <p:tgtEl>
                                          <p:spTgt spid="6156"/>
                                        </p:tgtEl>
                                      </p:cBhvr>
                                    </p:animEffect>
                                    <p:set>
                                      <p:cBhvr>
                                        <p:cTn id="36" dur="1" fill="hold">
                                          <p:stCondLst>
                                            <p:cond delay="1999"/>
                                          </p:stCondLst>
                                        </p:cTn>
                                        <p:tgtEl>
                                          <p:spTgt spid="6156"/>
                                        </p:tgtEl>
                                        <p:attrNameLst>
                                          <p:attrName>style.visibility</p:attrName>
                                        </p:attrNameLst>
                                      </p:cBhvr>
                                      <p:to>
                                        <p:strVal val="hidden"/>
                                      </p:to>
                                    </p:set>
                                  </p:childTnLst>
                                </p:cTn>
                              </p:par>
                              <p:par>
                                <p:cTn id="37" presetID="22" presetClass="exit" presetSubtype="8" fill="hold" grpId="1" nodeType="withEffect">
                                  <p:stCondLst>
                                    <p:cond delay="5000"/>
                                  </p:stCondLst>
                                  <p:childTnLst>
                                    <p:animEffect transition="out" filter="wipe(left)">
                                      <p:cBhvr>
                                        <p:cTn id="38" dur="2000"/>
                                        <p:tgtEl>
                                          <p:spTgt spid="6154"/>
                                        </p:tgtEl>
                                      </p:cBhvr>
                                    </p:animEffect>
                                    <p:set>
                                      <p:cBhvr>
                                        <p:cTn id="39" dur="1" fill="hold">
                                          <p:stCondLst>
                                            <p:cond delay="1999"/>
                                          </p:stCondLst>
                                        </p:cTn>
                                        <p:tgtEl>
                                          <p:spTgt spid="6154"/>
                                        </p:tgtEl>
                                        <p:attrNameLst>
                                          <p:attrName>style.visibility</p:attrName>
                                        </p:attrNameLst>
                                      </p:cBhvr>
                                      <p:to>
                                        <p:strVal val="hidden"/>
                                      </p:to>
                                    </p:set>
                                  </p:childTnLst>
                                </p:cTn>
                              </p:par>
                            </p:childTnLst>
                          </p:cTn>
                        </p:par>
                        <p:par>
                          <p:cTn id="40" fill="hold" nodeType="afterGroup">
                            <p:stCondLst>
                              <p:cond delay="11000"/>
                            </p:stCondLst>
                            <p:childTnLst>
                              <p:par>
                                <p:cTn id="41" presetID="1" presetClass="exit" presetSubtype="0" fill="hold" nodeType="afterEffect">
                                  <p:stCondLst>
                                    <p:cond delay="0"/>
                                  </p:stCondLst>
                                  <p:childTnLst>
                                    <p:set>
                                      <p:cBhvr>
                                        <p:cTn id="42" dur="1" fill="hold">
                                          <p:stCondLst>
                                            <p:cond delay="0"/>
                                          </p:stCondLst>
                                        </p:cTn>
                                        <p:tgtEl>
                                          <p:spTgt spid="6150"/>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6158"/>
                                        </p:tgtEl>
                                        <p:attrNameLst>
                                          <p:attrName>style.visibility</p:attrName>
                                        </p:attrNameLst>
                                      </p:cBhvr>
                                      <p:to>
                                        <p:strVal val="visible"/>
                                      </p:to>
                                    </p:set>
                                    <p:animEffect transition="in" filter="fade">
                                      <p:cBhvr>
                                        <p:cTn id="45" dur="2000"/>
                                        <p:tgtEl>
                                          <p:spTgt spid="61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59"/>
                                        </p:tgtEl>
                                        <p:attrNameLst>
                                          <p:attrName>style.visibility</p:attrName>
                                        </p:attrNameLst>
                                      </p:cBhvr>
                                      <p:to>
                                        <p:strVal val="visible"/>
                                      </p:to>
                                    </p:set>
                                    <p:animEffect transition="in" filter="fade">
                                      <p:cBhvr>
                                        <p:cTn id="48" dur="2000"/>
                                        <p:tgtEl>
                                          <p:spTgt spid="6159"/>
                                        </p:tgtEl>
                                      </p:cBhvr>
                                    </p:animEffect>
                                  </p:childTnLst>
                                </p:cTn>
                              </p:par>
                            </p:childTnLst>
                          </p:cTn>
                        </p:par>
                        <p:par>
                          <p:cTn id="49" fill="hold" nodeType="afterGroup">
                            <p:stCondLst>
                              <p:cond delay="13000"/>
                            </p:stCondLst>
                            <p:childTnLst>
                              <p:par>
                                <p:cTn id="50" presetID="22" presetClass="entr" presetSubtype="1" fill="hold" nodeType="afterEffect">
                                  <p:stCondLst>
                                    <p:cond delay="0"/>
                                  </p:stCondLst>
                                  <p:childTnLst>
                                    <p:set>
                                      <p:cBhvr>
                                        <p:cTn id="51" dur="1" fill="hold">
                                          <p:stCondLst>
                                            <p:cond delay="0"/>
                                          </p:stCondLst>
                                        </p:cTn>
                                        <p:tgtEl>
                                          <p:spTgt spid="6161"/>
                                        </p:tgtEl>
                                        <p:attrNameLst>
                                          <p:attrName>style.visibility</p:attrName>
                                        </p:attrNameLst>
                                      </p:cBhvr>
                                      <p:to>
                                        <p:strVal val="visible"/>
                                      </p:to>
                                    </p:set>
                                    <p:animEffect transition="in" filter="wipe(up)">
                                      <p:cBhvr>
                                        <p:cTn id="52" dur="500"/>
                                        <p:tgtEl>
                                          <p:spTgt spid="6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nimBg="1"/>
      <p:bldP spid="6153" grpId="0" animBg="1"/>
      <p:bldP spid="6154" grpId="0" animBg="1"/>
      <p:bldP spid="6154" grpId="1" animBg="1"/>
      <p:bldP spid="6155" grpId="0" animBg="1"/>
      <p:bldP spid="6155" grpId="1" animBg="1"/>
      <p:bldP spid="6156" grpId="0" animBg="1"/>
      <p:bldP spid="6156" grpId="1" animBg="1"/>
      <p:bldP spid="6158" grpId="0" animBg="1"/>
      <p:bldP spid="6159" grpId="0"/>
      <p:bldP spid="617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1"/>
          <p:cNvSpPr txBox="1">
            <a:spLocks noChangeArrowheads="1"/>
          </p:cNvSpPr>
          <p:nvPr/>
        </p:nvSpPr>
        <p:spPr bwMode="auto">
          <a:xfrm>
            <a:off x="0" y="0"/>
            <a:ext cx="4321175" cy="784830"/>
          </a:xfrm>
          <a:prstGeom prst="rect">
            <a:avLst/>
          </a:prstGeom>
          <a:solidFill>
            <a:srgbClr val="D7FFF7"/>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dirty="0">
                <a:solidFill>
                  <a:srgbClr val="D88100"/>
                </a:solidFill>
                <a:latin typeface="Andy" pitchFamily="66" charset="0"/>
              </a:rPr>
              <a:t>L’équation du débit</a:t>
            </a:r>
            <a:endParaRPr lang="fr-FR" altLang="fr-FR" b="1" dirty="0">
              <a:solidFill>
                <a:srgbClr val="D88100"/>
              </a:solidFill>
              <a:latin typeface="Andy" pitchFamily="66" charset="0"/>
            </a:endParaRPr>
          </a:p>
          <a:p>
            <a:pPr algn="ctr" eaLnBrk="1" hangingPunct="1">
              <a:spcBef>
                <a:spcPct val="50000"/>
              </a:spcBef>
            </a:pPr>
            <a:r>
              <a:rPr lang="fr-FR" altLang="fr-FR" b="1" dirty="0">
                <a:solidFill>
                  <a:srgbClr val="008080"/>
                </a:solidFill>
                <a:latin typeface="Andy" pitchFamily="66" charset="0"/>
              </a:rPr>
              <a:t>	Q = P- E  (+ ∆</a:t>
            </a:r>
            <a:r>
              <a:rPr lang="fr-FR" altLang="fr-FR" sz="1050" b="1" dirty="0">
                <a:solidFill>
                  <a:srgbClr val="008080"/>
                </a:solidFill>
                <a:latin typeface="Andy" pitchFamily="66" charset="0"/>
              </a:rPr>
              <a:t>réserves</a:t>
            </a:r>
            <a:r>
              <a:rPr lang="fr-FR" altLang="fr-FR" b="1" dirty="0">
                <a:solidFill>
                  <a:srgbClr val="008080"/>
                </a:solidFill>
                <a:latin typeface="Andy" pitchFamily="66" charset="0"/>
              </a:rPr>
              <a:t>)</a:t>
            </a:r>
            <a:endParaRPr lang="fr-FR" altLang="fr-FR" dirty="0">
              <a:solidFill>
                <a:srgbClr val="008080"/>
              </a:solidFill>
              <a:latin typeface="Andy" pitchFamily="66" charset="0"/>
            </a:endParaRPr>
          </a:p>
        </p:txBody>
      </p:sp>
      <p:pic>
        <p:nvPicPr>
          <p:cNvPr id="19459"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460500"/>
            <a:ext cx="4657725" cy="5192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23" name="Line 15"/>
          <p:cNvSpPr>
            <a:spLocks noChangeShapeType="1"/>
          </p:cNvSpPr>
          <p:nvPr/>
        </p:nvSpPr>
        <p:spPr bwMode="auto">
          <a:xfrm>
            <a:off x="4867275" y="2638425"/>
            <a:ext cx="4076700" cy="1943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7424" name="AutoShape 16"/>
          <p:cNvSpPr>
            <a:spLocks noChangeArrowheads="1"/>
          </p:cNvSpPr>
          <p:nvPr/>
        </p:nvSpPr>
        <p:spPr bwMode="auto">
          <a:xfrm>
            <a:off x="6400800" y="1289050"/>
            <a:ext cx="2743200" cy="419100"/>
          </a:xfrm>
          <a:prstGeom prst="cloudCallout">
            <a:avLst>
              <a:gd name="adj1" fmla="val -41782"/>
              <a:gd name="adj2" fmla="val -1856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fr-FR" altLang="fr-FR">
              <a:solidFill>
                <a:srgbClr val="000000"/>
              </a:solidFill>
            </a:endParaRPr>
          </a:p>
        </p:txBody>
      </p:sp>
      <p:sp>
        <p:nvSpPr>
          <p:cNvPr id="17425" name="Tree"/>
          <p:cNvSpPr>
            <a:spLocks noEditPoints="1" noChangeArrowheads="1"/>
          </p:cNvSpPr>
          <p:nvPr/>
        </p:nvSpPr>
        <p:spPr bwMode="auto">
          <a:xfrm>
            <a:off x="5391150" y="2062163"/>
            <a:ext cx="719138" cy="862012"/>
          </a:xfrm>
          <a:custGeom>
            <a:avLst/>
            <a:gdLst>
              <a:gd name="T0" fmla="*/ 398565057 w 21600"/>
              <a:gd name="T1" fmla="*/ 0 h 21600"/>
              <a:gd name="T2" fmla="*/ 227735956 w 21600"/>
              <a:gd name="T3" fmla="*/ 400422932 h 21600"/>
              <a:gd name="T4" fmla="*/ 113886822 w 21600"/>
              <a:gd name="T5" fmla="*/ 800845863 h 21600"/>
              <a:gd name="T6" fmla="*/ 0 w 21600"/>
              <a:gd name="T7" fmla="*/ 1201270391 h 21600"/>
              <a:gd name="T8" fmla="*/ 569394158 w 21600"/>
              <a:gd name="T9" fmla="*/ 400422932 h 21600"/>
              <a:gd name="T10" fmla="*/ 683243292 w 21600"/>
              <a:gd name="T11" fmla="*/ 800845863 h 21600"/>
              <a:gd name="T12" fmla="*/ 797130114 w 21600"/>
              <a:gd name="T13" fmla="*/ 1201270391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lnTo>
                  <a:pt x="0" y="18900"/>
                </a:lnTo>
                <a:close/>
              </a:path>
            </a:pathLst>
          </a:custGeom>
          <a:solidFill>
            <a:srgbClr val="008000"/>
          </a:solidFill>
          <a:ln w="9525">
            <a:solidFill>
              <a:srgbClr val="00CCFF"/>
            </a:solidFill>
            <a:miter lim="800000"/>
            <a:headEnd/>
            <a:tailEnd/>
          </a:ln>
          <a:effectLst>
            <a:outerShdw dist="107763" dir="2700000" algn="ctr" rotWithShape="0">
              <a:srgbClr val="808080"/>
            </a:outerShdw>
          </a:effectLst>
        </p:spPr>
        <p:txBody>
          <a:bodyPr/>
          <a:lstStyle/>
          <a:p>
            <a:endParaRPr lang="fr-FR">
              <a:solidFill>
                <a:srgbClr val="000000"/>
              </a:solidFill>
            </a:endParaRPr>
          </a:p>
        </p:txBody>
      </p:sp>
      <p:grpSp>
        <p:nvGrpSpPr>
          <p:cNvPr id="17426" name="Group 18"/>
          <p:cNvGrpSpPr>
            <a:grpSpLocks/>
          </p:cNvGrpSpPr>
          <p:nvPr/>
        </p:nvGrpSpPr>
        <p:grpSpPr bwMode="auto">
          <a:xfrm>
            <a:off x="6423025" y="1655763"/>
            <a:ext cx="1657350" cy="1701800"/>
            <a:chOff x="3560" y="981"/>
            <a:chExt cx="1044" cy="1072"/>
          </a:xfrm>
        </p:grpSpPr>
        <p:sp>
          <p:nvSpPr>
            <p:cNvPr id="19479" name="Line 19"/>
            <p:cNvSpPr>
              <a:spLocks noChangeShapeType="1"/>
            </p:cNvSpPr>
            <p:nvPr/>
          </p:nvSpPr>
          <p:spPr bwMode="auto">
            <a:xfrm flipH="1">
              <a:off x="3696" y="1145"/>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80" name="Line 20"/>
            <p:cNvSpPr>
              <a:spLocks noChangeShapeType="1"/>
            </p:cNvSpPr>
            <p:nvPr/>
          </p:nvSpPr>
          <p:spPr bwMode="auto">
            <a:xfrm flipH="1">
              <a:off x="3923" y="1055"/>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81" name="Line 21"/>
            <p:cNvSpPr>
              <a:spLocks noChangeShapeType="1"/>
            </p:cNvSpPr>
            <p:nvPr/>
          </p:nvSpPr>
          <p:spPr bwMode="auto">
            <a:xfrm flipH="1">
              <a:off x="3651" y="1417"/>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82" name="Line 22"/>
            <p:cNvSpPr>
              <a:spLocks noChangeShapeType="1"/>
            </p:cNvSpPr>
            <p:nvPr/>
          </p:nvSpPr>
          <p:spPr bwMode="auto">
            <a:xfrm flipH="1">
              <a:off x="4014" y="1236"/>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83" name="Line 23"/>
            <p:cNvSpPr>
              <a:spLocks noChangeShapeType="1"/>
            </p:cNvSpPr>
            <p:nvPr/>
          </p:nvSpPr>
          <p:spPr bwMode="auto">
            <a:xfrm flipH="1">
              <a:off x="3742" y="1599"/>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84" name="Line 24"/>
            <p:cNvSpPr>
              <a:spLocks noChangeShapeType="1"/>
            </p:cNvSpPr>
            <p:nvPr/>
          </p:nvSpPr>
          <p:spPr bwMode="auto">
            <a:xfrm flipH="1">
              <a:off x="3832" y="1281"/>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85" name="Line 25"/>
            <p:cNvSpPr>
              <a:spLocks noChangeShapeType="1"/>
            </p:cNvSpPr>
            <p:nvPr/>
          </p:nvSpPr>
          <p:spPr bwMode="auto">
            <a:xfrm flipH="1">
              <a:off x="3923" y="1644"/>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86" name="Line 26"/>
            <p:cNvSpPr>
              <a:spLocks noChangeShapeType="1"/>
            </p:cNvSpPr>
            <p:nvPr/>
          </p:nvSpPr>
          <p:spPr bwMode="auto">
            <a:xfrm flipH="1">
              <a:off x="3968" y="1417"/>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87" name="Line 27"/>
            <p:cNvSpPr>
              <a:spLocks noChangeShapeType="1"/>
            </p:cNvSpPr>
            <p:nvPr/>
          </p:nvSpPr>
          <p:spPr bwMode="auto">
            <a:xfrm flipH="1">
              <a:off x="3560" y="1735"/>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88" name="Line 28"/>
            <p:cNvSpPr>
              <a:spLocks noChangeShapeType="1"/>
            </p:cNvSpPr>
            <p:nvPr/>
          </p:nvSpPr>
          <p:spPr bwMode="auto">
            <a:xfrm flipH="1">
              <a:off x="4195" y="1071"/>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89" name="Line 29"/>
            <p:cNvSpPr>
              <a:spLocks noChangeShapeType="1"/>
            </p:cNvSpPr>
            <p:nvPr/>
          </p:nvSpPr>
          <p:spPr bwMode="auto">
            <a:xfrm flipH="1">
              <a:off x="4422" y="981"/>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90" name="Line 30"/>
            <p:cNvSpPr>
              <a:spLocks noChangeShapeType="1"/>
            </p:cNvSpPr>
            <p:nvPr/>
          </p:nvSpPr>
          <p:spPr bwMode="auto">
            <a:xfrm flipH="1">
              <a:off x="4150" y="1343"/>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91" name="Line 31"/>
            <p:cNvSpPr>
              <a:spLocks noChangeShapeType="1"/>
            </p:cNvSpPr>
            <p:nvPr/>
          </p:nvSpPr>
          <p:spPr bwMode="auto">
            <a:xfrm flipH="1">
              <a:off x="4331" y="1207"/>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92" name="Line 32"/>
            <p:cNvSpPr>
              <a:spLocks noChangeShapeType="1"/>
            </p:cNvSpPr>
            <p:nvPr/>
          </p:nvSpPr>
          <p:spPr bwMode="auto">
            <a:xfrm flipH="1">
              <a:off x="4059" y="1661"/>
              <a:ext cx="182" cy="31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grpSp>
      <p:sp>
        <p:nvSpPr>
          <p:cNvPr id="17441" name="AutoShape 33"/>
          <p:cNvSpPr>
            <a:spLocks noChangeArrowheads="1"/>
          </p:cNvSpPr>
          <p:nvPr/>
        </p:nvSpPr>
        <p:spPr bwMode="auto">
          <a:xfrm rot="-5400000">
            <a:off x="4748213" y="661987"/>
            <a:ext cx="1555750" cy="1247775"/>
          </a:xfrm>
          <a:custGeom>
            <a:avLst/>
            <a:gdLst>
              <a:gd name="T0" fmla="*/ 2147483647 w 21600"/>
              <a:gd name="T1" fmla="*/ 0 h 21600"/>
              <a:gd name="T2" fmla="*/ 0 w 21600"/>
              <a:gd name="T3" fmla="*/ 2081956664 h 21600"/>
              <a:gd name="T4" fmla="*/ 2147483647 w 21600"/>
              <a:gd name="T5" fmla="*/ 2147483647 h 21600"/>
              <a:gd name="T6" fmla="*/ 2147483647 w 21600"/>
              <a:gd name="T7" fmla="*/ 208195666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D29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rgbClr val="000000"/>
              </a:solidFill>
            </a:endParaRPr>
          </a:p>
        </p:txBody>
      </p:sp>
      <p:sp>
        <p:nvSpPr>
          <p:cNvPr id="17442" name="Text Box 34"/>
          <p:cNvSpPr txBox="1">
            <a:spLocks noChangeArrowheads="1"/>
          </p:cNvSpPr>
          <p:nvPr/>
        </p:nvSpPr>
        <p:spPr bwMode="auto">
          <a:xfrm>
            <a:off x="5229225" y="55245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solidFill>
                  <a:srgbClr val="000000"/>
                </a:solidFill>
              </a:rPr>
              <a:t>560</a:t>
            </a:r>
          </a:p>
        </p:txBody>
      </p:sp>
      <p:sp>
        <p:nvSpPr>
          <p:cNvPr id="17443" name="Text Box 35"/>
          <p:cNvSpPr txBox="1">
            <a:spLocks noChangeArrowheads="1"/>
          </p:cNvSpPr>
          <p:nvPr/>
        </p:nvSpPr>
        <p:spPr bwMode="auto">
          <a:xfrm>
            <a:off x="7197725" y="16256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solidFill>
                  <a:srgbClr val="DBFFFF"/>
                </a:solidFill>
              </a:rPr>
              <a:t>930</a:t>
            </a:r>
          </a:p>
        </p:txBody>
      </p:sp>
      <p:sp>
        <p:nvSpPr>
          <p:cNvPr id="17447" name="AutoShape 39"/>
          <p:cNvSpPr>
            <a:spLocks noChangeArrowheads="1"/>
          </p:cNvSpPr>
          <p:nvPr/>
        </p:nvSpPr>
        <p:spPr bwMode="auto">
          <a:xfrm rot="1545165">
            <a:off x="7010400" y="3579813"/>
            <a:ext cx="1757363" cy="531812"/>
          </a:xfrm>
          <a:custGeom>
            <a:avLst/>
            <a:gdLst>
              <a:gd name="T0" fmla="*/ 2147483647 w 21600"/>
              <a:gd name="T1" fmla="*/ 0 h 21600"/>
              <a:gd name="T2" fmla="*/ 0 w 21600"/>
              <a:gd name="T3" fmla="*/ 161189558 h 21600"/>
              <a:gd name="T4" fmla="*/ 2147483647 w 21600"/>
              <a:gd name="T5" fmla="*/ 322379116 h 21600"/>
              <a:gd name="T6" fmla="*/ 2147483647 w 21600"/>
              <a:gd name="T7" fmla="*/ 161189558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rgbClr val="000000"/>
              </a:solidFill>
            </a:endParaRPr>
          </a:p>
        </p:txBody>
      </p:sp>
      <p:sp>
        <p:nvSpPr>
          <p:cNvPr id="17444" name="Text Box 36"/>
          <p:cNvSpPr txBox="1">
            <a:spLocks noChangeArrowheads="1"/>
          </p:cNvSpPr>
          <p:nvPr/>
        </p:nvSpPr>
        <p:spPr bwMode="auto">
          <a:xfrm rot="1523640">
            <a:off x="7400925" y="3746500"/>
            <a:ext cx="1328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solidFill>
                  <a:srgbClr val="0000FF"/>
                </a:solidFill>
              </a:rPr>
              <a:t>crues 220</a:t>
            </a:r>
          </a:p>
        </p:txBody>
      </p:sp>
      <p:grpSp>
        <p:nvGrpSpPr>
          <p:cNvPr id="17457" name="Group 49"/>
          <p:cNvGrpSpPr>
            <a:grpSpLocks/>
          </p:cNvGrpSpPr>
          <p:nvPr/>
        </p:nvGrpSpPr>
        <p:grpSpPr bwMode="auto">
          <a:xfrm>
            <a:off x="5842000" y="3311525"/>
            <a:ext cx="2205038" cy="1262063"/>
            <a:chOff x="3680" y="2086"/>
            <a:chExt cx="1389" cy="795"/>
          </a:xfrm>
        </p:grpSpPr>
        <p:sp>
          <p:nvSpPr>
            <p:cNvPr id="19474" name="AutoShape 38"/>
            <p:cNvSpPr>
              <a:spLocks noChangeArrowheads="1"/>
            </p:cNvSpPr>
            <p:nvPr/>
          </p:nvSpPr>
          <p:spPr bwMode="auto">
            <a:xfrm rot="255622">
              <a:off x="3680" y="2538"/>
              <a:ext cx="1389" cy="343"/>
            </a:xfrm>
            <a:custGeom>
              <a:avLst/>
              <a:gdLst>
                <a:gd name="T0" fmla="*/ 4 w 21600"/>
                <a:gd name="T1" fmla="*/ 0 h 21600"/>
                <a:gd name="T2" fmla="*/ 0 w 21600"/>
                <a:gd name="T3" fmla="*/ 0 h 21600"/>
                <a:gd name="T4" fmla="*/ 4 w 21600"/>
                <a:gd name="T5" fmla="*/ 0 h 21600"/>
                <a:gd name="T6" fmla="*/ 6 w 21600"/>
                <a:gd name="T7" fmla="*/ 0 h 21600"/>
                <a:gd name="T8" fmla="*/ 17694720 60000 65536"/>
                <a:gd name="T9" fmla="*/ 11796480 60000 65536"/>
                <a:gd name="T10" fmla="*/ 5898240 60000 65536"/>
                <a:gd name="T11" fmla="*/ 0 60000 65536"/>
                <a:gd name="T12" fmla="*/ 3375 w 21600"/>
                <a:gd name="T13" fmla="*/ 5416 h 21600"/>
                <a:gd name="T14" fmla="*/ 18894 w 21600"/>
                <a:gd name="T15" fmla="*/ 1618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79FF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rgbClr val="000000"/>
                </a:solidFill>
              </a:endParaRPr>
            </a:p>
          </p:txBody>
        </p:sp>
        <p:sp>
          <p:nvSpPr>
            <p:cNvPr id="19475" name="Text Box 37"/>
            <p:cNvSpPr txBox="1">
              <a:spLocks noChangeArrowheads="1"/>
            </p:cNvSpPr>
            <p:nvPr/>
          </p:nvSpPr>
          <p:spPr bwMode="auto">
            <a:xfrm rot="236711">
              <a:off x="4101" y="2603"/>
              <a:ext cx="8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solidFill>
                    <a:srgbClr val="FF0000"/>
                  </a:solidFill>
                </a:rPr>
                <a:t>nappes 150</a:t>
              </a:r>
            </a:p>
          </p:txBody>
        </p:sp>
        <p:sp>
          <p:nvSpPr>
            <p:cNvPr id="19476" name="Freeform 42"/>
            <p:cNvSpPr>
              <a:spLocks/>
            </p:cNvSpPr>
            <p:nvPr/>
          </p:nvSpPr>
          <p:spPr bwMode="auto">
            <a:xfrm>
              <a:off x="3901" y="2086"/>
              <a:ext cx="39" cy="456"/>
            </a:xfrm>
            <a:custGeom>
              <a:avLst/>
              <a:gdLst>
                <a:gd name="T0" fmla="*/ 1 w 132"/>
                <a:gd name="T1" fmla="*/ 0 h 1194"/>
                <a:gd name="T2" fmla="*/ 4 w 132"/>
                <a:gd name="T3" fmla="*/ 12 h 1194"/>
                <a:gd name="T4" fmla="*/ 0 w 132"/>
                <a:gd name="T5" fmla="*/ 14 h 1194"/>
                <a:gd name="T6" fmla="*/ 1 w 132"/>
                <a:gd name="T7" fmla="*/ 24 h 1194"/>
                <a:gd name="T8" fmla="*/ 3 w 132"/>
                <a:gd name="T9" fmla="*/ 28 h 1194"/>
                <a:gd name="T10" fmla="*/ 2 w 132"/>
                <a:gd name="T11" fmla="*/ 31 h 1194"/>
                <a:gd name="T12" fmla="*/ 0 w 132"/>
                <a:gd name="T13" fmla="*/ 37 h 1194"/>
                <a:gd name="T14" fmla="*/ 2 w 132"/>
                <a:gd name="T15" fmla="*/ 45 h 1194"/>
                <a:gd name="T16" fmla="*/ 3 w 132"/>
                <a:gd name="T17" fmla="*/ 51 h 1194"/>
                <a:gd name="T18" fmla="*/ 1 w 132"/>
                <a:gd name="T19" fmla="*/ 54 h 1194"/>
                <a:gd name="T20" fmla="*/ 0 w 132"/>
                <a:gd name="T21" fmla="*/ 57 h 1194"/>
                <a:gd name="T22" fmla="*/ 1 w 132"/>
                <a:gd name="T23" fmla="*/ 60 h 1194"/>
                <a:gd name="T24" fmla="*/ 1 w 132"/>
                <a:gd name="T25" fmla="*/ 66 h 1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2" h="1194">
                  <a:moveTo>
                    <a:pt x="60" y="0"/>
                  </a:moveTo>
                  <a:lnTo>
                    <a:pt x="132" y="222"/>
                  </a:lnTo>
                  <a:lnTo>
                    <a:pt x="0" y="252"/>
                  </a:lnTo>
                  <a:lnTo>
                    <a:pt x="42" y="438"/>
                  </a:lnTo>
                  <a:lnTo>
                    <a:pt x="114" y="498"/>
                  </a:lnTo>
                  <a:lnTo>
                    <a:pt x="72" y="558"/>
                  </a:lnTo>
                  <a:lnTo>
                    <a:pt x="6" y="660"/>
                  </a:lnTo>
                  <a:lnTo>
                    <a:pt x="78" y="816"/>
                  </a:lnTo>
                  <a:cubicBezTo>
                    <a:pt x="88" y="848"/>
                    <a:pt x="103" y="879"/>
                    <a:pt x="108" y="912"/>
                  </a:cubicBezTo>
                  <a:cubicBezTo>
                    <a:pt x="111" y="930"/>
                    <a:pt x="77" y="966"/>
                    <a:pt x="60" y="966"/>
                  </a:cubicBezTo>
                  <a:cubicBezTo>
                    <a:pt x="43" y="983"/>
                    <a:pt x="15" y="996"/>
                    <a:pt x="12" y="1020"/>
                  </a:cubicBezTo>
                  <a:cubicBezTo>
                    <a:pt x="9" y="1044"/>
                    <a:pt x="24" y="1063"/>
                    <a:pt x="24" y="1086"/>
                  </a:cubicBezTo>
                  <a:lnTo>
                    <a:pt x="60" y="1194"/>
                  </a:lnTo>
                </a:path>
              </a:pathLst>
            </a:custGeom>
            <a:noFill/>
            <a:ln w="38100" cmpd="sng">
              <a:solidFill>
                <a:srgbClr val="00FF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77" name="Freeform 43"/>
            <p:cNvSpPr>
              <a:spLocks/>
            </p:cNvSpPr>
            <p:nvPr/>
          </p:nvSpPr>
          <p:spPr bwMode="auto">
            <a:xfrm>
              <a:off x="4049" y="2186"/>
              <a:ext cx="27" cy="324"/>
            </a:xfrm>
            <a:custGeom>
              <a:avLst/>
              <a:gdLst>
                <a:gd name="T0" fmla="*/ 0 w 132"/>
                <a:gd name="T1" fmla="*/ 0 h 1194"/>
                <a:gd name="T2" fmla="*/ 1 w 132"/>
                <a:gd name="T3" fmla="*/ 4 h 1194"/>
                <a:gd name="T4" fmla="*/ 0 w 132"/>
                <a:gd name="T5" fmla="*/ 5 h 1194"/>
                <a:gd name="T6" fmla="*/ 0 w 132"/>
                <a:gd name="T7" fmla="*/ 9 h 1194"/>
                <a:gd name="T8" fmla="*/ 1 w 132"/>
                <a:gd name="T9" fmla="*/ 10 h 1194"/>
                <a:gd name="T10" fmla="*/ 1 w 132"/>
                <a:gd name="T11" fmla="*/ 11 h 1194"/>
                <a:gd name="T12" fmla="*/ 0 w 132"/>
                <a:gd name="T13" fmla="*/ 13 h 1194"/>
                <a:gd name="T14" fmla="*/ 1 w 132"/>
                <a:gd name="T15" fmla="*/ 16 h 1194"/>
                <a:gd name="T16" fmla="*/ 1 w 132"/>
                <a:gd name="T17" fmla="*/ 18 h 1194"/>
                <a:gd name="T18" fmla="*/ 0 w 132"/>
                <a:gd name="T19" fmla="*/ 19 h 1194"/>
                <a:gd name="T20" fmla="*/ 0 w 132"/>
                <a:gd name="T21" fmla="*/ 20 h 1194"/>
                <a:gd name="T22" fmla="*/ 0 w 132"/>
                <a:gd name="T23" fmla="*/ 22 h 1194"/>
                <a:gd name="T24" fmla="*/ 0 w 132"/>
                <a:gd name="T25" fmla="*/ 24 h 1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2" h="1194">
                  <a:moveTo>
                    <a:pt x="60" y="0"/>
                  </a:moveTo>
                  <a:lnTo>
                    <a:pt x="132" y="222"/>
                  </a:lnTo>
                  <a:lnTo>
                    <a:pt x="0" y="252"/>
                  </a:lnTo>
                  <a:lnTo>
                    <a:pt x="42" y="438"/>
                  </a:lnTo>
                  <a:lnTo>
                    <a:pt x="114" y="498"/>
                  </a:lnTo>
                  <a:lnTo>
                    <a:pt x="72" y="558"/>
                  </a:lnTo>
                  <a:lnTo>
                    <a:pt x="6" y="660"/>
                  </a:lnTo>
                  <a:lnTo>
                    <a:pt x="78" y="816"/>
                  </a:lnTo>
                  <a:cubicBezTo>
                    <a:pt x="88" y="848"/>
                    <a:pt x="103" y="879"/>
                    <a:pt x="108" y="912"/>
                  </a:cubicBezTo>
                  <a:cubicBezTo>
                    <a:pt x="111" y="930"/>
                    <a:pt x="77" y="966"/>
                    <a:pt x="60" y="966"/>
                  </a:cubicBezTo>
                  <a:cubicBezTo>
                    <a:pt x="43" y="983"/>
                    <a:pt x="15" y="996"/>
                    <a:pt x="12" y="1020"/>
                  </a:cubicBezTo>
                  <a:cubicBezTo>
                    <a:pt x="9" y="1044"/>
                    <a:pt x="24" y="1063"/>
                    <a:pt x="24" y="1086"/>
                  </a:cubicBezTo>
                  <a:lnTo>
                    <a:pt x="60" y="1194"/>
                  </a:lnTo>
                </a:path>
              </a:pathLst>
            </a:custGeom>
            <a:noFill/>
            <a:ln w="38100" cmpd="sng">
              <a:solidFill>
                <a:srgbClr val="00FF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9478" name="Freeform 44"/>
            <p:cNvSpPr>
              <a:spLocks/>
            </p:cNvSpPr>
            <p:nvPr/>
          </p:nvSpPr>
          <p:spPr bwMode="auto">
            <a:xfrm>
              <a:off x="4197" y="2226"/>
              <a:ext cx="27" cy="324"/>
            </a:xfrm>
            <a:custGeom>
              <a:avLst/>
              <a:gdLst>
                <a:gd name="T0" fmla="*/ 0 w 132"/>
                <a:gd name="T1" fmla="*/ 0 h 1194"/>
                <a:gd name="T2" fmla="*/ 1 w 132"/>
                <a:gd name="T3" fmla="*/ 4 h 1194"/>
                <a:gd name="T4" fmla="*/ 0 w 132"/>
                <a:gd name="T5" fmla="*/ 5 h 1194"/>
                <a:gd name="T6" fmla="*/ 0 w 132"/>
                <a:gd name="T7" fmla="*/ 9 h 1194"/>
                <a:gd name="T8" fmla="*/ 1 w 132"/>
                <a:gd name="T9" fmla="*/ 10 h 1194"/>
                <a:gd name="T10" fmla="*/ 1 w 132"/>
                <a:gd name="T11" fmla="*/ 11 h 1194"/>
                <a:gd name="T12" fmla="*/ 0 w 132"/>
                <a:gd name="T13" fmla="*/ 13 h 1194"/>
                <a:gd name="T14" fmla="*/ 1 w 132"/>
                <a:gd name="T15" fmla="*/ 16 h 1194"/>
                <a:gd name="T16" fmla="*/ 1 w 132"/>
                <a:gd name="T17" fmla="*/ 18 h 1194"/>
                <a:gd name="T18" fmla="*/ 0 w 132"/>
                <a:gd name="T19" fmla="*/ 19 h 1194"/>
                <a:gd name="T20" fmla="*/ 0 w 132"/>
                <a:gd name="T21" fmla="*/ 20 h 1194"/>
                <a:gd name="T22" fmla="*/ 0 w 132"/>
                <a:gd name="T23" fmla="*/ 22 h 1194"/>
                <a:gd name="T24" fmla="*/ 0 w 132"/>
                <a:gd name="T25" fmla="*/ 24 h 1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2" h="1194">
                  <a:moveTo>
                    <a:pt x="60" y="0"/>
                  </a:moveTo>
                  <a:lnTo>
                    <a:pt x="132" y="222"/>
                  </a:lnTo>
                  <a:lnTo>
                    <a:pt x="0" y="252"/>
                  </a:lnTo>
                  <a:lnTo>
                    <a:pt x="42" y="438"/>
                  </a:lnTo>
                  <a:lnTo>
                    <a:pt x="114" y="498"/>
                  </a:lnTo>
                  <a:lnTo>
                    <a:pt x="72" y="558"/>
                  </a:lnTo>
                  <a:lnTo>
                    <a:pt x="6" y="660"/>
                  </a:lnTo>
                  <a:lnTo>
                    <a:pt x="78" y="816"/>
                  </a:lnTo>
                  <a:cubicBezTo>
                    <a:pt x="88" y="848"/>
                    <a:pt x="103" y="879"/>
                    <a:pt x="108" y="912"/>
                  </a:cubicBezTo>
                  <a:cubicBezTo>
                    <a:pt x="111" y="930"/>
                    <a:pt x="77" y="966"/>
                    <a:pt x="60" y="966"/>
                  </a:cubicBezTo>
                  <a:cubicBezTo>
                    <a:pt x="43" y="983"/>
                    <a:pt x="15" y="996"/>
                    <a:pt x="12" y="1020"/>
                  </a:cubicBezTo>
                  <a:cubicBezTo>
                    <a:pt x="9" y="1044"/>
                    <a:pt x="24" y="1063"/>
                    <a:pt x="24" y="1086"/>
                  </a:cubicBezTo>
                  <a:lnTo>
                    <a:pt x="60" y="1194"/>
                  </a:lnTo>
                </a:path>
              </a:pathLst>
            </a:custGeom>
            <a:noFill/>
            <a:ln w="38100" cmpd="sng">
              <a:solidFill>
                <a:srgbClr val="00FF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grpSp>
      <p:sp>
        <p:nvSpPr>
          <p:cNvPr id="17453" name="Text Box 45"/>
          <p:cNvSpPr txBox="1">
            <a:spLocks noChangeArrowheads="1"/>
          </p:cNvSpPr>
          <p:nvPr/>
        </p:nvSpPr>
        <p:spPr bwMode="auto">
          <a:xfrm rot="-5400000">
            <a:off x="4931568" y="961232"/>
            <a:ext cx="1160463"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spcBef>
                <a:spcPct val="50000"/>
              </a:spcBef>
            </a:pPr>
            <a:r>
              <a:rPr lang="fr-FR" altLang="fr-FR" sz="1400">
                <a:solidFill>
                  <a:srgbClr val="000000"/>
                </a:solidFill>
              </a:rPr>
              <a:t>Évapo-transpiration</a:t>
            </a:r>
          </a:p>
        </p:txBody>
      </p:sp>
      <p:sp>
        <p:nvSpPr>
          <p:cNvPr id="41" name="ZoneTexte 40"/>
          <p:cNvSpPr txBox="1"/>
          <p:nvPr/>
        </p:nvSpPr>
        <p:spPr>
          <a:xfrm>
            <a:off x="4791075" y="5103373"/>
            <a:ext cx="4317526" cy="1200329"/>
          </a:xfrm>
          <a:prstGeom prst="rect">
            <a:avLst/>
          </a:prstGeom>
          <a:noFill/>
        </p:spPr>
        <p:txBody>
          <a:bodyPr wrap="square" rtlCol="0">
            <a:spAutoFit/>
          </a:bodyPr>
          <a:lstStyle/>
          <a:p>
            <a:r>
              <a:rPr lang="fr-FR" dirty="0">
                <a:latin typeface="Comic Sans MS" panose="030F0702030302020204" pitchFamily="66" charset="0"/>
              </a:rPr>
              <a:t>Avec l’expression en lames d’eau (mm), l’écoulement peut être comparé à la pluie et à l’évaporation  et permettre d’établir un bilan de l’eau.</a:t>
            </a:r>
          </a:p>
        </p:txBody>
      </p:sp>
    </p:spTree>
    <p:extLst>
      <p:ext uri="{BB962C8B-B14F-4D97-AF65-F5344CB8AC3E}">
        <p14:creationId xmlns:p14="http://schemas.microsoft.com/office/powerpoint/2010/main" val="2484956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23"/>
                                        </p:tgtEl>
                                        <p:attrNameLst>
                                          <p:attrName>style.visibility</p:attrName>
                                        </p:attrNameLst>
                                      </p:cBhvr>
                                      <p:to>
                                        <p:strVal val="visible"/>
                                      </p:to>
                                    </p:set>
                                    <p:animEffect transition="in" filter="fade">
                                      <p:cBhvr>
                                        <p:cTn id="7" dur="2000"/>
                                        <p:tgtEl>
                                          <p:spTgt spid="174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25"/>
                                        </p:tgtEl>
                                        <p:attrNameLst>
                                          <p:attrName>style.visibility</p:attrName>
                                        </p:attrNameLst>
                                      </p:cBhvr>
                                      <p:to>
                                        <p:strVal val="visible"/>
                                      </p:to>
                                    </p:set>
                                    <p:animEffect transition="in" filter="fade">
                                      <p:cBhvr>
                                        <p:cTn id="10" dur="1000"/>
                                        <p:tgtEl>
                                          <p:spTgt spid="1742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7426"/>
                                        </p:tgtEl>
                                        <p:attrNameLst>
                                          <p:attrName>style.visibility</p:attrName>
                                        </p:attrNameLst>
                                      </p:cBhvr>
                                      <p:to>
                                        <p:strVal val="visible"/>
                                      </p:to>
                                    </p:set>
                                    <p:animEffect transition="in" filter="fade">
                                      <p:cBhvr>
                                        <p:cTn id="15" dur="1000"/>
                                        <p:tgtEl>
                                          <p:spTgt spid="174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424"/>
                                        </p:tgtEl>
                                        <p:attrNameLst>
                                          <p:attrName>style.visibility</p:attrName>
                                        </p:attrNameLst>
                                      </p:cBhvr>
                                      <p:to>
                                        <p:strVal val="visible"/>
                                      </p:to>
                                    </p:set>
                                    <p:animEffect transition="in" filter="fade">
                                      <p:cBhvr>
                                        <p:cTn id="18" dur="1000"/>
                                        <p:tgtEl>
                                          <p:spTgt spid="17424"/>
                                        </p:tgtEl>
                                      </p:cBhvr>
                                    </p:animEffect>
                                  </p:childTnLst>
                                </p:cTn>
                              </p:par>
                              <p:par>
                                <p:cTn id="19" presetID="35" presetClass="emph" presetSubtype="0" repeatCount="indefinite" fill="hold" nodeType="withEffect">
                                  <p:stCondLst>
                                    <p:cond delay="0"/>
                                  </p:stCondLst>
                                  <p:childTnLst>
                                    <p:anim calcmode="discrete" valueType="str">
                                      <p:cBhvr>
                                        <p:cTn id="20" dur="1000" fill="hold"/>
                                        <p:tgtEl>
                                          <p:spTgt spid="17426"/>
                                        </p:tgtEl>
                                        <p:attrNameLst>
                                          <p:attrName>style.visibility</p:attrName>
                                        </p:attrNameLst>
                                      </p:cBhvr>
                                      <p:tavLst>
                                        <p:tav tm="0">
                                          <p:val>
                                            <p:strVal val="hidden"/>
                                          </p:val>
                                        </p:tav>
                                        <p:tav tm="50000">
                                          <p:val>
                                            <p:strVal val="visible"/>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17443"/>
                                        </p:tgtEl>
                                        <p:attrNameLst>
                                          <p:attrName>style.visibility</p:attrName>
                                        </p:attrNameLst>
                                      </p:cBhvr>
                                      <p:to>
                                        <p:strVal val="visible"/>
                                      </p:to>
                                    </p:set>
                                    <p:animEffect transition="in" filter="fade">
                                      <p:cBhvr>
                                        <p:cTn id="23" dur="2000"/>
                                        <p:tgtEl>
                                          <p:spTgt spid="1744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444"/>
                                        </p:tgtEl>
                                        <p:attrNameLst>
                                          <p:attrName>style.visibility</p:attrName>
                                        </p:attrNameLst>
                                      </p:cBhvr>
                                      <p:to>
                                        <p:strVal val="visible"/>
                                      </p:to>
                                    </p:set>
                                    <p:animEffect transition="in" filter="fade">
                                      <p:cBhvr>
                                        <p:cTn id="28" dur="2000"/>
                                        <p:tgtEl>
                                          <p:spTgt spid="174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447"/>
                                        </p:tgtEl>
                                        <p:attrNameLst>
                                          <p:attrName>style.visibility</p:attrName>
                                        </p:attrNameLst>
                                      </p:cBhvr>
                                      <p:to>
                                        <p:strVal val="visible"/>
                                      </p:to>
                                    </p:set>
                                    <p:animEffect transition="in" filter="fade">
                                      <p:cBhvr>
                                        <p:cTn id="31" dur="2000"/>
                                        <p:tgtEl>
                                          <p:spTgt spid="1744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453"/>
                                        </p:tgtEl>
                                        <p:attrNameLst>
                                          <p:attrName>style.visibility</p:attrName>
                                        </p:attrNameLst>
                                      </p:cBhvr>
                                      <p:to>
                                        <p:strVal val="visible"/>
                                      </p:to>
                                    </p:set>
                                    <p:animEffect transition="in" filter="fade">
                                      <p:cBhvr>
                                        <p:cTn id="36" dur="2000"/>
                                        <p:tgtEl>
                                          <p:spTgt spid="1745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442"/>
                                        </p:tgtEl>
                                        <p:attrNameLst>
                                          <p:attrName>style.visibility</p:attrName>
                                        </p:attrNameLst>
                                      </p:cBhvr>
                                      <p:to>
                                        <p:strVal val="visible"/>
                                      </p:to>
                                    </p:set>
                                    <p:animEffect transition="in" filter="fade">
                                      <p:cBhvr>
                                        <p:cTn id="39" dur="2000"/>
                                        <p:tgtEl>
                                          <p:spTgt spid="174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441"/>
                                        </p:tgtEl>
                                        <p:attrNameLst>
                                          <p:attrName>style.visibility</p:attrName>
                                        </p:attrNameLst>
                                      </p:cBhvr>
                                      <p:to>
                                        <p:strVal val="visible"/>
                                      </p:to>
                                    </p:set>
                                    <p:animEffect transition="in" filter="fade">
                                      <p:cBhvr>
                                        <p:cTn id="42" dur="2000"/>
                                        <p:tgtEl>
                                          <p:spTgt spid="1744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17457"/>
                                        </p:tgtEl>
                                        <p:attrNameLst>
                                          <p:attrName>style.visibility</p:attrName>
                                        </p:attrNameLst>
                                      </p:cBhvr>
                                      <p:to>
                                        <p:strVal val="visible"/>
                                      </p:to>
                                    </p:set>
                                    <p:animEffect transition="in" filter="fade">
                                      <p:cBhvr>
                                        <p:cTn id="47" dur="2000"/>
                                        <p:tgtEl>
                                          <p:spTgt spid="17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3" grpId="0" animBg="1"/>
      <p:bldP spid="17424" grpId="0" animBg="1"/>
      <p:bldP spid="17425" grpId="0" animBg="1"/>
      <p:bldP spid="17441" grpId="0" animBg="1"/>
      <p:bldP spid="17442" grpId="0"/>
      <p:bldP spid="17443" grpId="0"/>
      <p:bldP spid="17447" grpId="0" animBg="1"/>
      <p:bldP spid="17444" grpId="0"/>
      <p:bldP spid="174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606779"/>
            <a:ext cx="4537075" cy="354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 Box 6"/>
          <p:cNvSpPr txBox="1">
            <a:spLocks noChangeArrowheads="1"/>
          </p:cNvSpPr>
          <p:nvPr/>
        </p:nvSpPr>
        <p:spPr bwMode="auto">
          <a:xfrm>
            <a:off x="34925" y="109765"/>
            <a:ext cx="7345362" cy="400110"/>
          </a:xfrm>
          <a:prstGeom prst="rect">
            <a:avLst/>
          </a:prstGeom>
          <a:solidFill>
            <a:srgbClr val="FFFF99">
              <a:alpha val="78999"/>
            </a:srgbClr>
          </a:solidFill>
          <a:ln w="9525">
            <a:noFill/>
            <a:miter lim="800000"/>
            <a:headEnd/>
            <a:tailEnd/>
          </a:ln>
          <a:effec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defRPr/>
            </a:pPr>
            <a:r>
              <a:rPr lang="fr-FR" sz="2000" i="1" dirty="0">
                <a:solidFill>
                  <a:srgbClr val="FF9900"/>
                </a:solidFill>
                <a:effectLst>
                  <a:outerShdw blurRad="38100" dist="38100" dir="2700000" algn="tl">
                    <a:srgbClr val="000000"/>
                  </a:outerShdw>
                </a:effectLst>
              </a:rPr>
              <a:t>Les unités et les variations saisonnières moyennes</a:t>
            </a:r>
            <a:r>
              <a:rPr lang="fr-FR" sz="2000" dirty="0">
                <a:solidFill>
                  <a:srgbClr val="FF9900"/>
                </a:solidFill>
                <a:effectLst>
                  <a:outerShdw blurRad="38100" dist="38100" dir="2700000" algn="tl">
                    <a:srgbClr val="000000"/>
                  </a:outerShdw>
                </a:effectLst>
              </a:rPr>
              <a:t> </a:t>
            </a:r>
            <a:endParaRPr lang="fr-FR" sz="3200" dirty="0">
              <a:solidFill>
                <a:srgbClr val="FF9900"/>
              </a:solidFill>
              <a:effectLst>
                <a:outerShdw blurRad="38100" dist="38100" dir="2700000" algn="tl">
                  <a:srgbClr val="000000"/>
                </a:outerShdw>
              </a:effectLst>
              <a:latin typeface="Andy" pitchFamily="66" charset="0"/>
            </a:endParaRPr>
          </a:p>
        </p:txBody>
      </p:sp>
      <p:sp>
        <p:nvSpPr>
          <p:cNvPr id="3" name="Text Box 6"/>
          <p:cNvSpPr txBox="1">
            <a:spLocks noChangeArrowheads="1"/>
          </p:cNvSpPr>
          <p:nvPr/>
        </p:nvSpPr>
        <p:spPr bwMode="auto">
          <a:xfrm>
            <a:off x="1023581" y="4147130"/>
            <a:ext cx="2620372" cy="461665"/>
          </a:xfrm>
          <a:prstGeom prst="rect">
            <a:avLst/>
          </a:prstGeom>
          <a:solidFill>
            <a:srgbClr val="FFFF99">
              <a:alpha val="78999"/>
            </a:srgbClr>
          </a:solidFill>
          <a:ln w="9525">
            <a:noFill/>
            <a:miter lim="800000"/>
            <a:headEnd/>
            <a:tailEnd/>
          </a:ln>
          <a:effec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spcBef>
                <a:spcPct val="50000"/>
              </a:spcBef>
              <a:defRPr/>
            </a:pPr>
            <a:r>
              <a:rPr lang="fr-FR" sz="2400" dirty="0">
                <a:solidFill>
                  <a:srgbClr val="FF9900"/>
                </a:solidFill>
                <a:effectLst>
                  <a:outerShdw blurRad="38100" dist="38100" dir="2700000" algn="tl">
                    <a:srgbClr val="000000"/>
                  </a:outerShdw>
                </a:effectLst>
                <a:latin typeface="Andy" pitchFamily="66" charset="0"/>
              </a:rPr>
              <a:t>débit   m</a:t>
            </a:r>
            <a:r>
              <a:rPr lang="fr-FR" sz="2400" baseline="30000" dirty="0">
                <a:solidFill>
                  <a:srgbClr val="FF9900"/>
                </a:solidFill>
                <a:effectLst>
                  <a:outerShdw blurRad="38100" dist="38100" dir="2700000" algn="tl">
                    <a:srgbClr val="000000"/>
                  </a:outerShdw>
                </a:effectLst>
                <a:latin typeface="Andy" pitchFamily="66" charset="0"/>
              </a:rPr>
              <a:t>3</a:t>
            </a:r>
            <a:r>
              <a:rPr lang="fr-FR" sz="2400" dirty="0">
                <a:solidFill>
                  <a:srgbClr val="FF9900"/>
                </a:solidFill>
                <a:effectLst>
                  <a:outerShdw blurRad="38100" dist="38100" dir="2700000" algn="tl">
                    <a:srgbClr val="000000"/>
                  </a:outerShdw>
                </a:effectLst>
                <a:latin typeface="Andy" pitchFamily="66" charset="0"/>
              </a:rPr>
              <a:t>/s</a:t>
            </a:r>
          </a:p>
        </p:txBody>
      </p:sp>
      <p:sp>
        <p:nvSpPr>
          <p:cNvPr id="4" name="Text Box 6"/>
          <p:cNvSpPr txBox="1">
            <a:spLocks noChangeArrowheads="1"/>
          </p:cNvSpPr>
          <p:nvPr/>
        </p:nvSpPr>
        <p:spPr bwMode="auto">
          <a:xfrm>
            <a:off x="4423720" y="4137605"/>
            <a:ext cx="4182366" cy="830997"/>
          </a:xfrm>
          <a:prstGeom prst="rect">
            <a:avLst/>
          </a:prstGeom>
          <a:solidFill>
            <a:srgbClr val="FFFF99">
              <a:alpha val="78999"/>
            </a:srgbClr>
          </a:solidFill>
          <a:ln w="9525">
            <a:noFill/>
            <a:miter lim="800000"/>
            <a:headEnd/>
            <a:tailEnd/>
          </a:ln>
          <a:effec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spcBef>
                <a:spcPct val="50000"/>
              </a:spcBef>
              <a:defRPr/>
            </a:pPr>
            <a:r>
              <a:rPr lang="fr-FR" sz="2400" dirty="0">
                <a:solidFill>
                  <a:srgbClr val="FF9900"/>
                </a:solidFill>
                <a:effectLst>
                  <a:outerShdw blurRad="38100" dist="38100" dir="2700000" algn="tl">
                    <a:srgbClr val="000000"/>
                  </a:outerShdw>
                </a:effectLst>
                <a:latin typeface="Andy" pitchFamily="66" charset="0"/>
              </a:rPr>
              <a:t>Débit spécifique  l/s/km²</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026" y="663476"/>
            <a:ext cx="4383088" cy="340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ZoneTexte 13"/>
          <p:cNvSpPr txBox="1"/>
          <p:nvPr/>
        </p:nvSpPr>
        <p:spPr>
          <a:xfrm>
            <a:off x="-4255" y="5346350"/>
            <a:ext cx="9040305" cy="1200329"/>
          </a:xfrm>
          <a:prstGeom prst="rect">
            <a:avLst/>
          </a:prstGeom>
          <a:noFill/>
        </p:spPr>
        <p:txBody>
          <a:bodyPr wrap="square" rtlCol="0">
            <a:spAutoFit/>
          </a:bodyPr>
          <a:lstStyle/>
          <a:p>
            <a:r>
              <a:rPr lang="fr-FR" sz="1200" dirty="0">
                <a:latin typeface="Comic Sans MS" panose="030F0702030302020204" pitchFamily="66" charset="0"/>
              </a:rPr>
              <a:t>Le débit spécifique est simplement le débit divisé par la surface de bassin versant. Comme la lame d’eau, il représente le rendement moyen d’une unité de surface du BV et permet ainsi de comparer tous les cours d’eau entre eux. On l’exprime en litres et non en m</a:t>
            </a:r>
            <a:r>
              <a:rPr lang="fr-FR" sz="1200" baseline="30000" dirty="0">
                <a:latin typeface="Comic Sans MS" panose="030F0702030302020204" pitchFamily="66" charset="0"/>
              </a:rPr>
              <a:t>3</a:t>
            </a:r>
            <a:r>
              <a:rPr lang="fr-FR" sz="1200" dirty="0">
                <a:latin typeface="Comic Sans MS" panose="030F0702030302020204" pitchFamily="66" charset="0"/>
              </a:rPr>
              <a:t> par commodité. À la différence des lames d’eau, qu’on somme, le débit spécifique moyen annuel (ou module spécifique) est bien une moyenne.  </a:t>
            </a:r>
          </a:p>
          <a:p>
            <a:endParaRPr lang="fr-FR" sz="1200" dirty="0">
              <a:latin typeface="Comic Sans MS" panose="030F0702030302020204" pitchFamily="66" charset="0"/>
            </a:endParaRPr>
          </a:p>
          <a:p>
            <a:r>
              <a:rPr lang="fr-FR" sz="1200" dirty="0">
                <a:latin typeface="Comic Sans MS" panose="030F0702030302020204" pitchFamily="66" charset="0"/>
              </a:rPr>
              <a:t> </a:t>
            </a:r>
            <a:r>
              <a:rPr lang="fr-FR" sz="1200" dirty="0" err="1">
                <a:latin typeface="Comic Sans MS" panose="030F0702030302020204" pitchFamily="66" charset="0"/>
              </a:rPr>
              <a:t>Qspé</a:t>
            </a:r>
            <a:r>
              <a:rPr lang="fr-FR" sz="1200" dirty="0">
                <a:latin typeface="Comic Sans MS" panose="030F0702030302020204" pitchFamily="66" charset="0"/>
              </a:rPr>
              <a:t> = Q (m</a:t>
            </a:r>
            <a:r>
              <a:rPr lang="fr-FR" sz="1200" baseline="30000" dirty="0">
                <a:latin typeface="Comic Sans MS" panose="030F0702030302020204" pitchFamily="66" charset="0"/>
              </a:rPr>
              <a:t>3</a:t>
            </a:r>
            <a:r>
              <a:rPr lang="fr-FR" sz="1200" dirty="0">
                <a:latin typeface="Comic Sans MS" panose="030F0702030302020204" pitchFamily="66" charset="0"/>
              </a:rPr>
              <a:t>/s) / SBV (km²)  x 1000 (litres/m</a:t>
            </a:r>
            <a:r>
              <a:rPr lang="fr-FR" sz="1200" baseline="30000" dirty="0">
                <a:latin typeface="Comic Sans MS" panose="030F0702030302020204" pitchFamily="66" charset="0"/>
              </a:rPr>
              <a:t>3</a:t>
            </a:r>
            <a:r>
              <a:rPr lang="fr-FR" sz="1200" dirty="0">
                <a:latin typeface="Comic Sans MS" panose="030F0702030302020204" pitchFamily="66" charset="0"/>
              </a:rPr>
              <a:t>)</a:t>
            </a:r>
          </a:p>
        </p:txBody>
      </p:sp>
    </p:spTree>
    <p:extLst>
      <p:ext uri="{BB962C8B-B14F-4D97-AF65-F5344CB8AC3E}">
        <p14:creationId xmlns:p14="http://schemas.microsoft.com/office/powerpoint/2010/main" val="247548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a:extLst>
              <a:ext uri="{FF2B5EF4-FFF2-40B4-BE49-F238E27FC236}">
                <a16:creationId xmlns:a16="http://schemas.microsoft.com/office/drawing/2014/main" id="{22E5594E-2310-466F-A358-A3861801B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629" t="36592" r="4907" b="10815"/>
          <a:stretch>
            <a:fillRect/>
          </a:stretch>
        </p:blipFill>
        <p:spPr bwMode="auto">
          <a:xfrm>
            <a:off x="0" y="1062038"/>
            <a:ext cx="9144000" cy="426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6">
            <a:extLst>
              <a:ext uri="{FF2B5EF4-FFF2-40B4-BE49-F238E27FC236}">
                <a16:creationId xmlns:a16="http://schemas.microsoft.com/office/drawing/2014/main" id="{58EDB72F-DE78-47A2-9A2A-C3DF1ED863A5}"/>
              </a:ext>
            </a:extLst>
          </p:cNvPr>
          <p:cNvSpPr txBox="1">
            <a:spLocks noChangeArrowheads="1"/>
          </p:cNvSpPr>
          <p:nvPr/>
        </p:nvSpPr>
        <p:spPr bwMode="auto">
          <a:xfrm>
            <a:off x="34925" y="109765"/>
            <a:ext cx="7345362" cy="400110"/>
          </a:xfrm>
          <a:prstGeom prst="rect">
            <a:avLst/>
          </a:prstGeom>
          <a:solidFill>
            <a:srgbClr val="FFFF99">
              <a:alpha val="78999"/>
            </a:srgbClr>
          </a:solidFill>
          <a:ln w="9525">
            <a:noFill/>
            <a:miter lim="800000"/>
            <a:headEnd/>
            <a:tailEnd/>
          </a:ln>
          <a:effec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defRPr/>
            </a:pPr>
            <a:r>
              <a:rPr lang="fr-FR" sz="2000" i="1" dirty="0">
                <a:solidFill>
                  <a:srgbClr val="FF9900"/>
                </a:solidFill>
                <a:effectLst>
                  <a:outerShdw blurRad="38100" dist="38100" dir="2700000" algn="tl">
                    <a:srgbClr val="000000"/>
                  </a:outerShdw>
                </a:effectLst>
              </a:rPr>
              <a:t>Les unités et les variations saisonnières moyennes</a:t>
            </a:r>
            <a:r>
              <a:rPr lang="fr-FR" sz="2000" dirty="0">
                <a:solidFill>
                  <a:srgbClr val="FF9900"/>
                </a:solidFill>
                <a:effectLst>
                  <a:outerShdw blurRad="38100" dist="38100" dir="2700000" algn="tl">
                    <a:srgbClr val="000000"/>
                  </a:outerShdw>
                </a:effectLst>
              </a:rPr>
              <a:t> </a:t>
            </a:r>
            <a:endParaRPr lang="fr-FR" sz="3200" dirty="0">
              <a:solidFill>
                <a:srgbClr val="FF9900"/>
              </a:solidFill>
              <a:effectLst>
                <a:outerShdw blurRad="38100" dist="38100" dir="2700000" algn="tl">
                  <a:srgbClr val="000000"/>
                </a:outerShdw>
              </a:effectLst>
              <a:latin typeface="Andy" pitchFamily="66" charset="0"/>
            </a:endParaRPr>
          </a:p>
        </p:txBody>
      </p:sp>
      <p:sp>
        <p:nvSpPr>
          <p:cNvPr id="5" name="Text Box 6">
            <a:extLst>
              <a:ext uri="{FF2B5EF4-FFF2-40B4-BE49-F238E27FC236}">
                <a16:creationId xmlns:a16="http://schemas.microsoft.com/office/drawing/2014/main" id="{BAD79716-7A5B-4D91-9314-CE357D2705E4}"/>
              </a:ext>
            </a:extLst>
          </p:cNvPr>
          <p:cNvSpPr txBox="1">
            <a:spLocks noChangeArrowheads="1"/>
          </p:cNvSpPr>
          <p:nvPr/>
        </p:nvSpPr>
        <p:spPr bwMode="auto">
          <a:xfrm>
            <a:off x="4755321" y="5547906"/>
            <a:ext cx="3943835" cy="1200329"/>
          </a:xfrm>
          <a:prstGeom prst="rect">
            <a:avLst/>
          </a:prstGeom>
          <a:solidFill>
            <a:srgbClr val="FFFF99">
              <a:alpha val="78999"/>
            </a:srgbClr>
          </a:solidFill>
          <a:ln w="9525">
            <a:noFill/>
            <a:miter lim="800000"/>
            <a:headEnd/>
            <a:tailEnd/>
          </a:ln>
          <a:effec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spcBef>
                <a:spcPct val="50000"/>
              </a:spcBef>
              <a:defRPr/>
            </a:pPr>
            <a:r>
              <a:rPr lang="fr-FR" sz="2400" dirty="0">
                <a:solidFill>
                  <a:srgbClr val="FF9900"/>
                </a:solidFill>
                <a:effectLst>
                  <a:outerShdw blurRad="38100" dist="38100" dir="2700000" algn="tl">
                    <a:srgbClr val="000000"/>
                  </a:outerShdw>
                </a:effectLst>
                <a:latin typeface="Andy" pitchFamily="66" charset="0"/>
              </a:rPr>
              <a:t>Les coefficients mensuels de débit (CMD)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12"/>
          <p:cNvGrpSpPr>
            <a:grpSpLocks/>
          </p:cNvGrpSpPr>
          <p:nvPr/>
        </p:nvGrpSpPr>
        <p:grpSpPr bwMode="auto">
          <a:xfrm>
            <a:off x="376238" y="549275"/>
            <a:ext cx="8767762" cy="6308725"/>
            <a:chOff x="0" y="91"/>
            <a:chExt cx="5760" cy="4144"/>
          </a:xfrm>
        </p:grpSpPr>
        <p:pic>
          <p:nvPicPr>
            <p:cNvPr id="1641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 y="91"/>
              <a:ext cx="2835" cy="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51"/>
              <a:ext cx="2835"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3"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1"/>
              <a:ext cx="2835" cy="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4"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 y="2251"/>
              <a:ext cx="2835" cy="1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87" name="Text Box 7"/>
          <p:cNvSpPr txBox="1">
            <a:spLocks noChangeArrowheads="1"/>
          </p:cNvSpPr>
          <p:nvPr/>
        </p:nvSpPr>
        <p:spPr bwMode="auto">
          <a:xfrm>
            <a:off x="125413" y="0"/>
            <a:ext cx="88931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2800" b="1" dirty="0">
                <a:latin typeface="Bradley Hand ITC" pitchFamily="66" charset="0"/>
              </a:rPr>
              <a:t>Intérêt des types d’expression des données hydrologiques :</a:t>
            </a:r>
            <a:endParaRPr lang="fr-FR" altLang="fr-FR" sz="2800" b="1" dirty="0">
              <a:latin typeface="Bradley Hand ITC" pitchFamily="66" charset="0"/>
              <a:sym typeface="Symbol" pitchFamily="18" charset="2"/>
            </a:endParaRPr>
          </a:p>
        </p:txBody>
      </p:sp>
      <p:grpSp>
        <p:nvGrpSpPr>
          <p:cNvPr id="16388" name="Group 8"/>
          <p:cNvGrpSpPr>
            <a:grpSpLocks/>
          </p:cNvGrpSpPr>
          <p:nvPr/>
        </p:nvGrpSpPr>
        <p:grpSpPr bwMode="auto">
          <a:xfrm>
            <a:off x="7777163" y="6578600"/>
            <a:ext cx="1312862" cy="309563"/>
            <a:chOff x="4827" y="4188"/>
            <a:chExt cx="827" cy="195"/>
          </a:xfrm>
        </p:grpSpPr>
        <p:sp>
          <p:nvSpPr>
            <p:cNvPr id="28702" name="Text Box 30"/>
            <p:cNvSpPr txBox="1">
              <a:spLocks noChangeArrowheads="1"/>
            </p:cNvSpPr>
            <p:nvPr/>
          </p:nvSpPr>
          <p:spPr bwMode="auto">
            <a:xfrm>
              <a:off x="4828" y="4191"/>
              <a:ext cx="8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defRPr/>
              </a:pPr>
              <a:r>
                <a:rPr lang="fr-FR" sz="1400" b="1" i="1" dirty="0">
                  <a:solidFill>
                    <a:srgbClr val="000066"/>
                  </a:solidFill>
                  <a:effectLst>
                    <a:outerShdw blurRad="38100" dist="38100" dir="2700000" algn="tl">
                      <a:srgbClr val="000000"/>
                    </a:outerShdw>
                  </a:effectLst>
                  <a:latin typeface="Bradley Hand ITC" pitchFamily="66" charset="0"/>
                </a:rPr>
                <a:t>UE 708 - </a:t>
              </a:r>
              <a:r>
                <a:rPr lang="fr-FR" sz="1400" b="1" i="1" dirty="0" err="1">
                  <a:solidFill>
                    <a:srgbClr val="000066"/>
                  </a:solidFill>
                  <a:effectLst>
                    <a:outerShdw blurRad="38100" dist="38100" dir="2700000" algn="tl">
                      <a:srgbClr val="000000"/>
                    </a:outerShdw>
                  </a:effectLst>
                  <a:latin typeface="Bradley Hand ITC" pitchFamily="66" charset="0"/>
                </a:rPr>
                <a:t>egille</a:t>
              </a:r>
              <a:endParaRPr lang="fr-FR" sz="1400" b="1" i="1" dirty="0">
                <a:solidFill>
                  <a:srgbClr val="000066"/>
                </a:solidFill>
                <a:effectLst>
                  <a:outerShdw blurRad="38100" dist="38100" dir="2700000" algn="tl">
                    <a:srgbClr val="000000"/>
                  </a:outerShdw>
                </a:effectLst>
                <a:latin typeface="Bradley Hand ITC" pitchFamily="66" charset="0"/>
              </a:endParaRPr>
            </a:p>
          </p:txBody>
        </p:sp>
        <p:sp>
          <p:nvSpPr>
            <p:cNvPr id="16410" name="Text Box 30"/>
            <p:cNvSpPr txBox="1">
              <a:spLocks noChangeArrowheads="1"/>
            </p:cNvSpPr>
            <p:nvPr/>
          </p:nvSpPr>
          <p:spPr bwMode="auto">
            <a:xfrm>
              <a:off x="4827" y="4188"/>
              <a:ext cx="8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1400" b="1" i="1" dirty="0">
                  <a:solidFill>
                    <a:srgbClr val="79FFE5"/>
                  </a:solidFill>
                  <a:latin typeface="Bradley Hand ITC" pitchFamily="66" charset="0"/>
                </a:rPr>
                <a:t>UE 708 - </a:t>
              </a:r>
              <a:r>
                <a:rPr lang="fr-FR" altLang="fr-FR" sz="1400" b="1" i="1" dirty="0" err="1">
                  <a:solidFill>
                    <a:srgbClr val="79FFE5"/>
                  </a:solidFill>
                  <a:latin typeface="Bradley Hand ITC" pitchFamily="66" charset="0"/>
                </a:rPr>
                <a:t>egille</a:t>
              </a:r>
              <a:endParaRPr lang="fr-FR" altLang="fr-FR" sz="1400" b="1" i="1" dirty="0">
                <a:solidFill>
                  <a:srgbClr val="79FFE5"/>
                </a:solidFill>
                <a:latin typeface="Bradley Hand ITC" pitchFamily="66" charset="0"/>
              </a:endParaRPr>
            </a:p>
          </p:txBody>
        </p:sp>
      </p:grpSp>
      <p:sp>
        <p:nvSpPr>
          <p:cNvPr id="16389" name="Text Box 11"/>
          <p:cNvSpPr txBox="1">
            <a:spLocks noChangeArrowheads="1"/>
          </p:cNvSpPr>
          <p:nvPr/>
        </p:nvSpPr>
        <p:spPr bwMode="auto">
          <a:xfrm>
            <a:off x="769938" y="1611313"/>
            <a:ext cx="1492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solidFill>
                  <a:srgbClr val="000000"/>
                </a:solidFill>
                <a:latin typeface="Comic Sans MS" pitchFamily="66" charset="0"/>
              </a:rPr>
              <a:t>Abondance brute</a:t>
            </a:r>
          </a:p>
        </p:txBody>
      </p:sp>
      <p:sp>
        <p:nvSpPr>
          <p:cNvPr id="16390" name="Text Box 12"/>
          <p:cNvSpPr txBox="1">
            <a:spLocks noChangeArrowheads="1"/>
          </p:cNvSpPr>
          <p:nvPr/>
        </p:nvSpPr>
        <p:spPr bwMode="auto">
          <a:xfrm>
            <a:off x="1065213" y="4706938"/>
            <a:ext cx="1492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solidFill>
                  <a:srgbClr val="000000"/>
                </a:solidFill>
                <a:latin typeface="Comic Sans MS" pitchFamily="66" charset="0"/>
              </a:rPr>
              <a:t>Abondance spécifique</a:t>
            </a:r>
          </a:p>
        </p:txBody>
      </p:sp>
      <p:sp>
        <p:nvSpPr>
          <p:cNvPr id="16391" name="Text Box 13"/>
          <p:cNvSpPr txBox="1">
            <a:spLocks noChangeArrowheads="1"/>
          </p:cNvSpPr>
          <p:nvPr/>
        </p:nvSpPr>
        <p:spPr bwMode="auto">
          <a:xfrm>
            <a:off x="5773738" y="1346200"/>
            <a:ext cx="1492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a:solidFill>
                  <a:srgbClr val="000000"/>
                </a:solidFill>
                <a:latin typeface="Comic Sans MS" pitchFamily="66" charset="0"/>
              </a:rPr>
              <a:t>Le régime : (variations saisonnières moyennes)</a:t>
            </a:r>
          </a:p>
        </p:txBody>
      </p:sp>
      <p:sp>
        <p:nvSpPr>
          <p:cNvPr id="16392" name="Text Box 14"/>
          <p:cNvSpPr txBox="1">
            <a:spLocks noChangeArrowheads="1"/>
          </p:cNvSpPr>
          <p:nvPr/>
        </p:nvSpPr>
        <p:spPr bwMode="auto">
          <a:xfrm>
            <a:off x="5435600" y="4778375"/>
            <a:ext cx="1828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solidFill>
                  <a:srgbClr val="000000"/>
                </a:solidFill>
                <a:latin typeface="Comic Sans MS" pitchFamily="66" charset="0"/>
              </a:rPr>
              <a:t>La pondération</a:t>
            </a:r>
          </a:p>
        </p:txBody>
      </p:sp>
      <p:sp>
        <p:nvSpPr>
          <p:cNvPr id="16393" name="Text Box 15"/>
          <p:cNvSpPr txBox="1">
            <a:spLocks noChangeArrowheads="1"/>
          </p:cNvSpPr>
          <p:nvPr/>
        </p:nvSpPr>
        <p:spPr bwMode="auto">
          <a:xfrm>
            <a:off x="2540000" y="4089400"/>
            <a:ext cx="20939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1400">
                <a:solidFill>
                  <a:srgbClr val="000000"/>
                </a:solidFill>
                <a:latin typeface="Andy" pitchFamily="66" charset="0"/>
              </a:rPr>
              <a:t>et débit spécifique (l/s/km²)</a:t>
            </a:r>
          </a:p>
        </p:txBody>
      </p:sp>
      <p:sp>
        <p:nvSpPr>
          <p:cNvPr id="16394" name="Text Box 16"/>
          <p:cNvSpPr txBox="1">
            <a:spLocks noChangeArrowheads="1"/>
          </p:cNvSpPr>
          <p:nvPr/>
        </p:nvSpPr>
        <p:spPr bwMode="auto">
          <a:xfrm>
            <a:off x="3937000" y="4289425"/>
            <a:ext cx="6334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1000">
                <a:solidFill>
                  <a:srgbClr val="000000"/>
                </a:solidFill>
                <a:latin typeface="Andy" pitchFamily="66" charset="0"/>
              </a:rPr>
              <a:t>l/s/km²</a:t>
            </a:r>
          </a:p>
        </p:txBody>
      </p:sp>
      <p:sp>
        <p:nvSpPr>
          <p:cNvPr id="16395" name="Text Box 17"/>
          <p:cNvSpPr txBox="1">
            <a:spLocks noChangeArrowheads="1"/>
          </p:cNvSpPr>
          <p:nvPr/>
        </p:nvSpPr>
        <p:spPr bwMode="auto">
          <a:xfrm>
            <a:off x="4175125" y="5805488"/>
            <a:ext cx="3698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1000">
                <a:solidFill>
                  <a:srgbClr val="000000"/>
                </a:solidFill>
                <a:latin typeface="Andy" pitchFamily="66" charset="0"/>
              </a:rPr>
              <a:t>10 </a:t>
            </a:r>
          </a:p>
        </p:txBody>
      </p:sp>
      <p:sp>
        <p:nvSpPr>
          <p:cNvPr id="16396" name="Text Box 18"/>
          <p:cNvSpPr txBox="1">
            <a:spLocks noChangeArrowheads="1"/>
          </p:cNvSpPr>
          <p:nvPr/>
        </p:nvSpPr>
        <p:spPr bwMode="auto">
          <a:xfrm>
            <a:off x="4192588" y="5943600"/>
            <a:ext cx="3698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1000">
                <a:solidFill>
                  <a:srgbClr val="663300"/>
                </a:solidFill>
                <a:latin typeface="Andy" pitchFamily="66" charset="0"/>
              </a:rPr>
              <a:t>7,5 </a:t>
            </a:r>
          </a:p>
        </p:txBody>
      </p:sp>
      <p:sp>
        <p:nvSpPr>
          <p:cNvPr id="16397" name="Text Box 19"/>
          <p:cNvSpPr txBox="1">
            <a:spLocks noChangeArrowheads="1"/>
          </p:cNvSpPr>
          <p:nvPr/>
        </p:nvSpPr>
        <p:spPr bwMode="auto">
          <a:xfrm>
            <a:off x="195263" y="5943600"/>
            <a:ext cx="55403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1000">
                <a:solidFill>
                  <a:srgbClr val="663300"/>
                </a:solidFill>
                <a:latin typeface="Andy" pitchFamily="66" charset="0"/>
              </a:rPr>
              <a:t>18 mm</a:t>
            </a:r>
          </a:p>
        </p:txBody>
      </p:sp>
      <p:sp>
        <p:nvSpPr>
          <p:cNvPr id="16398" name="Line 20"/>
          <p:cNvSpPr>
            <a:spLocks noChangeShapeType="1"/>
          </p:cNvSpPr>
          <p:nvPr/>
        </p:nvSpPr>
        <p:spPr bwMode="auto">
          <a:xfrm>
            <a:off x="650875" y="6072188"/>
            <a:ext cx="3608388" cy="0"/>
          </a:xfrm>
          <a:prstGeom prst="line">
            <a:avLst/>
          </a:prstGeom>
          <a:noFill/>
          <a:ln w="19050">
            <a:solidFill>
              <a:srgbClr val="66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6399" name="Text Box 21"/>
          <p:cNvSpPr txBox="1">
            <a:spLocks noChangeArrowheads="1"/>
          </p:cNvSpPr>
          <p:nvPr/>
        </p:nvSpPr>
        <p:spPr bwMode="auto">
          <a:xfrm>
            <a:off x="787399" y="6030913"/>
            <a:ext cx="918029"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1000" dirty="0">
                <a:solidFill>
                  <a:srgbClr val="663300"/>
                </a:solidFill>
                <a:latin typeface="Andy" pitchFamily="66" charset="0"/>
              </a:rPr>
              <a:t>indigent</a:t>
            </a:r>
          </a:p>
        </p:txBody>
      </p:sp>
      <p:sp>
        <p:nvSpPr>
          <p:cNvPr id="16400" name="Text Box 22"/>
          <p:cNvSpPr txBox="1">
            <a:spLocks noChangeArrowheads="1"/>
          </p:cNvSpPr>
          <p:nvPr/>
        </p:nvSpPr>
        <p:spPr bwMode="auto">
          <a:xfrm>
            <a:off x="842963" y="5900738"/>
            <a:ext cx="981074"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1000" dirty="0">
                <a:solidFill>
                  <a:srgbClr val="663300"/>
                </a:solidFill>
                <a:latin typeface="Andy" pitchFamily="66" charset="0"/>
              </a:rPr>
              <a:t>abondant</a:t>
            </a:r>
          </a:p>
        </p:txBody>
      </p:sp>
      <p:sp>
        <p:nvSpPr>
          <p:cNvPr id="16401" name="Text Box 23"/>
          <p:cNvSpPr txBox="1">
            <a:spLocks noChangeArrowheads="1"/>
          </p:cNvSpPr>
          <p:nvPr/>
        </p:nvSpPr>
        <p:spPr bwMode="auto">
          <a:xfrm>
            <a:off x="8474075" y="6094413"/>
            <a:ext cx="5540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1000">
                <a:solidFill>
                  <a:srgbClr val="663300"/>
                </a:solidFill>
                <a:latin typeface="Andy" pitchFamily="66" charset="0"/>
              </a:rPr>
              <a:t>7,5</a:t>
            </a:r>
          </a:p>
        </p:txBody>
      </p:sp>
      <p:sp>
        <p:nvSpPr>
          <p:cNvPr id="16402" name="Line 24"/>
          <p:cNvSpPr>
            <a:spLocks noChangeShapeType="1"/>
          </p:cNvSpPr>
          <p:nvPr/>
        </p:nvSpPr>
        <p:spPr bwMode="auto">
          <a:xfrm>
            <a:off x="5032375" y="6207125"/>
            <a:ext cx="3721100" cy="7938"/>
          </a:xfrm>
          <a:prstGeom prst="line">
            <a:avLst/>
          </a:prstGeom>
          <a:noFill/>
          <a:ln w="19050">
            <a:solidFill>
              <a:srgbClr val="66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6403" name="Text Box 25"/>
          <p:cNvSpPr txBox="1">
            <a:spLocks noChangeArrowheads="1"/>
          </p:cNvSpPr>
          <p:nvPr/>
        </p:nvSpPr>
        <p:spPr bwMode="auto">
          <a:xfrm>
            <a:off x="6869113" y="6165850"/>
            <a:ext cx="762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1000" dirty="0">
                <a:solidFill>
                  <a:srgbClr val="663300"/>
                </a:solidFill>
                <a:latin typeface="Andy" pitchFamily="66" charset="0"/>
              </a:rPr>
              <a:t>pondéré</a:t>
            </a:r>
          </a:p>
        </p:txBody>
      </p:sp>
      <p:sp>
        <p:nvSpPr>
          <p:cNvPr id="16404" name="Text Box 26"/>
          <p:cNvSpPr txBox="1">
            <a:spLocks noChangeArrowheads="1"/>
          </p:cNvSpPr>
          <p:nvPr/>
        </p:nvSpPr>
        <p:spPr bwMode="auto">
          <a:xfrm>
            <a:off x="6877049" y="6035675"/>
            <a:ext cx="9001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1000" dirty="0">
                <a:solidFill>
                  <a:srgbClr val="663300"/>
                </a:solidFill>
                <a:latin typeface="Andy" pitchFamily="66" charset="0"/>
              </a:rPr>
              <a:t>excessif</a:t>
            </a:r>
          </a:p>
        </p:txBody>
      </p:sp>
      <p:sp>
        <p:nvSpPr>
          <p:cNvPr id="16405" name="Text Box 27"/>
          <p:cNvSpPr txBox="1">
            <a:spLocks noChangeArrowheads="1"/>
          </p:cNvSpPr>
          <p:nvPr/>
        </p:nvSpPr>
        <p:spPr bwMode="auto">
          <a:xfrm>
            <a:off x="4543425" y="6094413"/>
            <a:ext cx="5540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1000">
                <a:solidFill>
                  <a:srgbClr val="663300"/>
                </a:solidFill>
                <a:latin typeface="Andy" pitchFamily="66" charset="0"/>
              </a:rPr>
              <a:t>7,5</a:t>
            </a:r>
          </a:p>
        </p:txBody>
      </p:sp>
      <p:sp>
        <p:nvSpPr>
          <p:cNvPr id="16406" name="Text Box 28"/>
          <p:cNvSpPr txBox="1">
            <a:spLocks noChangeArrowheads="1"/>
          </p:cNvSpPr>
          <p:nvPr/>
        </p:nvSpPr>
        <p:spPr bwMode="auto">
          <a:xfrm>
            <a:off x="683986" y="2612630"/>
            <a:ext cx="64783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800">
                <a:solidFill>
                  <a:srgbClr val="663300"/>
                </a:solidFill>
                <a:latin typeface="Andy" pitchFamily="66" charset="0"/>
              </a:rPr>
              <a:t>fleuves</a:t>
            </a:r>
          </a:p>
        </p:txBody>
      </p:sp>
      <p:sp>
        <p:nvSpPr>
          <p:cNvPr id="16407" name="Text Box 29"/>
          <p:cNvSpPr txBox="1">
            <a:spLocks noChangeArrowheads="1"/>
          </p:cNvSpPr>
          <p:nvPr/>
        </p:nvSpPr>
        <p:spPr bwMode="auto">
          <a:xfrm>
            <a:off x="666524" y="2788842"/>
            <a:ext cx="117316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sz="800" dirty="0">
                <a:solidFill>
                  <a:srgbClr val="663300"/>
                </a:solidFill>
                <a:latin typeface="Andy" pitchFamily="66" charset="0"/>
              </a:rPr>
              <a:t>grandes rivières</a:t>
            </a:r>
          </a:p>
        </p:txBody>
      </p:sp>
      <p:sp>
        <p:nvSpPr>
          <p:cNvPr id="16408" name="Line 30"/>
          <p:cNvSpPr>
            <a:spLocks noChangeShapeType="1"/>
          </p:cNvSpPr>
          <p:nvPr/>
        </p:nvSpPr>
        <p:spPr bwMode="auto">
          <a:xfrm>
            <a:off x="650875" y="2814638"/>
            <a:ext cx="3608388" cy="0"/>
          </a:xfrm>
          <a:prstGeom prst="line">
            <a:avLst/>
          </a:prstGeom>
          <a:noFill/>
          <a:ln w="19050">
            <a:solidFill>
              <a:srgbClr val="66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Tree>
    <p:extLst>
      <p:ext uri="{BB962C8B-B14F-4D97-AF65-F5344CB8AC3E}">
        <p14:creationId xmlns:p14="http://schemas.microsoft.com/office/powerpoint/2010/main" val="1009732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Image 1">
            <a:extLst>
              <a:ext uri="{FF2B5EF4-FFF2-40B4-BE49-F238E27FC236}">
                <a16:creationId xmlns:a16="http://schemas.microsoft.com/office/drawing/2014/main" id="{8EFAF64E-7B49-4DB8-86DC-F4A706B18A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 y="1284288"/>
            <a:ext cx="3995738"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ZoneTexte 2">
            <a:extLst>
              <a:ext uri="{FF2B5EF4-FFF2-40B4-BE49-F238E27FC236}">
                <a16:creationId xmlns:a16="http://schemas.microsoft.com/office/drawing/2014/main" id="{D69B1350-B3E5-4A88-876E-A0DE5DF9B8C1}"/>
              </a:ext>
            </a:extLst>
          </p:cNvPr>
          <p:cNvSpPr txBox="1">
            <a:spLocks noChangeArrowheads="1"/>
          </p:cNvSpPr>
          <p:nvPr/>
        </p:nvSpPr>
        <p:spPr bwMode="auto">
          <a:xfrm>
            <a:off x="280988" y="828675"/>
            <a:ext cx="35607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fr-FR" altLang="fr-FR" sz="1200" b="1"/>
              <a:t>La Dordogne à St Sauves d’Auvergne (87 km²)</a:t>
            </a:r>
          </a:p>
          <a:p>
            <a:pPr algn="ctr">
              <a:spcBef>
                <a:spcPct val="0"/>
              </a:spcBef>
              <a:buFontTx/>
              <a:buNone/>
            </a:pPr>
            <a:r>
              <a:rPr lang="fr-FR" altLang="fr-FR" sz="1200" b="1"/>
              <a:t>(1929-2016)</a:t>
            </a:r>
          </a:p>
        </p:txBody>
      </p:sp>
      <p:pic>
        <p:nvPicPr>
          <p:cNvPr id="8196" name="Image 3">
            <a:extLst>
              <a:ext uri="{FF2B5EF4-FFF2-40B4-BE49-F238E27FC236}">
                <a16:creationId xmlns:a16="http://schemas.microsoft.com/office/drawing/2014/main" id="{C11E271A-9324-42CC-A999-1BC8EC12F3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988" y="4616450"/>
            <a:ext cx="51435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ZoneTexte 4">
            <a:extLst>
              <a:ext uri="{FF2B5EF4-FFF2-40B4-BE49-F238E27FC236}">
                <a16:creationId xmlns:a16="http://schemas.microsoft.com/office/drawing/2014/main" id="{2A367A42-3205-4D20-846D-511A55E49454}"/>
              </a:ext>
            </a:extLst>
          </p:cNvPr>
          <p:cNvSpPr txBox="1">
            <a:spLocks noChangeArrowheads="1"/>
          </p:cNvSpPr>
          <p:nvPr/>
        </p:nvSpPr>
        <p:spPr bwMode="auto">
          <a:xfrm>
            <a:off x="227013" y="3883025"/>
            <a:ext cx="3184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fr-FR" altLang="fr-FR" sz="1200" b="1"/>
              <a:t>L’Ardèche à Pont de Labeaume (292 km²)</a:t>
            </a:r>
          </a:p>
          <a:p>
            <a:pPr algn="ctr">
              <a:spcBef>
                <a:spcPct val="0"/>
              </a:spcBef>
              <a:buFontTx/>
              <a:buNone/>
            </a:pPr>
            <a:r>
              <a:rPr lang="fr-FR" altLang="fr-FR" sz="1200" b="1"/>
              <a:t>(1965-2016)</a:t>
            </a:r>
          </a:p>
        </p:txBody>
      </p:sp>
      <p:pic>
        <p:nvPicPr>
          <p:cNvPr id="8198" name="Image 5">
            <a:extLst>
              <a:ext uri="{FF2B5EF4-FFF2-40B4-BE49-F238E27FC236}">
                <a16:creationId xmlns:a16="http://schemas.microsoft.com/office/drawing/2014/main" id="{53C8884F-EBC0-417B-929C-E1CFDC1218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24488" y="4616450"/>
            <a:ext cx="336232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ZoneTexte 6">
            <a:extLst>
              <a:ext uri="{FF2B5EF4-FFF2-40B4-BE49-F238E27FC236}">
                <a16:creationId xmlns:a16="http://schemas.microsoft.com/office/drawing/2014/main" id="{E9BAC19D-0B85-4F0F-BA3E-36521A772F3C}"/>
              </a:ext>
            </a:extLst>
          </p:cNvPr>
          <p:cNvSpPr txBox="1">
            <a:spLocks noChangeArrowheads="1"/>
          </p:cNvSpPr>
          <p:nvPr/>
        </p:nvSpPr>
        <p:spPr bwMode="auto">
          <a:xfrm>
            <a:off x="5537200" y="3930650"/>
            <a:ext cx="223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fr-FR" altLang="fr-FR" sz="1200" b="1"/>
              <a:t>L’Isère à Val d’Isère (46 km²)</a:t>
            </a:r>
          </a:p>
          <a:p>
            <a:pPr algn="ctr">
              <a:spcBef>
                <a:spcPct val="0"/>
              </a:spcBef>
              <a:buFontTx/>
              <a:buNone/>
            </a:pPr>
            <a:r>
              <a:rPr lang="fr-FR" altLang="fr-FR" sz="1200" b="1"/>
              <a:t>(1948-2014)</a:t>
            </a:r>
          </a:p>
        </p:txBody>
      </p:sp>
      <p:pic>
        <p:nvPicPr>
          <p:cNvPr id="8200" name="Image 7">
            <a:extLst>
              <a:ext uri="{FF2B5EF4-FFF2-40B4-BE49-F238E27FC236}">
                <a16:creationId xmlns:a16="http://schemas.microsoft.com/office/drawing/2014/main" id="{93528240-1D90-414E-BB0A-5C42B28AB9E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1419225"/>
            <a:ext cx="481965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ZoneTexte 8">
            <a:extLst>
              <a:ext uri="{FF2B5EF4-FFF2-40B4-BE49-F238E27FC236}">
                <a16:creationId xmlns:a16="http://schemas.microsoft.com/office/drawing/2014/main" id="{D610C8D3-23A1-44B8-B864-4ACDFADE5A4D}"/>
              </a:ext>
            </a:extLst>
          </p:cNvPr>
          <p:cNvSpPr txBox="1">
            <a:spLocks noChangeArrowheads="1"/>
          </p:cNvSpPr>
          <p:nvPr/>
        </p:nvSpPr>
        <p:spPr bwMode="auto">
          <a:xfrm>
            <a:off x="6107113" y="844550"/>
            <a:ext cx="2314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fr-FR" altLang="fr-FR" sz="1200" b="1"/>
              <a:t>Le Brénon à Autrey (139 km²)</a:t>
            </a:r>
          </a:p>
          <a:p>
            <a:pPr algn="ctr">
              <a:spcBef>
                <a:spcPct val="0"/>
              </a:spcBef>
              <a:buFontTx/>
              <a:buNone/>
            </a:pPr>
            <a:r>
              <a:rPr lang="fr-FR" altLang="fr-FR" sz="1200" b="1"/>
              <a:t>(2003-2007)</a:t>
            </a:r>
          </a:p>
        </p:txBody>
      </p:sp>
      <p:sp>
        <p:nvSpPr>
          <p:cNvPr id="10" name="Text Box 4">
            <a:extLst>
              <a:ext uri="{FF2B5EF4-FFF2-40B4-BE49-F238E27FC236}">
                <a16:creationId xmlns:a16="http://schemas.microsoft.com/office/drawing/2014/main" id="{DE1E629B-4F3C-41CE-9FF7-1B7E856DDC5D}"/>
              </a:ext>
            </a:extLst>
          </p:cNvPr>
          <p:cNvSpPr txBox="1">
            <a:spLocks noChangeArrowheads="1"/>
          </p:cNvSpPr>
          <p:nvPr/>
        </p:nvSpPr>
        <p:spPr bwMode="auto">
          <a:xfrm>
            <a:off x="63500" y="276523"/>
            <a:ext cx="3659015" cy="461665"/>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FR" altLang="fr-FR" sz="2400" dirty="0"/>
              <a:t>III. L’analyse des régimes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a:extLst>
              <a:ext uri="{FF2B5EF4-FFF2-40B4-BE49-F238E27FC236}">
                <a16:creationId xmlns:a16="http://schemas.microsoft.com/office/drawing/2014/main" id="{847199BB-DDFD-4262-998F-F370C39CE8B3}"/>
              </a:ext>
            </a:extLst>
          </p:cNvPr>
          <p:cNvSpPr txBox="1">
            <a:spLocks noChangeArrowheads="1"/>
          </p:cNvSpPr>
          <p:nvPr/>
        </p:nvSpPr>
        <p:spPr bwMode="auto">
          <a:xfrm>
            <a:off x="250825" y="125413"/>
            <a:ext cx="5118100" cy="485775"/>
          </a:xfrm>
          <a:prstGeom prst="rect">
            <a:avLst/>
          </a:prstGeom>
          <a:solidFill>
            <a:srgbClr val="FFCC99"/>
          </a:solidFill>
          <a:ln w="28575">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400" i="1">
                <a:cs typeface="Arial" panose="020B0604020202020204" pitchFamily="34" charset="0"/>
              </a:rPr>
              <a:t>► </a:t>
            </a:r>
            <a:r>
              <a:rPr lang="fr-FR" altLang="fr-FR" sz="2400" i="1"/>
              <a:t>Les régimes simples</a:t>
            </a:r>
          </a:p>
        </p:txBody>
      </p:sp>
      <p:sp>
        <p:nvSpPr>
          <p:cNvPr id="11267" name="Text Box 5">
            <a:extLst>
              <a:ext uri="{FF2B5EF4-FFF2-40B4-BE49-F238E27FC236}">
                <a16:creationId xmlns:a16="http://schemas.microsoft.com/office/drawing/2014/main" id="{981D493C-379A-4DB7-BDD7-DA87C988E487}"/>
              </a:ext>
            </a:extLst>
          </p:cNvPr>
          <p:cNvSpPr txBox="1">
            <a:spLocks noChangeArrowheads="1"/>
          </p:cNvSpPr>
          <p:nvPr/>
        </p:nvSpPr>
        <p:spPr bwMode="auto">
          <a:xfrm>
            <a:off x="885825" y="862013"/>
            <a:ext cx="5118100" cy="485775"/>
          </a:xfrm>
          <a:prstGeom prst="rect">
            <a:avLst/>
          </a:prstGeom>
          <a:solidFill>
            <a:srgbClr val="CCFFFF"/>
          </a:soli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400" i="1"/>
              <a:t>A. Les régimes pluviaux</a:t>
            </a:r>
          </a:p>
        </p:txBody>
      </p:sp>
      <p:sp>
        <p:nvSpPr>
          <p:cNvPr id="11268" name="Text Box 6">
            <a:extLst>
              <a:ext uri="{FF2B5EF4-FFF2-40B4-BE49-F238E27FC236}">
                <a16:creationId xmlns:a16="http://schemas.microsoft.com/office/drawing/2014/main" id="{89DCB92E-7D8D-4FA6-A116-2B247F3261CD}"/>
              </a:ext>
            </a:extLst>
          </p:cNvPr>
          <p:cNvSpPr txBox="1">
            <a:spLocks noChangeArrowheads="1"/>
          </p:cNvSpPr>
          <p:nvPr/>
        </p:nvSpPr>
        <p:spPr bwMode="auto">
          <a:xfrm>
            <a:off x="885825" y="3833813"/>
            <a:ext cx="5118100" cy="485775"/>
          </a:xfrm>
          <a:prstGeom prst="rect">
            <a:avLst/>
          </a:prstGeom>
          <a:solidFill>
            <a:srgbClr val="CCFFFF"/>
          </a:soli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400" i="1"/>
              <a:t>B. Les régimes thermiques</a:t>
            </a:r>
          </a:p>
        </p:txBody>
      </p:sp>
      <p:sp>
        <p:nvSpPr>
          <p:cNvPr id="26631" name="Text Box 7">
            <a:extLst>
              <a:ext uri="{FF2B5EF4-FFF2-40B4-BE49-F238E27FC236}">
                <a16:creationId xmlns:a16="http://schemas.microsoft.com/office/drawing/2014/main" id="{8B36974A-7C1B-4577-A73C-E25E252825B7}"/>
              </a:ext>
            </a:extLst>
          </p:cNvPr>
          <p:cNvSpPr txBox="1">
            <a:spLocks noChangeArrowheads="1"/>
          </p:cNvSpPr>
          <p:nvPr/>
        </p:nvSpPr>
        <p:spPr bwMode="auto">
          <a:xfrm>
            <a:off x="4076700" y="1878013"/>
            <a:ext cx="2667000" cy="485775"/>
          </a:xfrm>
          <a:prstGeom prst="rect">
            <a:avLst/>
          </a:prstGeom>
          <a:noFill/>
          <a:ln w="28575">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400" i="1"/>
              <a:t>Pluvial océanique</a:t>
            </a:r>
          </a:p>
        </p:txBody>
      </p:sp>
      <p:sp>
        <p:nvSpPr>
          <p:cNvPr id="26632" name="Text Box 8">
            <a:extLst>
              <a:ext uri="{FF2B5EF4-FFF2-40B4-BE49-F238E27FC236}">
                <a16:creationId xmlns:a16="http://schemas.microsoft.com/office/drawing/2014/main" id="{B7AFE0F3-446C-4C69-8500-9F75B1F18744}"/>
              </a:ext>
            </a:extLst>
          </p:cNvPr>
          <p:cNvSpPr txBox="1">
            <a:spLocks noChangeArrowheads="1"/>
          </p:cNvSpPr>
          <p:nvPr/>
        </p:nvSpPr>
        <p:spPr bwMode="auto">
          <a:xfrm>
            <a:off x="4076700" y="2563813"/>
            <a:ext cx="3683000" cy="485775"/>
          </a:xfrm>
          <a:prstGeom prst="rect">
            <a:avLst/>
          </a:prstGeom>
          <a:noFill/>
          <a:ln w="28575">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400" i="1"/>
              <a:t>Pluvial méditerranéen</a:t>
            </a:r>
          </a:p>
        </p:txBody>
      </p:sp>
      <p:sp>
        <p:nvSpPr>
          <p:cNvPr id="26633" name="Text Box 9">
            <a:extLst>
              <a:ext uri="{FF2B5EF4-FFF2-40B4-BE49-F238E27FC236}">
                <a16:creationId xmlns:a16="http://schemas.microsoft.com/office/drawing/2014/main" id="{F4EBFE92-D734-47C3-ABC4-E8E67E1CADBF}"/>
              </a:ext>
            </a:extLst>
          </p:cNvPr>
          <p:cNvSpPr txBox="1">
            <a:spLocks noChangeArrowheads="1"/>
          </p:cNvSpPr>
          <p:nvPr/>
        </p:nvSpPr>
        <p:spPr bwMode="auto">
          <a:xfrm>
            <a:off x="4076700" y="4532313"/>
            <a:ext cx="3403600" cy="485775"/>
          </a:xfrm>
          <a:prstGeom prst="rect">
            <a:avLst/>
          </a:prstGeom>
          <a:noFill/>
          <a:ln w="28575">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400" i="1"/>
              <a:t>Thermique glaciaire</a:t>
            </a:r>
          </a:p>
        </p:txBody>
      </p:sp>
      <p:sp>
        <p:nvSpPr>
          <p:cNvPr id="26634" name="Text Box 10">
            <a:extLst>
              <a:ext uri="{FF2B5EF4-FFF2-40B4-BE49-F238E27FC236}">
                <a16:creationId xmlns:a16="http://schemas.microsoft.com/office/drawing/2014/main" id="{3035591D-2D61-4E28-B5F6-4B041433401C}"/>
              </a:ext>
            </a:extLst>
          </p:cNvPr>
          <p:cNvSpPr txBox="1">
            <a:spLocks noChangeArrowheads="1"/>
          </p:cNvSpPr>
          <p:nvPr/>
        </p:nvSpPr>
        <p:spPr bwMode="auto">
          <a:xfrm>
            <a:off x="4076700" y="5865813"/>
            <a:ext cx="4000500" cy="485775"/>
          </a:xfrm>
          <a:prstGeom prst="rect">
            <a:avLst/>
          </a:prstGeom>
          <a:noFill/>
          <a:ln w="28575">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400" i="1"/>
              <a:t>Thermique nival (de plaine)</a:t>
            </a:r>
          </a:p>
        </p:txBody>
      </p:sp>
      <p:sp>
        <p:nvSpPr>
          <p:cNvPr id="26635" name="Text Box 11">
            <a:extLst>
              <a:ext uri="{FF2B5EF4-FFF2-40B4-BE49-F238E27FC236}">
                <a16:creationId xmlns:a16="http://schemas.microsoft.com/office/drawing/2014/main" id="{022E7EF4-CED1-4294-81A9-930C4B900714}"/>
              </a:ext>
            </a:extLst>
          </p:cNvPr>
          <p:cNvSpPr txBox="1">
            <a:spLocks noChangeArrowheads="1"/>
          </p:cNvSpPr>
          <p:nvPr/>
        </p:nvSpPr>
        <p:spPr bwMode="auto">
          <a:xfrm>
            <a:off x="4076700" y="5192713"/>
            <a:ext cx="4787900" cy="485775"/>
          </a:xfrm>
          <a:prstGeom prst="rect">
            <a:avLst/>
          </a:prstGeom>
          <a:noFill/>
          <a:ln w="28575">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fr-FR" altLang="fr-FR" sz="2400" i="1"/>
              <a:t>Thermique nival (de montagne)</a:t>
            </a:r>
          </a:p>
        </p:txBody>
      </p:sp>
      <p:pic>
        <p:nvPicPr>
          <p:cNvPr id="11274" name="Picture 12">
            <a:extLst>
              <a:ext uri="{FF2B5EF4-FFF2-40B4-BE49-F238E27FC236}">
                <a16:creationId xmlns:a16="http://schemas.microsoft.com/office/drawing/2014/main" id="{96803317-A665-457C-8FA1-9D734836A8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271" t="61833" r="50729" b="18666"/>
          <a:stretch>
            <a:fillRect/>
          </a:stretch>
        </p:blipFill>
        <p:spPr bwMode="auto">
          <a:xfrm>
            <a:off x="0" y="1536700"/>
            <a:ext cx="3965575" cy="193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5" name="Picture 13">
            <a:extLst>
              <a:ext uri="{FF2B5EF4-FFF2-40B4-BE49-F238E27FC236}">
                <a16:creationId xmlns:a16="http://schemas.microsoft.com/office/drawing/2014/main" id="{422CDE68-B506-4FCF-A5A0-2AD389630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271" t="52667" r="25000" b="27333"/>
          <a:stretch>
            <a:fillRect/>
          </a:stretch>
        </p:blipFill>
        <p:spPr bwMode="auto">
          <a:xfrm>
            <a:off x="0" y="4570413"/>
            <a:ext cx="4081463" cy="198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631"/>
                                        </p:tgtEl>
                                        <p:attrNameLst>
                                          <p:attrName>style.visibility</p:attrName>
                                        </p:attrNameLst>
                                      </p:cBhvr>
                                      <p:to>
                                        <p:strVal val="visible"/>
                                      </p:to>
                                    </p:set>
                                    <p:anim calcmode="lin" valueType="num">
                                      <p:cBhvr additive="base">
                                        <p:cTn id="7" dur="2000" fill="hold"/>
                                        <p:tgtEl>
                                          <p:spTgt spid="26631"/>
                                        </p:tgtEl>
                                        <p:attrNameLst>
                                          <p:attrName>ppt_x</p:attrName>
                                        </p:attrNameLst>
                                      </p:cBhvr>
                                      <p:tavLst>
                                        <p:tav tm="0">
                                          <p:val>
                                            <p:strVal val="1+#ppt_w/2"/>
                                          </p:val>
                                        </p:tav>
                                        <p:tav tm="100000">
                                          <p:val>
                                            <p:strVal val="#ppt_x"/>
                                          </p:val>
                                        </p:tav>
                                      </p:tavLst>
                                    </p:anim>
                                    <p:anim calcmode="lin" valueType="num">
                                      <p:cBhvr additive="base">
                                        <p:cTn id="8" dur="2000" fill="hold"/>
                                        <p:tgtEl>
                                          <p:spTgt spid="2663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6632"/>
                                        </p:tgtEl>
                                        <p:attrNameLst>
                                          <p:attrName>style.visibility</p:attrName>
                                        </p:attrNameLst>
                                      </p:cBhvr>
                                      <p:to>
                                        <p:strVal val="visible"/>
                                      </p:to>
                                    </p:set>
                                    <p:anim calcmode="lin" valueType="num">
                                      <p:cBhvr additive="base">
                                        <p:cTn id="11" dur="2000" fill="hold"/>
                                        <p:tgtEl>
                                          <p:spTgt spid="26632"/>
                                        </p:tgtEl>
                                        <p:attrNameLst>
                                          <p:attrName>ppt_x</p:attrName>
                                        </p:attrNameLst>
                                      </p:cBhvr>
                                      <p:tavLst>
                                        <p:tav tm="0">
                                          <p:val>
                                            <p:strVal val="1+#ppt_w/2"/>
                                          </p:val>
                                        </p:tav>
                                        <p:tav tm="100000">
                                          <p:val>
                                            <p:strVal val="#ppt_x"/>
                                          </p:val>
                                        </p:tav>
                                      </p:tavLst>
                                    </p:anim>
                                    <p:anim calcmode="lin" valueType="num">
                                      <p:cBhvr additive="base">
                                        <p:cTn id="12" dur="2000" fill="hold"/>
                                        <p:tgtEl>
                                          <p:spTgt spid="2663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6633"/>
                                        </p:tgtEl>
                                        <p:attrNameLst>
                                          <p:attrName>style.visibility</p:attrName>
                                        </p:attrNameLst>
                                      </p:cBhvr>
                                      <p:to>
                                        <p:strVal val="visible"/>
                                      </p:to>
                                    </p:set>
                                    <p:anim calcmode="lin" valueType="num">
                                      <p:cBhvr additive="base">
                                        <p:cTn id="17" dur="3000" fill="hold"/>
                                        <p:tgtEl>
                                          <p:spTgt spid="26633"/>
                                        </p:tgtEl>
                                        <p:attrNameLst>
                                          <p:attrName>ppt_x</p:attrName>
                                        </p:attrNameLst>
                                      </p:cBhvr>
                                      <p:tavLst>
                                        <p:tav tm="0">
                                          <p:val>
                                            <p:strVal val="1+#ppt_w/2"/>
                                          </p:val>
                                        </p:tav>
                                        <p:tav tm="100000">
                                          <p:val>
                                            <p:strVal val="#ppt_x"/>
                                          </p:val>
                                        </p:tav>
                                      </p:tavLst>
                                    </p:anim>
                                    <p:anim calcmode="lin" valueType="num">
                                      <p:cBhvr additive="base">
                                        <p:cTn id="18" dur="3000" fill="hold"/>
                                        <p:tgtEl>
                                          <p:spTgt spid="2663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6635"/>
                                        </p:tgtEl>
                                        <p:attrNameLst>
                                          <p:attrName>style.visibility</p:attrName>
                                        </p:attrNameLst>
                                      </p:cBhvr>
                                      <p:to>
                                        <p:strVal val="visible"/>
                                      </p:to>
                                    </p:set>
                                    <p:anim calcmode="lin" valueType="num">
                                      <p:cBhvr additive="base">
                                        <p:cTn id="21" dur="3000" fill="hold"/>
                                        <p:tgtEl>
                                          <p:spTgt spid="26635"/>
                                        </p:tgtEl>
                                        <p:attrNameLst>
                                          <p:attrName>ppt_x</p:attrName>
                                        </p:attrNameLst>
                                      </p:cBhvr>
                                      <p:tavLst>
                                        <p:tav tm="0">
                                          <p:val>
                                            <p:strVal val="1+#ppt_w/2"/>
                                          </p:val>
                                        </p:tav>
                                        <p:tav tm="100000">
                                          <p:val>
                                            <p:strVal val="#ppt_x"/>
                                          </p:val>
                                        </p:tav>
                                      </p:tavLst>
                                    </p:anim>
                                    <p:anim calcmode="lin" valueType="num">
                                      <p:cBhvr additive="base">
                                        <p:cTn id="22" dur="3000" fill="hold"/>
                                        <p:tgtEl>
                                          <p:spTgt spid="2663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6634"/>
                                        </p:tgtEl>
                                        <p:attrNameLst>
                                          <p:attrName>style.visibility</p:attrName>
                                        </p:attrNameLst>
                                      </p:cBhvr>
                                      <p:to>
                                        <p:strVal val="visible"/>
                                      </p:to>
                                    </p:set>
                                    <p:anim calcmode="lin" valueType="num">
                                      <p:cBhvr additive="base">
                                        <p:cTn id="25" dur="3000" fill="hold"/>
                                        <p:tgtEl>
                                          <p:spTgt spid="26634"/>
                                        </p:tgtEl>
                                        <p:attrNameLst>
                                          <p:attrName>ppt_x</p:attrName>
                                        </p:attrNameLst>
                                      </p:cBhvr>
                                      <p:tavLst>
                                        <p:tav tm="0">
                                          <p:val>
                                            <p:strVal val="1+#ppt_w/2"/>
                                          </p:val>
                                        </p:tav>
                                        <p:tav tm="100000">
                                          <p:val>
                                            <p:strVal val="#ppt_x"/>
                                          </p:val>
                                        </p:tav>
                                      </p:tavLst>
                                    </p:anim>
                                    <p:anim calcmode="lin" valueType="num">
                                      <p:cBhvr additive="base">
                                        <p:cTn id="26" dur="3000" fill="hold"/>
                                        <p:tgtEl>
                                          <p:spTgt spid="266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1" grpId="0" animBg="1"/>
      <p:bldP spid="26632" grpId="0" animBg="1"/>
      <p:bldP spid="26633" grpId="0" animBg="1"/>
      <p:bldP spid="26634" grpId="0" animBg="1"/>
      <p:bldP spid="266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a:extLst>
              <a:ext uri="{FF2B5EF4-FFF2-40B4-BE49-F238E27FC236}">
                <a16:creationId xmlns:a16="http://schemas.microsoft.com/office/drawing/2014/main" id="{0CF0A1C4-0540-482F-98A8-F4706E187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611" t="20148" r="32964" b="10667"/>
          <a:stretch>
            <a:fillRect/>
          </a:stretch>
        </p:blipFill>
        <p:spPr bwMode="auto">
          <a:xfrm>
            <a:off x="0" y="0"/>
            <a:ext cx="4508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4">
            <a:extLst>
              <a:ext uri="{FF2B5EF4-FFF2-40B4-BE49-F238E27FC236}">
                <a16:creationId xmlns:a16="http://schemas.microsoft.com/office/drawing/2014/main" id="{BEC97207-6FA7-4F9C-9589-A2B1A583F769}"/>
              </a:ext>
            </a:extLst>
          </p:cNvPr>
          <p:cNvSpPr txBox="1">
            <a:spLocks noChangeArrowheads="1"/>
          </p:cNvSpPr>
          <p:nvPr/>
        </p:nvSpPr>
        <p:spPr bwMode="auto">
          <a:xfrm>
            <a:off x="7866063" y="3722266"/>
            <a:ext cx="1428750"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sz="1600" b="1"/>
              <a:t>Climat Océanique</a:t>
            </a:r>
            <a:r>
              <a:rPr lang="fr-FR" altLang="fr-FR" sz="1400"/>
              <a:t> (</a:t>
            </a:r>
            <a:r>
              <a:rPr lang="fr-FR" altLang="fr-FR" sz="1200"/>
              <a:t>ATMA = 17,2°C</a:t>
            </a:r>
            <a:r>
              <a:rPr lang="fr-FR" altLang="fr-FR" sz="1400"/>
              <a:t>), pluies toute l’année</a:t>
            </a:r>
          </a:p>
          <a:p>
            <a:pPr algn="ctr" eaLnBrk="1" hangingPunct="1">
              <a:spcBef>
                <a:spcPct val="50000"/>
              </a:spcBef>
            </a:pPr>
            <a:r>
              <a:rPr lang="fr-FR" altLang="fr-FR" sz="1400"/>
              <a:t>Cfb</a:t>
            </a:r>
          </a:p>
        </p:txBody>
      </p:sp>
      <p:grpSp>
        <p:nvGrpSpPr>
          <p:cNvPr id="4" name="Group 7">
            <a:extLst>
              <a:ext uri="{FF2B5EF4-FFF2-40B4-BE49-F238E27FC236}">
                <a16:creationId xmlns:a16="http://schemas.microsoft.com/office/drawing/2014/main" id="{23F51FC5-AE4F-4D74-A9EC-AFAB8C1AC25E}"/>
              </a:ext>
            </a:extLst>
          </p:cNvPr>
          <p:cNvGrpSpPr>
            <a:grpSpLocks/>
          </p:cNvGrpSpPr>
          <p:nvPr/>
        </p:nvGrpSpPr>
        <p:grpSpPr bwMode="auto">
          <a:xfrm>
            <a:off x="5103813" y="4171950"/>
            <a:ext cx="2762250" cy="2686050"/>
            <a:chOff x="2880" y="186"/>
            <a:chExt cx="1578" cy="1548"/>
          </a:xfrm>
        </p:grpSpPr>
        <p:pic>
          <p:nvPicPr>
            <p:cNvPr id="5" name="Picture 8">
              <a:extLst>
                <a:ext uri="{FF2B5EF4-FFF2-40B4-BE49-F238E27FC236}">
                  <a16:creationId xmlns:a16="http://schemas.microsoft.com/office/drawing/2014/main" id="{287114D6-E05D-413D-BD18-54A6F5F24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86"/>
              <a:ext cx="1578" cy="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9">
              <a:extLst>
                <a:ext uri="{FF2B5EF4-FFF2-40B4-BE49-F238E27FC236}">
                  <a16:creationId xmlns:a16="http://schemas.microsoft.com/office/drawing/2014/main" id="{BCE60B2E-A93B-4FC8-A937-F2E9ADF7C698}"/>
                </a:ext>
              </a:extLst>
            </p:cNvPr>
            <p:cNvSpPr>
              <a:spLocks noChangeShapeType="1"/>
            </p:cNvSpPr>
            <p:nvPr/>
          </p:nvSpPr>
          <p:spPr bwMode="auto">
            <a:xfrm>
              <a:off x="4227" y="1426"/>
              <a:ext cx="44" cy="1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 name="Line 10">
              <a:extLst>
                <a:ext uri="{FF2B5EF4-FFF2-40B4-BE49-F238E27FC236}">
                  <a16:creationId xmlns:a16="http://schemas.microsoft.com/office/drawing/2014/main" id="{20CE8BE1-0E66-4652-B988-127EAD09EB5D}"/>
                </a:ext>
              </a:extLst>
            </p:cNvPr>
            <p:cNvSpPr>
              <a:spLocks noChangeShapeType="1"/>
            </p:cNvSpPr>
            <p:nvPr/>
          </p:nvSpPr>
          <p:spPr bwMode="auto">
            <a:xfrm>
              <a:off x="3090" y="1434"/>
              <a:ext cx="50" cy="1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pic>
        <p:nvPicPr>
          <p:cNvPr id="11" name="Picture 2">
            <a:extLst>
              <a:ext uri="{FF2B5EF4-FFF2-40B4-BE49-F238E27FC236}">
                <a16:creationId xmlns:a16="http://schemas.microsoft.com/office/drawing/2014/main" id="{1815C206-70B0-421F-A525-3F94FFF77D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3258" y="0"/>
            <a:ext cx="4310742" cy="354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a:extLst>
              <a:ext uri="{FF2B5EF4-FFF2-40B4-BE49-F238E27FC236}">
                <a16:creationId xmlns:a16="http://schemas.microsoft.com/office/drawing/2014/main" id="{FD4A98C7-8685-4480-A0EA-04835C80B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759" t="26814" r="5278" b="22371"/>
          <a:stretch>
            <a:fillRect/>
          </a:stretch>
        </p:blipFill>
        <p:spPr bwMode="auto">
          <a:xfrm>
            <a:off x="2686050" y="0"/>
            <a:ext cx="60388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151" r="1559" b="2818"/>
          <a:stretch/>
        </p:blipFill>
        <p:spPr bwMode="auto">
          <a:xfrm>
            <a:off x="155575" y="-1"/>
            <a:ext cx="8538845" cy="4488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2" descr="data:image/png;base64,iVBORw0KGgoAAAANSUhEUgAAAg8AAAFFCAIAAADkbJliAAAgAElEQVR4nOy993cU17omPP/IzA+z7p17j4+JylkISUhIRAmEMiAkcg62wREw0dgmmBxMMCZHgQAJlCUUQBkhkLordlftWNVBgeTvh72rWj73fnPP982Mzz1nTS+Wlo2a6qrdu97nfZ/ned/6L7/9Ia8Pv/1mmB7T43nz5u1vv/1GqeF0CG635nAKquoacDhdLnd//4CiqIIgKapLlCRJVtxuzSlIqsvtcAqSor7ud7hc7v4Bp6q6HU7R5XKJkizLqiQrTkGUZbV/wKmqrlev+10ut8MpuNjxXW5RlCVJESXF4RQlWRlwOF0urX/AqaiuAaeg6bpTEF0ut1MQRUkWRUkQRFlR+gccLpfb4RDcmjbgcLo13SmIiuJyCpIkK05BcgqSrLqcTpGdoQ6gwym43ZrD4VRU1eEUZFkVRFEQJUVxCaLk1nR2pabp+fDhw1+zbiMjbwYcgqK4BhxOSVZESZYVVVZUQZINw3BrOjVMt6YbhunWdGoYbk03PR6EMMYEE6IDYJqmpumUUk3TKDXcmu7xeHUdUMMAEBFCKaWaDhDGbk2n1HC7NWqYLrfm9fqst0GMCUJY0wHG2K1pmBAdQK/P53ZrXsPQW1rJvn00ZQqZOIEkJ3sqa4h/WJYkIA5IjeWore7Fw5vC80alvQ2fPE3Dw83cXPi6H1IKEcKYmKbHrWmmx8POza3phFIdAIwJhAhhgjCGEJqmR9OB6fG4Nc00TbemY0x0ANhlGtQghAIADdPUATQMU3W5qWGoLhelhg4ANQwdAEIIpQaAkBqGpumUGqrqppS6+RLpHo8HIoQwRphAhDGhLrdGKHW5NcP06NYJGIYHIYwwRhhDiDAmmqYbhqFpummamg68Xp+m64ZhskWGEOsAIkz4mejQ4/W63JrH4wUAsuslhGi6DgDCmAAAKTV0AL1er8utGaap6YB9OwizQ2GMCYDIME1N071er6YDQqhb06hhuNwaxgRCSAhl353p8bjdGjUMXQd8z5im260ZhsnOHxMCIDRNr6YDQqlb0yilLpfbNE1N1w3TZKdEKGVvAAARQjVNo6bpdrs9Hq+mA7b42FpkjLDbrWFC3JrOvmWPx6tpusfjhRBCtoAII4Tdmkb4+nvZHnZrmmEYAECEkA4AABBCBBFm+5ltBp/Pp2k6oYamA7YaEGF2WNMzard4vJoOMCHszDVdJ5RiTNg2AAB6vV62OKrqotSwj0nZpoLIMExd0w3DdLk1SqmqqqbXOzw88vbN2+Hh4Tdv3rx//1fdzn/vr//yN/nUt2/fMpCQLXhgYV2SFElWRFESZVkQJYYBgiDJiuoURLdbEwRRUV2CKMmywoO7JAuiJMuqIMqqBRKCKCuKi2GDUxAkmaGFLMmKIEqqy+0URFV1OZyCorgcDoEdXxAlSZJFSZFkVRAZMIiK6nI4RVlR2ZsFUbIPpSgqPxOnoCjqgENQVZfD4ZRkWRRlVXXx+C6zt6kOpyDJisMpuFzau3fv/pqF8vsHdYDYPxQESZIUQZAEUQIQQYgwoToAHo9HB4BaEQdhDBEa9QfbMULTgWmaACKIMYAIE8LuQIQJgsi04qyuA0oNFjR1ACBCAEJCKCGE/YcOIDVMDSKkA7h1K4mNMdLSfV98De8/pC7dLQw0XTt154sFD1eldKyJaVgWcTN/4uXsiXc/W/Ds5jlw9SosLjYbGpHHCxGm7FanFABICIUQUesEWBxhUczCD6wDwE7A9Hh1AAilPNhhwuIU5NEZUcPQdd00TWD9PYtNOoAYYwaBECLT9Og8/EFCKIAQQAzZ8mICEcKU6jowDFNnYV0HmBAAEEQIWbiC7EWmhhXoAcJEA4AQyq4CE4YBJoCQfVmUUl2H7AIppQxXGBIj/peGpgNMKItcACL7eyGEQsgiKcSEaBpbFgaK0DBMiBBACFrhGFi7hRqmDliUBIQQhMjorQIhYudmga4HAMgQka0qQghiDCE2+HFMTdepYTDsZKsKIMQYY4z5twCgaZoaAAhTXQcM1LG1lzCh7OC6Ba6YEE3XCSGaDijh3y8ihJ3bqLhvsKOxlAgibJ8DWyuMsabpmO0W07R3CyGUbSFEMFtz9itNB6bpYeAN2Spjwo7DzoHBhqbzNTQMky0sQsTn8/+V+d/f9etvgxbv379HGEuSIogcCVgY5YFYkgVRkmRFZuGYB2XV6RQV682iJCuqKsmyKMmq6hJFmVUY7KeiuARBkhWXIEiKosqKakMFww/2obKisrDO/l6SZFGSRVF2CpIoyU5RUjTgFGVJVgVBVFRV/HdQSnE4BVlWRFFWVBc7JkcvQRZEWRAlUZRlWXWyjxYll9vtFCSE8F+zvfyDQ4IoS5LsFCVZUURJVhSVhXiWU7MwhzHWWXplbWKWtkOIWJxFmN+cAELMcnDDwBgjjFgUs2IBhgASQtjNACDEhECEECbsJocYszfrAGLDBC4X2bkb/XAIVFf01JU23Dj9/MaJR9sWXl844eGSoGfroxpXT7pdEFpaMPHO/PCL84IezA9pPncAGV7s9fMowPCAoRRAhBB2ORzGEEKYZYvEYMUBpbrOwwFEGCIexTChLKixlNzO1tlFsQsBEBFq2JjHwjqAEFogBCEiLNAgzFbPKl/YGvLjsGjLwhNLZjHmb9DZMdkbGB4jzFAPQIgwgZDhH7LfBiC0CxQWfVjUJpRCCFlJRCmFEGPMjobtyMguH/CgDCxkNVjoBxCxEgQhTCgF1jWyi2LfMkML9jaIMA+jfLcYOoAs2rJNZX9ZhFIGlYEFYTkENViQZTuNwTMmFECEGQgZFngjxBEIYZZ1YL56HNLYdwQhYokR+3SdQxfkWEWMUbsF8TcjjDFh24D9NOzdYmMexhAhhLBhGDoHb2j/iu8WACmh/CZiFQY1AV8cZGOeDhFLBYZHRv6AyPm3ff1t0OK3336jhjHg4HFWklUW4kVRlq2YLooywwBBEHk4Vlx2iJdlhcV0QZT4++3SQWUMFaOnFEGQREkRRYm9QZRk1cWPw0oZQeBxXFYUUVJkmdc3iqwKHZ2SDhyaLkPkBFDUdF5/iDJ7G/toQZAlWXE6RUmxLmQUOLEPFSWZnQ/7KcnKyJv/eHuZpkdV3ax2kSRZUVSe7CBkb1wWd0Zlx+yeYdGHsJsWQGRl2RgAiBC2wijPuPkNBiGhxE6vIMIAYWKa0DCR1weHhqHPz+4ZQgnEFHuHtJftzrpLXSfX3Fs6/tKCsdcWhdwpCapaFVa/Nurx0rAHxWEPFkXdXxj+oDi6rCjidvbY24Xh3VePKq9eUgYYJHCGrJTBmOgsiWboBRGLYqPgwWD5oz4K5BDC0GLMOFgSCgA0TY+NeawEgRABhDHGmFCIMKHUCvFsxVjRwA+CEEYEQ4RZrs2CoHUyyA6IgRqIUB1Agom1yBhhAiHEhJ8YoVSHjJKCZBRWUUpZBoDx74OaVQKyj7beRu0VY7jCoEiHkFIDAg4YCGGMCMcVFgcBJJiwlJ+BJf+WGeOHMIDstBlKQauCYRfCfstQHPPz4cehEGKI8KiYy0GIGqYOIUNozHdaALwx5qUwoQYAiIM3wsBCfXZKrBqwdwv/ljEOVLqU86UMnlnaxI5jhXWeIUFrNezdAhGCkEPaX+wWiBhWsUqJAn4CwDRNtlugtRrsVvorCYO/39ffBi2GR0Y0TZc4VCgOluw7RYu0UVg+zgOuxP+XETKMnhJFmRFBLBxLo5J9DhKiNEoFkUVJ5jSXFChB+HFUl1NSZIgk1cX+oSgpkksTm5rJ0iXu5ctc12+4bt12/3zW1dAgKqrAqg1REkSJHdkCMAYVvB5yCIIkyaIoMQ2G/7RKEFFSVJf7P1wohPDr/gFe3CiqrgNKKLIYA86JI2RFHIPX+AASSq2Ai2x4wJiwBNOOFJx5t+5hiBFEiFIDsErfMKl/ELvdsKvLqK3Vjx83rl7D1EDEQKafqJKj7Gjf4QVtX0R2fhku7J7U8XVc7WeJdRvjGjcl3VkSe7kw+FZRyJ2FEbXLYssXRd3MD72YE3QzP/h+ztjnP23RVBemJsIYezyQGobHowOAKYWAB3qIsM5vacKLGyuIYIJ1nSX7nOXnZQomlIVOK3LprB6C0KAGWzRGzoyK+zzis2WxgrLBYgGyCxErqlo1gcnDHwvEgUVm9IUF3tQAVnHDmQ0EGcywAEcMyoMpYJUHZ+cxJphFbYuAAlaBiCllxRZgNZ/HAw2TDA5Crw/7BwEMhGNeoBCCGOGDMBl1HErs8MfkDVZQsYqKQnthrdKTlxQWHgMIbYrSkl4gpcYoNYLXLMgqAVm81nlpgjEm7EMZVjEY44Wm6WHfKcM8iBAhxM5s7IqZUMPCUQAtXLEzDIgQK2UCRQNgRBmwYJgyoCX8Gg22qewjI4uJ4puKZzMYIkysu4zdShixhOyv1SP/Tl9/A7QYGRnRAbDpJlsEdrk0iyniMdcp8urBop64kMCUDIcgSLIiiDIL2SxqC6KsqC7BxgOFhWZ5dP0hWxUAlxNESenrQwcOKC2touKWVU2S3aKqqX2v9V17yJQUEhuHYuNoSCiemiqV3lMwEURZVlzs5GVFFWWZieeKRXDxEkeUZVllny5KksAxT2Ssmtuteby+/8lCeX0+G/80XQejcmd25wQCqA5M08OpdogCvDzLmzCBEHEmx4qJOgAI8VwecT0ZA6vGJ4bpliR87ZqxahXMzKSzZqGERJow2di91xgcdsmi3nxr4NSSF9uie74Jl/ck6N8nmYeS+3dOavg0unVzQvdXqe2bE159Gd/3edzj5WFXC4IflcQ+Xhp/Oivo7sLwe4XB1cVBPee/w5gi0wMePiItrYAayPTolBr+QcDZ8wCvDRECAHDMI5QpDTqAhmnyuxpAGIhigeTUJqZ4KQYAtKsHK4tnJQgXAHTAIjUPzYQEVBCGx1xQ5QQI5cKJvcicH7cLEWRxWYixflaJoOuMCwL2cTgbhjDCXORAGHOinxM+wDAMxmUhjBGliJrawACtrYXnzpEdO8h331GnoFODWxgoRQBAWQYQQYMLtgGakdcEbM/YtRSPyNQmjiyAZPUQsooka7cYeoBPIwFZwuLW7KjKlnq02mwxUQgZpuH12WIGQljXISFE1/mRGbqwepFtAJYhWQQmJx4ppfyAo7gpwuUixqfxdIrt+dGYx5g0rv0wjMdEBwAizKqrgCpjqSCYXynbewhAaJrm+/fv/7BA+se//mi0+PDhg2l6WCnABANZcTmdTEwWrPjr4tFW5kw9Y34cTsHWBhhsiKIkWSWIKMkMRQasEkRRXU5BUlWXIMnsExlgcKhwirKiOkVJ1XT07bc4KMh15lx/d7P69LheteXF9c2NV/Z0VZwTn9aCB2XSzZuo9K565Kjr2XNRdSuWKs5EeHYCLpcmCKKtgjgFUZZdnAeTZEmWmT7PNHZFUR0OAUI0MvLm312owaEh1eUWJdnhEDRN0zSd21cIr3/ZfWJl1ljXIaVUAzrb6yxbZCoFS49YxLE1OiuiEUoMpnvrLJ1n9wzChq6jb3cYGRnwiy+Ns2f1K1dAbbXW9MRZesBxpnhgf1r/rqjXu+Ok75Oc3yUp308FPyR2fh1XvSFqYMdk8uMUbVeCa3uCuj3h1RfxrRtiGtYl3F4UeSEv5N6y5MfF4U3LgmuWhLSd+w47BoxVq2lKCjzzM+zoNDVNdzgRALZeGpAcCROlzdGYx+5qW0xmAgujv3lg0nSECdAh5QJPQIbRrXBMCad3NB1QarIoxvklJp5jrOs6i6q2C4CpIIwVtIQHyrJkprvy8GTRUDazxGCDYTwHM4Ol/IHfMjnEwnhm9AKEUF0HCBEAESIUP38Ov/oaT51K09LIpAQjbRrdus39up8MDgNMqdeHvT74ut+zbh1eu5a8fg2oQbl6QYDOagJAreyYgagl3lDbbGZzVqwqteQNYodOTr4FwnHgu2BOMIh44cvAmy8yg3aEkSiR8xdQXQO2yg6mEHBECdBKCHD4YRkS1QC3bNj0FOMALX2aQIQMw2B6OBytNOiBMxydIWGumXF1nbNq7FjsZrGO49Z0fitRw07RWPZGCP0HLi/+aLR49+4dkwpkW5R2BsK6lZhz1cFyHIky04ddbkEQXW7NKTCFQBqVuduMkOSywrHlaBIkWWG2KBulLCwRJU2XKyvh5AR92Upnw8OXV4qdl9P1m+nSrzPrDkytOzZLa9mkPd8r1HzTVX5AECVR0WRZEURRVlRLTVEFURQl2TEK85yCyJy7sqIy2spW7AccTlb9KKrL6RTgv0d3+v2DbrfO5BwAkKbrhmEgTBC0/E4BTxTP76x8x6ZcrRofYZs80XVgmmaAZMAE8NoCQ2pQrw8gbBimBiD1DkLiQaKkdLSivgZ/23lwf3PnycKmH+Z270p4vSdGOZRET6aDwynK/uSXOyer+ybDH5LkPQnKdynkQAo9kAS/S1S3xSs7pyh7p6vfTu7dEvd8Q1TL+qir88OqlkQ2rYyoXRzcujK099wu5f49snipMWkSjoszUlJIdLT7zl365g1LCVlgQiyK4cANb9lXOGHNGHaIkG6FXUoNXddZTcA8QtCWIjCBXCyx9FIWVghnsQCATP5BCDNPFKtOmCWG+WUDEj0nKwzGtGg6NzvZ2SgTWhHTwwkvQZiPk8nIPEDrgFJueLWDuK6zHJYZsdi3DDGliBro0CEyKd5YvgJevqSUP4DtrXJdhVB9/1XNI3dvhyYJECLsFMCBgzQujixZQlVVZ75bgExuyQ2QmSzLZhIRRMxRBgzT5KyaRW3ZQZbtMY6dhu0E43QNwoRJJhhTuwJgVjFMqKZZ9ZnpQYjgzEw0d472+jU2Pex8NB6Ode5546o4tvUJtiAaM1vrwC6V7AwpgPSsJjM9gCEWBMSqF205B1rqum2/hqP0vNFIb+8Wnd2S7C7TAeIKBzIMY3j4H1bu/qPRwuP18RxflDizpKhOp6io6oDDKVtAwgCAeZlUl4vx/E6noCguJ/OhWnK3orrsQOwUJIWFY0VlugVDBUkKRG1BlJyCYPtrBQC1U6dIWLh25ZKr7nNaOQs+mG0+mTvSMO/FxZlV+5O0igzwYKZwfXrbmdm9tedlN2bcl1NgzBLr4ZAFUVJVNy9lRH4JsqKwT2QGX9kS4QVBYoq9JCsOh9Plco+MvHn//v2bN2/evXtnmKbqcrPF0XTAkkpNBxhxl47FFTB75Shx1aqjWUC0XZgsnDGtT9eBYfUfQIgIJphS4PHQ9nZYXo4R1oiXGF6l/wXueyqUH399tphcnjNya7b/ynT0c4rjUJJwINF1JMV7dqbv3Cx6Io2eSMM/pZL9iejHZP37JOPgFHpwinFoCv4xGe1L0r9LdO1OUHenvP568svPY7s/jblTHHarOKZxVWTr6ojaJcE3CoObv1vpqLxHb97CO3aTfd/DHTtpZzccGiaW0A0QRl4fHRrWA1HV+Av7CmGRAiFMmVxpWlZXOFrnZGQFZ7p05r3hlk3MKRrLpIS5WMKaUTRd504wwv4hI+gJQhggyK1T3LJJGIXNayCrUuF+HgvLmWWThSdKDYi4CDzag4CscGz4/frgEH3zlgEeRBgRikUJVz1xl1/uObip5dNZdStia5bGNCyOrCoKqyyJbfqqqPfkrlfnfnA2PkFnzpC4WHDvPvX5mINA0wHChP206zbE1WZo02KaBhjdb9dSaJQIT0b5WRn3xX5iTJjyQQiB1soTQnWM6fAw8HgNwwQAENPEHp/m1vCDB0ZcLDp8RDc9xDDBKBs3slQQbnkClgWLlzKm5fdDlvsZ8trRspzpOqDUBLZuQawMidWrlLIQz23co1RxVkyMsopxXs4W/2ySkBCKMEGYsIp2cHDwDw6qf9jrj0YLwzBFSRYlSZJkh1OwQryLuWNZ9BctJysj+gNiBo+zXAnnXiarBLFlbdXltmK3aFunJMlSOGRZUVyiIKkut1OUJES0Y8dxaLhY9XCoe/GIY/5wZ+FwS+5IzyJUk/fi8nS9aq7+YLb7YabrwUyzcYXSWyvIuiBKEjPmjjL4Ck5RUVzMUMvPXJIkWWFaum2RcjgF2Wrx47KHKMuKqrrdbremqC4nbyEUNB1AyMlWahjcoYG4fcVS5Lifh+V3TBOGXOhDLPqwPI7nTdRgFD/PIiFCXi/pfQlmTEfzF+gOcVDtQPU/i7+s0k6mgROp+PQU3+X0oVszhm7OHL4xa/jqrOErs4YuzfBdzPRenOc5O105kt67Z6pz92TwfZLnULLvyBTvsRT/iVTvsRTzpynGoVT9hxTX3qmuvVPUnXGOr2NefBbzYEnY5YWhFcvC7pRElxaF1S6e2L5lxsvLPypPLjlLT7y6/GPf7VN6Xyf2DGGPH3k8sK/PuFuqN7cgr08n1BJCRznoMWH+S4gtS4xF9FslCLHorFEGSszICnYcnh0jhAHiOrPtLoWQJ/WWX5kwdQSyFw871EYmq98CB3oMLVWAFUMMhNibrfhLAIAGNbAt3bOwjjEeGtYGHKSsjJSXYwABQoQQYpg69TT9cqR8QUhrSXD38tCnJSFnM8feyp1QtSDk+rzgG5nj7s8df3vmv1R8ki/X1RozZ9JjxyChnE6xZBgukwTswtwTxTDPVpsBZCQP1nkJwk2lNngzrZhjIefTMMKYeH3AP2i8e68NDRumCZ4/x0+fAoSoz6fpsLfsVvsPXwzUPkELFhjzsgyPDyBmT2LKM7IMrNzCwKoxGx5YnTe6kcI2SgVkbUJ1zXJ2GMbot0Hu7yCaDhDLFX7fb2EbfH9fgkBbzgnsFktdZ/em1+sbHBx8+/bdPxgr9Yeixfv373UAJVlmZiFOOvEWCi7/2tjA4+zv+iQ4kyPLisgyd0ligViSuHYtSQr3Vgm2eKCKFgfF+ySEQJ+EoAHX+QskKFi/dd149ZVfKRrsXTDUWeCX1/gHlnk78o3mHFKX7e0s9D7L89XO8PfuVuQB0Q0lDQiyIlm+WEZJ2QZfSVadAu8xFEVZklRR5K4tRfkdMeW0pP4AnyYrgihBq/GKy4zc3o4wIay92Y5c8PfULb/BmOGEUyXcosqJb96WYSCEsWlil1svWYyDQ9D90sGByqHSlf7zKehUsnE+1fvrdHR++uCtWSP35gzdmj10fdbw1VlDV2YZF6aTn9OGLs+AP8+s/DrpzLK4X5aE3lsb8eybBONo2pvTqf4T/M/gyameY+lgX6K6I077KRsczFB2JbZvSaxYGf5kVWTnF1Ma1sVXLAtvXhvTsSa4ddn4mpLxrcsmdqyJ6Nye23/zMHzZofsGzd5XZPoMT8oU99GjRNOAz09MLyPEbccL+4MwsVGTpZCcWeJmG0SpwdxE1sIGzE6jRWBKKGPA+cKytgnuuuHdIaPrPJZj2s0oAEBMCS8aIEaWTxTxrovAN2saJgAAGQagBlOYALNFMS3X7zcNw337Ni0upv/tvxoF+VBWkMeLqUk8/lf1lXtmR+9M/vOFzPF1xWFdKyMeLwytWRRWPj/0p+lB3yf9aVf8//g66r/vTZ346mmdNy2dfLKJGiaA2HbcspNntRG0GvvtSzAME3i8kKlc3GFlQISR5fsKLDLgmMpqPkIpM9pBjPXubqOmxn3pMj38E9y0kUxJJkuWeAeHXS53/bEfy+eGl6X88+Pvt8IzZ/C0dPSsDXu8f9GMArFlEuM2ME4zBrzjlh3ONlDZqQBTQZhQx6COWKYJyE1q3NBl6WSIZWBWVcqPSawWQgAgtN3PrDNplIPOcpFRBBGzTrx79w8FGH8oWnz48AEixB1KkhzIuBXVKYqqy20rFqwmkAJtCqrA+y0Yq8NjLgv9rHSwO+aUQEMGdx/JsiIIoiBx6YJZXSXGDrl1ualZ/2ar+KACgnqvsnxYKvLLxaazeMhR/MZRZLYXeLoKfZ0Fvrp5ZkOWXDFnoL1Mrn2qfPWVq7FRVF2yooqiwhFOUQLNg0qgq4PB1WiDr1Pk1qnRtZQkKaIoCaLEUk6WnDK2hHA9DdvEMdvtACLC8lDDAIA3l1miK7HdhABxy6Y9koHRuzqh4OZNGh1tnP9V7Hw48HOG927u27Lst3dnD9/NGCrN9N7MHCqdM/Jgrv/W7KEbs4avzYI/p6snUv2/zqAXpr/cn1L3zaSyLSlVW5Lvr4s8tyS89utEeGTayKmpI6dS/SdT/SdSB0+kmEemkP2Jxsk849gccjBF2pve9llcwyeT2jdPat0U3fxJdN3aqKfrolpXR1wtmPigOLRzXWTPmqCOFeMrP8+t3b+559Ix5cZN+ulmMyRYLywkVdVQVjA1AG9b4+sAIYKQp/BWRsx7ibmXBvM+CcjZkgDQ8q4xjJnzikefgMMYWXYaqrP2N0Kh1wsGB8nQ8OhvxO4+s/SP0XjDu4gBhAhxLAEIIf+g7nLjzi4gK9gwrCBmaG7N09qKNm3CE8Yb+QXmT4fVBw+A6nIJgiaKav2jho0ZV7Im/Dj1o68S/vXXrOCGkvDywuDywuBr8yacmh10dNrYPYn/ui32n3ZN/lN3dfng4SPwwgXEm6IhoRQQagwOAcNEFqtm288QwsQwdUmmTU/x69fY64NWtwQc1YzC0BRCZBgeACGiVIeIYMp+BTBB1DCOHyehISQtzUhPJ4UFaMdO8uDh6ztX6jYXl2WElqb96UTyn0p/2ot++cVMSsSNTwE1sOWtsssdVg1Y7RSI2AZfXgNZfmhLFedZAg4kAew49rQbrkkgfoPYxRxjnPAovxZTdLgKEtC6Rvf6IMC9tpDvBBRQ1D0e7/9Fi/+fr/fv3yuKKnIqX2GyhOVnVa3gzlr2JNXlkqxcWxwV4p1OcZRQIcqssOBxVpQkZpxlgzpUgXuiWP4u2/0WoiwH+q4Vl7O/X3YBQXBKnT8KjXliY56jaq5YnSXVzHM8mStWZRnPc32tOaQpt+dyWseNte7KRzQ8Qt++XdCAoLolxSXLClMaGA9mn9toJGOtIZZa43eoTXoAACAASURBVGLA5nAKTPZgbSWKogIAIW/lRdzTaWc6EFHCbRiWOspM4sSmU2yamGW+loOeQGC3bVueQkKoppsLFtCsHK+rz1W6XDmX4DyX1n86HV2d8bZ87tsn895UZ49UzfM/yPTfnDV0c5Z5eYZ2Nl09k9a1f2rttsT23ZMHDqSKP04jhzNcP06/s2HSheVhd9fHlW+Of/1jqu/sdP/ZdN/Pab4zab7Tad5jSd7jKb5jU7TvE3u/jqvaGP1wXUz/1knC9viWT2MaNyXUr4y4VBB0at64R4tD7y6K+jlr4oG0Px2e/F8fzQ/rOLmtr/IhuXzFk5FBIiPghg0QAGSpNQAA5qpklk0dBjgHjS/OKP2G9WKNctAj7qAPzKWgliiNLCaEt+NhYvgHdcMkkozLyuC32+n+/QgAxIybVlO03W9hejwAIeu3mFn12aGo6dGpYQwOao8f40XFxtJltPcl9A8iQiEm2Oejr17h/AIyKd48ehw21b+8fLB938qePUue71rZ9t3alnUpnUuCu1aEVy4MPTFr3ImsiKt5EQdS/vzjjJADGdEH0j4+Nm3MhdlB52cHn5k+vunmRaABArjDChGiqS7S3EIqKkB1DZBkOjiITA82eI5MCNUN03SKaOlSXLyI9L4kg0O6ZXvFFuZhQgHE1DABocjr0zWNKSHUMBEmxPQQr492dpErV12lpa6K8oG7N7t/Pdm6e211QUzNjH+9O33s4cR/3Zk8obXmCXnahA8dAv0DkPJ+F7sliNUuFiNk5fqYQOs7ZQmBXRMghDkZi5B9HAAhwRSwVh5LsceYwwa7LmaI4BY7yppRaMBFjawuSCsJsJr8LeYKE2xVObbaTwj9R2rZ+6NrC7dbYw0Qdr/FgMOpKC5BELm1VOVIIEqSwFq1mffJ6mtzud2s525UCaJYrXmqJMmq221bnliCz7DBGivC+rdFW/8YcAqKW3MIkqyCF88eP7tWIFTnS3XZvWUZPaWzu27N7Lk1a/DFfKVyXs/1THdtTv+dWX0NN9HWb3FCgn7hgtTzQrQsXrKiOhwCwwDGhqkulw0V1rQokXeZMEOtWxNEkbdqqy5dh6M7zqClSdrhD1pDHaDV4czCHBvUQS37CgAWV44xCjjoreZbw9AhxB4PqqnF0THo6Ance3WwdPrIo7nGvUzxwoy2Q+kvTqfhh5nDzbkjrblDTTlD9zPwxWnyz+m9h9Of70tu3Jnc90OqdjQVnUynJ6cZx9Po0WnSgWn9e1Pavpl8Y/2kK+snl30W238w2Tw3zXcu3X823X82HZ+e1rIjufrzqN7diQ1fxFduinHvTRK/nfTii7iOTfFPN8bXr424UxJye0l42ZLIKwVhR2ePuzQvqKEopG5B8MOlSa1XT2mtrZ4Lv5DTZ0yvT4fYsMZAIUIRNTE1kOUZo6MEW8OqzHTA7Su2e5IQCgCfFoVt+EEYEgo4/PC8VUfIUF24tBRu3mxmzSXxcWZcnPHDjxBAbHowV0EMHWHi8+mEEq9PpwY2TA0ie5KS3ZahuTX67DnZthWFhxlp6Z7LV9yOAZfjta5pBFPq8cIBBywtdd653XvrXPvWgqaFIU2FY1rnj2ktCmpZFNxaEvx8eUTf2qiXa6LqisN+zQ69nx92Nz/8SuGke4XRB6Z+/EPKn6/ODSsviLqXMabu66WaqtLBEYAIpgYwDEMHxtq1ODbGSE1FmZl061Zy5Srs60PUgAgTw0M8Xrcs0WvXUFSksWu3jjAyTAARQrxZATDjlNenI+xxu8HlK3heFj50iPr9kBoYQmdDzfMD25o+X9j07fLmr4qaPsttXD2jsTiuMfvjloVBNUVRx9LGfxX2367u+pJVJ9CtEUJ0PuDLagnCVkckazayuuq4Sq9ZOrNlR+YlCJevMGCzZKBlzDVM1paBLBYx0G9hyfiaDhjNaLVu8GYUu163WnnsuZyGlXZwASvgojZMXQfDw8N/ZIz9P/r6Q9HizZs3giiJVgO2zeAzE+2AQ2Dqrq06sDjLyhHFKhdY14UtJrtcbmt4nzK6a4/NDWQjbDkjJCuMiWJFjD0rUFU5VomS6nRKvbWHlMYs+nKhXJ/T9zDzdcUc+qrIP7CU1OfB+mLcssxxbeaL+9sdLc1g+WoSP4lMigcli+VnzxWAGJjxjhCnKMsupyAxTYJrFRbOWSZaLsOwU2K5LTMdjvan211j1pQhiJhl025qJdS6wSzGyTAsroBCiC37CtVsvyOLa11d6MgJ1PTYV73Bc2cavJNhPp7rr84DZfltR1PqD6Q5b+cNtuSOPM8bbswF1zP6j6W1fJfUfSDVcXSadjLdc3Za/8Eptd8mdH6fiC5OG7w9e/DaTO+vM+CpaR17kk4vCTm9JPTOxqgX3yeRU2nes+m930+p/jKudXtc34+pDV8mO/dONo/NVPamOHdPf7k5vndr0rMtMbUb4x6sib9TEl62OOJmUfiZORNu5YU8KgytyhtXvTq9YWtR1/kfpLanLpebenzI8BCvT4eINDTg0ntQB8T0AAANw6PbBhhujbfb37goPdpBD7izU6ceLzA9xPRAABG0GiYw1nQdv3mD9u8nEeGeyYn0m2/cV66g5y3ayx6XICBCseklzF+rqlpfn0fT9Re9tL6enDmDL/yCAIS2ekEoHBjA69cbkyeTKSnG3r2u+rrq88cfrJ7ZuHZ6x74NPcd2dJ39caDsSsOJPeeXzzw2O/jyrD8/zA+6khN6PSfoQUFw3aKwliWRdYujGpZEda6KfLEm+umS8JpFYU1LIpuWRDQXhTwuCL2ZE3y3IOpGTkR5Xkj9/LAXZ75T+19RTDSXmyDkcjhwRYX6ywV88CDZuInOy6ZR0f4bN/BvvyHqoRi/uHOpZkXmy9sXzF27cXS00dWleX0BzCMUEELb29GZM+Srr4zUFBITQ+fMMe6Wyn0ve0qvN28urs6Pr80KvpL0z6eT/qkue2xT4fjm+RNaikObF0fczQk5lPLRt/H/8suU/+F+Vm+OvAMII+ZGowb0eA2vX9OBwbUB3tjPLE/cHU6I5RoPzLzRdQgQZmYG2zfIuVwA7VFamh4gG5E9hdB6g30rjW4qDNSLEDGz9e96DKnB5ogQ21XFaF4dEkKHh4f/YcioPxQtvF6voqgiVxpkpzWTlflZGRnFW6AV1R4AZYvSLMK6rOhvT/iwfLGibFFPbAK5Pd02MEFEkizNQ2ZVjqxaxlxBElxu0U37O++0X53aemWGo2Ye6VvoGSjyySV+ebGvd6GvpwjUFThvzO77ZZZa/YO7s1a8eQtt2wm37XR19TpU9+h+C8aD8alTkmTPv2L9Fhz5BIGp4m5N581H1BoPB0a1Sum6YfBRBFygQ5g5RHUuM0LmGSX/xkEPAGR8PXfQW7MQLGYfA0h8fXeGH8wwH857fXFmy5EpnWfS3HcyjLIccCf75cVM8W7GcGvu8LPcofoc350Mz41Znlu53rvzzYszfZdn4AvTW39Mr9wW131sqq8+982z3DdN2W8qs41fs5/vmHRpVdjZpaEnS0IurQ5/tnOS82CS+XMa/Tm9Y++Up1/H0yOpnmOp+Ei6fnimtj91YM+07m2Tn32TWrY6/uGK6JZNSS0b4u8sCj88a9zV3NDGpdHta+PKi0IfFIRcKYyt2bNhoLoMvup2iw5EDPPYCSM2Fu7erWs6stz3/9ZBD7kcarfUjeq3gNAYGkaEwrY2euoU3rYNlt5DAGLDABAZXh8eHPF0dKmXLoOnDV3Xf6naubm0MKlsTljVirm91y64e7s1iLzDI/D4cZwwiRYUoCnJZkoKTUszihYZxMA+HzZM6vNj76DX4zO374D796tV1S/u37iyaPrR1I+uzJ5QmTehcWFo66qUmmVJVYsiny2LqCwc/3PGuEPTxp3LGF+aH/akKPLCnAmHpo85PGPc6cyJF3IiHywIq12e8Ghp4qGMoOOzx9wvCGpdGt20IrlpcfSTosjzefFnsmNLc4Nr5oe2bMjo/Onrlz//0PHDl+27Nj7fvbF932ft+79yll13N9WpZWVaa6vqdIgNNc3b1z+eG1ae/N9bdq9DNbU0Lk5fuZKqKuSJs4FNL373AX/zDUlI8MzNQmvXuy/+4m6s7v3lUOW6eTezY+5NH1eVOb4iK+jstAm7ksceTvnoZtbEx4UhLSuiK0qij6eNOT9t7PWZEx5nju8+vguoKvUNA+qhPr/e0Oipq9PcGvb7gWXV5YwQZmozb45hnYY4MLWeT95FVi8IJpQZozVNJyRQWzBDM+TlAsSY6Bq/ieyJuYzRZYkFcz/DwHRb3ro0ulsWYwwhm/tiTe4CfGDt/60t/oPXhw8fPnz48Pbt23fv3797944h64cPHzAmjBGSrUc1CKJoN+X9234LSy5WA318ijUtysmdSLYqoFhtfQ4+gUNipYMlfthTp5gnSnU4bKxSnYKs6EDueyULmthz7/nFyU8vpHWWzvYKi4Zci1HvQqO/CHctRM8X6vW54t25rjtzyK10eG9+T9n+9qrLjq6aV93PFZcuSIo1UESxKhjBHnBit6ALosQmG0qy4nQKqstti9LIetKAEeh4ApaRY1TbMKFsPh0JzLcAiBBdBxjTgDvWIlvZkAnGWVnqLtUBpJ5BinWz+vOhslnDtdlDddlGZRZ8mNl7Pt3/OAvcy3rx6yzXg8yR1px3nXnDPQtGOhe8bZv/7lnBu6e5b2qzh6vnjdRkDz/OMkszSMXcwe7CkVfzh7sLRp4XDD7ONy9MBSdTXu5LeLQ56vyKsFNLwis+j0EnU+HJ9P5D07w/z9KPpskHp9ATaer+5M5vE5q/nvxyR1LHl3FP1sW0bUl4tjG6enV08/pJTatjy5dEPVwS83TdlMeLIsryQ57MDykrCLqfO6F0QWztV0ueXTwu1FbhrVs9kRHo9Gno81PTw+UcaE0qJVRHmBgmsrqRLc8SQpjoEBHToz1/DnftMqdOpampRk6Ot7TMHBpB/iFz+K3ucrt7OttLr9Yd3lWzdl5FVvCdaWNKp41/kBFUPWf841njnhQkdp3e31dXDSsqPPt+NL/4Eh/8Cf36i3zvtqvqsftlj+Jw6Kqq9L3Uerv7qh72P7jeemxv/ZbiWxlh16dPeDA3qCIv+GlxRGtJ+PMlYc2Lw9qXhr5YFfFidXTb8ohHRVHli+Lu5QXXLIpoWZlUVRJ7I2fihbnjf0j7+Mj0Mffmhz9bm1RREnlmztiD82JPbl5fuWZG/ZKoJ0WhV+dNuFkQWbogqjQ3pDw/9HFeUGVeSENucGthWFN+aENeSGN+aEN+SNPS5Navlzz7ZlnLpoLagvjqrODqeSGVs8dVLUjsr7jnP3KMJiXB8seetx/I0FugA63/tfz6lV5VJdy+5W6qe1F68fkPG5+tSW4onFhfENRYFNZUHN5YEvVofuyl2eNOTBv3U/qEw+ljLmcHl6+Ib90QU7Mk/H5BaNnc4Oqs4Oo5E9v3rXdU3aaKE/jf0MNH8cd/9nz1pdbeQf1+aFUAo4x/9jRfZJoejcl10HI/Q2tIOxftLMNroO0mMG2ed65gTAPDz/mtBBFnlrhsbs1rAYGp9QEvNbFGPQb6e0Y1o4z8A82m/d+DFm/fvrX/2zQ9Ho9X16EOIFtxapiUGqbpEaw55L+fySrJamBwk6q6OcsvSKIoSyKbEG6Nk7KedaGMGuTHKhVRlGVFsT2sdvsb+ylYjJDIx3XwKbaKogqSLGMqtj7TN2zQzl958exa57UpHddmdNyY6e5YaDqKPUKx3JIL2ws9PQuNZ3l6VbanPm+wPhuUzWn+YVLdrogn25Mef1/87N55hk8yQCLCcmAQuiJaBl+mscuyavdb2P132Br8Fxi1bTWm/kV2PMqySZBVSdiDjLiDg7vmqX1jWF1jJpfvAMTUBNgAXTeGnywYejh36Mm8dw2575ry3jTlj7Tmv20toFXz6o9OfXoyXSrLBvWL3rxY+KFvwWBnIWzKpc3zh14Uv3EsGnpdNNKzYORl0bBUMqguHlKKh6Ti4ZeLR1ryhqvmDZXN8l+bTs+kvP5+cvOOxAebY+q3xUnH0smZ6f7z6c6DScJPU50/Te/YmdCwNaF5a0L/3ild38R1bE3o25HatDGm9dNJzevjnq2Jbl4dWbs88t6yhNoVk2qKI2tLIh4tCLuWNeHUjDEXZoy7M2f8ky8W9FSWozVrjagoXPYAejyIWDqNDsigH4y8QYTg4RE48gZ6fZASZI2Z0yGiHi+4fRunTTUiI43t34p3botP65zN9a8aapyNVS2/Hm84uP1OybTrs8Y8yQ9pKAxuWhRaXxBcVxj1dOmk1sVhjYUhVXPGP57xcdX8Kc17Phsov/W6oar3/rW2vZuaNuU1rs2qX5/XunND8+5NNZ8vv7d83uOciMqMjyuzJtRkT6jJC6vOj6zND6lcFFuxePLTkoinxWG3cyfcmx/+oDjmflF0dUnE06WRpQujj84ad2pu6J2iSY8WRpcVBl/NmXhx7rhTs8cdmjbmfmFwz9rIjrWRpavTFu+7cfOzFS3LQhuWRd7KDXq8KOJ+Ydjtwsi7RXGX5k64PHfC7eyJ9+ZH1RZFtZeEty0Of744/FlJWEtRSMvCkKf5wS1FYe0r458vj20qCq/NntjwSY6z8r7+5ImrplpubXh571Lfz3ueblnQ8tWSp9vXNX5W3LA8vakopG1FdPvyiLaVsR1rojs2xL3+ZlLvlvjmZbH1heF1CyIeLowtK4quWJlQvj6x58tJlasmXSmMvZMVUpsd0lQS9nRpUPeGSOVICaq9ghpr9R27UUSEUVAAO7uRx2PZnSGfNg/Q6LHB8HfdgtwQiO1eEMu5ZJkAWQFhwsBIf44oEAWm1tsmbNaWhBDSrTEnCGGI4F82cloqiM67cPiZWO39pt/q1/vw4cPIyMiH9+//Tseb/29Ai8HBIYyJpumDQ0MQYeZoYrGeqQtOpyhKcv+Ag7Vwi6LMXUB8JqvbDuiB1gpRYmP7JFmRFFsTlmVZGXA4WY80s9KKo+bLCqJkh2OHU2CTM373cAvmsBJlSVJs5UOBSK6o0HNz6Ecfo4sXtb4j7saMV/dnN5yZ2nB2xrOrM16WZ/U8yu+vLlRq8s3WAl/nfE97ManNd92e03tySvvhpDsbo84vHFf3dcqrulIXwFLpffXKVVlWRPYwDFEWJUW0ph+yC2FgpulAt/qzEApsO4SwPWKItxRYgytYxxAhfBQg5QQrFzMs62fAQR+wr7DnASCMDEOnBjFMgAwsPn9Tt3TkydzhqpyhJ9nuG3OUW5lDDXkjz/MHW3KHmrJR1bynp6bXHJ1Zc3xOxy/TX16b3nV5evMv05suzOwum2dKi0fQsmF58aBruR+v8oOVfrjCD1cM6qsGhXWDPatHuhaOPCsYrJjjuz7D+0saPjGle29C7c7Enh8SjTNp4Hjqq/2JnT+kCccynQenvtyT3Lsrqfnz6M5t8f27EsQ9k/t2prZ/lfT6q/juLZMb1sffXhbT8MnUptWTa0oiqhdFPJ4fdjcv5HpO2OOiqNtzxpR9s0Kqa/BMnw7HjsWPHkFWRkCEBwfV6mr46adkw3p982bj3DlQV08whobJlpf19NFr143PtpiVVX13fm7Zs7xsXc7l+VMeLkmvWBB3Lf2ff0r8pxtZE5pKwjuWRT5fGtG2LLJrdVTHyqj2ZRFdq6Lal0e2lIQ3FoZWZk6oSPtT+dR/rZwbUZkxoTpjXH12UO3c8WUzP76b/tHl5H8+l/rxhTlx1+bFPs4LfboosmVRRFNReMPC8Nbi8JbViTfnR1+YM/7njLE/Tfto37TxO9Mm7Eodc3z2uF/mTriSPeF6QdijRTFl+RMvzhl3fOaYQ9PHViyK6FwZcb8w6MiMMaWFId3ro7s2xe347ufv9h7t2xjZuCzq8cLwhiXhdwtCruYG1y8Lv7cg7HFxdPmCkMs5waczxl/PDW1ckdCxOqptVWTX6qiu1ZFdqyK610S92BDdvTaqe3V0+/KoxoJx9cuSn+9e1batuHX99JaioObCsa1FE5vnT3g6P7hmXlBDQXDb8sju1RHd66JffZE08M2kri0JA98lO3Yndm2Oa1gcWV8UWlcS2rRpSvWm5PpPErq+THq0fsq9pckV+SF1i0J7tsS0bYzq2BTZ+2noq83h+oU1sOOR9vARjo4mJSXI5UaUjyxE1shIZE2b57IE56n4Y50Cc22tVsFAbQH56Cf2wCvCW5eY3jB6Br7VTo/xX0ybB9Z0RWLPGYPAakahNnLYA9xYRoIwNg3z7du3LGmGCBHDJJS+/XuzS/0vocX79+9M00QYMzxwCmKgCU62W7VHPSCINUOMmuzEmulGe4SYOCGPel6FVSJYDdvWUCmRt0aLrE/bPqZ9nNHiAX+EkRjAFUZzqZqunjiJ4uPQpER85IT2+hbpWmD25KKugheP5tScnlV9albLpYyuO3ktlzNrT017fS9DrpwD6+eTmnxyb458aVr74eTqHZMebYpu+TK6++Tq/u7n8PsfUHCwUl7hBFBR+IVIksyHfwiSLCkDTqdb13/3BBurTcxyDUKEMUTWE10M3i7Lq2hstRdZj9BhmRQb0I+sflqWH3GzBqEAYWN4RLt5k2zZAjt6EAFvnn878njO0JPs4Zqc4cpscG+u48ZsT9W8oaacoWe5qHIurJxjtiwANTni3Zm9F2e0nZlafTDp/t7J9/dMqjg4peXqbKElHw0U+9DaIe+GQWOdn6zzk7V+Y90g2eSTVvmdi/2vi/zt+cONhf6Hc32lmb47c14emNx1PM3z60znweSKL2KefBVf923Ko89juvckSgdn1H2d1PhVfN93k1/vT2/5dmrzVwllqyOqNsTVfZJYvi7xyYaUp58kN6+KblwcXrk0unzJpKqS2McLwm/lBF/PGl/z4xfuR4/MNWvQzZvYx4hvAw4N0fIKPGeOsXIlnjWbhEcYSUlo1UrU3AKpgTAGCHn8g26X6+Xjex0/b68sibwy5+PLc8bfzh5fljnmSc6E2kXhN3PDqkuielZHdK2O7FwV1bU66sW66N4N8b0b4h2bYrpWRj5bEvF8SURrcURNbsjt2UHXM8MeZoU+mRtUlxNalx/5MDPofsbEc6ljr80Oqls65VFBTHlucO38sDs5wadnTzySPuZmYXT72sltKyIqFoTeLIy8WRhxPSfo13lBZzPGHpz28a4pH+2c8tG+tI+v5wR1r4hoWRFfvijmSVFYRXHUg4Vh5UXBd+eH3FkYVrcqum9TzK87Pk88Ud3+ydTm5ZFta2Lb10TVL4u4viC6dmlEVUl49+rYl6ujnq+edH1h7MmsoOsLI6tXxj7fOPnVp7Evt6R0f5724tP4l5/GdH0S1/VJXNeGuLaV0a3FEc3zx7ctDe5ZG9GzPvrFhtju9bFd62I7V0c/WxrZtizyxacJr7emObZPlb6dJO9J6tuR9HJvsngks+vL+Ja1ke2fxPR+Efdya1Lb5tiubXFtOxIfrI6sXBPVsDKicXlE16cxvV9O7vp8UuvnSe1bYge2hptHp6HOcnL+Ihk7Rj90SKe8/9yK2ogQ9owQPs4AWZM5uApt98qNEv8gRr9v+uOtSxAiRPDoTAsEJiRyFQTa0/5HT5u3HxcWuFX57HrbQMXOk00TgAix2WIMq3QAWXeO1/c/m0L9n+31/w0tPrx//+bN26GhIY/XSyiVZcXlcjFUYAQ9y6AlW0iwLEDW/HDVKUiMVpJkS72wNGEmSwTUC4VXA5IlcliP2BPtaVGsv0EaJUvY3eCWICGpqlsQRFlxscLCFkWcgigjLF6/gcNC9YWL8LMGREup+zPPy3yjMw905JOBYjywDLxcQgeKad8C0JItVOd0XJ/Zdnmm40GW92n+UMM8fH+26+rMvtMzXv6U2ncwqee7eKX8a+lJtZGUrG3cpKouJ39okiiIrKucyzAII435cHQuwSErJbHHzIFRo601Tce24zPwIBdsjXIjbJYqy30060kDhFDMn6VDdIiIf1C/fx9FhtNZs3FHO2o77Hs4G93L7v05TbqdMdSY97Y5z1+V03dxunx3tqch22zM6b8+3fUk6+3LBW97579pLxisz9PuZTQdTynbm1D2XWLZd4lPjqbUnZ3Wcm1u7+Nc5FgxaG4YNDf6yXqldb7ckO2oye4pzXh+Ma3rShatyTcbst0P59LSma4bs7qPpD35Oq7s85iHX8Y17U5UTqQO/JTcsTvp5XdTendObvwq/vGWSb8siTiRP/HMguBLJSFnF4ZeWz753uqE5o2xDaujqlZEN6yPrVkRW7EwvGpReP2yuOtZE05O+ZeaA19TRfUYJqKGx+cDmBCvTxcFvaFKenhLr3yo3r1tHDxAtnyO2zup1w8xoR6fLjifndxxqSS5siTqbmHY7dzg0ryJ1/MiqkomNS6OaV8R1bEyqm1N/ItPp7zaFP96Q/SrDdGv1kf3b4od+CTOuTmpa3X8s8XhtUVhV7MmHkkbczB1zNXMkKqcsLLMoOrs0NrcsIb80MbCsOq80Nr5EZWFERV5IbULI69kBX+XOmZ78p+3Jv5p99Rxh2dOvDRvYv3i8Bdr47pWx7atiOpYFVW3OOrxwvDyhWEX5o7fm/rR3tSPjs8cc3z2xOOzJ56cNfZk5sSypQk3CoJuFYXfLQ6/sTC0eUXY/S+zPzr1tPmrgu614a8+i+vcEH+nKOphSfTztbHPl0d2rorsXB3VtjG57ZPkxlWRDasja9dO7v5sUu3qqNIV8WWrJz9cEdWxeXLLhtiWDTFVK6LuF4VVFEe0r530YlPc6y1x/V/Gv/487vWWuFdb4l59Ftu1JaVyTXzfNwnK3lR131TwUwo5O53cm6M9zm49mlG5aVLX5gRh91Rhx+TX2yb17018fTj9ydbE0lXhdRuje7+M6/4s+vU38cr3qcq+ZGnfFGFfsvvkVN+lZO+9Itz92Dh5Sr91Dy7IFgAAIABJREFUm5iBKU/Qeo4eHjX+1u6ItHyDrKWO9Rpxf6D1XFvA53zwJ8QYdsrFShB7Er6lrhP2D1nFb/Xi8HFhfGww4E8fwaPsdgBy4Z0QA0LEBEV7ODTX2NnwHoQIpUNDQ4ODg+/+0087/6vQ4v2HD8PDwwBCVXW53JokyYrL9bp/wJ4ga887YtwRS+QtUZrZSQXbpCRYTyoVRUmSZPuxEIqlXrDJUWysE1cvmKytqILIzE78qdq830JWBEEa3bXHhvfZJlqRz/5jHBSHH5euOyUFbt4CZ2fCzlrv+3Ne72a/scmHN/nQBtO9xos2Dnk/HfJ8OohXD2pL/M4iX98i0FYkPpnXc33Wy5s5qGruYFO2v26ecTvDuD6LXpuJfknx3MpW2h+4tu2gMdFCxWOFUJF3BfJayuEUdAAhtGb8jRrzyXZkoIxF2BpEqhPrecvMhakDaHeoMpgxTI8OAo88swZa8DlrGBM6OOjq7MIzZ9DsHLOzzd9z1HgwU781Q7+d6fg13Xlttlmf62vKGWrOF+4t6L1W1H1pplo+16if57g722jNH+mbP9RTONyWP9yS62vO0R5mtZ5Me7gvsWxP4sO9iR0XMtt/zeq+Ow87lvvperF1Ueulmc8uT+8py3S1FoL6HNSS6+lZ4HmW42me522cq9+b+fr8jLafpvf9lKqdTvP8Mt3/63TlxNTeH5PA8al9+6aUbYq+siL8WEHwvpljf5oz9sTCuP3Z4Yfzoq+WxDasjW7bFN/xSUzb+uiGNfEVS2OfFEfcXhhxJT/s/rzxFdkTKrauHOjpJtRQFUV2DNz56bvb6+d1bs3u+DSt5+vMnl15r8/sUusfY6AjTN2Co+bSmYefZtUvDb2aM+ZCTmj5oqiWpeENS8Lql0a2rox5tiK2Z1Ni7/ro/s3xrz6b/OqTeMdnMQOfxDo/i3V8GtOyMupSXvjxjAln5kUcmz7uQMqYc3PC7s8Lupsx/uK0sSenBZ2dFX4y9eNrc0JLFyRenjn2ZNrY7xM/2jP5T98nfrQ78c+nZgWV5YddnBt8YOqfdyZ/tHvKn7+f+vFP08Ycnjbm+Myx5fOD69ektK2Of7kmqnNlRMOy6Iol8ZWLQsuLQi9kTdg39ePvp084mxdyIS/oQl7wpcLg83kTb+ZPOPLFuo+PVzesn/xocUj58ojGVVENq2J6vpomfJPw+tOYzo3RbRtj2jfGdX8S27s5vvWT5M7PJt9fHHoka/zhrAnHcsMuLwzr2BwnbZ/U8knsLwXBd4vDyxaHPfss6fX2Kb3bk9R9icreyeKOBGlHgrI7wbE9qXZzSs0X8erRFHJyqnkv09e/2BhY2nYzt2JnavuemdoPKfqPqa6Dqf3fTnaenPrq9MzWPYktOxI6vo6XdqX0bUsU90zW9k+RD6Wic2m+Oxn+R/MGW+aPdGb7e7/QVAcxPJZEwTIkhDHhQwB5F2rg0eXs0XhWImUzQljTdHbXmKap67rtuLU70i3gYf2efNo8tat5xNkkiwcj1DA0Pt6YC4rQEhSx/fRGa2AtG2jGZswgFOCcia2KUwoA9Hi8mg58fr/fP/if1nH7/4oWb9++e//u3W+//fb23TvDNAVRcjidLLVnflaXWxN4WLcmO0mKKNkt0+wB1KLL5XZyYZn7WUVRYnSQZI0CdFrR3zbUCpayLcuKYs3dG91vMeBwSpIsSpKsKKIkMdcTmznIgME25vLHuKoqV0FkWWDCBnvIRFuH2t7tVipMssVnbPDRz3zmZr93y6B3i8/c7KWf+s0vBz1f+81vBsH6QakEdJaoT3Kkh7mdF2e2nEp33s7Qy/PArbnGwzmee5neWxmDl6YalV+qFQ9xwmSyZYtjwCmorlGTaCU2aYCaJvfFIuvZarx0ILyGYM3A1hxyLrtZu5b1l9qzVA3D1CHEPr+bEPw7tw/LmzD1eN1ut7F9O01MJlVVpPe08WCGtzyDPsikDzLRvdnoXqZ2L7P30qzeq7PE+3OlsqyB2xlCaSasnOe8NVu8P8fbVjDiXDj0cv5QZ8HIi4LBtiVmw3xQnac+yWv/dXb3pYzuq5nPL6YrzxdIzxe+LM92PF3g7l6EXxX5pJIhZ9GQuAj2LFEq5hrN2cMv8knNPMfFGa5fZ8CL0/GFafrpqc7DU/DZdOl4Wv+BKW27ku9/GnNxadix/KD9GeO+nznmh9njf5g9/vtZ4w5mjC9dGvN04+RnG6LrVsfcKYm6uSi6rDiyrCisYlFY/eKIW1njTs0IvrWupPSLdT9mpe5Mi9g2+aNt8f8Pc+/5FNWirvuu/+TWrVv77jXnVMmxm26gyRmanHPOOQgYUBAEJChJzIhIECQIIjnnHBroHEceowM451xrnfthjG6Y++y6de8+p+ocy/KLbQtVOt5+3+d5fs//1ez890/+eiNheosx+vsZtONCh4v6RP7XN7OV6c1edyrt/+259+2BCKMOP703AQarKea8YsZpAf04l3ZSYMUpYfHvMoVlTGEpk1vMENxlCsrs+KXW/Lu2M8mWrwMMu4IN34RYfAs3m482XUukf4+kvXK/88FL74OXfpPTnWrbXxscfuv00H/tfqfD9Vat3S+Prf9eaf33+1b/Xm9/ayLUbDrC9Hu42UQ0YyjM8rWPfre/4WSkyVy8+UC4yVyi5XE2fT3F/DDd8iiDvpREX0syP0in7aRbdQUYtfuZfY4wH4g0HogxWcy0WM60+B5n+CQ94t+ez/ekesymms2k04YTzPoTrFeLnY7LmKKHNpwy5lahzXSG1WK27XGRzUw67WuSxcco0+kM+mqB/UyG1XCi5Uiy2Y90844Qw9Ygg94488F488kMJv+Jk6jOiVttr2hygNqcoHZnqMMZanWUtbqdv3BWTfhdzgarD+JVcL5oN2m500P0ia0aZKu6vYguD+XXAEmbu/iTz/E7t81mx/UnrLF8xkCa/Yc4q8FU+uoD261GV2GPh3rGX7UaojlPUEsTCG4sKBhRgChOKLWPde2xCILga9AvhGl9schfwSS6CxW5fxNKJfkHb6wglMlQF/kGQIBaQVBUW84I6SiEOmgbacyVKwD0uqxXW/6hwxtTtHkq8UMZc7UZQxhGSK+81rJIua3kgIIgCJVK9b8nYOo/nxZXV1cymQIAALVaTRBKPl+gI7zeuAgJdL4jUie44YslxwMVf6NiEDJqBZFIrpmsQuoMRTJoqZyE7u5ERb4p4UFAtiTdJGfohG7d45ivhQlKyVVGch2AEInEQrGEJ5GKIVigvQhJFCBfAl3sdwp2Y6Qn8ag0S40XElA+AeWr8UIMyEXkRQRSrkTuIdICRJQBHiWejQUe9/me9Xuf9gbwR0OhH/GK0RD0hz/2IxCf9FcP+2hGQqCNLllhKWqgr5ieEQAgCfwQisTk533KeEdhLylzN2XmoPZcbRWztheM6qUgS9O0IJrrf8QIqhQI5PMLmEgEaS7RyyuEIAAt7RlBUADD8aUlzMQYrayFeVPQsA/wxV3S7w2NsC+6PE/eeon7fZSTfvKv3vvv3Oebnabq7RebnXdeu532+J/3+3F63MTf2KqjiJ/i2KuzqCt+7E9R/E9uzO+nkb9fRBPHUZyv3oefPY77vfiLIQAnkZCmIdxE8VYMdz4UO49Wn0ap+fHIWsT+e7eLUd+fgij1XrRwIAD46k2M+wG9nvx2F/QTW9nvI3nlznnuslrlMJxP60mxeBNv+SLIoNbrzlOPW7Xut+q9btd53an11KvzvtMRpN8dafoy1KI70momibGYSPsWaTwVYzoTR/vib9zpoDfkbd5i8/dyo/+j2PT/LKX/233bv1fY/1Lt+lud563hSMPTLDNOLmMjjTETY/I13LCNrffE5benbr+9DtDvDDCYT6MLy22PC+mH+XTuXeZeAZNfypBX2EKVLMl9a3mls+ieraicKbpve3TXYTuXsZ9ruZxhMRRp2hNo9MHPuMffdDTYeDHKbDHSbDjE4luI6UKk6VKU6VSYyXCgUa+3fr+3/rCf4Qdv/Wbn2y3OtwYDDGcT7RZSHRbi6RuJFtvJFqfZVnvZVqMxZtsZFtwC+ky82XSs6X6axXKC+Uqi+XEG7Tybtpxg9iHQZCPH9iTXcjnHdqnAca+YKXrIWKnyi6z/MnU/nn+PybtvK6iw2yhgLuTQj8ttwFpnuN5eXO20WmK/Xux0VspaybEcTafvljlLH9qIH9hKH9pIHjt8jjVrDTJ8H2E6n0k7L7eZTDV/E2GyUGaPv/ZQtLsD73yVfT7KUbZ62k89G6BZDFQvBqlWw9WiTBVWppbkKQ7S4cOkS07i1WHs5UbU5Vbs1VkydpS43uU79oTVf5fxJtH8RYhhHVu/1lv/eZBhfyFztZ0t++ov+x4A7MWowWzwPPlo1PtgOA2BFBCMarU97DqBRDXcQbpaWa22d523+OsKQpoAKfC4LlevxR/AMIIoAFCLjKR6OECd2YlCWFJpf/IqQD79UW1ZLykQIrrODKrLHdR9tZBu5mk9vuQs0ZZzUEErCCJr+JR//PHH/24D4z+ZFkqlSkzhuKlbEJWAo0YF5Vwijzy6cmyBUExW3Qlu9Gbr4gW6GUN6hK754SKxTCbXbRg3T0mia7CSlC8QSmUy7YYhFN3otyCBg7opJaLmilSnsYvEYqFEJgIhIU4IAVB2yuHPL4hEYvIb4fHFcgV0sf34YNKDvx0pPowXHMSfLIRzViMU3BRQmKkQZisE2RfbcdvjIRsjQZzVcPA4Bj2I4v8I5I2xpdOh0skwZNJPORNIzAQQs4Hwd39xl8Pplzzx9ARYek8wOiaUyoQiiVAkIX3clP9PrQZVGuyPPyEE0Z5ZtTss+U9Na+QgDbWwloGKoNQaiyKYbgXBf/6JLK0gbDYUFIS+ewcfHUMgCKvVCEFgGAbCMEYQ8JcvUEoGuDwnny9Rjrv/nA0EvrIl/V7iPvbeK7+NFlfpFx9wjC0Z9Np45THT6Djf5LTe7nzU7SafDSR2wqHlIGwt5HdJ3E9p3E9x3E+p9qcs7qcsgTiJhlaCFQsBwH6kGsmGLxKkm6GyzXD5dpRaHKcWxGkU6Zec6MvdEM1+yE9uJHEUA89H/tyN+OMgDBj0Qob8fs5GqyeCsS9+wrdusw+sh4usetIsu1OsPkSavAo2bPDWq3K6VeX8a43b7WqXOzXut2u99ZvYd1p99Zo9b78NsvgcbDIWbTEdT+8NMelgm3R7GX/30pvyNfnsotfE+vUx7f++T//3+9Z/f2T/yxPXW40+dw4LbUQPXHdy7JYSzHYy6OsZ9MFI484A41ZfwxZf/Y5gi8kUxm4ubT2bdlHCEJQzgUc2SJUdWm0HV9nCT13ASjukyhatZike2XKKrXZzLPdyafuF1l+jTNrZRm1eRuOhxvORpqNhFmMhpitRprPhJmPBJp98jbu8DId9jUf8jCaDzeZjzefjad/CjH9EmBxnWXOyGUcZFtsptO105kU+8zjPZiqRtp1hwSuk72VZTsSaLSVb7mXS99KtjtMtOBmWxxmWXVE2/dFWU4mmn2JoL6NYH2Joi0X0wyrXxobXb9ua0TprRa0D3OAoq7HnP2bxH7PE1fbgM3ui1R1odBY/Zcnr7aU1trJaF7zND29wROrsoVoWr8Z1tdhmJc/q4oGD6KGN8IH1aRlzNMXiY6LZbrUj3O2D/YhU78RpuMkabrJGnK6WZ6mBbDWUq1HWqIgmRFKISLOVUKESLiLgIjVxFwMKeTvJB99Cvj9z6C22epNi+SLMuNFfvyPIsNnPoDHA4H0GfaLKYbndj7sQIT1NkJ7Eg+cJoo0Q6VY0zBtHMCWIYZA2dQFTUEhE22Oow8HipBXq+hhFpllBmDzS6pjNlGyg86NTkdhr7RqCIIhMv2rJkpDOpnjjvySohUGR5CgUw3R2RGoFIUVELSHxurlLi7PUNaDolhjdaYvcnP744z8v1vxf9eM/TgsYRi64fKFIzOMLKLCSWKr1nlJsVwGVk7gOVJPPceHN+muRrhpPoC14kJLgVdENfrhIyyHXvY+uqVSbghZfi9LaEm/ycnXtbqLKMHQhOJlQKCbjb2KJTCCRSXgC6cKipL0DLCkB/P0RTw/hzr5ICnH5oFwOAvIhSJQnOY4D+GmclZid8cid8cDtcd+DmYCL7VhEli/nZRwuBG+P+22N+O18CziaCZaexGOcOPFs8PIr99VOd+GQj3SUrRjz4/b7rLe5fHts+y7LfHn4tViBiKRyoVAsk8ogGIFgFFWqAKUS/vkHIBRhMzPI+/fg/iGIoiiKk34PiOwBJjk8MFVDBurWWG2FAKxFRUEgjGEqmQKQH2wSH3rwuBT49m3M0xNLTwefP8fEYpgs0UQQGIRgvoTgj2FTfuiEPzrmi4/7Xs0E/D4bAI+yD145nX304g/4Hn1w2+702nvtttnpPtPkPN1ov9frjR5G/xTHX57HXp5HX4niLi+irsTxl2DSlTxBI0q4hNIvgXTiIpHgJoAX8agsHZVlSPfjBIth6HGiRpp4CaVdoqlXcNIVkHAlSbkSxmMHUeBW3E9+rHInEpuKhEb94FEv6KsPMOi3+9zpS7b5UKHt52TLnniLiRSLiWTz4QTLrlCLBvc7j+x/qbD7pdLp1lN3/Tqv2/0RJuPRpp+CDN/6G34MsfwUZPzO36gv2vpriGmPl/64t+FSoOl8iPlbzzsPWX+vsP/lkeOvT9xu13re6Ymy2Myy5JUwj3LoOxmWuxm07QzL7Ryb1Uzm1xjTZp87PZHGK1m03Tz6cbHVXrEV74ENXmNL1LDQahZabYtVs9BqFvSEBTy24ZXbckptOcVWkocsTrHVVi7jRyJjMcrkW7DxRAxtLcnqe5TVp2D6YIDxfDRtPNRkKMCoj23wwdf8lb/JYJjRTKzZeqLFfjqNW2BznmN1nmN1lGtznmfFK2Sup1ruZtO5RYzzQqvdXOZ0Cm08zmw0jrGcSuPkMk+KHL/E23yOYo4nmncGGTT43G5k6zUH6g+kmFZVloe/Hhc/td994rD+wHY8i9Ybb9aXYD6QaD6cZrH30IZ46Ux0OIMtjtsV9tOF1nN37fYesThPbA6qnBdKWful1ooaO1kNS1jFklSxFDWsiwrboTzaQIHlSoPL1nuPi4VggJ+hxMo0qkcaVb1G1axR1aqJOgyokguyZbx0TFGCggUycTpvJ37vW8jEM8f+UmZ3rtXrJPPnYSYvggyG4kxXs2jTqZaDCZZdqVYDhYzxauflLr/VXr+1AS/hXiwBFGLCVIjzDFBAkEQCASCCUbcmRItHA6mcBISiOIX7BUk9ANMGjLQc8ht5C935l5wWqJZar1vZb3iiqJYOSOsrgWEY1PoYdeo6KTj+RWDXRtC1ByiYChXCVOSbnAewtn9Q142oA9/qTmT/W0EJr6fFv/7bfwNBmC8QibWP4+uP+WIqLqD1HUl0jD8yQqFLyQmoOodr/6tEIrvmh2uXBtJiKxJJRCLJze2EZNCSs0FbZ03pw2Idh5wyO1HDg5pVYun1l6qdImKpjCcUKya+o9FRkI0NZmSMeXopUjPh9rfSsxORZBOBfmBwFw6WaLAcHLoLCzNlnBzJSZbsPOVoIXj7O1uwH326FnkwH8LdiVZwk2BhsvQkbmc0YPWz184g+2w0UDDO3u9yX2h0WnruxO1lT9c5jley9tpc9pttz9+Fyw5mhWKFVK4AABDFcBRGFKccbH4eePAADQvDGAzM3x+eXYCv/oQwNYLiIARBGEFay1FtuIyy4l1TNrWAfpUKIpQYrgFkp4qDBs5sEXf3OcKbJr6NAmUPiZg4KCMTPzhC1BqqYQZV4YhUtXdXteoPffMFR8Ogb8GXs4GqKX/5F2942AedDMB/BAPDbGF/4Ol7L9EgWzETJJ70X2xxWuxwUayFihcCT7+ypduRl5J4jTzpEku7RDKUFwlKcYpGWaCSpCpFydKjWJCXqIKzYX6W/CgB5adogFQNkqVGMtRo5iWWe4Vma+Qp6ot41VkMthmGTkfDExHSQX/JgLes3/PsgyvvvdtBk9NhrdP+I9uVAvpRmfVmAWMxzWoumT4ZazEYatzlb/jc484Tx98eO996FWC0nmZ1lMPcTKVNx5mNRJrNJttORtH7ffQGfAwnfI2mA4x/BBl/DTT64Gfw1lf/LVv/ja9Bo9edJ66/NfvcGYs3Oci1OitgnhVanRTanBVZcYsZB3mMkTjT0STaWq7NTI79RqnbwT2nxXzbjQIr/kNb7Kk9Ws0CK20VlbbQE5bskS33noP8iRNc6ww8cRQ+sOGXM7mlzM1k2nSU2X4O4zCHMRLLnE+xXkswHw42/sA2fO+j9znU6rmnUb2nQbP77Weut1756n8INOgNN+0JMe4LM+oPMxyOMllLox3l2a6k0/dy6RfFDH4x4zCfMZNsPpFstZltxStiXtz3Ws6yHYo2m0ujvQ0ybPfXb2DrN/rotfj+vTLJza117tHj0q54o5Zw40Z//Wds/afeenVs/ac++m2hxotlVkCL0+ZDVncqvTfZrCfRpD3KaCjTfPmBM6fGTVxpf1bBOn3E4lTYrJYw9h7Zgq3OB43OUxUOs9UO8y9cFt86CQ+SLtU1KqJKo2zUKFs0yuca/LkKrVOjTwm4BgEfXJzErw77TrW5jlbb9hUyX8WZvQgzbPDX7ww1mkmjHxczufesBRW23McuB0+cjp7Zrzx3XPnIPl+I4G/EcjYSQdm9S/yRkniHHRxhaWnIly/Q1c9rfrjuEgtCBKHUxVq1/HCE3DFIUo62jVyXt7j+LA9fzwOYAn5Q70PV4lLzgHx0YzeiSxhO/hU6IiGCoqA2GX7zox5MvQ+oPXzh1FyBYKpugMSKkLe1/67LHUHQm9nn/7U/rqcFCEIkOZVyxPIEursQ2YpKWVqpDYO6COlmgI7ULRZLyAf99fIhkVI11AJyeJBKAzlUqLwFXyAUi2XXcFmJVEB1CgmFFC2KDHhTpintCqJtvxCIBDffViiSSOV8oUgMgJKxb3Bioqj2mXxsTLw5wT2Z4IpeAkCLGm+8Uj66VJZp8HI1WqrCHyrhUkSSpzhLJsBcQJAuPIyWX8TuTQesDnpxVsK4G5EyThwiTOauRe6P+S+9d9/u9RJ+8z/86D3T4LL3xvus22ehwfH0refPqYA/Z4LVg17YQKRsa1SugDFCjV79oVjfwFNTMSsGYmqGZufgvf3y+TlsewaYfAotdAIyGYzi2NERrAAQ3UcMql8a1Ol1lAEDwxRv3mATkzKJQrT3BtsP4f/wPOyzAy5yNH++RtFx6GRWvjEv5RxBCAwiOIKrUASXrrUjP3wlI+yD1y6SL37qhZDfN0JUC8FH772O33rjcxF/rAb9vhyhWY9E54KIhcA/DyL+dR4tGA/4XmO31OYk+uF3MeIt+OGnFsVfYpkaPFeD56kVmeS0UEM5hCAJ4qUgkiwCyMZkWQA3UXERrwQyVGi2Cs1RQtnAaap4NZw/5Suc9oe3giTTIZzPbMEXD3w5WD4TeNHjwen2Qsb8lUNsxStnoNXpotrlpNJxp4S1kU7fyLHdzGDuptG20uhz8RbD4SYvPPUeO916wdYfibGci6cNh5u+CzJ/G2zZ4Xmn1eVWh+vt91763/2Np4JMRgOMegIMPgUYdAcY9EbQ2vwMnvvcafc3fBlkPBhtup5rfVTE3M9nrmXTltItd3Pou7n02VTaYpbttyzXgSSbjSLb/XLH5WKno/vOkipHWSVLUWkrrLDFnjnidQ5IjT1a70g0OWMNjkidveyRraSCxS+zEZTZSO7bHOXSdjIsDzItRyPNWvwtPgRbfvI16PA26fC4U+/46zPn2yORpt9jTUeiTN4GGnT4639LMJ1LNV/KoC1l0OdSLN+HWfRFmI7FmozEmIzGmo7Fmy+k0Y/K3E9rYk/ueXHu2s2kW70JMR6IZ06nWvVGGA7E00cynYdS7SMaPlk3j6znWH9PM5vLsV7Ns+qNNqnz1qtn6z/10n8eajheRJ8udxjJoZ0+tN4vY/Sm0j8k03pSzCdyaSvFjIMKu4saR+4T1vEj2716N+irv/Kbv+CTj2wsSDIbfjDOFhxF48h9NVFL4E9UeA2OPibQJ0q8XqPqRJFqubxQzE25mAjZ6PT8UemyWOb4Nd3ic5LFcJL5eo7VxX0bXqWdsM5d0uAsa3aB21ywLndoPgQ4z9BAxRA/c2s8+GAtQirLxdQv8PNZzMsXCQnB5HJQpUJQlFIsKLYNVWKh0CnGJIdYOwPIgw+sbZkkUZJkpo98apO+QRiGSWCtVmmACIIgt3yKREtlA2EtrFALItO2g0DaLiYURW+q4tdGFR0SkYpooNeZcwi8bkahelYg8tSMoKharSEFjH/961//+Mc//r+fpzRXVxrN/8zaV2paQBDM5fLF1zGF654GChguEpGiNOk+EorEUpnihphM4ZvIpUG3DQiEYh0Clk8VkQr/w8FKrG0NEmir8SQSqYBqQBKR7FgtBorywkokMi5PIBRLSNY3+QWItIV6Qm3kWyqV8YVisUh8sTV9vN3BOX7IOcg62kw4WPLhHURiQDEkyUMUJZdEpQopw8ECNX5fidyFhdmgIA0WZ/OPEsTn8aAwjbcafjLttzPqs/bFe7Xfa2vU/3gmWLQYLpz2W+l0PXjvwev3Xu30XW31kgz4XE4FaaYCeT2e5x/cj1vttp6zj4eeKE7XEYKAz7loXx/S2wstLqD7s4Lxam5PmuxDiPgFC+xwVKx+gqZn4YAAZGQUUmtQgiA/NwHX/4bIlhgUwHGYy8W9vbCaOsHh0up7tnw9GNyMOBvzFSwGKGWxGiQHOc5UrObI1nLAlSLp+nvgcFyy8HD1pffpJw/pMPv8k4d4yAv54YvPBlythyIzgSdd3rLx4N+3Qn/fjfzzMPIfR5G/74ap1kM12+GX2+GH3R7fn7I4X7yxrTD8MFzFj9WgeRqiWIPna/B8NVagwkq6eRTlAAAgAElEQVRU2F0VVKQE8wi4SAnnq+AsXJ6By9OVcLYKyVaj2ZLd6LOJQP5cmHQtBDqORjmxgkl//g9feCtUshBwOsIGZvz5g97IWqhyPRT56gN/8uR2uJ3WO3MqHLZKnGfyXZfzbfbzrI4KrA/zWdvpjKUM1vdkm09hxm8ibDoDzFqD6M+8DJ+63W7wMGzyo7f4mk+EmSxHma5GmU2Hm46Em46Em3UGmtW6Gz5x+rXO43Z7oNFAjNlQnPGHaEZboPFz9p3nbP1Wf4OXgQY9UeYTqYyJZMvtAusfqfRPUcaLudYn9x1OK9yFVa6cCufzCkdFrbO0xkFYZYc+cyCaHJVNjqrnTtgzB8ljW3m9O/DMQ1BhvVFs8zWONhJH+xplNhBm/D3eajPNeirCZDrceDXWbC7KbCTSfCrWfD3VcjeTtpJi8THE8H2I4XyqxWkRk1PE2M+jreXYzKdZ9kcYfQw16goxbPLWa/PV7422mCsNPr7nIqu02y2x/xJrtpxptZdrtZVteXDfi1PhKi6lPah9YPBiZiLHbaeIJnpsJ6liHZcyptMsJzPseuKtG/30WmNMFh+7nDV6Ii0OcJO9pN7h4ond6SObs8c2W+XMHwXWQ5mW3wut5h64HL4KlE8Gq/kZannuJZivVOTyNiM5G8ESfoISfXylbrxSN+JotVx2DwIeyOUFPGHC+WHs6WrYbr/37DOn/kKn4VzWSLbFzj1rXiVL+MRBWG0nbXJUtLqBnW5Ilzsx7K/cjtYART81zWqs7mw9ZuGDy+Jnt7314DNevBjtxYZGYTMLNDsbu+CCBAEjKKJt0CNPRhQOFr7usCJ1aR1tXgGABKEEIRhGUdJQS/ao/zVvQbVzU1FtQPcyVGeyAiGqIwShIlDXAHOq/IM0qlznLSg4FWlU0bUzUXAq7X9tKv+B4wBIGXMxjPLKk9+URqNRq9WEUgnBsFqtRlHs/2Vm/POf//znP/+p0WgUAKhUKv8nriZ/++c//4nhhM5rJBZL+TzBTZaqrlZaZ3i9fqxLZTfEZKraSJuq+wsEUBeAkMkUlIKtpQFqa4soBi0Zy5DK5FqWlDZvIbj5PtrabZ0qfqOdm/xVKpPzBSKpDOAJuMebLfvTfsdr/qcbQacbwbyjxOP1MP5RAg5XIEA5jpSq8XsEUkwgpbCiAIcKCbAQBwsRxV3+SbriIgk8ikYOw89mA+ffuM+0OU+1Os6/dd0f9N3p8Z565jDb6LjW5jzf7HzxyVs5GYBOBODj/uAwG/vmJ+z1X2v0WKpxOO3wIcYLiK1uZPWNaPQhOJovfR+yWcnYqbISvrATtTlB7bYXr2OhvQ2M7YcFBaEcDoBhsFpDemQVwDVLFSQICEWJ6mrcwhIaHV3sqZhuZJ6OB8IXKQg/EeQk4JIUpTSJOAxR7YWpj2MVk17cLjdOny+y4I9vhyvmArdeu212uO29cVtqdNjrdEFnA/7YCkV++CJTfsRSELES8nMn/I+DyD/2I35uheKLgdhCoHIl5LSfvfzS5Xw2SLQVjorTLonCS6KAnBYqrFSF3VVjJWrsrhIsUMI5SihLBWer0Fw1lqdC81VoPnCewF8Ogc7jlVC6Gk7XYBlqME15Fq3ip0k3kg8HvJC1IOVmkGDIC9wOv5Qlqo+jiDE/rNcH6fKXPHdbL7VZKHFaveuwe9d6Lo9+cpfFvefAv2dzVmJ9kEtbS6f1xdAbvI2qXW8/c7v91PnWY8fbrWyT+SizuQjjngCTFm/Tpw6/trjdfuWt3+J+u9rhtypX/Rq33xq9bzf53K730qvzvF3rqV/rqVftfvup153WAMMfqbSFTPpuIXMtm9EdafIqwvxLCuNLosWPTKv1ItZRGWu3lDWWbvkp0Xw8m7Z/z5pXxZLX2suf2guf2MKNzsJq+41iq940m48JtvPZNnsFjINc+m4WbTXdejPN+jCTfpxJP8qkb6bSlpLoQ5Hmnf76rwP0x2JNBiKN23z1P4UZLWXQdwqYZyWMk0L6dBpjIcf+II++mWs9nWrVF2H4Lsx4NNni4pED75HDSoHNUqb5TIrZSp7t+j3PtWIrbrVz1fO24OqXY6nGe4/twVc+0GsPoN1JWmfHrWCdPLD/kWX1LtHiawFD+MJF3uoIttnD7c5IqzPYYA82OIAN9tJGF9ELT26T02yF81yT5+ZHL8Vp3qWmQq2q0CirlcgjDKzA4VIVdl9F1MuBijN+2gUv7oIbd34edXYeeXIYvjXO/tHg0F/AfJVo/iHRcrGYwa9hyZocFS0uUKcb2uWu7PGEB9n4doxKkq5GypV4HQw/JdBaSJAsOYg8X4nkbkdenEVyBJkKZE717hPEtEHCw9HpaQzDyMIrEIIxbSUJaXYiH9ekwKBFomnVCwAkY3rkqYe8CJEf7UnfoAIAEBRTaE1K2lgG2ZahuyxpI1AgSMYpCIKAIXK3oJxOul2EwJVkdJwMZ2hhDRCsNUZqo+M4CFx75XVlyf/BK4/juEIBUNx1BMEwnBwD//rXv/74448///xTc3mpUWtUKhXpKpbJFSjl3VL+639S7u9vUqlcIpWJtPk1baLtpkWVjDIIdQgNsTb0IKBWEFLNFpFSBFl9qgWDi2QkGFyLAuTx+SSBgwzKCUWUrK1bQXg84XWLqpAifotEkr/UQujauW9YocRaBq2AAoNTHHKhFOBx53lH+XJ+mhJ9oMIeKtGHOPwAhx5cqmo0ylocuadEy1TEA6kgi3+ciIIlavw+ARep8HJImn+xEyM5TJQfJJ1Oh52MBez1ea29d93o9jz44rXU4Tzb5DhWbXfwzhMb9z/r8uB0+/KGA+GpAGI6UPrF+/SN216L13Gr29FzO/i9s/C129ozx62ndugbJ+yt89Fz9/MOL+kbb6DTWdrudFLvIJzphIeGEWMTwpqBvHwJzszgIjGAXMt6AIIiQhHx8CFqbII+rt6fHvhyjzX22Hrjk7eCk6gC0sUHsQpOkuwkDjqIUfMS8bNU0USA4KuP6IcvuBxydRx10uszWsEafmA9UckafmA99dReOOyrXAxSLgYjcyFXe5G/70dc7YZdrodcrodcrQcTi4H8ER9gPVrFiRV+99397LnZ68HdiFJC2WosV4Xmq7E8NV6qwkpVWKmaKAP4GYg4TQXnqOBsFVqgwkrVeBkB5StO41BRohrLUCMZKjhdjWRo0Aw1mAqfJwhmwvCdmD/Oo1XbocLRUNlMuFoQo5Enqrej1D+C1cPBUJc/v9mH2+h7Vuu+UW67Vm5/UekgqWSJHtmKHloL7jE5JbZTqfS3YZZNbOMax9+e2P3y0utOd6DRbKTJRIhRg9OtZ863K+1+qXX8dTDEeDbGdCzC7KWfxVPn32rcb9W436r1+O1zlMlUOutbMvNVgEET26CBbfDCT7832qw70nQylfE12aYj2OhjtOlqIfPkgT2nwvGglDWVw/iRY/U9h/42xrQzyvhDnGlPosViiT2vylby1I5XZTeZa/U+3nwpl8krtxGUWwse2GyX2K7kO57k2R5l0Q+y6Cc59K002mCk2ccQk/EYk7EY0/fBhjNJZtvZ9J0s2ki82WCC2dldJr+MySlhnhRZnxYz1nPpi5mWcylms+nmI4lmXTHmCwX0vTLmaYU157HtaaXNWZXNZonp6yK/kOfTbx/nHlXQBC9dd9tdFursthpYpw12omYHRbODosnxoo41kGvxKd1ipIDRm2X+JcdiPM/ya6blYC5tv8YeandWv3O77PYgejwEPR7c0QDxfiIkvUvgNSpl25Wm80rdekU8UaL3Ds+TN44jDo7DT/ZCd+b8N775rI+w10d9dsf9Dt97z1fZjRQydx7YyBrs4JfO6Ad31aC3aoStHPPDv/lKF4IhQZoavXepfKHEm2Xyu1JZLgYVapC7aqxMjd5VosXHF1E7nAyVapnY3UJi4uGoKIzHRQkCQVESzkHqFjihRBBUVycMwYiSIFAMR1AUJwgIRpRKJQTD5G+R/H/SSovj5MswHCcgEMZxJdV0qwBIOKBSpYIRFMPwG+9G5cBJ/iBBKCEIIQgljCAohqMIBsOUb4VQKskVBKAQ61THO1mGoatnv+mVx7UyDLlbXHvlqXMWjOM4GdVSqlQatQbVOoDJtyW7EckhoTu+YTiuubz8+fP3P/74H9oz/iYUSURaIgX5dOYL/kLgoIIRWq+qTtzWNVJoVxBtM52uKu7GZUmnXoioSiKdnYkMact06gUJmpVKZRRBREgFsMklRigUaw21chI0q11ByGGmE7rFUqmcLxBJ5QrRzJzsU69CPCnmpKCy3EtlNY48UKEPL1W1KqwKkBQJz1MRoAgBS4TcdBV+X4XfV+MVMFACyPMwqARHSnGkDBDmnSyGnU2HSRdDoa1w/DyOOxO098l9v8dzq93t4LW7YtAHHPbd6vTY/uAlmw+5mAjhjgXik37KIS/1sLei13O9wX6x3nG80naq0l760hV44yp86wt3e4Jd3srPnuB7L36zvfSlB747BL/5AHqxMXt7JCoaWN9Cfv4JIDihugRRDIFgoqgQ0dOH65vPlycnmhP6Ci2/3mfOPHc8GAuQHMbwNqIgfjIsSIGOElBBAn6eCMwEKTdDVbvh5yM+3NHA9Xaf+Qb3hXrHnRan1Uanmaf2W689LgZ897vY863ex4N+yu1w5VYEsRiEzQeKxnyvtkLR9VDJcojmIprYj5CMs8VLwZAoQX6RiEgyMSAfA3IJuEyNl2mIcgIqBHipiDRbhd1VoflqtECNl6uwUjWSq0Yz1WimGk5DxfFKME2NZmiwTFyaDOxGydeTlMfpV2fRP89iwJUU+Wy08iBCLYpXixM1x9Ga+SDlEBvvC1D2+mHvXcUvHCVNjtJmR/iFE9Tqqmh0kD9l8Z56zmczZjJoC5lW47Fm4xHG63FmW3Gm67FmK3EW/f4GDc63ahx+fWDz7+3e+t+iaRPRpiPhxg2etytdf6tx/63K9be3oSarmYytLNpUkmUL2+Cph369t16Dj35roOHHOGZvsv2bcJPOUMPxDPp5hb2w0mGvzG6jzFlc7XJSYTeWxXgba9afYt6XbPExkTadT5/Jp3cnWbyJMdsstgFqXMWPWcIqFq/ecf2B/XYBg1vKPC+x3shhHufTV1Mt2v0N+yLMpmLN1lLMZ+PNesKMvsWbHeXTt3Np48lm6/l0UaWdrNoeqHaQPrHbK2Us5dCmkkyHoo0WMy3fhRt1JZuuPmAALY7K185Qiz34wh5vYSw3BOe+GP/WnKd4aX/xxnXmKWsg1/JllHFLmGFvmvnyPeutx7bbFYyxPIvuRNOP8SavYozbY4zbIo2eBxm8CDd8nWQ+WWJ1UGd/1u563O683eG82eWx9NFjfYTNOUgQCPMVwAMUrlQi5QJRxs5x+MFO8NYP36XPHtOdzt+bHSebHSabHcbr7cce23bn0b4V0M+fsKC3blcjvsSoL7YUDK+EgjvRsv0o8CwFg0pgqIrAmlC4FgTuiSXZYmkeBFdolHVX6loCLd8+iVo7ipZK8zBiANtfQVe3UBgBtPxw+LrohSwvghCUajz976NLurwFaa6FYSpMB2nJIgiCAgAlSOgMJgjyF2QnRb8HITISS1EItdQpCIJBAIK1vCkIRqhkOOW80vY26ojoEEwmrnTGXCrsDesi39Rc0dIccG3QCr7hvtVmDCFIG++gvimIuoNBGEZK+v9DBPW/ibR4VL7ucUzqFhKZzhcrFIkFAjEZ0tatDlKpTNtFIST1Z5FIIhCKBNq83k2koESqi3yTnigtk1Uo0hVCCHTyhljK4wsoOoj2AkZ5oqhZJeXp+i206w6prt/8i8RSGV8qAzpfQb/8Iut8x+cOSrlZGmXdpar5Uln7U9OgRCsFZ0nckzhYcReQFigkeTBQpMQeqonHaqIGAkphsEhN3NMoH+JwmZSTJtuNE8yH8Gf9UX68cClYPhcgGWOrJgMuPnpKx/zl0wHrb1z3egL430OJgzh8Kxb47qee9QOHfY7eeBy2u168cj/u8N5tdjtrcb5oc+R1OP0cC/nHdPg/JgP+HPdT9flg752IbrZyfwDZWcVW1qDFBZx7DAg5uOQck/Lxqz8xkQR+9Ah8/Qo4njl5F7f4iNFfbDV433r5pfPRMJu3HiLcDRMdRCPCZPgiHhEmq4Up+Hak6ijy8jBcNOW389Zd0ucn6vYnvgb9/i3g8lu4vMd7u9VjodV/sMJmoJzx5R5zqcNZNhl4tRYCzwStvmaL54L/lMRdCWI14gSVLBnei5QvB0G8eAwoQGV5OJCHg4VKqAiDikFJnhIuxOS5KqzsUnVfhZUScAmqKCTgQjWWp8aL1FihCkrDpIkaLEMFpaPCZMVRtHgzijsdoD6JujqP+f0ihjiIvxgN5I74KtbC1JIE6DhaNBGIzwT9nPFHv7DFHzwl77y57Z6SDifigwfwyh1od4bbnRZKrLbvMvcKGSeF9LNiK04hfTXJfDzKaiLGajmRPh5h0uap99Tx12dOv733NfgQZPHU9Vabz+03AXofggzb/fQ6/PUavG59jrJYSGeOxVu1sg2q3W4/9bjd4KPfyNZvDTJqDzF6GWr6MdqkJ8ZsPochrnLgVzqsl9ge3rPbLWetlNhslNouFzMmcqw+J1m0hBl1RhmPplvu3mXKq1jcRyzhMwdpq8tpo+NcCfO4nCF7bCt+ZHNSzuKUMDazLHsiTCYTLdfTLHcyLI6yaWtZFr1RxjPpNNF9G2E542u8ybd02mop86CKBbS5wO0uwhq7s3vM5WzL1WzaaKJpa6hBb47FWrWt4LUL2uWKv3a56nVR9AU2tX9496lJ/c3lotdrvclx6Z51f4p5U5BBo79+va9eva/eM1+9Jn/9D1HGA/EmbyKMmoMNmwMNGth6z9h6TQH6z4MNWiONO6JNOuPNPubQBu9Zj1SyJpvsl7s9tucDD4/Cj8/jDs8TNo7CdlYClwY8J1ud+ssZ3Xm07lxadz7tY47l+3SLl/EmbVHG7dHGXWmWe22u2FKYYjXiYikMkeQRirtq7L4aq0bgaomsSCItkspKuYK0c17CyUX8/nmSVF6mJqpF0tyF3XCBpFCuKJArcpX4J1wtAiGC+qxNuoy0MQhdbepfCq9gisChy1voZgMZ3biO6WlTciAI3gShwyii5aDj2ty1NgJFytEoCoLXeSmq5RvDAQhGMQLSRsphBAFAGMVwCmGiFSNJhUVXa4ZRleDUaYt81kNaMf8mHQvS9sZTuV1IC0BEURCCCJxECqGko1dLLoFxnPjnP/+Lrty/kV3W5BNfKLq5Ogi0Vx3qiESCVMXaZzf5WZ5LFlCLxCQUllwI/uPqIJZqg9YkP1xCzhUqJ6GrxpPodBGhSCwRiMQiiVQoJnPaYq1ZVqQ9asl0/RbU1ymklgyRWCIQicgVRAxA4uMTIiEBNjCQfPkqUHxBwIcqtAaQlMlFBRj0EIMrZMJcubhAISmA5AVSUQYMlGHwfQK9r8JrMPiBCq/CkTK5KBuT5cDncdy10LP5IOl2JG+SfTTgLZ8Ou1oLUQz7KGaDr86iFUtBex89+BPBP8+j4KUQ+UyQYibw8KPX2UdvsI991ObKfceWffDYa7I/bHNV9PlJ+0N5Xe7cLk9Bj5/ksx/YH3De6nja5AaNFEFz9ejsE/BrgeBTxsHbrN33xdtDz893N3D1n9DFjuxDhKLN7qjZs7+YMXifudDmtD/oz5kL5a6FniwEiQ+jCUUqAWXi0my1JE0tTdKcRat3w/hjvopx/3+shP78HvhzKvj3mbA/vgeoRgN2X/n/eOqy2ey0UGs/XGGz9dbj980Q9VrY1kf/6RZX3myAmhtzCaWp0EwVlA4cxfLWEiBBrhIpxoBcAspHpOmAIBUU56jQUlSeDwqzBIdJvL046Vmy/CJNhZbgYAGmyFdipWq8SAXnKs7ipfvRorVQ7rQ/dy6E8z1QdRz58yLm51n0v0Rxopnggy9sYCccPIw8HmXzZsK5U9HCITbvk89Om+tqo9vWc09ui+N5swOv3Qt87QW2OOxX2sob7BW1dtInNvwHNtsFzOEYsxc+pu3+5n0hZjOxZtOxZt0BRq/Yxi+9DJ7Y/b3G/tcPgSbLqcyTXPrncMNv8SZD0ca1HrffBpkORZqNxNI6/PSfeRs2sA0a2HrPfPTrvfWe+ej9yKAfltkNJ1tulLAO7tvslFmvFVtvltnyquzkdY5AvZO41unwod1QOm31ri1c56BscASr7TfL7XnPHZEuj8Na1vdci5P7TEU1C6ixBZ+y5FU2ggfW5+UM/gMHwUN73j0G/x6DX2a1kUN7HWrUH2c6lWrWFWHU5G/QFmr4JsF07qG1+I0b9skT6nRVNDsd3GWuZNO6oox7083fpJoOlNAP37gA/V7n711kn90HPta0jXYSsy7HvV4rTY6Tpcy5AvpohkVfomm99+3HzreeuN9+6nG7xuN2jeftWs/b9d56DT56DWzq12fees989J756DUHGLSFGb2MNXmTZNadbTl0z3q23WlnIfD4LGLtMJTDi73Yitzu9histB25x+hPN2+JMHwWqF/rp98UaNAVY/wuyqgp2KAj3mT8CWt72E96lqq4KFYhTy9VLzTKlkvl80vlcwypkUjzVXgdhj4BwWIQvMsTZR9eJCqgwv2L1G8bEXKgXIlXoEi5hniEo+1K4gSClVS11+UVeHWFXl6B12VEf2kVg7UMZlCLX9Mpz+TDnXwBCMM6AgeZjbjZKANp++2hG1UxOocVBMEIQmZBrgUJ8ppEHsp0sQwdvIQKcJCo/L965Ull+7pgA6LiFzqcqM46jFAzTxvXJcPn1+hDENK1mmud9wiKIAhKEMr/4rQgc9pCkYhPfiTXXYSkMpKcoc3NUTkJXdqO/C3qZVIZuXPwtS2qZOhBKBJJZXKhgDwfCUi8ILlGkC8jQSC6YJ1EIiPV7BszRsvjI8V2rTGXx9OafbUjRCQW65okRBIp+T48vlAEQuK9A9zPF7FiAMtzEkWLTJjG58RzdsPOD6PlomwULMfhRzBQjsGlMFAAyHJBeSEgK1RI8wmkhkCfyKW5oosMRJGvAjI1QBJ0FnMy7iv4EXQ85CNfDP25F3G5G8b75idbDLs6jRJMBpwM+ormAoUzgfh26MUI+/gTG54MUoz5Cj95Y198wU8ewo9u3E+e+6+8Jqochh8wvz22GXtsP/6YtdrkvlLnuFxjf9psI3/Jgl/ZnTc7rFTaTZTajBZZjRTQRipD57ufLXQUnT93A1+5nbf7j9+3GSiznqh1XHnvyZmPkBzEyU7jMFm6Ci1Q4YUqOEcFpKuANJUs+ZIXp9qPEK+EYdthv68E/7kcfLkU+PtiEDHpv/+avdHCFr1zO2hx2m13m25wFgyz/9wLx9ZCljucplo9dob85afJaiRTg6ar4EzpcRJvKw4UZiiRQhwugCWZkDADFOZKTpLONyOFB+nCw0zefsrFTgIszr1U3sNkWYgkXYkUE3ARJssR70WJ92J4S8HAdpjyLPZ8Kmizx4sz6iebC5LMBl+MRx5+CZDvhENHUaKl4OPRgNkW95UOb/lYoOKr71GnG9jnBXz25nYFgiOJwGc/4L0n8toV73SG2pxOnzqs3ndZLnWdybEeTGT1RZi99DfrDjb9Hm02GmkxFmXeF2z0xkfvra9Rf5j5Qpotp4ixmWV5kE9bSjGv87hV637rQ5Bxf7jpUITJ1yjzTxGWz/0MP0UYf0sw64s26Ys33y+z3yy2/5pCH8uymcq1Wr/LXCthCGscgGdOsmeOQIOjoMZ++54t2uyqqHOA6x2l9a7H1Q6KVy6aIZ/NJ3aDGebzhVbcaluw0QFodFRUs4BqW6jGFnjqBNQ4ANU24BMb6UOrkyL6bLp5X6zpm3DjzhCjlyGGLYEGLYEGndHGQ8VW6w0Osm5P7JOXrMVJ8JS1eZex8cB6r9pm4xFjoZZ12uOx9dJpqY7Z0VpU+GV6oS9hscVu/6XL/gun5XLmUh5tPstiLNG0K8KoyedOldutKrdb1e63q91v17jfrvO8U+d1p97rTp3XnVrPO/Xed1r89Zv99Ot99OrZerXedxr9Dd4nmo5V2RzMBQmFScenMVJxMgZkQQfx3B5PTqP9YpnVfBlj65HNRoXNdBF9MZ82n2Mxkmr2Ptn0Y57lRL3d0XIEABbJ5SVCSR5PlHMuyDs8z9g+Ttk4ThSIinD0kQp/pCYenfAzpnfDTgVpx/yMmd0YJf5YSTzC0LJL4omKeIDCdRC0BcFKRHMlbX6OlpdjHz4gB4egUolg14XE2gc9giLaMJ0WNk6anVCU6jsiH8c6diGkxaFfNxlT+TtEVy5AziryqX2tikMwqjP4IihZCovA6E1jrs4ET6rxKFXLQVm8wBvGXEo5R2CdmZ4aEtd4Ekj3tekCHNfEIF37LAQjCHn4osIoAACpNZr/yrTQOlnFEm1rEKlg8yhHE19nhaKe2mRLnTZvQYnJ1x0VWnifSEIyuvla9YLULeRyBaVda8GCfCqqLRJrFQu+QCiTyW6G9XRRbZ3QfaOplDLRCkRigZA6l+nCgxKpVCAUiSBYODMLsVhISKTieE4iLReex51shxxuBB1vBYvOUxHgLgyWSEVpCmkODOTLRFk8ThLnKEIkypLJcnjnSfzTVJkwS4mWqZBCmBt/OMY+/x56NslG9kOvuNGqowjJj4CtLk9oI1R1FHk6GnA0EQqfx+NH4YIJf/lcBH8iSDobDk/FysZiDt8FLDxznK1jLb1w3Ot0Fn3yPH7lvtPmefrGW9jtJf7oLenygHo88T4v4rMXv811vIz1MZPWl0Pry7N6l2jwOsH4dbLFQB59v85R9tKd3+qy2+w80+i4/sH9/EfQ+WKYcDcaPEsg4EI1UajG8tVovhrKREVJhCT5SpwEceIv5kPw3Sj1XpRsIRiYDxL1+xy98txpdT1+6Xny0pP7wf3kvcdss6Ng3BaF+sYAACAASURBVO8PTrRsJnjtred0m+tar6/sNFm8n3o0G7z33W9zhH0wFcrbThYfp8rP04QHcafLEZKTNPlFhvAglbuZyFmNPl2J4e+mAYJsNVqiQotV+F0CKADOU2FeknwvSrEXhZ/EcCYDp1ucR2vsV167g0tRF99C9z/7nIz4n475ybcjhIuhay+d5xocZhtdD997g0OByGi4ajpY9IW9+dKb84END/oAA2zxW9eTOvujWoelBzZrj50PazwXCp1WCh2nkiy7goy6Q8xm4syWkiy30iw20yyn48zG4yxHooznksxPiqyk960l96yP8mgziWZtvnotPnc+hJn3xdp0hxq/CTJu9jUYiDWdz7QciDNtDzacyrLiP3bsizcfTGUuFtkuFzOmc2m792zE9Y7iRsejStZyibXwqYu83mHvkZ2o3l34whvq8rwa9gZ7vOYfOiyV2Z5V2UobHWRNjufV9lC9PdZkjzY5wHW2yDMWVGOL1LGgWhtRhbW0grlfROuONplItVzKZSzlML6nWrYHGbaFGr5NNvtaythqcjhtcT6qYR09tpktY0yVW0/fZ05UWJ+N+KIbYaefXLc7veK7hmI7Xy7VMEbKGbPVrB/3rGfyaQfFVrwKu91Cxlyq2VSS2WCMcbu//hO3W9RP91vV7req3W899bxd63Wn2U/vVYhhT5TxRIr5TAZtIs1iuoC22Oy0txBydBZzfBrLEyShQBaBZCtPYsEuD1GDPdjqiHc6453OQIujuMFO0mAvbXY4qbUbLWaOVNouD3gdboaeX0RzziOPzyO2jsPnd4IWd4PXD0NX9sNWDqLFsgIVXsEX5y7sR01tR62exk9sRsgVZWrisQK4K5aWEOgDAi2CwUoA3gEVKJqTh/3yG2Zmjru5AQ0NEIJgSiWoVS90oB0dapP0IJGaM7WCaLvudS/TBWPJRlVymdBiRWDddoKipDGXfByjIAiTNGjdNoBQU+qGv5Y8bZFwXG3gg4SI6FYQbUKQ4lIjZGUTJcOAullFrgskVuTaiwXrqp+oSAcAQCiK6xAjJPgWACGlUvXnn/+/71F/o5iwopsXIRkpI/8lXkeiooRivkAkFktJPDiJb9LBZW9wOERUE9E1geMveQstMVBCJe+Ef8ltkF0XpBFLRGUypCSUkIr4SWVcntbgeyNvIdDiSUQiic7gK5FIeQKhGEGBnl7Q2kb8eUAGTsKKMlBSwOck887S5eI8SHEXQ6oU0mLBRbxcnAXK84XcDB4ng8dLFYiSQEU+DBQgYIEKv68iHqDSzNMF/5M5f/AwgjiPVHGj8f0wdCMY3gyRr4dJV4LFiyGc6VDFcRR+EQnthgsXwyTLofzpMPlClGA0bLPTZ6fd+eCVi7DXUzXuJx/w3mtz5n30AQd9sRE2MRKoHva9HPJWDniL3ngdNjjP3Lf+nE17m2L+OtG8M96sM96kI8a4LcbkXYrFj1LmYbMrv9eX0+u92O68PRhwupC8OlM6t16lAnM1eIEKyiaATFyWBp7FS/ZjlFCuCs4W7UbJ1kPB3YjjUd+jPj9uty/vvdvFW5edFqfVFz6n773hEfZqm/PiSzdwM0p1Eo3tRB5+8198777Wx94bC9r84rPc47nS67na770+yN4a8T2cCTmcDdv57nuyGMXdSuLvxXM3Y3e/B6z1ey11eWwOsoWHqThUAomyQUGGcCcZ4mUpdkKhw1jufChnPOhwIOCgL2C/hy38EQKuRZyP+3K++V9MBp+OBPC+sHm9XoIvvoKvoef9QSfdvrLRoJPPftudbhutrvttzjsvnLaaHE87XI9euBw3uQmfO8naXDk1TgsFzJl8h+kU2vc4s7lEi/U0i91My+0M+nYmfTuLvpRuuZpuvp5uflLE3MihL6ab7+YzzooYO5kW6+m0sViL4WjzkWiz0QTm2xCTtkCD/gTLD5EmbcEG3TEmExmWG0XWC/mMoVTL2TzmSqnjykOvk6duO49s5kqZKw+cZA3u8ibHnSqHqfvOy09cRV0e6u9+O89dlx/ayBqdgCYHsNkRbHLg1jkjrW7KTndlhwv+whF/7oA22GHN9vhzB0WtnaTS9vgeY7uYwX9ox73PWsljrOcz1vMZ28XM0WxaZ5LpUKnV9CPWSL7V5iPb5fvMvmyLrgzz7kzz2VYnxUY4NO653h8f/W66uq1irMS0PdqoI8boXZLpwl1r+TNHQaXdTh5tJ8dyN9dyJdNiKsl0OtH8c6jhS3/9t0EGAxFGXyKNBqOMv0Ybf4k2mcmwPC1jXty34T20Pb3HXHtiezIRJOGlcs/jF3dCN06iAXk+DhYhinR4Lxb+wga7PIHP3sBnb/CtK/jaFXrlAnU4w61O4kb76WrbqVeuK198ducCz44jOdzIw7OofU7k8UWMWJqlAAq3T+OXD6NEsjwIKjm4SJnYCPmyEji5Ha4A78oURefC9JWjuGNuOgzdVWIlMFwpkw6hvBXieEM8NYEkpaDGxmhHB4RhECkGwPD1wABAgpIltE4kECZV7psIEMpfqx0VJOWJ7E2CUVLHhrQeVpQESckBANVFKyjuJ6o1O0EEoVRod5QbFX5aFUR3TaKMuZgCBEiVBSOBPTDVAaVT2slVRtdNoKt+orhB2t0C0C4fVECdMmJhkPZchuH4fwFZ+DehSCy+YVEllwaJRMbj8UViCU8guGk0ummd0j6Or0MVpJ+VDFLovFVaDjmfXEG0sodEa44Sk4OHeh8eX0y1c8uEWqqHTsomNXbJjbwFxbUlSbTXnKjrS5pcDlAyjFAsEYqE27sCDhcE1zXK+kvlU1hRLBWng4pyGLyPo5VKtE50liHm5cglmbCi7FLZrFE2wlA5CBTCYC4CFaBQiUKaDyvyQWmG8ChFuJd4OBEgXA7SCGLV4vhLaYJanAgdxXCXw7irUbvDQdyFIMlaiHAxED+KFC0GiRaDBN8DxUM+wFe2oN9H9sVL3Ot9+s5jtdlh+AFz6D5z4Zk994M30O+N9XlddLqOl1sPFVr15dLfpZq3x5m1Rpm0hBu3hBu9ijZ5HWPSEWnSEWXyKsGsv8T6R53j9Av3gx9RhCL7iFeZND4vk97D5CUqpFwD5x3slst42fKjaEiUrcZLEFGGaCMCPU9UAxkqYYpyO4KYCCAGfbABH+Fn//Nutqjfb+e1+8orz91+74sf/rKdCJQbJ92L3f3qu/7Zc+mjx/xb94V37svdHqsDXqsDXqv9nrvfgzlr0YKDBAIqRGV54pMUOTdjdyJgtdd7/rXL/vdQwU780XTw8WzI8UwgdyWMuxi0O8I+GPEHd+KI03gNJ1Y+HXI2FgysRl+M+x8N+hx+YZ9/DxLOBMPTQciPAN5AgGI9Ft+OEI75n3zxl/4IPOv13W13W6x34Lz2Uw4FYgO+vE6P3Wq78ybP1QrnoQyL74WOu8W2q3m2XxMZ8+m0g3zaSYndWp7TXh7zoJC1n8fYzLYcijVtD9BrD9B/G2I4n04/zKXt5litZTBWU2hz6XbjqXZfY82f++p1hph+TbLqijR+HW70JtyoN9Zksci2N9HqVajxu2ja+0TmRL7VfCnzay79Tbz5QIblfhVr+b5tTzrtY5bVYCnz+P8h7S2/21q0LN/7l7zX73WPvlXV94ROnMRJzMzMbMsMMrOTmJLYTuyYY2ZmZmaQSbYsljYIN4jl3FtVnfdhS0r6fbw1RobGyIliOx/OXlprzvmb3c7AgBfQaAfW2uyVmlMrrHnVNhef7NAWJ1WHs7LdWdHiKG+0xept5I22sgZbzkdzeqkF+5Ol5Ksd/NmWXWp1WWC2lPR6Kfk17YPFbZnlZonF4Tebwy82h5U2d9W2ohYHuNn2sMSkN9FoMPPVRpMdbyWgfKLFvW+ePuq5/MliJeftfv6bw3zjm48W/HqHswLT1YQX+ymvVuNfNHs/bvF6fJLy5iLtzTn5zUXam9scE1qeCS3v7X2+CTXX5DLXhPnBgvPRildrw66zPvhidT7pzr+LhnhJB5cha6eBd/R4EZghgpIlAjICpiJAihQgo2AqAqQg9/HSs0jJsp+4z1na63Q36nE05ne7EwLdxwvANDYv4Z5NuueQUPS9Sv5JJSsB4Yydq9C9m8g7XhIXSl0+Dxzd9Vq7DKMByTxhGoIWAMKsvauoldOwe04qguRKJHmYvJwlfk/hfWVfb8nik2XBwUoGA1EoMQyTyeXILw1cLiWahqWITK6QEvZZDEMxnPhsbkjYSaRSmVwhlercsTK5XFeFJJPpUhd6L6z8l31WJ3FjBrEEwyVSqUwuQ1FMJlcQnQKIXhUnXvXAWt0JSy7/FfnWI7BQCYJguAzTdxOIJfrItx4CRFAeiCn1e8aQWGVwAzFXD8ElJH2JRKrV/jMtGn+BIBgAQRAk4LIQjw8QRdm6NiGhrhwbACEAJAgcunYjPYHj1wpCPM31pinAkOMzgDqIoAaoazwlaOQABBHj4Vfkm3glvsgvxQKCiRIkAiLC5fGJqWAYZiAkACFYv8rAvP+jYg+EYSEAwpBYCsICsWBKLa9SyyuV+CcF/lEqzodBsgBKl+OVKvyTVFggEmQT80OOf1YrvmHIB1SahaG5iKRAIixSYJ9kSDbMTKbvkmib4VJquEacoJalqjGyGiersVQxK451FHK/FUhfC2Bs+srZJDkvDjyOEBwESM7D8bNQZC1UvBpy3u20U2Mz/cF0rMBsJM9sMPPNaL7J5Duz1Y+WO5U2c8WWIzlmA+lvuhNftUYZ9ZFeDES/GI17ORD7ajnt7Xa22XaG6WLym64Io+/hzycKzVdqbA77vMTMRImkoGl/eeygG7iKEfMyOczyqdlqEZCF8DOg62iZMBuHc0TsDDE9QSvPfFDnaIXJ6oso1VaIYskbXwyEJz14Uz73o67Qtp+WGQWu+1GG3KlLvkJqBGsv6GjQZf27/fp3++0O571e16Mxj+NJr4ulgPuDUN51nISfLkdyUCgDuI2X8NPoh+HAFYm6FsI9jRLRE2jr/mfjrpfzXgcDLkcj7qcTbsdDftezIch1+D/AGO1thIQSwl71pc0HUad92TvBzI0g/mag7DBUNOvOmvCGjyPFlDDaQjBnKZA3F3g/5HvV5cUb9MGnggSDXpwe781PdoPkVzPZ5lvv7G4+WnIrLRkVdvv51vu5tktky+NMM2b+26t829s8y8s8x6NMq6Hwl03+LwfDX01FvhwI+bM3+Plm/BtmrulN+puVONP9FMvpiBf13s++ej5r9Hm8mfzmNtd8MeHVHNl0I9PqON/stthyLMb4u/+zjtDnPbEvRpKNu2JedEa/GIh/2RPzYibN7KDIfPmd3UC66UTBW96gMzbiwm+zP6iwOvxkv/3B5rbSGm22V7U7KdudlO2OimY7uMoSrbOBvljdlphAVZZ4gx36zY5ebHmabwpU2e7nmPdHvuwNf76a+/amwZHa5cIZchOPeQh6XES9ztR6m+ns191JL0ZzjbdrTLv7i536Kd/bCrZrzY9qbLiN9nCLnaDFll1vPZ/9utbvcVfY06GIPxt8H391+1ul0/9q9XtCyTNlvjO/zX1Lf2fGLDZnlVmyyy055Ra8Smuo1p71zYbeYMtstLv4ZnXY73pzGnlKjTqlRjJZaRxWGgwUieBisfCDRFQkERWKRe/E4g+IpAQR5UkFGVJBmoSRgHDSMHEmJkzDROm4JE+BfcaRSi6YBsJZOFaFoZUiaa5C9hHHyjcvwycOfRn8lMWToO5Nj8Fdn+WLoDteskJWopQXS5D8o1vS9KH/ETVaIMwUSLIgUdoFK4rC+yBhU1QXt4gU0QXucBlhPyU0AIVSQVDECZAfimEyuRzFcByXY7gMx+VyhQJFMYVCQVBpURSVyeQohsnlxKsCx2S4TCaTy4mUBvGKoKhMLkdQVK5QEEVJxOd94m8pVSr90x/FdT0FMoIO8gsjSJBLxBJdVZ9cVyv7m7iNojpeOi4W6yBARIuaDJcRaoRBP5ciKIbJpFIpcdrSS9w4rjNZ6SC+avU/q1voPsJDsK6ZTl89BOk+0UO/oLAgLPi97xoWcH+7COnXFGIF0WU1dP0WPL2XSc8OAfUIQuK09Ss6DuvzgPponj5RoWvKg/VSOaG08wEQgCC+Tl2HeXwA+JXbgAQCIQ8AYFgAgIQpC+IDgABqxKSFmKRQIsyTioogKJ3Li+MC8SCUjEpzYJjM4cZw+bEsTgSHG4shJQpZOY6+R6Q5ClmZRlEtR99JoGTeTRTzKFh4FybjRMqABLUsTSNPVeNkNUbWKtKknDjapv/9hr/wLlIhSZKLU8T0ZJgSztvz52744edh0Ir33ZDHeYvDdJFJT4pJb6ppH9l4KPPtaJ75eKHp9Duzkdy3gxlvepKMmyOMpsmmtBLL+xJLSqHFQZHN/nu74yLbs0Kbi0Krs/cOoykmA+lvlqtt9rpcqMv+OEReuOlOXD6SArnQXVJFXV3v0DfqZfHsbCXtkCy5j9ZIyf/593wUSJVwklVoukaepYHJGkak+iZMeRIgnnWXbvnKToOE+/4PfNIDMxI5Ct3vdN5oc9jtcVlvdlqptVv6ardUbbda77Dd6XE+HcQ9joevoiT8dIiWKOKkoXC2kJXMPo/knJNEtBgpJxG6DmMdkG7Xg+/Wfa7nfQ67XPa73fb7XbbbHHdbHfY7nbm7gVpezN+hGOQy/HY+mHdMUghTEW4SYyNIfBqF7vpxNwLpG4HUZe+b+UDKeCB9JvCy22O22PSi0R4Ycj9t8rxs9tsottssMhtLfT2dYXr9yZ77xW43z2w2+dU02Xwg0X4+yey+yOymwHydbDYbb74Qb7yZZrWR6XSaa32VZXqTZUrJND1MfcMutGQXmN1lvjlLt1iPfztLMh4nmTQHvuoM+vMo3WSXbDyXarWSZX9SYMH5ZHNbbDFMetkS8rwzyqg79mV/3Mvjd2ZXpRabOSbXpRbMSuuTMqv5fNPNMovrZgfuoBO33xnodpL2OgnbvaBGR7TZQdnuJG91kDbaYvU2aK2NuMaaXm4m+GqF1tkom+24ny1pZebn78yOC0wpReaUQvODfJPJdOPeDOPpcsvTHhdozU+47Hvf7XxSY71dYrqUZ7xW+vawLziiY7Kgv4k+40XpdqR8t2P1ODH6na/a7PYqLbriXtUFPO6LeNYT9qwz8Mls9POxsKcN3n9MxT2/+2DO+WTJ+2oD1toBtbZwowNQb0f9YsVotue0O9w021Ga7K+nvDmUJC4re+M4ZGbLn3qXIRV8RIRVErhSDH0WwSUiqFQElfF4eRDwQSL4KBWUSOB3UuF7TFoh4GUKuEkSQQ4iei8RZCPCAjY/Cxa+Y/Izr9kpDDAZEhdgaMkaJWRg2+vwjjR9Gti77bV6FXrFjaVyk0WSAgmSKxBnSpAsviB99yqSQo/hwRksMO2cEb9NDabzaxVKBMMINRvHfzXTSQmNgdCu8d8i3LrcNYIaKmd0LFu9Hi4jqFOEJ0rPGSREcpk+E/7LB6Vv5DZ4ojAM0zXoyRWGGgxiWZGiKOFZwmVyqVSHD5HJZCii6ybQcaYRoq4DJRzA+mZlzCCf6PLheiOW4d+L6MmGBicY8Y/FcByX/TNnqJ+6vAUIAaAuJ0EIBoantu5xrAOMwwAAGeYHDAsB3eMYJKp+QF19BQiAv4C1MGxYHUAQFvD1xah8wDCE9NlAwxCCYN1pC4BA/VzRHbiIJUZvzOXxAPD/jHwDIMQHIYI+QpzL9C3fRD5cAIIAn1UmhshCKFUsyMGkZRCQTr8LZdJJTGYEgx5Op4ZxWNFiUbZEnAtAKbAwC0XKUOSdAitVyT+rZBVy9L2Qm0Q/8L9e877f8sVYEZK7KJhKEjFjVShZI0tV4+QHZTp8F3214CdmxajQZAxKkPITGAcB9BUv/kEwchuPn0UIln32G20n35mNZpkOJL3sTjTuiH/Vk/J6MPPNcM7boaw33SnGnbEvZ8ivOZUOrE/Wl+W2NxXOV5+tqNWu5+X2Vx/tLz850784U784jWSbLXy2uZ7yZG8ESO9JXOhD0fZG5e76JePbznrpyHjNu4r2tKKOlYVyuYB8fFK+vVeFST+IWYlieqxGnqmRZWqlaVoxWQsmKE+DNBfBSkowvBuM30VpeVGCw6CDNtfFGtulb7bL1fZzn6yniy2nP5jNlVsu1zicjnoyVgOZO6EgPQUTZYm4aayzWMZhmOA+ToFkq6TZMkGamBEjuiPB1xHgeSSwF3g/7XY14nrS43g55sZY9mEs+7DXfeW0yB+cKPF56P2SP/+MJBOkSXmJ0G2slBWnFsQztoJvlgPOJvx22522W+zAGU9g3P28xeGo0W6/3u6m0+/sm/NhmcVRufXRR9ulHPOxZJOFdPPh2JdjcS+XyK9n4l5Oxby6yDXdTjdrD3k1GP6iO/jPSdLzi2wTuMRCWGrBf28uLLEQlJjz3pvSCkzPMt5eZ5teZL5h5L1l5ZsvpNi0h7zoCn3eH/asL/xZa+Dj/vDnG+lvaWU2tI8Oc+S3PTGvOkhGK1lvKSUWe4Vmq1lvN3JN1gssLr/Y8TudoW6ny3q7zUqLjUoLZpujvN9F0uEoarZXtDpqu1zFTS78r9ZYg528yQ6ushR9scIbbBVNdli97f1Hi+Mis6XM14PxRgdFJsIme7zHCWh3OPhiNZb/tj/3zXq7I20n4HzCjdLhwOh2orXY0HpdMnt6wuvaF79YrTVZ77Y5HH232/hmPVpk2pHycjDdeDHbdD719XD0nwMRf87EPN9KfnGc9nIx4XlH6NOxpBenpeZAiyM07M6d8OQNufKG3c4b7K7aHMDNQPZ+8N2aP4MSw2aRb25ipjd8a0cdW2fcVvYiqHepLGYmj50LcPIh7nsBr/iennZxm8DnvBcAZTBQBgNlTEYG4zaGx0jisJNv6YnXtEgWJ+HgOvLsLpoDZB3eki4YCRRODI2XMHXo07HqeUyPmT4P7t/xYYLJoCj9hpPAhlJhcYZAnHnHTQZEGXxBGo2TcESLWb0OpzATxvd9l0/8mEAnguEYpuO8ElBYHMdRBPu9xALVk18RmRzBZYg+J2GgeqAYJpX8H8BaDMcJCYHIAOJ6RAcxPBAEM1R5Y78Y0lKFUonqcVUohuvSfChRckFMFB3eSpexICywiC7ZZ1DCdcrKb83KBvCtIcpHWGl1DVFSBMNkiJ6PS0QIERQlfuZ/moL+F8OHd8L2CsECHgAYPubzfgPNAnq4k87YyoeIvIUh0a1nm4MgJIBgAU/HjtXLCZA+g23wX4GQLgGuFzkMeQuBgPBEEbMK1IHQ9eqFvrj7VwDQIFoYTLd6NCExKoQ8WAiIxFwA5rDP2ddJvLtwAZ8MA2SInwzxk0BOMo+RyGPEcxlxACsJBshicY5Umg8Ls+i8WBY/HkMLlXipWJQjFGQp8c9ypIRPTaBueN2te4tvwxBamJgeA91GC+6icCheIUrE4QSFJElwHwPfkMDrSB4lnEcJYR8G4CwSQiNJrmL5m8HUQZezTmdKs/PtF5u7jxZXZRZbBaYDia86E152JRn3kV8v5JldlFvxKq3BSit6hfVRme3ZF4erL9bUarvjT3anZVacOie43g5ocNwus1kstTgbdpXcREgYJLWYLEXK+i9mcjYOqo/n71k1R7uVE1M19Pvy3cPPqe863ld0razWYMIcITVSIU7TKAo1ikKNIkcjz1Jx45CjAOQogL0eAB6FqZlRgp1AcCfkZtx7rcZ+uth8oshkocJ1pdpv6oPVdIn58jebvU7nw2GPoykP6nYQn0qScFPk4mytIl+J5SqkeWI2+W7Ln7EXAF2GCY7CuKv+0H4Qch2OngfLb0K1rMgfnCjpSQhtzkvNIYHHpIMez6M+V8ZumOA+ln0eDt1F868jWcfhrONI6mLIZrPTToMdOOUhXvBClrwZQx7LH632vtjctzlzOpwYzQ7cegd6he1wrFFj0NPeKKOx+FdLKcbLqWZ7OTbXBSYbaWYrCa9Hwp+3Bzyr83rcFvB0kvRyM8n4Lu/tXZ4JUGwOFZtd55isJ746yjCnZFve5FhSc0zOs03XUt5OJbz9HvS82f9xa+CTloAnrQGPh0gvjwosL0rsRpJMO6OMZshv+uJedce8GE96PZFmM5xhsVD0dq/CarXMeqHU5rjW+rzRhtliJ+52ua62ufhoQa20vKmwZX5zkTQ7ytqc8O8OaKMdWm+HN9hqvttDX602c03Wc0xOPpiclFmcfrQQdjvKZ7xkEx7SUdfbToe5EtOezFcr3+1OZz1OJtxZW36MJY+Robzw1vHdobCdRovBbOPmOKOmxBe1kU+/BD/+Gvy4NuxJT9zzOfLL+YTnM7HPFhOMNlKMDtJfzMT9WR/4uNL3b81hT0ZSXs5VmN8u+jCPQ69mPU/HPTn7YZzrWC6TzLqNO1jwWV/w2N7zmd/0Glx0b5lyap5w7J1zm1r3O7mIubslM2jpNFrq2WXcMYV0cB67shuxfxx1RiHtnwRQzsKur0mUq4i986CTq2AeP/38Nn75JIgPFzJ42TtXpGN6NCDIumamDG4FdG/4TJ4GTR4HCYSZHJB8yY7lC1JFkmyRNPuanUDjJ+F4LiROnTwOnD0LXaSETB0GXjJj2CBZKF5FEKUMVyByBaJSY0QqAv+Vx8b1aClEIMA5XFwoRBRKVCYnujF+rQ64zs+qHxioHiyoq6n4Pb1BjBDiT/VJC90uQkS1dZk7DNftCrofRrd/EBARAyfR0E2gV+BRnXCCoDKZHNHfr/5/Bt/f30ZECHUriD7uR7z5v9Kw9BciIcHXDQz9Z3YAEAhEv6EGYUMkQqcKGMRkWJ+30M0YXVOFQRiHYaGOF0LQAwGd9G0IcIAQRKQCdd8O0K84sJCYNAAIEl1+oH63gPXyhs6YSyw6+oYlQuog5hyXy4dgIRcWCnb34Nk5ASDkMgYYlDDmVQT/PoFzn3J3Hky/iuQzkmBuqoCXDvHIID8VhtNBDUlGbwAAIABJREFUKEkozoBFGQxe9B0nSiDKVspKZNh7GCIj4mKpsBhkpgjoURJ6FPsgELwMVopSlNIU8DqMdxrCOw1iHwbe7wbS90P5lCjGTqT4PkFIj4IvQ4U3EeBpsOA0gj7te9Pryh52Q6Y9kS5H/LudvM1eVGdD+ey0XWK3U2xO+WQpbnFUdbuAjY7sOjuoxZHZ5ECptjn6ZElvcOa3ul5V29Nq7YWtTuIO57tvdmsfLVZqbW9WfET0KBRO1cry/0NVcsJr7z6ZrN5eyNndvuY2S7hZzR01yQU9fYOtc/ON2zuVAgYZB1I1imKN/J1Gnq2RZwmoScytMOQmXHwezNn1x+9J/P0Q2rw/pc9ts9Z+v87xpMmOPegjnA657XDeqLSfKbVcrLLabHU6GHTbH3U5m/OiH4fBjARclKGQZos5ZBE7RcROpu0GXy16wUdBEkqkkh+jAmJUtAgtJ1rNjBIf+XOXvWkzHgg1QgkkQqfhp0MeB92u3LNI3lXk9bofbT8EAZIV4jTpTQxrwoM17AZMeUHTvswhF1qfD63d7bTGbq/Kkd7h9o8VH8WAi6TJ/vaT3WGh+VmR6X6++X6h7V6B7UGB3XWJw26u/XLi68GwP6eijZeSzVr9n1a5/1Hr9WiH/OY402Qk0mgp/sVl9pvzLBNKjsVtgRkl2+Qmz4RWYHJX8PamwPQo8+1Gmul43NuB6LdDseZtEaYDMcarOZZzaW/6Y160hD7viHo5k2a2mWO6X+K4XGQzkPxyLOVVT/yrsRzzk3rH8wbb4xrrqzrby1qviy/Op+WWlI9WxyWWd5XWaKujrN1J2eGkbLFXNNkpGu3YlZaLWa8P35vdlJvTqm2hXifpXqiYGgdvBl+12e/WWq1Umk2Xm0xXmG4OuDDPwumH4fUTX80bFqqrEpe+mk59Npt4ZzKe+Xog8cVgotFQklFfglFXzLOhxOc7Ra9PCoyPsl7upr3YTTPaTjVaSvxzMubZQOTTar8/ukhP1vJeUVodbk4iTlb9V4edT3fCbi9T764yrk9jt6d9R+stZ/vsVxfdVze959c8J5fdO6cc64YcRpd9pjcCe+d9Rld957YC+xe9O+dcp9YDLyipe4fhO4cBlxdJFErsKSXq8jrhgBLEZJKZrIy5Q3/KfRIbyJk5Dlk4DeUJ8hR4OQgXDG2FdGx4T5wFX7ESmVDyHT+BDiTxBOlcQdopI3btInzrKmpsL6Bn03uZEjVzHHLPS1Eq3qkUeaAgkw0uSRCZdG1T0dSEi0SoUiVFf1XjSaVSTC5HcBztH1C4uCBublhjowzFcI3WoDbL5DL96kC0c+vNryhGbABE+TaqFxJ0EQ0i443hBFcKIcrA9QxaVK9C6yKE2K+2V2LM6InrMolEKpPL9Tcr4gimq9szvBLG3N8yfZihRum3vIWUuIDp0YqYRvPPiNu/7RZErBqGCbSGQZbQg8F5EATzAQiEBYTRlvgtBAu4fACEIK5OTAb0kW/iJCXQH4gMeQsukbf4tQ2AEAgKQBDm6WJ9um8KGnjpxBAC9e1JIASCkI5nrlfFDeK5vhQWIMLneiQJKJRKuQgmurrG/HxRcjp4f8LnVLCvw2knQayrKJidJmCnCjmpvPs4+mUo4yqUdRfGY8eLBAVCUQGKFkMCMgcg3XEib9kxQlGuUlYuwz7I0VIJlA0yYrg34RCNRNsJ4F2EoNx49lEQc98fuAjDoUQJK+Zu05+67ss9CxMzEmWCdCE7CbgiMfb8Wdv+d/Nedwv+koNQdNFbteajWPJRTHnKh5wVfY5ovwev2RnrcVP2u2iH3NRDbrxOp7sGO6jHmdnhcNtoe/LFltroIez2EPW43DY48jucsWE3ZNCV1u66UeewP+B9u+EvYibK0RKNrPg/FUU/5GUH5+/q5+uTF7bXb/uYd0WrCwWHe5XjUw3Dky39w3XUs3c/lMUPyncaeb5GliMXpckEZLUoUcMjCc6DGUtet+O+243OW/W28LwnvuCjWvFB5zxpvW78YU/plBerz3WvwX6twW67zfGg33l/wOVg1O1kxvN2J0jATORckmh7QfT9UMqs18267+16IHQajjIjJbRwjBGhgWNVHJL8NgS7ChLt+0vOQhQckowRKbqKoEz4no370/fCOJQoHEpRIxlqNEMlTsPv48GdsOt+l+MW581qm7thD9mKLz7hzul0Pmt2fdgI0s754L2uSLuLqNEB/mYjrLUTNXsBtV4H+ZYXJQ7779zmkkxGo4xmY1/tZ5gtJbxp8X9a6/Woxf9pW8CTrx6Pajwftfg/aQt4Mhj2bDnx9X7am83kl9PRRj3Bz7qDn/WGPOsKed4aZNQSZNQR9qo15EVXxMuxFIu5DJP5lNfzKa+H416tZJmOJbzqjXk5mm46kvp2LfvNes6b3oSXY9kms0Vmu9U21DZn8ZAXOuwJNNjDjfaiJntBg4Oiw1ne7gzU2vK/2Qq+2cgabMGv1itZr4/KLDjf7aVL3vfnuUXzM9FTK4Mrdeud/iufTFcqzDfq7fc6nY9m/Y6PcgP7ex2qh9+XJn5Pe/Et+smXkCc1oU/qw558C3pUG/K4lfTnZOrLmVSjhXSjvQ9vKF8sLqssjj683c83Pih8fVLy9rzc5Oyj2XbR66NPpjetduejnqdbQed74YcrAcfrQVcnKVen6RenKWdHSYcb0XsrEStT3pO9DrNDTitrXjPLnrWD9hVdNhU9NgNzfksb4Z1Tnq1T7jMboafnabSbnL2jmOl1/3NKKpNWSL3JPjqLP7mIWj0I3DyJnj8OObuPZ/Eztq9it69jJdJiqbQYR4o5QG7Hql/bpk/flt/EQdAxM+aSE7dJjZg8Ddq+i1q5Cp87D504Dp4+C164CFu9jIJF2TK8QCbLF0nIx9RYpmhP2T0gM36NNTeLYQGu1UrkCl3umgDNqrX48TleWyuPiceePZNlZUoYTEyp0l+WULlcIZHo2r8NtCjsd0ATjhMmJcLPaqgHJ45OBGaDgMUSX0efldOtDr9WkN99sTK5rrhJDylBdM2yOLEeGcQSIjxoyFvojmaorovp19eR/CJQYSj2X6SX/0X/IIYN0TzBb/E3oVAEgjAECQw3KP39ByTyECKRmBgSXL5O8NCtIIS4rW9RFQhFOpMSHzDwOQjsBzGuCMD4r4SE/pX/awX5VbP6O56EWG4M1X6wQIe34vH4sFDEAQAx9VZKTpW9MuYPTnB5vSJeqohHFvHIqDBbLS9TYsW4uJB7R2JdRzAuQti3YXx6opCfj0hKFLKvStk3SJDG5MdcMiJuGCRYkI5I82FhLiopAmgxIn4ScBN9v+uHQokqLJV/GX696HW37iOiR6uwVBRIAm4iafuB/Ksw/l0UAqULGPH0oyD+ZTjKi5OLknB+ovA4Un0Zim/6oyu+6LyvYsYdXfBAlwKVS77KJS/Vqp9ixZc96ETvcxGMurG6He+7nZjDASfNflC/m3TYjdHmJOh3lQy5cTocTxtdN+tcdjqcT8bdqJuBCJyrlpeqZCUaRekDXgTfxU+t5SbO7ExQZzBhAeM67/K0oLO//mtD1/hEM4fxVSIo/XdN0Q918YOqSKvI0uDpWlmaXJTEP44Ubwcha97Ymt/Dtv+PTf+/bwU8bPnBc76ipSBsO0R+HoKeh8DHQYKTIN62392i71Gf2+GQ/8VyGOcqmbYfejrlfjblSZn1Yh2HSrnx7N3A20WPuw1flBOl4kUq6BFqMEbDI2GXgYKjEBxIRhnRCkGiQkKGqNGMfRLnPA4Dk5WSDIU4TYVmqvEslJfMXAxkTAecdDpSupwYAy6qFW/Nohdv0FM87aNc8lLP+ypGPbEeZ0Gbs6jVUT3gLmrxPPnguJpttZJqspFmspdlRskyOyK/mYl+tZxoepBqMh5p1Oz7pMHrby3+T5t9n9R4Pi7zss/xS2wING32/V+1Xo+qPR9Ve/xR7fmo2vPPukCLGo8ntd5Pvoe87Ah/ORxvNkd+u5dtdvneZjrxdW/Ui+aQ500hzwfJZpslThflVtv5b4eTXvXEvehONJ57b86a8ED2/MUHkccV1oxqG1Wni7LDWd3lDDbaH5aYH5eYw412yjYnvNnhttSUO+yiuIvbv6qIntohd/ZVfP/0omUttHVgqCOvszOra+zT+HrJ8GZJVO9YaNXXhQ7vxUqThrgnFcGPPvv8rczj30pc/+W9y1/fu/y1zPN/Vfk/+hrwR5X3v1YF/G0s3/jom9Vlow2l3prSaHPd6XjT5UBts7tpsbvscTpd9jvcCD7cCDveiT09JJ8cJJwcJJ4cpJwd51xTCm8uCi7Pck4PUo92E453447343Z3IttGHEvaLMvbrZqHXL8Pu1V1237psa8dcOmZ8ptZC55YDaoecZ5eD6de5d5e5xwcxx2exizshDVPeTROuS+ehl2wknZv4pbPogC46JadtkGJ2L0ktS15Ny55TZ+Hdqz5da77bVxHnLCitumRB6yYA1bMISt2hx6zcB0+sO/fve07dxy8cxVJ5cazoBQqN2GDFs++X5Sl5chfGkvDw5GtLSWfLxWKZHKFRILIZCoEwSDx3R1/BhacKqu/4c+N0PBwCZ0hU6l0xEDJrwojnb6N/Hocy+UKiVSiPxzpK4wQQhXXoTikCErwwzEcF4klOC5DEAzHdZcxvXZNtFwQniiZAVqu2wn07CliMOiNuTofMLGC6Or/dOoFLtb/2MRXVigUEomuJ0ouV/xXRsXPnz//AhACsl4VEOpTcr/RogT8395juFAZRGkYFhpEaR2BQw8SN5idDKE//eFI8EuU1oU8+JBAqI9860IVhvQGsYIYstwGKV4gEBHflA9CgL4YXJcxFIqAgyO0pkZm8hb/4zFc+Y12OX21SbreDLndjeBdJwg5qTxaIvUwiHoQcHsQANzHgfQ41nUY4zT0etufz4wWi3IUWBWKFMPCTAYv8ZJOAgS5WuVXsaQIRd4r8HKVvETMSRKxolVYKgonYXAy7yKOcxoBXpGYxxFiXqpaniXlxPKvI4A7EnSfANPjAGq0kJWokWVrsXTsPkrOiVYzY7GjMGwvVHUUq9gMRNZ9xEeRgjVf0Za//DJMfh6IbPqK1335Ux7guAtz2I014gWPumFT7qIJX0aHq3jYHRjyko578ga8r3u8DvucTybdLxa9WRexMmmREn+PSwoU6AeNvFR4Hz+zmh0zsdt2soqgX/+hLDs9+zI22bS20tTU0jI7XycVVuCSKjn66UH1Xqso0ijy5eJMMS9NIUrRsmI0l+Hqs2D1ebj2Jk57F/PAT9FAKRpRqgbL0spztGiGRpSsAZOUTBJt0fty0ptzQeJT489mvS4X/IHrODErBYOSZGA8d8uHu+0juQtXwjHCs0ARJVgJRKuhGBUrgrfnxzqOUErSJZw4/kUEyo9HwSTWWRR4GwPT4riUcCGDjMHpSmk2wsoAt8Ilc+7CGV/OmBe+5iOe9TxotN+sdTzvdMaXvP6+6f+w6qdaCsWng0RDXidVztMpb8bi36ymmx7mmNOK7WlFVmfpJpfZFrd5low8c3q+5Wx+1ECc/WWOGTXbuCkqIN63uDEssDvk1Tjp5UCYUZ3Xoy9uj2q8jL66Pfni/McX57/VeP75PcKyMeBpR/Cfi2kW29kWu1lmK2lmCylmfTGvJtOsR1PMTz+YSxttJQ22vK82h0WmoymvuxNfLZSbr36x3upwP+1w2y0y49Q4KFsdFB1OSIfj7RcrZpUV3uqg7HHRTrn+55ILh5I9cNIXNL5d2tW03+exWm/dU+H6qa4g9Fvrk+p+369Nll/a/1bZG1RSVVPotlRrst1qO/3u9WDq8974Z+0RT74HParx/rdPHv9S6vbXIqf/Wejy1yLXv+Y5/I8S/39rSP1zodpyr8fpdMbrbDXodCXwaNJ9b8Z7dyVkayV4czlydzNvaz1zeyN1dS1qbT1seTVwbS3i+CD7aD97fzd7dzttayN2ayN6a4O0vh42MO5U22tb22Nb1Wld1W3TPuTQN+LY3GP7rcv6c7vVp3brD53WtSMuPdOBwwshG0exO0ekzYOI9b2IqfXggQ3/6ZPgng3v4Z0ABjdXjpVeMpIvmcmrZ1Ffp92H9oMXbiLmLsNGDoMmjoIWLkJ3mKQ9dvQeO3qbQera8Wvd9B49CbzhJC6eBU8c+a9SQo/psatXAXv3OVzmqry1Xe3igf9pJPP1lV1eieVqHNdIJYBUMktlpV8wYmFJMSo/wPqH5b7+yNaWlAAu6Z7j+mo8FMP0TXziX7wpohpP+Rv+VkbgaVECfIvpVHF9TkKPKcQwBEGJAYPojVIK3QVMZ8RCdMBaxEAvR3VTRG5gmxNKO5HII0xWKNHF9BtlRCzVzRgMx+Vy+X91WhhIroT3icvjE2V2RL4BFujasEH9LcjwODYUrBKADVAHi4V0KwgIQpBABwHUGXNBWC+hG7YB3R0J1EW+CVAHYXYCQFgfpID1Xd86lq3B4KtHHwJ8gRDWAWsFPD4MwRIuKBb0j6Gu3ohnEFRVTz8aP50L3x+yOZlyvVrwpMx6nM55nMy4n855XK37XSx7ny/73GwHXG36UlZ8bvdC2JckPj1WCGdKxHk4mvVDlv8PPBcWZMKifEiYBQmz1cpvKqwcBRNl4mQJNw68jUWgNAWSwz4lXS17s8/CEYiMizNwOEXISgRoJAkvmXcVI2InQbREFMzTyN4rWVFKabJSkKxkRquuQ1WXQTglErsjQScR2GWo9DIUPvAXHgRiV9HKqwh0119+ECBe8+LMeysp4ZqbMPlBALbkJZxwB0bdHtZ9wXFvSqfzQaf92aT7zYYfdTeQdREFMxPl0neYuECJlyixEv511OZqHHl8tfFkW6Wo+6ku/qkqPTv+1jfatLza0trRNT3TurHZLICqtYqK/3goVSAFmDBLjedoFDkaRa4Gz9VguRpFkUb5Tqsq0SpLtcpSjaJUqyzVKvI18iytokSDFaj4MdB5EHAdBd5EXK36Mk/DFEgawk9GePE4GA8eBaJMklKUKKGFC04DcUaEkh+lhmO0wljxbRh9M5C+E3i97HU46Hw65nq/E8g6CYNo0bS9oINR56NJn7vdCBTOFTDI0tv4v9NiHygxmv0IeMV3r9Fu8bPVQasXddATnvUAp7x5k97yNR/xnN9JvcNMkdXee0dmiR2j1JpRbg99tIY+WrE+WPPLHTkl9hcZb/fIJk2VjS1fG+/zTNgFb1bzwr/F54zGuC6kBi9nRe6nm/cE/9nga9Qb8rbTz6jW7dEX579Vu/7x1fNxg9+z1qBn/VGvFpLfHOVazJGtZtIsdnLermaZT6ZbHxdb8mtsZS32shZ7WYsDv9pmPeftcNKr9hijoWyT64Xg2wFP3qAXvhgEdjqDnc74op9qNVC77PtwHM66L52+aP6wvpq6tDbUlzxW8Lot/s+m6Ged6S8GSk27y8w6ik2bC9/W5b6uTn1Vm/q8MdOoPsd4qMp8ptJk5p3xdM6LqfTns+TnM/FPRyIfdQb/7ZvPv1Z6/LXC/a+V7n+t8vnXmqhHn6IeNRS9mul1Wp3yXV+KWp0NWZwKWFmMWV1OWViIm59NXFmKW1+JXl2KWZoPHR73GBr1WlgIW5gPGRr1GBhwGxlwG+xz6Wq37Wyzbm+27Oq0HRl37elzaG+x6my26uuwGx1yGhtzm5zy6R91K262SP9qklBpEvnxTX6XfeeK38RucNe89/CK39CGf+O8R+282/YVic3PFokLaZzU2aOQ4d2AL9Pu74dcmjd8Gla9qibdPo64Vo67dW37j50Gz16HLd6FjZwFjV8Ezd2EMmHyPZg8fxVyxoo9osXOnQWf0MMvuclUYBq4PZG2t+Hf2wXXt3INLpYcMLlf92/CVs9C7tiJiDhLIn0PC9ellGupRCrXh58NAjKKolIEIfh9OoOTVEok44g9QweIxWQoIW+gmIE6pc9b6H1NCPKrnfu3ZguZXEEIG1IExXGd3C1FEFzf6/crZydBDB4tfQEUasAjYjgu1sFupYSYQSTPdar4f7ni+y8ABIG/6cOwoY0O0Hcf6WmyBCgQ+i0VYTApcYnLEgjpVBAI0l2E9GV2PH0Zhg48Dgv1uWshUXfxqyfjN+cusVuA+gsY8Tad8vFb3gKUSKVz84KqKoDF44FSoVgIw3SJhCG8W0VO+sTsaaFoErzLYR76sE5C6QchrKNQ2pY/Zc7zbNrjbMb9bNbtfM6Tth/KoYSyKRGsi0jqfjjrMl7Iiv53jPwfsoIb7ree65GvlLkTeimNFU7nxoOCTKEoBxHnYsIMASsRvIuHmYkKPE+jLJTwUi+XfVhn4bgwExdlKLBsTJTNu4vl38Up0fdaZTEKpUuBdBX2QS3MVmO5KjRdiaSrJKlKKF4BxymkacL7GAWPhN6Hszf9BKfBgqNQcN1bdhrycBelPA1UcmK1yjQFmiE5I8ErQfRht/t+p4f9AGTdmzboRB90vZ/wvFj2vt0PZl9E35+Eg7RkGfJOJS/Vqj7KpO85lPCt1div84PfD1ZGqEvNV2ubnKn//Y+G+9vauub2L3UdnT1dvYOduwfNdEbtD/UXrfKTRl6iUZRrlZ+1ykqt6otW+e1BVf2grNL/9otWWa6R56nlhQ+qz1J+pug2AeXEC2jh/IsQxnEIRIsBLiI4R0Gcw0ApJ04uTFShZJUkWUINx9jRGjRZiybLABLn3A+mhkKXIczdIP5lFP8y8n478GLWk7YRwLuIvloPOJr0OlvwvtsLQ8AMATNJheep5AUyThJ2Ei5e9WOMu131u171OvMm3Dnj7jsNzvOfba56nC/bHPh9btTvnvfVLkClFeezzVWp82WhJf+jreSLtbDCml9mfZFtuk82HqsoCv2+efPeA31njJWYACW2Y+nJJdGfPkS9H4l6Oxj6rD/g0UTYm77A1yNBRi1ej5s8Htd5PfsebNwe8qIt6NlsgvFmuukq2XQ++fVE4uve2Fe9sUYDCcZT6WbXFVbSFnuw3vb2o7m82Y5ZYbmS9aY74cVCjSPnJBblpCGiXPFBJLwXjoFpalEqAmZ+PxgrW9vK31xr3WzeHQ/szzTqjH32nfSsPvJpTfjT5rhnDUlGNQl/1sY/60j9s4P8rKvgRW/pm873xl9T//yWaTRdZzVZYTqU+2KA/Gwo8elI7JOhmCfDMY+HYx6PxD4ZiX86mfli7N3rloIXNelPmsredNfbzE2Hz04nzs/GLc4lLMylzEzHjo2GTE6GjI37TkwGzs6E9w/7NHTaDw37T0wEDw55jg77To/6jw949bW79LY5dTTYtNVbTY57D3Y6t1Wb9zTaTvS5Ls36zU+HLM3FDI/6Vn63+PjdrLDRjFxlEl9pEvfNrGDYvm7Jo2vRq2PO89OIU8Oa1yk9/oaZtHsdBQgyTmhxI3sBXes+ZSOuH8Zd2/f9OrZ8q6fcy4ac83qcCvudP0+59x0GDJ8Fte/6jlOCznhxF7z48fOAucuQhYvw0YPAxbPQvdvwkT2/7q3UI0YrWzgtkkxKgYo7evj8ic/sSdD0cRCVlQSAGSx+ikhcJJTsYbhaKkUxAimIEdVDCgRFEQzVSdwECUofd0AMCoFMZ8PVfdLXWadQXfMdgYHSoTuIXQH/PVJn4FkZfLHIbyEPPZ4EJ3KFxLfTRygwojMD09dvGEJ/ehgJoiuURVEcw9VqjUqt/s9/tkrvLzrvLAACIEg03xmqJgwXJ4LrB0ICwuwE6Iq1BTqFQFe0B0EQzNObaPV0P/B3xp/uWgUJCPVC54vVzyEC+AEShlr97gLoBRUQEoC/1VfoFBEeAAhFgt09xM5OEhEjBNhCeIZ+XcajF6OiWo2qUa2pUiuLNXjug6L4h6b8QfVejefJJZlSfqqIlShkxgHX0ZyzCPA6HGGTJIwICSdFiX3k08gCIH/lfoC0vRWwsZe3ukua3/5vPXzvmcvZq48sXoJYnCkQpPEhskRcgIvLETgXpMfKpJkaRaEKzxexktlnEcBNHCrMUskLtcoyufQ9QE+GOMkq+acHdZ1G/lWrqHlQN2qVNRp5mUZeopGXqOWFalmeWlYkF6XJuSQFmKAEEhSsaNF5EHwajDKiteJELRwnYsQyDsN553Hs7di76QDmnBdvyRfZDf1BiVIfhnAmPa/63U7GXLk3sSp5iQTO4VLjeLdJmKhQjrzTyEtlaAmPGkvZieycLauaacib6s2eXizd3wOB73zWt8OjptmF1v7R9qvr9u29Dhar8e/aWq2qVqtq+oem8T+0Df/QNGpVzVpVs1bZ+KCqf1A1PKgaHlR1WuUnFV6okpeiYD5wQxbcx0g5ScANSchOFtLj7zd82fshvKMwxm6glBP7oMhQixIUQKwKSVFJkzFOjOA6ErgOEjFi7zcDxPcxWnn2gzpHiaRLmLEIJw64SuBeJ4o5yVIgRchM4l3HYlCaCs1WY3kQNZZ7GoFTSf+ghv+4CBWt+1D73U6+O1A63G/7PU/aPDarbLAJL3TUG+lxk7Q7CJud6V/d94tsbkqcxFXWgk+W/HJH4LOroNz6/qNLXW1NSeOgd8tY2PfBlqba8Q953eS47qTQvijbMn+/TJ/4L172vd6PtmLezIYb1br+Uev+pN7/Vb2/0Tfvx41+T+t8nzaEmjaGmTcGGnVEvOiMftET86I3+kV/3MvlnLeHH8wOikxFdXbyZntpvc35B7Ph5FfDBebb3Z7AVYJSmC0C04+vo86vUouWp1IXd+Yv66/Woza/WUxnv17NfbNd+Ho5+9VyrvFw8p/fo5/WRDz+Evnoc/gfDbGPuzIeDZY/Ha15Ofj1Rfdn47aSNx3FRrWp/1af9C9fwv5bfdRfu1OfDWYYDaU960v5117yvw5kPu4vfDn53WZ+2HGg0eRL/t/qS5+PDfuOj4aNDoUPDoSOjoQODgT19vo2NFrWVD9varHs7POoa7WpbbFsbXfo6/caHgzq6/Lt7vQc6g+G1S9MAAAgAElEQVQaGfIf6vccHwkc7g0Y6fcb7PUYGfScGPObGg+cHA0Z7Pfp6nWt/m75ufH1t/bX9X3Wn9qtilus0r+aJtSYF446Nq15VU+7lQ86Vs+5bt6QeEDGPjWGworni9KZAPmamdC14vdu2KVu1WvmInTxImzsIHhoP7B23jO31/HzlHv9unfFgvv3Te+Zi9A9Jqllx3PoMHCHGbNNi+7b8und8F48D1k599k+84TAmGP6Z9LyYP5izdxpKhd+xxfEXjGj925IVFY8IkoTiT+KJRcKxQNhUZWiOKZSIxhu4JCjKGaolNATOHCJRIqhOg+rjh+OoiiK47hMIkUVSqVhM0BQXMcgQVBcf+DCsV95QJ1L6leo8BcGSlcKi8sMq4ze4vV76uKXw4rgzhrGhkKu1IX1JFIpgmo0mn9uYPyFuBcRKgIECXSPdVD3OObq4bIGKxQAQoD+fGTISRiq8QxJ7N8Ig7+AtQZQhwE2pVMvAIgHAL+r4gZD7W9xEIFBHidQtUR9N08kFqenY1a26MG6RjOpRD9IwDQxmKHCyx6UVXK0VKOo0yiqcfS9Sl79oGp8UNY9qGofVHU/1F+18hIVmqfC81RopkJCRvhxUh75h6buf6tr1qjdmUsHBTtdpYd1Uxdlx3eZQyefI2bX/KbPD5j1YnEpDKcCYIpYWKBR1snR9zJxmgJ7p5IXqOUFcmmWgB4NUkkonKHACtTyj1pVhVpejoiyMWn5g6rjh7r9QdX2oOp4ULVqVY1aZZNW1aBRNmqUjVrVN63iswopUqH5aixDCcQpoVgxJwYXJQoY0Xc7gacz3oyD0Ks5H8qQh2DbT3EZgp6FCXZDVVQSsBFwPe5+1Ol00OV8txsmBrMkUKYcLQIZqSAjUQSkSeAcITdFDGUhUC7KTxbfk8CLiKPDjMylhbSN83u4/9813yTCWgFUt7bWvr7ezuVUa5X1/9C0/F3TegVOTFHXLvhTD+q2H+oWhaxWraz7oWp5UDVrlV9VslKt6iMK5/OuYxnHYff7QeBtHAqmokAqeBUpYcYjrBSEmwxcRVGXffnnYXI44UGehnHipDQSyohC7mNk3BgxK+5q0Zu25S9kxikkaRpZpkKSxruOhe9TFEjOgzJTq8iSiVIF9Hi5KF2F5ihEmRCFBJyEie9jlFCGlhfzgxopP44AF3yAWW941ud2MPCq040/5M3p90bGPfExH2qTy81Xu9Niy+MiS06ZpbTKSlTlIPziwvlowy81FZZZTX8ll9Z/zqtpSP/USWqYnSyPn04wTw7MtvFq8vX8XO/vvR5ndUy22ot9Mxj4/KvL36qc/vbF7VGN95813k9rvJ82RTk2kZxqvJ82+D9rC38+GP9yjvymN+ZlS6TRYMLLKbLxJPnNapbJ6XtTsMaO/tlyhvyqM95oqtxqf9hvo8Njd8Z7jvL5vw8y1q5b7zf9e9NeLmUaH32wuPpoeVlufv3R7KzUZDLteWfCsz7yi7Ec4/akpy1JRrNtRVzaJsTZ59A3F4bTh5ocDpYa6GerrMsNOmV9qS2vM+NlJ/mPyVJb9uk0RNvaHMhsLfq39hqTlYU8gL8FcA52Nup6uvyPDpth6HxsPHlqpojHO95Yr12YK2Pebwz2xzU1e27vdfDB42vqzOBg3PBgPP1+8+Z6qa8ndmaqAOAfH+53drQFzs6853D2hIKLmekPLc1+k+P5MHR2dNrR1O6ytFHB5u1sbhcPjft9H7D/0m2T32SeVGtObrX+NOdaMuGc2+3QvOSzR4tevYycOAs+4cSxhGS2MGXhPPT9kEtOr+PwQfA6LXLlNmLuOnTwILBh2adhxad41LVq0aN1x3fwJGjoOODbotv3Dd/+09BlavTYUWjbWlTbUWfAyob/8sr7rUWryZtHfacvBi4i5jZjlg+Ktsc3b7JonAwat5zK+ULjfxSIv0qxIwzDEKVGPjcv+/hRDgASuRyX/ZaSM+wEBIcckxFiskGBMHRmEExAHfhWrotqS/VeW932oN9IcJkBqy5F9chCFCW2EL0qjqAyuaG+AsFwnKBNISgq0/foEesI4QM2sHKJIScx7EP/FFLw58+ff+Hrj0gGcobefSTgA6BQKCae3YadQD85dK15AoGIzyPauUF9TkIHrDWE8gz9rHpV3NBL8esIRvyRQPAbh1ygA9YSUwcEdDBawyyBYAGHD8BsDu7phb1/JxbPKrB3WkXlD833v2tafqhbtKpmjaJBq2zRKpvlaIUCr9YqW+T4VwytUMhqtarvGkWDRlH/oG7QKhu0ygatolaFf/67qoolGA6av208HFYAJJTtC7KDePxwgB92ckcuXx8ymaE8n7yKWd5gQh0q7LMC/YAIC2YWKicnyoS8nAdlHgqnwoxYAZ0kE2co8XxE8k6taNKqGrXKOpWsSqtsfFAR06L9QdX6oG59UHc8qDu0qnatqkWrataqmzSqarW8RCbOwgWJSkm6mJtysxNwvuR1txcuuI9TiuIQdpTgJgw4DAV3AnjrgazlQPwyBKGEyq/DJSch5yPulDkf+kkU9yYGgXNE/DTOTRTITEQEuRIwBxUWquVlD6pPanmZTFIkYSWw7lIHjwf9l68CV86mqctXvKHlvbabuzqhsJLL/3LDH6o83M9aO6nd28xcPa08PIAkXSpZpUZR+6D6/qBq1ig+yqV5SqwYvEu5WvO63Qng38awLiKY59FsCgm4iAIpUYydIPZxOPs47Gzc7WTY5X7Ln30YDJ1H4PxENZqGMGLhixAUSIJuYzmnoZwzkkyUKuXHs8/C+LcJCJSmlhWq8QJUkATRY+TiTJkoi3edyLsIFd6EA6cRGERWy3NVSJoCJuPsRBU9XHUTId4NpY14AXPe/FlvwbIvNOFGa3G/a/dnN3uw6jxOSm3nUs1PS1yZFfbcKluoxgGosGWXWsDFxvC7lxuJL76HGadnF/o0LA3m+I+kurWlhOb7J3wMTF5P9qJlmVLTTfYT3o6GPP/i8ke16x/V7o+/uj3+6vaoxuNZjcezao8nNd7PGwP/7Ig0miYb7xearGS9mSQbTyS/mkh+ORD3oif25WiS8WGRKavKmlJqvppjMpdjOkx+tVVnM3NW9N/HaSuU7/fTIaNk08n019RKG2qF9Urem5nMV71Jz2dzjZcKXi8WvJ7LfzWb/2Iq3+Rue8Lw/7NExG+tiby/Ozb8F41CPlofUkL6v/rrfYknxMVRX0P5HwMdYSIBk3jPv//Hv88tfDo87v/58+fkTPb6ZuPPnz9vbzZvrpd+/vw5O/Ph9GT4f/+n7vlyQZkdHMxWqxU/f/6cnMheXKj6+fPn9fV6VYXLxnoH8Z69nf76Wp+pqfc/f/6U4ZKR4fSLi9mfP3+eHLdPT4XOzYUOTXm1jrl87LBOqTGPrbXIGXb4MOXyecG9Y8unZdmzet599DRo8TZ87S5y4DAwt98pp8+xdd1v9jKs79B/+Cyodc23adlnlBJaPe/1acqtfcevZdOnc9uneiPTe3z8fw7t/9+jJ//PyMn/O3RhMbJDniiJGO9KGm/LW/rcspX0eTnt6867z+uFKXOdZpPHRtOnj6cu/5i4CJpZ85xdj1k+TF5lbQLI38dHcKMXyox0XCCQKtW4UkU4Yg0XIbFEihkOPnqpg2BPGaixhG6B4bhYIiGWBsL8iuv7XwlAIYISSoPOFyuRSImlgUAZYhhmQNWKJRK98qGLZUikeiMWquvOM4wHYvxIpIhcoWsP1L1BJvvx48c/My2ISB2gPxzpDK8CEd/Qzv37hgELiBJvHfxVjxc0UJ5+3wkMowKCdcBawyIi0KsaOk3iV97C8HVEfOLVwBEBYUKEh3XwcwGPD8AIKtzaQq2tBd1dPF4v5z6SQ4sGWWSpoECBVaBIKYaUSsRFQmGRUFgolbxHpR8EwlxE+hFFPkmQUoG4EBLkSSUfUfQLhn2Vy+rEkhKFpCBpe9V/aVUAZoq5yexr0v1FIIMWzuFGURlhNG7awm1B90nZp52RuFXKGbtPKytv62vML2vemk2h7sUI+AWYOEcCJCFgohLNkUqy+fx4kTBHIa/Uqrs0ymYZVqFWNP5QtTyovj8Qr+rOB3XHg7pNq2rR/VLWqvAPMqRACKTdn5Au1wPuDsPF/BQFkqHByBppAsqL5p4F07f9+YchnO1QxqKv8CBIwyD9YEf/4EZjNBJCj4VpsZybKIiRgQo+SMBcATsFZCTxqIl8Wjr/jizkpOPiQgXyHmKmsM5DROxsuqRzgdrdezieubr7ZpaSuHpYuLJnMXHhPkeZvBi743/hQeV33Irqg1nS8tkN0KbBC1Xybz/ULQ+qbxpFhUZRJeFnci4iBKxE7k00dSeQsux7veV/txrC3QtjbIZczAScjLkdDzofDzqfjrrRt4JxOEUGJ8vgZCE1kr7ieb/mQ9/yZx2GwPeJMnEqBidCNJKAlSIC0wBWAsCKZV1FSvlkNZYr5aWyz2Pg+1j4JkLKSsCgJBRMkPDiZOJUKZSCsKLl7Cj8/2PtvZ4aS9Bs3xNx/okb9+G4e+fOdPf01Ex3V2VVpQeSxFuBcEJ4J7z3JC7xnsR7770VHoRAAiEv5KW9t7zZsggysyp1HySomhPnaXoiCIIHheBF++P71lq/xY6R4dFaIlqBC2KvBJDH/Kj9fow+BDjkox31lfQFMOo99nJeY3NfCZud5e2u9Op3Kyk/ryT/NB33rC/8L/1h/9KL+ltA/WxXe4ew5vVN6ftPsRkFqMqa6OLLTA9e7k+M7FfkXCdS+gti2ov16B+mQ/9tO+b7k8RnR/E/LEb92B74Q5P/XzqQfxmN+f6k6DWtzlnS6S5rd5G2ukDN77h1TvjiV+dFL8nlb0Rt71nN768rHWj1TpRRVxw5JX33dAo3Il4NPP3gsJX/El/xdjP/+XLmT4NJf9so/Pmy5vVO8c+zWT8Mp/z1U8w/t8f+hbo/8+uv1vWe3IO5zs9fft1cHKTd4CwW88ZKDf50wGq1HmLbP+b868JYru0zz2ScNNS6b282/fL1K4Wyv7xUabVamazD6+tlq9U6NZ2ztd3y5ctnInHjkrD89cvnla0WSMrW65UTk5lKpVgLy7d3++QKodVqPTwcWlyu+fLl4fp6rbbGEXc2YfsVZPJeQ73n3Ey+1Wr9+vXr0kopDjf87ddfL/A9a8vRW1uRU8v+ExsBy/vBvQveuT1OmUPOeVPupfPuw6cBc5fIljXv8lnPnqOAMUJQ045f/qR767b/7FXYPAnVtRfQvYccPw1pXfMdOQtZpKDqVnw+Lnl3Yb0b95NdlnE/jZ/9tzHyfx2X/MMUM2h+Pm+xZHDLa58UQ+JgNvHBk4e+/dseWGowQxhF5CR3npYWrecWrudWbKd+Okhs30/v2M9bJVfxpOUq1bG+b1T7ww9wRrqezoAZTJVMpoafoFIarW2rMBrteQvVUyzDXqltEx50Or3iKW9hUy8e+VS2H9S/q4PVGQxKpfLJiGVfQdTqp7yFTd54nFWwbXjYOjNsK4ht/OgeV5lHXrrdx/VU3PQfvETZ1GObePD4OP53oQfAjoGyyRVPmTvgt/HwmLqwowAlNgIHYKuasKfkZPKnzownHAgA2mmAtt3iCXz7FNi2tXPb/rwnYUNk99cCoEQqkEil2zu6d87yuWmxqEd4GwnwElTSHFhVCAGpQmG8SBQrEMaKRQkqVZ5OW6FWFqpUZUZ9552xz2zogeEmSJbHESUx+QlsQRJPnCQG45VgdODOSvb5ymd1qlKaKaBGUo8DWNfhYmESX5BA5cYIxElCcaJSnjdI6PZeuZmiba1ge4enPkn5RZTT1Jr6Fjy+5k6fb4ILTXChXlsnleSJxbFqdb7Z+OnePG7Utxh0NXfGzgdz14Opy2JsvzP12taLe/PQvXnIYuq3mDoNcCUIJDOvUbRzpFyUrFNmmfV5JnW2TpIgoUewjpG03YDbkyDOWTB1K+Byxpe87Ce9DjeBiXoIowUwEmYMxIoTs+KFtFhYWXxnrIEVpQpRBnCbyLmOphwHU44DqSdBnKtojbTIBH80aKpN6kq1tIjDSKbR0gjMMiyle/ByteFo/ZjeoJIVqKTZAC9BLsKoweyso7XIvZM7bZ31vvWLuevLXddnc6cRrldLcxVAqpgZz7kMh+hxPHw4eSuYsBhAXPDjHATDYIqCG397hKRtIiirfoKLSC2UISKGyxjRGjGGiQ3kHAWp2DEiQjjjCCm5jYflqUpJGshP5NHj6PjwmwMElxRtUOWqxOmMUxTjJJhNQNNOkFJuvEqYIL2NlvGSFOJ0ky5fK8/SqXKNkjQdP1Z2HX6z4INteHdY50jqcRGMe9B7PTRzIeZZX/2op7TL86TIgVLnxG52xua9vil9C9a/uyxyWEl9vp/zYiHhr7UJAci2jeG2mptW1FVt0nBqTnNcYV9sGiHTmZLrcJ3jxi1yIGe9pGa/ZOW8YOS8ZOW8YOe+ZGa/2Ij7qSPwL01+f2kL/MtQ3OuF7FfXja7a2VDLZqRlwd846gb3u6q73iva3inb33Ma3u0XvQSGPR6YMRJZce3hztDltIqCvu31JNU4EmscLyodrqscjsvfXtS+JtS9mcz4viL4j0WIf8xy++9pHv90sDL1zWodLg8Zbkg1m+8Ipzt0Mt5oMPR0Js7OFFmtVhxutqnB9/R4/Ndff/327Ve5QtTzKW5zve3r1y9nZ7Nt7UE6nZpC2SPf7Fit1smJnNXV1q9fvxCJ2xf41YfPD6sbHZCEDYDMqlpXEhkLgJy1rQGJVGC1Win0s/H52ofPlnPcfGHRc+LVxrdvv1qtVg7nuqraZXwiy/aU2T/qPsON//LLr2e4T0OT/v3TPn3zPi2LXn0bfsO7iOE9//Jx18Qup7JV96Y977HzgO5d38pZz5ol71asf/MB4sOSd/dhwNRlaPWCT92yb+8hcpsZOY5DNq77DuOCmjf9yuc8B468Utez/nHqJnu5qnwjtXq/ZuI8Y/0yfOoIOXEYdE6PovLiD0johbOg7k2/sWPkBS9WKEtVKNJPb8LG93zmjv2I7AhImgpK0lXKbK444YyVJtHemIan9a/f6L77F2NcgpbFMZgfjIY7tVoL6/QKLawzmuzqBQxrDbZ4nU6j0drMUSqj2fz5y2Odxm/Ks40f/sQKfCrVsJ+2nvIWj62xNqKtrZpJZVdBbGvNYxeTTbdQax75ItqnVcYWHLGr4vZiQe1/OM5t40Q9wppsEEAx+FRhJHxspHi6CNl9sZBEDPz2WBcIRU+cKNs4sVUh/S5GB0ASmUgMAvaKPZktk2HjpUPQI9HWPp9+u1zZPFGgjXsIgLaIn/3qBYAShUJyTZLVNYIH+6C4SyVNh5UFGnmxRJwl4MQIuFFcNlrEi1HJMxTyHKUiR60qUyuL1KoiWFOuUZfC2iqNplIqzxWCqbfCOABKVKsLHjTx8UeT0QcHRlWJWlEIsjHcGzT7CsWjxAGCVAY/5ZIVzRbGQ9J0JRSVfjL8hxkWkVWtklWqZE2HR00ldb2zy91GuNKsr9Brq3WaWq2qFgAwAJCgVlVaTMMW04BR3wJrK036untjm8XYaNI3WMwD9+ahe/OA2dCl0VQa9I0qdTGLGsa+joD4SVIBBriN10ApImYy/Qx1vYG4mPO+XvRlYRHQVaiaiVZTUYKDAOKCz+1JGPM4mHOOupj1upj3YV9GiplxEDdFKy+V8DOk/BSIncgnJ5J2Q4irPqQdxO1lNOcmRibKgfjZPEaiiJvCoUQxL5B8SohUkKCWFcCqYpUkCxCmiPkYOZgqBbLVkhyOqL7xDNdOOGFJp+8M/RZjv05WLWNEsPDBJCySuBnAI0QpuRjeOYq87kfbC+Dg0ApOolmbadFnmdTpADmeshHGPgnTgBkaIE0rSTNpswyKNAUrVkqJElxGMI+Cb3EoKS9BKcmWCJL5lFgmLph2FMQjxUq5GMZJ2NVWAP04RECOVggxBlUWLE3XQmlmuNyk/2jSFZv0FWbDR7O2Qgdk0NaDLofc2ZP+0kVfwzbCsheo30Io5n0NS4HmJT/jjLd2zPeiwfOw3JnWGgDUv+PXODI/utA/vufUOvBqHfezfm5OQ4XUjMX1HX8aGj5oypzPT29JKWhLyphMT9jIQe1nO41F/Xya/pxT8JZc4EzOc7rNe3Wb95KS9eI0+aep8L+1If7SEvCvg7Hfz+Q64gZ85bjgz4zIL4Swh4NAy7bf3bqvadnPtORt3kbc30Q8wAV04CNm42Cd0qVTJIt3Qil1jmflrxcyfp5J/WEp69lx5cuTqlft0d8V+P9jjvc/pDv/tyzPfzpYnvpmtbbkh3yqTLm7M9+c7zDIF2aTsbYksLslwWq1rqy119T6UKlHJpNeJhMZDNqu7oTFxbrPnx8IhPWZ6Q98PgWLHby4WLZarSMj6YtLjV+/fiESN/H4xc+fH+aWW8QASwywO3uT8YQtHH5zcq5RJhd9+/ZNb4SXNrot93dHR1PVVT4iIV2hgvQGWKEQZxQ8q2sP/2a1fvv2jcoiXpAO7h8s89s19QPvKnuc8rucSoZdG+Y9e7b9Bw8QjUte8W0OtntUJ9a/dw/Rsx/QfeBft+5TuepTtenTvO3XsObXuR04cxU2chE8R0Kt0FAT1yG9xwENq76Vc25DON/G8yK/pZOijaqeHY+2DZ+hPb8VQgiWjF4jhK9chh1RIi+Y0fuk8MnDwE+bvisk1AE7igViFMosHC1m8Tx07RJ1SovZJKJ2ryKu2Ql4BuqEmX0rOVJvbpgbOiRjI0IuFVICYilfA2uVCpVOKlVIpTqzWWk0GbRajVQK24IRGlgL65UqlZ5C0fD52vsHpUZrMBh/z6H6HSvQTgx8Inkof5e3sOnbT7uISq2x3ZR0er3Nxat5jILbI9+w7nez5BFYC8NPFi8tDH/5O0y0/8XuOJI8joSnSPaj2Ql45IeDECQG7NUUT6k96N/5YqWPeQvoaXL8HyCATzipRxXEZsy1rQ42W+2T8QmwLRagxNauIZHIALvEDdiMuZBMLpKrxRBTAZXJgBQ+K4ZFRnPoaDEvXsSL4zLRYm68SpYr4icJBZEyWY5CkSWVpshl6XJ5ilKZo1IVQ5JkgTiSL46QSNNUqmKrPi/hDBuO3dTLs2FViYyfBXKSQG7KLTGceRnKZETQeDGQNN+gb7yHc2vwvS/nGBRu74OuUiCo6Z3o2D3sPTzt5vObVIpypaJALs3VqKqU8lKRKA4EMApZsVnfZdA1KlUFanWJHq65N7XdGVvMxvY7Y6fF1K7VfJAr82BtNQAmiLjxICcNYCdzb2L4tPhbApp+FsInx4KMGCkr0ShJsSgwFiXGokq+E0Q/cCOgM+TJsMfppC9+1ut8zOt8yONywZd7FcklxYjpieBtgogaI6LFMHHhZ2Mee23vzkc9SFsB5MMg8hGCdh7MuginHCNJe8ibvUAGPoRPi+JTo0FeilJSAAhSRdwErSIXEiYppCVmfZ1S2VyHWys+uBginowQ9mt25tt22ik4jPgCybmMuD2L4eGjhMQIgBIFUiJgEHMHZ5q1mWY48w7ONMjS2Meo62U/KTtZI8nRSjKMmgyzNgMWxCkYUcKLIMFVOHibAHFTZEAGBKQpwUxYlqqVZiqEKRxCNPM8QsyI0ysz7vQl98a6O0OtSVtlMdZZjM13hgaLocFiarHo603qUqO0QM5Mkd9E3F2gtWsI3Yb//VmwfjdAvuSn2wq72w2wbPkZ15CEpver+W9pbd6iDi9ipSOr3oVY8mo38zmj2kHQ+J5a+tN65uuCjxV+QyelM6vE0VR+b0hTesVodu5+rs9Kwk/Y1J9OM19gMc9x2U5XRa68sjfsD29JOa+vMp/Tc19ik37uDvmxP/rVeOrPC8XPTwZ9BLhIoxjzWZLyIEq4B5LvpekPUOKDHGOUZxo0RQf0MtTK1jGrQiHJUDLiuINuxPKXhwU/7mT/cFj58rzp7XTWD82R/9KA/nNNyB+rA/+hDvXd2fqk1WrtKgrtq041m83Es20y8ezL5wfs2gD+cNFg0LZ2hJZ8+BEAWUIRA4sd+/XXbwOjWWNTZXd3puubQ6VKZrVabyiHuIt1q9Xa2R0/NVv75cuXU/zK4dns588P04vNAjFdIhVS6RdWq1WrVW7sjEFSgUajMJv1NzeHnz9/3t0bqa4NUqlkl9f7FMaF+c6YWehY0xz27ZvVaNRBEIfNI5vMxoH5iqzGF3ltr1IaX6Mqfk5sfVM661a/6f1xzTPpk1Nq3/v6Db+uncC+3cChw8CWVe+KWc/iWa+PWz6Vq15Zw+7dh8iOPcTIRdAoIXiUEDRHDR0nBvdgfatWotJ22xFrWP/xwdxRv9Z134ED5CQ+pHcf0brm07eLWLlEEdhxx7SohfOgicOAni3f7m3/GXzQJikMR4umC5J4YNopLXqdEDx9ipg/C94jRWxchvXueNWseW3Qujmaoz16V+9u3vhR4Ra56py9oBcKtSkp+r4+tVar2z8wpqZpu7pVUplOb1arlXKt0iySaBH+JlSoYg+rNZlVMGzjpduoU3q9TWnQaLU6tVqjg3U28K3aDjBX20i0uid1XaNVqVW/Z+L+toI8djHZjFh2hrntHR6rkPQGg+1aZTab/y6qIPhUbmEjZ9j+tX/McttS0/YKIxCyF5o++WL/3ct+S/nZnv5Pab5HN9RTmO4xfW2/Mv0OLmsvWIWgJ3njiVNra+cW/5YCAcAnXrpSyJqln4eQ9vxIWH/yAYJyEkjHh7Buwm6pYVxmBJsWyaaiOcwIHi9CAiWDYLwESlKrcpWKTI26VKHIUSgKNOpyvbbWoG140JUOUafid09vwU9qAEM9RJC2/Hk3cVJhipAWJ7yNF4oxgDTLqG/6etd+I2hJWNtzWmGVnm5xRI1MThGVWbdz2DYy1XlJaDYbih+nRaFYHA8CSUJBpESSAWsqjfp6o75eq6nQaastpjaDvtagr1pHzCgAACAASURBVDIZauXKbBiuMcANUkkWJEi5JYRzb6JBbjKHFMm5jlJB2QZNvkqYYJBnWAzZ9/qsB1POgykbFiaAuDAVMYy9icBP+J/PBF9M+FwMe54NeZC2ELRTFIcYKWbEixnx/JtI6l7wca/rXqPjbqPTyYDb5YwXccGHtIUg7wZeLvuez/mez/kQ1vzJ2EAS1v96D0E5CaWehdAvQkS3CSJujIATLwHzYFWJQV1I4DZPXI30bLWUz7Tnzi8U7WAHidNyQbYQF8g+CtRBKQZpipIVq+bFG5RpJk3mHZxlUqfrpekybhJlJ5iyHSS4jtXLM43qHIgWyztGyigRKm68jJ2sFmXAsnwFlAWKUzSqPLO+XKfO51OihYwEvbbYpC8y6fNMhiqLqcti6r43dd2bOsyGRlhbadJ9tBgb7/V1d3CNWVd9b6o3a0v1vMQ7ZrzyHK3DB8u3EfKNwPvT4Dt6lOUyAl7yk4+6ioZcBUM+lFZvQoXDZYUj9eO723qnyw9vccWvCeWO9BpH4ocX8yW+6YOLtasb0rXo047kgYLS/qx8SlUwqcR5Ieb7vvAfh8L/Nhv9V0Lec/FHJ165Iyn/JafKEapzuip0xGY57xa/X8x5MV/0erfDjbIbrJJmmA1VD5YGi7nm3lBuMVYZdCUaVebWTV7I4urgcQqJnqgBk2UXKHDRVzzhLphw5y54U3qdsWXPd0p/3ij6cSHnh5HEPzWHf3e2NvXtm3WuMWapM9tiNt9c7FCvjp8+4TT6eV29Z33De51eoVZDLNa51WqdmS8bmyyxWCw4/MrGdvcvv/xKohziLtasVmt7T8z4dM2XL1+Oz5d3j6YfHh6Gphp5QjoAscdmKlRqSK2VL2+OQFIRl3cDQFyNRv7t27fVnd7q1kiT2QxCHIlM8OXrl4HB3L7eFKvVyueTAYBpMOruLOZP0x8iyn7IbX9bPuAcU/MirOp5QufbqlXPum3vtBGXuM53+ZMejZt+M/jQXXrkHD5kYD+wfQNROuf5Yc2rZM6zdtOv6ww5ehU8TAzuOEEMXwW3YX3yp2IcJzbfT2FDp5qKp0M/TLv17AXMXob1HyBnr8JWr8LmTpAdG96De4j1y5BDSvj2VejYQUDnql/nuk//tu8A1mcehzymRNAEiTR+0gk94oCMXieg+nb8BrHI0aOgmmXX9h338Uv/ug3vpg2vtm3PTweRDPKxMSpO+4c/wMnJhmc/6N3d4ckFs9YiUvAXzxs2KU1CNk7fN2qKiTO6uqomJmCTSamxl2rYJoRKbW8xesKeP3qi1BoYfgoD2oC19siFRmvjRD35a9WaR0Pto7Jtw6fbVJBHUrpW8+iJuruz/IdHhdWmW9gaJn6XrfsNUS6TyUV2bJ/tZRJbSEIM2F8M/baCgBAkET4WZdui2vZwHwhJpFK7sPGIFQGeLLYg9JS3sOU2wMesuK35zs4KtGUDJb+9DLKLHHIBn8U8SWXt+1E3/HHjnucTHhdTHmeTPoRVJP0imE4IujlEUI4DGIRQNh0lFsdLJJlKeZZcli6TpUASDCBJUijzVKpihaJAochTKHMU0uSS/Y0hwrJCiOEQwnhXkazz4NuLUO5NokpSrFZXCMFcubJIq6mWSzM3SGWhSwORq+sZe2ccqHr7JLu8uTu9eKS5e1AmadRrP0igTLE4AQIwgBAjFiYKhJEgmCyX5Wk15VrNR5Wq5M7YbDY0mAw1ak2RTJFt0DWoFKVqRbGUnyliJohY8SJWogLMhFVFZkO5VpqvhTIMykyjOlstyuRdRHHxEbTdYMKUN38fJTuPFuyFX82hcCNeFyOep/3u+BlP6nEI5QjJPA/nEqOph0jaQTD7OIR3hMQNeWKb3511vb8c86BikfzriNvzMC4hnH8VQd4JJC77EpZ8z+e9L5Z9rjb8SDv+5MMAOj6EeR3GpkUAwjRInCIH4tRgtJAUSF97T1wN6poryZxbbsBuiLjZsChNyornX4RB1Gi9LFWvSDMq02EoRcaIVvAT9YYCmSj1Zivwct4bYKYoxXncswjRVTQMZBq1ZbCyRAPlqcBshTzPAH+0mJruTY1aeYGEn65TV9yZGu+MTWZjs9nYaDbWmQ0fzYaaO2OtDi6H5NkwXHKnq5RJchTSIoWsEIarTboWg6JYBWULaYlKUoQGF8bfCOKtBCooMXeiFAMZbSSGmA8CVLP+zA6X88q3a3kvzyodpYNe/A4XdovzTvGbtawX2wUOqyUvLofC0yf3y1Y3hXt5B71pfcXpLZis4fiAw/TnVwWvT7JerqX8uJ39civlGbH4rbzDDe5xgftc9b0uqg5XVa/XbZPLbvm7/Tpnwqy/kIGRAgVaZZXF3PH5ruOrpcugqzmnR/YfJATNrdesJm+fB8vEaXJJDsDNFFEx3Jt4Fi6ctYOkL/pShlzw7Q77ja/XPvwwnvkjcXv66y/flgYw6+OFljszmYhl0fF3dwYWA6fTKwExu6HWo7klwGIxPn3s9w+GFpabLPd3+0fjTe0BX758vmXhb0hYq9Xa1h01NlP19euXg9Pljb3Jh4f77rF6joDBEVBjs3++ohxrYeXGzrhMLubwSGcXW58/P1it1uWtrp6RjKeD+Ldv3zY2OgcGUqxW69bhEPZ03Gq1/vrtl08zZX7Z/xpV/VNRzztM4+vQqudhH18kdTllj7sk9L8Pb3eK73cuW/UaOA2aIISOEIIH8MjGdZ/CCbfMSbeKDZ/mPf+add+SOe/iae/Cac/mfZ+mo7jvJnZeDE8VTqAaZ51a1r3qV/0aV3yXr1Bjx4E92IDly7ALevTBDXrnCnVADsMz0Rcs9CYxbOIwoH/HdwjrN3mEWLsIOaFG7d2gydwEGj+JykvFMxM2r0K3SCgsPbJtxz9zxLVy0btmzbd1D1G34Ve54jVLrgRuiXdN7cbYBENTm5xOxYvm10gNndspjZue5csuy8zcXe7sFfVAm5Nj+OknfVeXSm98zEnYRWlbMZHtQGQn0T6yYx9VB71ao1Vr7SVLNiSJWqN9KuqwcT5sHX+PvdxPY+Z3eQuDve317xkVVqv1v9gUAuBR637iOP0mJtvCepDsqVMIhCR2IsgT/k8ofqq0EwOQVCa306KgJ1rU4+pgl6kf8xZ2qC34BPywv6c9TiGzzYnHaQHZoYQAJJErRQAkkSpEgJx/M8jA+vPOkGpaNHiJ4u+HgPtI8pTXyZDn9Tbiat3veMTjbMrrctWXigsS8KKUsiyJOFkCYaTSVJEwTiCK4vPQInGMCIwBoARIglHJwxdv2kqxRwx2voITrQaSFfwkISWWTYwVMpLUinKFslQMpQOSbECSfcWM270I3qOkx24etp0tnZCS93H5zb1N6WU9C2tNItEHQBTDZ0cIOXEibqJIkCwBM0AQIxLFgiBGLs+TyvNgTZXF1Gwy1MkUGRrNB626CoRSICBDKsqRibLk4gxYWWCES4xwiUlXCsvzIXYyhxDJOkWTt4IvZn0Jc760rUAZMVxPizIy442sOPFpKGnBV0EMpy76HfW6EpZDrzYi8PO+F/M+uBkv9ikaBpJ0QKyaGwNch4svQyTkSB4hlrQdRNkNYOPDZdwkASmSf50ovInnX0UIKYliOkZIiWWchlxv+F1v+lJOkbc3YVx6OJeJviWj6LgwHilWREaLTjwvt6NiZ/baL/a0mgY5J513hgRIaIM8TQNi9PJUoypdzonj4sNkolSDoUAJZdziwzm0WEicrpHmG7UVZmMNrPmgURbptRUqeQEoSVepyvRwo0xZplYV3xkb7s1d9+bue3OXxdR2Z6g1Gz6YDGVGfanJ8EGpyeOASWptwb2u7IYZe3iD5onSlcp8HVyj19TKhOlqKFvOTJSSoxnbgZytQOFekB5MhCWYO2minoBWLwaqp7zBIQ9ejzuxwZlQ78T95Cbs9qQ1Od62uZDqXbZL325WvBmvRRZ09hct7RBm0nrLsqaqMmtTCpMianEVofJGR1aNw0XFW0rl+6sKF1rtO3q980Hxa1LNW2nX+5vatyflDoc13nu1iMNOT9JaBO8mRcTNvOWkU5hpDG62TF7GEyZOXOQ4zBz17SafU+LlsjKZ/INAXMLmFTKYOVRyKukq5eo8logNvlxD4KY9dz69WW10uD2f//rVOtubvDlb+/nzl4OtaRr53GjQLMxVMxj7v3z9OjaSvrRY+/XrVxoVu7vT+vBgoVBP1rYGzXdm3OXS8ET8t29W5i2ORN61Wq3zC5WHR+Nfv37dPZrFHk8/PNyPzjWKQLZULs6r9uIIaDCsXt4clcrFdBap7lO+3ghbrda1nYG51Tqr1bqB7d3ZH/rl61fc+WzPUKLVah1Zqm/oz/r1129Wq7VtrCSq7Ad0+bP4htdJrW/RtS9j297EtDokD75LHnKO63LOGnfLn3Rvwvo37PjVbftULHu1YMOaD2Kyxn0+bniWL3kVTvtXrwSWzvrlj7oXTIU9X9z60/hZ8Sy6bd2tec2vYxvRtO7bsuY7eRo8cRI0jA0Y2PHv20Ys4IIv2TEiaapMmXfNiV+5QC7ikasXwQs45O51OJWHYQlTCbdxRHYMW5zKEqXjGHFzuKCOLZ+yWc+qZe9WrH/JjEf6oGvLfkDDrl/RrEfHie80I/+YO82ineHo2PHzit5zRPOu8xIxeOUaXbLs07TrXb3l+2E7hkw/0OUWaJ8/h4+P9Zb7J/+SHYT+uyaMJ/Ct3Thrz/Rplb+TOuzMQZ3BJp4rlEobFtdmhbLNDM2jCvKkq8sVCp3e8Pewyu3TQiQGQFtA75HAAYCQUCh+7L62t3Pb7k5iAHzsHXpCwErFYlAuVz7GKezOqCfnq80ZZRs8NlqUvZfC5owCIQAAbfMJAB7VdUgq/H3e4tFABUISSCIVSWVyESDrH5Aurwhkatb1tvA0mrnnw8WFUVf96Kv+jFV/yrzPzYznad/702G3i3FPfL/7SbfbXrcrfsH3loQScqMAYbwMTBHx4/icKC4TzbtF827DBexouSwTlCQBUBRbWPRq5WaM0GmRJn/WFX0xlBh11bCqTHyL4dFi+PwEtiCGyU8UgrlccdYZNW71PKR+t/ZPMxQspUWtzDg6L839+KlpsIHGzOLdJnIYGB4rVsxPBEVpEnEaCGKEwhixOB6S5dN5cbdCjF5XazbUazRFevijXF4Ea0v1cIUBrtJryg3qAiNcBMvzdKoCiJUAMOJBTgqHGEk/COETIgBqDA+PVotTTPI0kBgJ4ON0tGj1DVpxFWZkRmqpEZydQNJaEGEx4GYdIb4KA8kRfHw4dTOQuuHHPw83yhLuVAkmeYJelqKRpMk4iSwc+hYXS9sLZZ9HSXnpKiBdCeSowBwBOZ606UdY8iYu+1yt+5F2EOSDAOopknkeLhemmQ1FWlkmjxCq5sUJpB8xO8RV0rgSSNMr8tTCbC2YalBn65TpRk2WXpkh5yUDjCSTvkwJ5SuhPK26GALS5LIck/GjUV9lNtSb9U0mfbNGXSEGMCCUKpEVXnOTcKwYQJ5r1FfCcIVBX27Sl+t1pTJlnkyZp9UWwnARKM9kiROkqnwLXEHnJGwTg/H0SI4wWaMpt5i6DepKmSBDKUrjESKAazTMjJRcRfKvIyFWPP8cJTgL0VHQBmwAvOQjGnTn97oBA+7AoAcw4C3td4P6XHUjnuzW90u5Py/nf79U65vYt9a/OA5uRap20P0VxTGopqm8NEW/t2bEDeh20Y8i1YPBjHq3m9r35Pp3xx9e05qdyc2u1NZ37C63gyqXhbxXyxUOB70exG0kmRhKo6DOiKF7hEgOL2WW3PWH6cODqziOMB9PxVCZKWxWCoeWRLmIOV5Frg54zna6TLY5zXa935ny3ply2xz24JCWrVarxax/uL8z6OCOD3GUK/znL78Md6Vg15utVivufOzmZv3bN+vqZnNDW4BGq1IqxYvL9Wo18OXL5zuLzmq17hx0LaxXfv369cvn+1++fjWadJOLVVc3a7/+au0bSyOQVqzfrCaT1vrNSqIddAxlGQwwR8BMKnZl88lWq/UUv3l6sfXLL9aBUczAUNLXL19vufiByRSr1bp+PFDcGmg06axWa+dkRd2Ac3GnU1jt84zB95hOp/h2h/hOh5C6l4n97wpXvCqwvtVYn7Jlj/zZIPRSv/f4MHJh4vn8le/8ZOZCsn9/6Zupndyt2k8HER3YqJcziz9OrZRMh3+YdK+Y9+reQwweIQcPkfvk6Kmj4G4sYoeE3rtCTxwEdm36TuMCGeJkve6DTFm0TgidPUWsXYbsklAHZNQJNfKIEnVKjTmhRTCFyTReMkOA2SeHb12Fn9Hi53Go5h3/zkP/yhXvvEm38iXPnHGPmk2f5iOvms2AUVxS/354+7Z3/bJX/br3JAk1hAvJm/RMHfRIn3VPWnSuOMgSUfGGukaYQlFo4adGVZu76ckXa2/NszmjlErbScp2cbJhz1WPjCmNVqtUqnU6neJRFdfrDRqN5ilvodFo7cBaG1BdqdLrDZb7+/+EafF/zlvIZGIRIJHKnqrxIEgqBgDx7zqORHa6H/CUt7Bn7sS/Ze7sqjUkFQpFj50ZUtuVydalYbssgZBU9Jjae8pbPKU3nqiCYgAUgpBUJpdUVeu++07R0s67vaSsJ1FWPEjLvsRZb/yYB3XJV45DkqY8tpodL4bcbqY8T3tcSP3uR01Om3VO+92uFytBNHwIm4q6pYTxGFE8VhSPjhbeRrIp4RxqrJCfJILiRGC8SpFTdbqah8UxoS6OovNUNMXhtfCpiVxKhIgRx7lGc24jGfxYjjhLpSoXADkbeNTQQbTDHL4adyhV1KqVFZe0ogNSMv66ZHy24/i0VSkt5bNixHyMVvVBp61UynNAIEkuz5XIi8icSBGUazG1WIwNCkUxT5golWaolQUaVbECzJELE/TqAoO2RA1laaB0g7rYBBcZVXlGdblJW2LSZBmUGbLbBM5ZKHM/gHMYfrMUcDXrLTpE6mhoM5AE30bzD4PPJ71uNoNAcoSYGMrE+pOWfakbAVfzPoKLYA0/WsWPgSXJZn32nSHXoM4yqLJgWbqUmwAyY2W8RCkvEWQmUneDbjYRgptYGS8Zuk3lEpNZZ9EiSjwsyzHpC2FljkaWJeclaiXpX+8K606x4+fjalnevanWYmy709ffGWrM+mqztkSnzDRqC1RAtkaSo1eVwOpSk77CrK/SwxUSeZFUXnxvbLo3dj6Yeu5N3TptHQCmSqXpHCBrnxJF5MRwoGQmgOFJ05TqfKYwdZuI2rlCcaEUoSxVJEsTytIARaZMmUflJV6z4qmchGtWlExRcm/qNOuqjHC1SVelFhcYlAV6eZpOlgay4ujYIPKqr5SC0omiTaIY7VmIaMhLMuwpHPC46XyvnPPWTPndtr8XdruIut13P7ydzXmBrXo53R7jP311gW+6Ow8m9iTMlWfjGlGaMS/DlJdi2F0x6HU/G6gc9FYPeZgmvJXD3qxOF/W0t3bSQzPupp30JDS92yp/s/3RcafZ6WjIjUlEy2XpVFZs/3ZE/PxY8trcDSuVyEolUKMF7CTmedjJjNdGr8tck8NExcuBgh+7sr//lP1DR+6zxvR/6yx5cbHXq1WBeq1CKxcv95RVRfz1an9BAXKGGyOHW2PlEsHF+QwBvyAFmENj6eXNnlTmKU9E7R2JWtqo1GjFRpMaT1zuGghq7nLAEUaNZpXRpMQe9hQ1vD3Dj+t0srGphNYeBIN9qjOqmDxSRUdUcRMCgJgU+mFpg/v2fq9WC+IISxfXWyw+paU/or0nWKXksTjHNb0Ralgyu9selP+Px9fLMg3YOJJTP/S+pOtd8Mfnyf3OBWPuWYPvkJVvPAreBVQ5Rfc7Z867V2x5Fs57+vXX/Y+Rm/86Iv+/xlnBkz2IqcG/je3/P0P49xMbr6cP0rHTcbuLL0cPMJMp/fsevcfIlm3E8HnQDiPqkp1weZtwQI0d3ENuENEMQYpQkn5CjR7a99+7QdN5iXwg7ZIZO3cWsHiO3LoK3r0OoXExfCCTwcdsEVGTJ0gSN+GaE3fJij1jRB9RItavIxp2EIVTblkDb1P63Cq3Ihp3kXmjTuXLbm2H/jMXQStXwb0HiPplv8JJ94YDRDsO2Y4LzF/0DG1zRjQ6IT85DJzVGPV6lcpetWTL92m18OMjXqPWaHSPPRm2vIXd7PRYhvFUomcLdtguS78ZapW2dm5bDYbuqazJNplgWGcwGP/D7ar/blrYnuaPTECb0mCXIp5As7a8hW2c/L7x9PccctFvwFqp2HbagiS/98WKxfYKI+ipnRsARYCtCgm0g8pljx1HT8PjtxZYCIAkEKwHhke0//zPmvJKxtk2aS6BueBxNeV1MelJmvOhryDwQ65n/S7kcXf2oo9gI4C94nf0yXmv0fGoweGw7u1WveNelytu1ud6x598hKBfhjCIYWxyOOs6hEWKBLh5YkGyQBglFMeKgWgxEN9zMpK1gUOtXPrMbxEJRSJGnJCZqJVna6VZSjCdK4q9uo0ismLp/GSWIO1WkD1MHHq2cFV/vE3nV3BF8Xh6/PRyQ89QHyhqVkjrZWAWKEwz6mrvjK1G3Ue1Ml8kigOAZDo3msyJ0qgrjbpqjjCJI4zh8aKZ5FDGVQibHC4RYozaYp2qUC7OhpUld/qPOmWuSZv3YK66N5ZbDPkacerNKuJ6wedq1vtsyJ26HiC6DOfsIaFLtJyRLMajgeMA8BJFWkGcTXiT1xD0LQRAQhkVSWJiGG0bwTkJlbFipaxYGTfBqMm6N+eZdNmwPF0lSpZxEkSUGDYeTdlGsk7CVKJ0o7bArC8y64tMuiITXGhQ594Zi43aAj4lmkMMA2/jjZpci6Fw5maZIWpWQllaRblJ13xv/mQxtpkNLXeGZpO23KSr1KtqtLKyO32VSVdlgMvlyhKJopjBT5MrSi3GGouh+d7UZjG23ZvadZoynjD+VpiKoyWuXaLw7GgGkMSGUlgghgulciWpB3Q0SZAokKcKZWlcSRpPksyWJB9RozfOwykcjFyZq9GUWQzNd4bmB3PHl7tOs75ZIytWAMlSXiLEiVeBGRJ6nPAilIcLVnJiTKJYEz5UtxUETXqDkx7KTV/9hr9k2PO8xonc7ikd8ye2upK731/1ehcML8RPLVHmA2SbCONRmHbFH57xhqe8hH1upDZ3Xp+PdNTTsOR3v+5v3vCD5rzkK4GmtaD7Zd/7Fd+7Zf+7ZT94yY826nXV707fCxWCybf8yLmzaPfJ/drtnuXTkMmDYIE4DeTkzA3GYMcRF4u+G82OM6XPh3Ke9Wf/MJD/06esH9pT/9qe+6w26d9qMf/2IeJfPqD+VB/xx/aYf+6I+6468s+lkX+uTPyuOef7zvLnbR+et1W96Gp729btVNHyOrP6p8yqnz40v2nucalodyhrfV3f41jX7Vjb41TX59Lc79rc61L56W1bn/vURMjIiG/zp3d5dS+SK39EF/4touiv2fUvq7qcG7pc23s8Pra+y6t5U9rilF37OqL4b/Hlz0oa33b2e3UO+BS1OOQ3OyRUvQgt+SG45Bmi6Bmm/mVRr2Nyx5uopleRbW8LJl3yRvxcMtE/Rxd6lEQFtbyN6HBOXE4PW+/+aeLwT4N7/28/1nmy79NpYA8utB4bU7NdNHYQ0Y1Ndp3f/NPQanRvfEavY+6oe9suYuwyZIkWvsGIuBYkMoGUC17C6W3sJjH8jBonkmZA8iy6IPmYEr1PCt+7DjuihG8QQzYIwUcU9Bk94podf8mK279BLeEDhg8RWEr4DhlF4MZzpCl4Zkw3Ftm079+4hwwbwTgMdAcursTsdCNnStKn0IUznrlj7tXL3hULXhXzXuXzXpXLXiWr3hVYv4INH1Tfe++PjuGDLhlLgWe3RyajxeaJ+i3y/UiFssEEnxJ2SqXKHrKzq+Lwb6gPtfYxOm4HoasfKYS27g21WqPRwDap3LbEwLDu7/FB/btpYfs3/ynTYBO0Hwkc0ke12VZhZDM72eizkBgAJdLHnIRQZM9MQPZrFQRJnkAdTzipp9XBFgh/WkGe5of914ntrUdPziv7CiJXCPcPtc7OcEz8LfFs5xP6oOnVWa/r6YAHfQ1BXfFjrQeQxzyuhlwvBtwZ0z6USZ+THpf99neb9Y5b1Y7bH16vFD7f+Oiw3fLucMjjfN6HsOZLWPe/XA8kbvhdbfvdHATRL4I4jHA+P4LDQnOoKM5V1DGucg/fwqemyIVpRrjcYq6GlYVSYZpKkqOQ57AEcTRuokpV9mCuh7XlIJR9QKlGreLeTa+3HRfjGRgiuWR5/dPqVtfkfCuT8VEJZUHiXLOhw6hrgcBU7i2Kw0SxOVEkdjhPnCqX59B5UQIAA4pT+cxo4W2cEspUy3KkglTxbYKUnyEX50C8NCE9BmTH61WlD6bWB1ONTpYvJERIr1DSazRrL0TBjFHzYsUEFBOLlFAjoIsw8CRQRQnXclO4x0HAeZiSHiMmoUBqhEYYa1ZjdJJEMTkaoMUyj0O5l2gZL4l/HUXeRp5NeJ7PeJO3kcyjUDEl1qDKMiizdIrsO2OxxVRiMRVbjMUGbb4STFOC6SA7UcJLlgtTjHChVp03TFhsPdtTK4slojQpkKNTVZv0DUpViRjKNcD1D6aWe1PbvbHZpK826au1mjIKP40Fpmo1hWpNoUSZK1XlAPJcFpjGkaSB8qwLRvTkiT/hNpHGS7sRJBK5CefMRDwnhiLE0MQp2xTU2lUoiRcvlKdxJSm3UBKOFY29iT0gxfOBbJO+1KgvM+vr7k0terheKv8gFGWKuHFsSgQDHw6wEmB5tlaSoeQmyFkxoiu0RhhvkWEs3Ji7q1DjHoK7HKA4DL47CBIPel40OINjvqJJ38tu16NW9+K+4bdTB6zNQO4OUk9Ff+FHma7C4S2kaglB7Hi/XPZmreLtdZ+bcgNxhw95uEGrjkLla0HwJtJ8pG1dewAAIABJREFUFPLlLNhCCH+4QX0mhVsuo1TUOK4ghsRCz5+iIxbGfeaWW5Z8+3b8Z3YKsftt/SOtlOsPUlYidzeINOpx0PDmsMUB2/R2ufoFtt1xvdelOfHP7Ul/7k3+rinyTx+C/1AV9scq1D99RP+hOuJPn7L+OlX/YrLt9WTv+6kh9/F+t6kxj94h59quN8VNL3Prfi5sepnT8KK216lzzK11xLVh0Lm2/13dwLu2UdeWYdfmYZehKZ+l+Yj5ufDWXrfytjdpH59Fln6fUvO8pPNNeZdj56hXXsur+MpnSR9/jqt4lt7wvKbPObfxdV7zq8LW100DrhXdTpktr3LbHOJrnweXP8vucSwZcU349Dah8y2q3SGh2+99arZTZqZDSrlbPsa/+sfgT6g/j579z2Hus1G811BL2hAia9i1fMW39SCg+zhwj44WyVJvhYljewH5wy4pPc75I271i97Vc161yz59h8iug8C5axSOH3fAidmkoQnCeAaQfM1NYAEpNH4yiZd4C6SIpBlMYQqJk3RGi7xkRVN4iQwhRghliKGMK07UCjG0fz9w4Bgxfh58wIw5YcWvkoNaceiA9dn/OUb/49Cm40D/vw3N//fhg1cTm8ULMR1b/kO40IEzZD8OOXod3H6GSJ52T5r1jBhyRfW7INucI0bcwodcyhYyxBLAaDDb0nw2uUL91PX9mOCzxyl0epsR1labajsuqe2xDMMjc1ClhXWaRwHc/t0O/NDo9AYb+FarhT9//vyfMiqs9t3i6XH8SI19fKyDNkKUPS0BSUBICoASwNbO/eSFFQOPvlvZU2gDACAAlIjFgO37I23QFgB8/FkMPCI9JLaF5vE9ZSIAgCQSW4GrGADFAARIZeKLCxiB0P/4swy7xdwqxzW92K11wDY6Hnd7kOZ8SfM+9CU/zhKSOeV72O6y3fhurdZht9Vpq95htdJhq+rdRYvbZsXb+cIX2zWOK5WOy1UO6/UOG81OW63vdtrf7356fzLpSdzwJR8HMq6CSQeBl6t+opMQCSlKI0jWiFO5xBjGCQpkJasl2TJxjlJSroNrFcoiHVwrV1aIJQUkNobCibkVlMRsnv6XHvOfp66mT1KumAkbx6U5H/sKa/uHpj9dk1qU0kKNokqpKAZFCYAgUQZmAPwE+m04lRcllWWLoVS5IkenKTboKszGapUsm00Lv70JuyWH8WhRUn6qlJ8sFaRAvERYUXJvHrw39ZjhD2ZNikEQZRDFmhRp8tsEynYwYz+IeRDMv0ApyWjpRSh51Z+JDeXsBXL3gziHKNpOEHHZB6JFqIVxvMvQswnP03GP0wmfs0lv3JQ3fg5B3g5inYYJSdFyfpJSlGRQZ5v1pSZduV7zQQGkQ9wkiSBFBWXKRCmMyxCIh4EVZSZdzb25Xq+rVShKBy7n3y5TJcpas65eLS+TAdk6TbVWXcPiJ7AE6XJF6Z2h9t5QCcmyuGCqXJkMyDEEXvQlN4koxByyYjbJkVu0hHlK+AYdtUuNmD4OHTv0X8GHCMCcW1EW9iZq4SJyixp1fhvNk6ThGXGrlyFzp4FYMpoqTji/jZo5C54+DdkkRoqluQZdiVaTb9KXw9pyMZTLFqSKwEy9Kk8NpGml2QZVHpsYIaDGqkSpMJguYyezT8K0onizJuVOnnTPjJbshtCXAjTnIZb9QMFo4GU3gj3ly51wX+sO/n6IVD89KDkLhS7RspsonTj+XoUx0GK1h0Ga7YDbUc+TZufV0le7Hx3Js4FKWqxFlqIihPJXEcxFhOICrRcm6FixamaUUZplVBcq5el8IWZiH5G/gvm/x2g5c2VzZ37FrRUTs31muEUONkKCEjErU3QezttB3m4H0hZ9KePuhCnPwy6n1aqfF5reHrQ77ZY/m8n+biT1X6Zy/7ZS9tN88bPF6p83RtwWhtymet6PtLwdaHg50ucwOefRP/qua8ixc9ipuO1V8sefyj45tE+4t467tY27t4+7t427tY67dUy4N466Nk+4Dc37za6EL69GLi6jukc9Szsc0uqf57a9KelyKu5yLO52aBp3q+x7n9HwOq/tbf2IW8uIV27bm7rh962j7h+6netH3XM7nNCVP8fUv4xpfB1Q/ty3+Edk1U+IGi/nnIw3mA/RfdExfbFRXQGhtT++aKv+y/Bx6GQzaqiweDJw7jhg/CCgZNKrYMKnftm/cd1/Hhe2T4qcPw0Z2QuqX/StnvPqwQZMHIc0LfnkDrnlj7q37/gPHgf1HyLbt/36jwOHj5BTZyE7lMh1ImqDGIajRzP4ySJJjlxeLJbk8qFMkSSbD6aKJKlCKJUiSthlRQ4eB7Yd+NdjA3tOAjt2vT+dpXqvLf1/g3i//rKCcb+CUceCIYf0seBnE0eRq31rN4g1SnDjhl/xlNfHTd/ibe+YGffgLhffBkfUsGvEmFvIsJt/z7ugXtdJ3IBapYH1RrXlHjYY1SqNFoa1j41JdkH78bJk6+PT6x5XEC2sVmm0mt+6V2H7UmILaes0WvtbqZ5ifbBOpdL8Z20V9mlhk6Yfm0pt4QaJPUr9SHMSiESPg8R+F7KZbp9MU7biVZEIsOnkEqnMZnh9pEvZKYS/VePZBHM7wFxiN+aCkL0UT/TbOvJbhkOukByfaJIwUNcA9Xz9pseF2Om8XfN2p8nxpMfrtN+NNO1JX/QmTftcj/oxJryEy76sKc+teoflCsftGhdar5t5IwCcRpI63193OF+1vz+seXva7M4Y8iZ0OGPrHU6bnQ5anA8GPM6mPU+nPIgLfixsIPcwAKKg6YeBlL1AMhbJJYQJbiJBVrwCzIe1TXq40aivh2RlOFrCITlyn4TmiVOYwtyhs8rW676uq8FNQhaJkUSiZS9uVzf2tXSNdp6c993c9Ap4dVpVPqwuMeqa7k29Smm+QJBwK0jgARgekKzVfDDo6oyGJo2qAhCmQuIMUJQGiVJgddnDXcO9ucr+Zaq7Nw/cm4fudI1GVZZBmmiQYsSUKMouknEUxiWE8wjoy3lf6lagnBYhugxlbPufjbifjXrgJ/05p+H0vQAaNoC04X826XEy6k5Y8OIeB7MOgrj4MCkbo5Wkm+Bsiy5HIUwS02N1ikKLsdqsr1aAhRxSFOMCxSBECGgJclGaXJyjVxfdm9uM+kaDrtFi6rg31N+Ao/9jgcUAB34115sNjUa4BdZUajXlSmU2H0jGM+LPGYkiME0ux5A4cWu0phlyV89x0ehJ8D47ZuQU1bHl370fOIgPm7gIGzlEr19GEpiJC7jgrauIS1bSOTNmmYCawoWcsSIBeapYnsGRYnD0qNVL9AkveoMcvk0Kp4EYQJ4pV2XLldlCMJ3OT+aDmVpNgVFXajE1GrXVAkYkj4aW8JNk/BTKcRCXFGVQ56qBdPZxMERC6cRxd3DaHZhydxstOEAK9pEWMkp/Fsaf91es+n89RFwsxL0eJS6t1l9Pe5KXA3iHQbRNpJyTZIEzjLx4AynCSEBpcKHinUDmCoKzGSIjxWsl6UYJRk+LoC/5EFeCFMJMWJajhvL0uiodXCaT5eIo0T2bXh9XUX8Yo7+cXbtgRIiFFScnbUcnnSfH7TRqG8Ar55Nj2VcRjMsIxmn4xazPQovDSpvj0bjHQofj1iens0HU5UTWaVf0XMHfFit/Oh5yO5nw3B73nGhzHK59NVz7crbXY2M5eHrBY2klYGcnamsbObviW97t+LH/XfukW9esZ++iT9+yT++CV9+Cd9+CV8+C96cFz6YZj655r8n1wLmNkJk15NRKQP+0T+uoe2Xvu9zWV7mtbwq6HGtHXOvH3LLa36S2vqkZdMtpe9Mw7lY99L6o+11Bz/v0DqfwyuepjW9SmhzCan4OqXZxzXF/mx76LL7MrzoDM+ZftO6cupb4fe/o//p06N1TkTv4dnjXa/cazYcyLlmxdQtedct+C6Sw6Yuw5Qv0HimKIUxnilLnzkKLJzw6thArxLATRuzkcVjRuHvFrFfHhn/NvHfVnPfIUXD/LrJl1acfGzCHC146D1nFo9Yuw07okWxR6p2+9Ju56g4upfAztsixK5TkBUrq5E12Lz69/wzZfuD9cTsuaa3pj7OXzwa3o7tDc/pfFU+7lc14Vi64Fs0GfD+297+mr1M22hI2uip34urWPQpn3TBjzmH9zl41Du+KXno3OiE/ufq1vQvodfFtfxvZ63fKOjKLpJrxcfUtS2MwqOzIQPgpc2f3xer19tZuO5NK/YiqtRds6GzMQVtPn1ZrC2/bVxCNRqPVwjqdUqkyGk1/Z/3R/z4tbIQ+mz3JloADQYlAKPrfOOSPeWx7VNuuXojs/lq70iCTiYHHmB4offTFSn6PgRKLQYlUDgAgAElEIjEISsSArV3DporLAbGNcC6WSKSPQroYgKQAJJeAchnlWkZela7HA5MewilfwaTP7bgXZchtv+XdbpPjTosTacxDsYmAsUj9UTiMRe43v6cMe0hW/BVL3sYN/6/7ocYVBG/MT7uKlM76KOb9TasIeNVPuuCjWvaVLfqwpn0oM36cvQjeKVpCRLFPg4Rk9PWWL2HFi7LnD7HjVGCGgBrHvAjjsxIBIFUqy7u+xRzdhJHZ8eTbxJvb2Bt2AgjEXrMLDxgthNv6huMFr+2Tqav6taPUms6u2vbR5fVhUNxlMbRZjJ0WU7/FOGjQNWhVxVJZNp0fT+MlyhUlCkUpJMmRQrkaZZlKXiIFMo1w5YO5wWJsuje2mnTVBl2ZxfTp3jxwb+q3GDrMmiqTKkcDJPKvIjiXkWJyJMSM0YIY8U0k8yAIuEJpOdHsAyR+wvNiwvNi3Jt/EsrF//+svddTK+uap1l/wrjomIh21dN+6lRFVVdUVU/X3ufsvZfFexAgIYQA4b333nvvWXjvvfdGCCeQkDeZSqWUPlMG1j51KmouBGvvnouZiJ4TkRcoIoE7Xr7v9/6eJ+hkzPXgi8vljIfulAWJgmgNn4aiCDBJfx+mEHJ14nCjIg6DMixEIY0VWqkKu6WGQgsJUy5hziPNBSRSaKWK7ZZKC5X/bKmkiArQkGI2Z+NoHgSXhG4ev18Vn6hmf7Y2PVu7LFQtZE6VAnE6OFEDxu7fcdZFgUdPVUm7OylzZZULiVEzZX8zc1i8VdGy6dl95Nu27dVz4Nu65dO47CdSxSJYjhpIWReGzJ2x9+/DLmRR48dBS8Lge33UjVZwrY14BKN2JWG9u75f9v32H8PugWiZIUZpiL9TRiuAxHtVtAZKIol8HC+hyAoLVQ7rkyFdEmpMs1E5CJCkuhUATykUnE4Y0ig4i0EySGMsaYy3YclWU4JJLiCUEVatwKaJoR7C7Y9cUixonh+r3Z1FrvwlGwGqg6CbOa+nnSBUm2SnMmxois2caIFi7abEn8nUZywFehCIdwIgZdQzFMvcsI0H/saHCIoosduan23tFrJMCyROHAVOHQX2bvmwhsp+M3I1LGr6vS1LdFVf39bV2N56eZGllsao78OUV1zZRYhcyDub9pwu/b43+++7c/+2v9D5cLlbfHMsvhXdXp4crQyv9sau9X84WPBZ6nNa6P003/VxpOZ3s/2f9zZCjw/jTo+TRRd5+4cRy5v+DcNORZ0/1X5xGljy6lvx6lnx7lnyap9z71307Fn07F30qBpzrp106V5y71726FnyGFz2Ht/wm9nwn11jjS341fR/zGr5Ibnlh6KBz1ld7xJbf5fb9z617YfsrneFfR/T2n5K7HiX0vVBUPvb9OaPwTmhfoXerDKeWx7np5SPrgW8uJGA5BkPl8G6vxjY/r6j1601MbjBNe2L0+Q5e+2ad6WMv5BFNix6FIy7tWx49+4FHD5GAMY00JRx9BAxexFcv+hTt+Q5euR39hRxo47q3/EvnXKfOWev3XHnhZzVm9A1Uejgjl/TkmfnuvfIvt/aFe9WmXinSl69r20+WwnaPv1+5cxtceu/zO79h9mz/zh3/lezZ389c/7T7KLz1Pifjxz+OLT4vrs8qoeVN/w+e8Qle9ilesGjds0jrsfFuSXzb3tn/3rw9H8e1v9fM/v8lf4PU7P/rbfbrT7YpfS9Z+UPHrXvghq9nQrffSr5nXPZbz1rv+84bDSdnTOurnhnpxnDSZomSBLDiW9uu290kF+pljCSfD06OGoZGI6/bsci6DfMFPYWg+M4/tbmw3Gc+KOE279MC6MR1ur0wC/eIYf99Bu8723ZCXLUMl672RBkdOQNb1BYPWSE1W+0qG/3Wq+1vl8s347wHIAgox4AjDAMgpCD/OEgeTiSD61W5+hbwGZEBxogGEH0T9qT4cfFYvVqnHWH83Xd0zznpR5ztm0EMmv+zKavccVX2P15teLHg6YPogGn867Pwi6nhyEXYN4LW/N5GHQ6bn4nG/eTT/nJxt2hZT/LcZD1iG2/4L8IubYjluWQ9XLN/ioMtp0EMbehNnUUA8XBinDpgZ9RFgFK+HdbPqJVr7ttP/lluF4Sa1QnGbUpJkO6Ec6QqwUqXRyJVdJErRZIv5FHiZ7C1kTRldsdv10Q/S8j4J8MGpuPR9S6hMml8pyqgYHRPuFVB020vti6n619L7a+F0ubyZz1qOKLnkLv5HylNlKjj4LhTMycj8B5kD6Jwgq/2hpfrE12pvmZabPSDQxVYmVqLUzNs6X9xdb7Yu17ZposeJEFL7UQpQyWZ8FzrUSOjcyWHbDPR91u5ryv53we1wNu5wPEiyzJqs/Dlo9k00ex52cQBlGKMNMjT33GBm5DcEOGWZcJPsU8nYVIjwONqgQKKdBJotX30bipzMbU2q3VL7bmF3vni63DbmklsVKTKQtF0kBDkkrNVzyFyu+58lv+0XVFydFOwqZ47nH1n56b7XQtgqY96qJuNJG3uqQRYRNnfunDjJC/MNuwzG5b/Fw24+M53v3d6Gn8clvCxpe0rY6WM0HHYdDAof/cLedMHonj2QiSeyoJHz3wXbjkbD9EzwtDdx7Dtp5C16Shx8qw5RvOxl3Y6VPMyjVv7TZEpBFcygQKfZIaShRro+800Q+6BATLQ7EsC1X4bC2zMiUmbSIgizDr4ghTNg4XWomCF1v7i73Lbqm1UpU0Wk6Zs21UFm5MNCjiSVMOiaQySIoNivkDKJg4bvpuRmiWpiISvvk+1PTI192Eyy940lO2QRZNmTOsVI6dKXq2FmFgouww6H7DX3bKxsFEO5RoV0cblREgmACbcsxIoVqffCXhLpyxpo4CWpddcqZD/+0X6ceVyZ3HAJEsdXmvcH23VKvKUstTlNI0hThaLY5S3wukx2zRsNth0w8LFc4HK+NyFSBT6qRy1ZNCq1BDj/dnJytJq/3vZ1t+PF32OVv3O1z0PlrzOtwOEl2kXJ3F7+9Hre/wx1f8O6ZcKwY+1I8796/59q369K569615dy6796549a96D655t8y51c64NM27V4455/V/SO14l933oWXRY3zLb34ncHE78Mu8V8XAh+zOd9H1v01u+7F0zClv8ENK+w+5vR8qRl1SO99F1H3Hyg2MqeT5pyf65YYFlLF9SoOd874LqP8hYcb7x7GJ33SuuTVFRbQ5pw29L1r17BMGT9xxxq+DJ87Zi6LgkUO/8mm3mlmPzjWv3i2f+bOgw3v+8gWnd9unacWrbsGzc8N77Cjg9Im/LOQUjjrXL3iOnQTOi4JnzlkrQs7qRUjXmlfNnGvLstvQjveaMKpgZzZ0bjl9tjZqspA7lhE7EccfS/frT/LsjvfvjQnoT3/XN+Y32hU0kMhrZ2X1vS8c+1i54Nmw5D1zHjwn5FQveYa3fIxv/5A2FMjrDv3ckvhjV7dz36BTT/uftU7/856Tvxno43xxY/d9dK/46FL4g0f1T25VPzmX/H10W/DZ7bE1MYV2dqa0WpRmHMtOjigbxwiKps0oStGMo8eHoJijg/3toskxMOi3BSoHDsSRhThWbDHcAaoiEQS1Pz//kaeFo30NOgrVIKQHHIE2AEGw7jVzBmDYpH89WwDAL+6815slx9XTG4/27ZbpTY/qKE84YgkYNul1AGQ0vfb49K/Nu1+Wr173d0060GDUgabhYcPVDaCRYfv59g0f86zbQ99H45KPfZdlWvJQjjrb94PsByxmP8B2zCK2fM0b/oopD9mku2rGw7TqY97wtZwHk/sB+lmPpwnf+xGfuy8ud0PO0kk31bK3fsNPt8PCxTzbNcdyFAAfByFCNiriW/SRpDrSgsRbiXi9mAs9RTBIkkkVJT3yVwrDTJokFIiH1fGgKhmCUgBDgsmUbYQzAEMciubbmGaGagKgvAelYOtGUL9fGr406bN4HrF2uXg3KFEVaoCcvommgroOjbb2Z3uTjWmjyVoUyVfro+XacIU2QqHhq3URejDObM5jyDrMXEzjRc+WWoaoZshqmign0GIr02q3tlmZGhtTb7e02C0dz9b+Z2vvi63/q33oxdb9bG16tjY8W2q/vtQqzwQ6YahOyHvaCUDlfEITabhk6y85ZlkEIuFJtvwfVr2B82DTYwSqjoSf+CiQwhA5NiYX0ac8nQbLL9kGRaLmIUZxzdNJYhii0m5pebF1v9h6XmzdJFYO6ZMUknClPEz+xJVes6VnwXqpAFbHAU+RKJg5+7jCXXs410y/ULVyIHlTmt510e2zfPTnkzepK6P9Byk7Qs7ZdeDJdfDGBatz1T97OqZgJqJomv9xYu5fj10GLi82nuZ1ngRuSngKKEZpzHwC4kSq8OXrkIGD4OGTwJWHkBFR4MgVZ10ati7lnWui7oCYDTF/8jToy67fwaNAqo+/kAv2H0PF2lidMZcgCjEsg6GKKCKfwPOtVA2JFJiBDAotebY2v1g7nq09dkubjWl5tnVTWCWJ5NroUhotBmRxsC6ZwgoQfTIGJPyMpx3eF//5sLzjdPqrXkAr+aQhGXiIQYEUpShcfRNBowU2utxKldmoYsqURpszGCzbIBNoxOE0VmxjKhFTDgDE6fWxWiBBpUt8UEWeitmzxwHlk66p/V5/Pbjw1/PzPScuY6LgpfvQGSF/7iBtaqFBrWjG4FoYqDVoyrXSJMUZ92Hqo2QlRweatXpQrdG+PTq1DpZL1u4OQy/XvC/W/U6XfQ4WvXeXfXbXfXe3WbtbfvMrXn1zHuv7oTvHvJ5Z97YZ19oJ14oRl/Ylz95V7/ZF98Y5954V7741784Vr4oJ57TO92nt75Pb3gnqfhfT8GNm78fyKee2RY+pXf/Nk5Ddo9DBBa/87vcJbe8qZ1xr512zet+XDDv1bgZk9jqFVHwXU8mp/hLJyc3ilcdxqoL4XU6ctp+COz783eDI333Z4A/zChY+V255VWz71hz4dVwE9l0E9V4EdOz7HCrCAWPqmpA7sO1zcBt0eBs0eeQ7fug3cRgwdshqWfHq2PBZuGavibnr9yFzl8H1856V0651C27V02HDe0EbV5y54+CRXd+RXb+hHd/d67AdUdj0adzgftTKOW/zgr1y7De67dG95FI39bF4+F1W37uMvg+JPR4p/W6ZA++zhz7Xr3g3bXhXLXkWjruOHbFmzgO7t3yKJtxKJ91qFjySu94LGn/kNTknjfmkT3n4VDv9ZUnyv+k9+W6o1aX6/Q9Z37sW/s6/8UP4F/eg5s+uhX8zefnFMr9I/v132MYGZbPhDjUeSTkIUW8c8lfj9ysz6m0vlng7diCI4wiCUm8Ac8dr39QaDtQ5SVH//zsW/920eP3HH3x12DnyCdhk1jnMdL+QaF/1qKCjgP1G4NDpAYMRdlS1tbo37Mcvdu43G+uvEOhand7xu15NfG87Ua/UKSOsgSCIsQKHx/h338Gt7bKrOf2kl2XT4/nY37Lvr5jyVi8H2G641H4gsu5rWvNVz3iAi17mVc+vtxz6JNByGPAPwkDzQbBs3luzHUyKQn9+DCNFYeZdtu2C8/WW/XLHfrkPYYTspznPhwVfk5Cj2/PT7rEsWgEDxCDSCFwbR5oSbEQibUrGwUQLmmTBU2F1jFIYrBJxlVchekk0AMTrwTg9GINj+ThWbDCmaAABbMpgyEorVU6TZSZz1vVT+MFdmAZM25L2+i085hyswOa0qbWChb2cJ226haol8NIHlUCiSpCrkxCkDILzQEM6gVdQZDVN1mGmYlCfwhClNF4JaOMQOPfZ0mylap8tbS+2rhdrm4WqJ4kqHC3FsHKarLVb+l6sgzTVQuDlFFltY1qerS02utZOFeCqSOm23+OGL3QfYoUEFBhjQZOf6XQLlgo+Rog3/K/nva4XPR8P2NITjuycgxtTLGQmQ2RjxiyjOkkvi1OLw6WXHEAZC4OpVqbZxrSSWAWoSXi6Yt8fBNwf+t/u+cmvuGZdguZegOhTYF2cThnB4HUFF1sfF8XVZ0eFx9vuc+duM1upKyNDp3nX0jC1LBRQRmukAq0sWqOJPbgJ6tvwbJx3r59zK5vyiR8I8eqv/zC9VbiXOSIK2pPzNyRhe/LwU03EviJy9JxXveL55Zw1fc+ZuGEvPYbNPnD3FREHCv62jHepjti9C924jZg8DR7YCb5VxkHmFIM5E8WyUCyPoYqtdKGVLnu2tr/Yuix0E4KWomgpQzfZLe02uo4mK0xwoUYRqVcISCTXbiknTBkmXayVLjbpsyB1OonkyYWxpWsD/21OcqNq/wOeiOkTYEUsCqZYiFwLnovD6bA2UXUdbpAnWenKZ2uN3VZjIYtxQzqBFFiYSoqoYsg6Eq/C0QoCKzeZsgF9lFjOmz7yrxz/7Neb8f3kQflJWue5V+OhX/WWd/Y4L6eh6emxHYdbSHODCaoxgtUqadLjTpBePAfBuAPS/KvHpNU+yB9KJefBFxt+13vBe9Ney72ftyfdz/fZJ4ecowP2yJLnl2WvrSPu8Ipv1fDnmkmX0pHPBf0fCgc+5HS/T237Ka/vQ+W4c8mwc07/p/zBT13LXv3rPnWTbg2zHkVDzvGtP5WQoKyiAAAgAElEQVSMOY/u+y6cBF9dC86FEWPrfpk9HzL6PpZPOie1vysYcm5Y9Yrp9ONX+3XNu0/vc9KaEgPyUzyq+R+7Uj17Qn9oL/nPncvc4ciksQ8pEy4xXU6R7Z8iO50E7U7x3c554+5NWz7LYq4STLqVC3ZEQTfSkAdF6K2MK5KEHN6xRw78G5Y8m9d9Vx9CNyW8xZuQ2bOgmfOgiRNOy3wkK6t2cjPtURUt18brDakWMusPTPYzVYhjpSReZKXyaKKAIgowNE8LZF48xIztsXrW/RrmvQpGXdL6PuWMuDSu+46L2JM3nM5jVsmSZ8ua98IlZ+4sePmCM38WPH4Q0LnqUzbhnt7rFNX6MbrzI7fpnXfJ9y65f/dfSyP/edfp3zRm+dd+513xk3vx71gNH7itLv4V3xVNhGpuD+xuXmRjI0qSyKvH4tVwR72W6V4B5ujrshOBYYTDd+SQrdIM823LlqQoBHslCX47gjjuqf64ocU/ObrcEARDkBEEDeCbAFX3i+Huzc4NgAbICEEwAEKGb6G04wjytvD6BgF0LNEa3oi2kFan+/ZzvgFrwV+B0PWAATK8LdGCBgQAwOVVLCqK/OGdYX9Lspomm3Ymz4N+/8T9B1mo9SpIueSFiniadZZk2t14wHq+Zb/chTJXwVZZqPEsED1hYQf+wkE30YTH1bi7YpP1Yoz6GYl+1gpeVIKvQMyLKebFGP2ij3jRRTLKGOQh3HgfYbgLNytjLXiWlSok0VxEn4xByTSWSZuTTOpIszaOwTIJQ6xBFg3I4w3qBMKch6K5OiAGx0rslk6KrDGZc7SAQAvEmJHiF2szbC66VUSp9AkUlgYZs/jbu7+Zvdm/yd67CVLqk3WGDMiUYzJnacBEuTZVos4yI9UYXsNQrQzZjKMVMJgFalONYBaOFJJomY2utzHNFFnzYm2zW9oYsprAig2GJJMpj8SrCbwKQYtQpBjHSymyGsfLYHMOhpVZ6Ua7peXZ2vhM5BL6aIM4wvjIt5njgDu+/CIEhxKemQw7k84gyZBUIDvhKC7CIWWC6poPymMIc4bdWmylS2k8j8RzcFMuIEtQ3vK1siiDPhECUtSyyMdTlvQkSCeO0j9G6h+iIFU8YkyANbGkKYUwpcoeQnWAQKnLaj0Z/G5+/8e57fLtrnUh/0wc8qQINQIpuDnPRpc/W6pINFfzFCGWcM4fgjYuA5ZPA6YPfVuWPFL73d/1d/23sZnGVbehM87kVfi0KGr6JmTlgTt5ze49CRgRBvdfBg1csafFnGVp2JE6ak8ZvinnHqr4N7qoqfOQvl3Wzn0EgqfrTIkKKE5tSIDNeSSZazClPWnjYVPe7+31EJyuAeJ0YCIIZVmoGgIv0eljlTK28pFjAhKNukQMzqLwfMyUbSHLrEy5lS6lsWLSlAvry4eul/NPD++eijEFH4PSMWM2Yc5kiFwSzTDpYhXXofJrroWs/Gpre7G2WOkKu6XZaMoxmjItdLONaSXwKsRcBBuzCKySQMuMxnThU+jUkW/FlKdbb6Pr/EL9eVjTnnvVpnv+bLhvfE9aedfSToVEm3wpiVWqc0Btjl6WYzKems0EbDIZYbMRNjkekxnTaeXCg/zdOafDZa+bo5CLzaCDWe+TFd+HqwilNEX1lHl4Etq74No+59Yw6VIy9LFuxqVu2rVk6HPx4Kfs7vfZPe9rpl271n26N7z7t3yrp13yvnwsHHbqXPEe2vbLG/wc1fBTRu+nmnn39i3vxTPOzhVv+JBVNucm6HwX1/MhouknbvWPgraf+E1uvtkpYSUxqf1s3pe4n0bb/6xn6V+0Hv6mc/n/6Dp815zhX/49v/mDoPUTv/FjZMsnXtOn1H7nxkXPjjXvmnmPhmWvyeOA47vgO2nwrZR9/8S9e+Dcy0Pu5dzDO3bXhlfTqte6OHTqmtu569u/57fxyOnfSomrafBNaa8dLJJr4gk0BjXFX2vrZ5+mJu4nJ0WTm+IuI5yLINkEnkuReQhSgKJ5ekOGBki/lMTOHHE6V/xa13079lltuwHtJwGlm96V694jx6z1q5BHTaIWSlWCSfeqGKFMsHMbOnsS1LvpVzXjUTTmmvXFOabzPaviu/+9eewvh1pCOn7nXfXOo+hHn5L3vuU/Bde8j277fC7ZtUVEkx4ehMGA0TTuyCcw7FuZDkEw3CEDf3V0079cNGE4SVFmFMUJhwyDeuVHYW9HEIcCFkGfn1/+x5RH/2/T4i3ihr7dL32Dy0LQ61//b52J/4ebCIZNr0cHh+viTYYBGl7fgYxGhxbpv6NF/Urf/bph5ZgfkFGr1WGTUyiHQ/z1f6HcPIiuAdPjpmTI+3LIQ7YVCJ6yDOeBJhHHfMkm7jmMMuzFGEkpeeYbNi4OgS8D0RsO/cQHTgNvpz0lC17Ibaj5Puxuzutpyx9Thb/gsV/JWNqUgIPxDJL4TKV+ZVK+0imYOoYwpBOmTLMqloQSGTzbZilCwAxIk0CY0klTik4cZtIkWcg8HErQiMPktyGgPhkxZ5N4idmcSZPVNkszbEol8FIMLVbqBHfKqAd12rUscfcmdO+Wd62IedTFlJ10/W/DcMFuqw4I14IZN/I44VPEkzZJAyZdSgULp6xbeZQZKUSRUsRUisGFmKnAStX/bGu3UrU2pt5KN+igLCWQZIDzQWO+DkzWADFavUAHRhugFAwtstBNCJIPQSkYWkgRlVamGUVKQCARNmQgcCGB5tmYQrul1G4ptmBZiCZWdx+G6mMtWIoFT7HgKb9/Tnum0ozKBBRIxaB0kz7FCCSZoXQSK2LICgLNZ4hCBi9EDZkImGEEEnWqcI1UoLmLwA3pdqbw2VJgITItRDpqTDUCcQyeQZiyZffcJxVXJglU3fqIbwJvH4NuZXyxMkamjtRpomF9Ko0X2plyG11NInlGbRKoTdGC6QCUBkLJWihx7SasdPT9b3tK/tPYUue264iQPXjOHToP7T4KGDgPbN8LaNnx7b0I6r4Iqd8Jbtj07dljDRz6DxwGTFwGLYlDNiTcycug6VPO8SP/XBqxJw6TAHFyMO5KJjgT8/dvuQd3YaAxw2jKUuliGKruxdpG4OU0WaY3pD3KuaA22qhLJNECM5ht0CQTWAGGldst7XZLnZWusJA1JmM2iVeT+GDR0dXkVf8zkqF9ioN1KUZtConlkki6hcy20XkmMAFHszCsyAjnY2g+gpTCpnzYnMFQjTRZh6EVJFEPmQsQtMxu7f7Z3g+ZCo/EIaN73gUjrj/0DvuvTrees1rPvGr2uJkdVYKC1uiGwsEL1pcD77P7KNhQaIZqcHSXoJ7RV6wphqAYgmIYbgV0N6LjhItd/7vTkMNpj7XuT/tTnjeH7IfbcIlU8PQUe3MXMbju2brgVjnmVDb6uXLMqXLMqXTkc+2kc9OMS82kS27fx7yBTw0L7n07vuOnrMF9v9YVr6Fd/xUhu2fTN3/EJfvL5+xBp+xBp/J597o1z5SBT9ymd2Gd76IHP5YveRZMuCX3fYps/tEpPcwjN13QE/S3nV/+RevSnzX3+tfyPJtT3Vtz2Y2u0W3vC0dd8oZdMgacE3ucMgZdWlY8Rg+8N4UBy2cBfds+vVteF4/hIJSh0iVcnwRdrvrKFJFyTcS1JGRg27tu0WP8MmjyhjN+Ezh7y/2yl5pUVxeU25LeXDaxWXKtyB24bi8+mUlYWXaaWEjdHBq86JoRFt/JE/SGVB2UKtHGQKYsFM3RQSlWuhBBclT6lEdlwsCmX8GUe+qYe9Gqd8m6d/6CR+2S1/RxyKMm8UEfdyqPkOkSLp8iLxWRIrVg+4G7dhe8JQ4ZOvOr3/CI6/j+X7f3/mnrmHfJB1bNj6yq96H1ruHNHyJaPgraPq3fTuGzc5b0DFytQUmSIEkcfy1MOM4TDGNx9O+wN5CUI9x++4g7+hbUGynE0fV2JBa4oxlOUS8v/yMu1f+PaeE4RgC/8MMhR6P7W2H72/AwQEbg9cIKfKWRv9XxHKmDETYBoMNI4WAFGt6sGOAb6sPB8zA6kOY6AAQh4y9TCoIhoxlpbMVCw8xtXcDBJq6YpI9iLBtewJzPdb+zcNBdPOl1M+F5N+ujOWJhmgj4Kexhzf9qzP1qzO16ykO24ofeRiJCnumc9SznPivD7GAsIgmTb7Pk2/7a0yBEFqa9DnncDxbvBsrOQrW3USZVHPwUAcuitGKB+jZcLuTpJNEImExhmSSSiZsyrGQFgxXSWLbdUkxhWYgh06DJQOF8I5QKGzNpoowkSlG8HMerECTPyjThWKkKSDgSc6eOfOfP/McOA9vWfSdP/fcl8T8snn1eXXhUhIk1MTJdyo08TgulSrQx55LQs8dwhS4RQfMMxkwCL3+x9jxbe1+srVa6gcDKGbJGCSRey0Ju5CFXT8H3ynCjuRjHa2A4UwdEgYYkGE5D0TwCL4fhdI0uAjQkIkgBBKXpNOE6DV+j4mlUYQRWbLfWW+kaxJCvl0WjUJxZFws8CWBtIm1KAPX5Wzs1T48llDlH+xBpUMYC6iilhKNTxWJIAUNV0ngRBMRDQIKFKsZMmTCYxOCFdkuJhSyyMeV2SxllTiNM6SicZdDGGfWxFJIvu+NKxGzFHU92ztbccFUPIVJJ8IOELZPwYH0qjRWTSJ6VrrbRNTam6sXmWBLr/mpr+9lWY2GK73Tpo/u+n4ZrfjO9NnTuPXrHHr3jjt8HD18Hdp6wBkWckXt2475v+aJPzaJ35ZRn7YxPzYxn7axH87JXx4ZPx4Zv65pP67J3x4pX27Jny5Ln9HHgwT3vUiY4uo+8eIy4V0TrwFSJKhGAsm1M7bO1yc5UkUSJQpuo1sbRRBlDVmPmfCtZSaIFJF5OEg0WusnGNFJkNUO1YkgZbUysPZ+M2b2xEJ12ps4MZpBoIYHmE0guDCQSSLqNzsWQNBhOhs1Zcm28UpekBVLMSC5szkKwQgwvJIkKyJStAeP1UAqMFJrQAgQrftLErl8FNi26hXezf/qy5L8yXXUc2nLmWzCTFFtbk9FZ2HXAHxUGbInDjVA+DOXJtC0warRaXiiKpiiapGiKspCkDYaWAW08qE+TP4ZfbfmdzXtuf3HZH3c/mvc82/a9uQyWPIYfXXEmd/y6lz3aFtzbF926lt27lt1Gt30WjgKHNr2rJ5yzej9m93+qnnVrWfHqWPcZ2vefOGbNXQbPXAWPnAeOngf2H/qXTrlFtX+I7fmUPOCUMewS3+8c2vGhas2r/yKwdd8vvusjr+F92oSHy0Tj7zp6+fXu6V2fS4c/lI98KBl+VzDs1LLgMXvot3HGmjnwq5vxbF7y2hSG3Cvi9WCyWMrbvGQN7ngdi2NxtAoxFV9vsk6+uElPuUp99MIZq27BvXHFs33fr+0gsGk1oWqq0C22Jay4vHUltXG95OPS7sdlYfjyTsD0QOVG3paIK1HztVA0aEo0mjMZKl9vTNu+DVGCiWY0U6FP0BqSb2QRd3I+aErdF/PrVr3zFjzSptySJ92yFzwKp9wrZj3mzrib97zdR55YFTtzFrgrCT2U87v3/Nq2fLYkYf3HAQkDn0Mafvw3vRN/2vrFvfCnkJYPvOYP3Ib3Sb1O+WOugtYPTUuRMPCI640kSWKv+64Uir0aKRyJxSuH3IGTomhHic8BlSIcK7OO6fJa/379RkcKgmEYhhN/9Guof3pl0DrgfYBjifaNRKsHXkmxb2QnneMIAoCgweAghXxD0r4RPoBfGfS+xRLg6zXXG4XQoVrSGyCDyQzoQQMEGYyw3mAyAABwswcdzRhOV+4PJ66mEq57nHTzXsQBh97zo49ZiDCEeuABx0EHnc5Hvc7CcU/FAQu6CVEeBNwveZ0Nu16NecCXIfAlh7gJftaGG6/CUCn/GY4mVeGQiK09CdGcsqGncMNTuFrEU12FyU5Cno44iDqZgFIBSbTqJlxxyVPfhusk0QZlkhHIhMFUAiuhyWoCzaeJQtxUiJnyrHS9jWkk8TIYzjCbc0BjCmDMstDtDFVPU7XP1g4r3aDUp2yKWIsXrMFdVtuab/e6V89B6t/P3Qcsz4keY4Wy2GtZ3JUsVgslG+AUI5ysARM0YDpFVlBEqcmUbWNani1tX62tFqoOx8pwvFShj9eASYAx12iqMJpLcLySImpMpiwjnIXj1TRZh6MlGJoPm9JBQzyGFmJoKQAkaNV8nSZCpwk3AIlGQy5iKqSxct1T3KMwBAHjAHms7Fpg1sXjcN7MQmtxVcfkdCOoLkD1cQiQhJvTIX0MoI4zACk4loOYUw1AlFLKNQLJDFFoo0ttTLmFyMeMqYQ5z0qVWohcC1mCGjNgIMFsSCHMOSYwF1SmGZTJJm0qBmUYVQk6WawZSkGN6RReaqWbGKLcSlfYmSq7pe7Z2mSz1FroChQvBJF0mSH5VBk7dOofOlv208R4055Pt9C/+4rVJQwsX/bKGnUpnHUvX/SsnPOqnfHoWvf6sus3us8a2fcf3PbpWvdqWfJoWfToWPUc3PId3PLu2/Dq22B1r3G714IWz4If1AlaKFlrSIDhFMScTWDFiDnfCOciSIEaSH9UCIxQJomV2Jhmhqyx0dV2pt5C1dksnVamzkrX0nQjhlVTRMMfqIq4w+XQw81/pPItZMOzpenZ0mJjqq1UNYUVo6Y0EsslsGKjMQ1BslG0ADRm6Q2psDkDNqebkHQATgFNaQiah6KFcl38ky5KZ0wxIulqMOngnj11FNC06BQ7Fvd+dP3d3GrjJb/hMDimvTCsqiqpo6hpK6z7mLV6z18T82euQoTyTqsV//r8j8/PPz/bf2+3fyXJSzNcZQRzVMpYpTzSoIrS3XNEy143696SQz+FKFSvSjZB2SpN/NIJa2zXZ+HY9/CGe/eUdP+UIFXEK9QJx7e8sb2Avg3flgWvkjHnohGnwmHnohGnknHnsgnXqlmPlnWfphXvimm3knHX7CHnslnPkmnPzGEXQccnTsP79DGX8i2vsk2P7FnXuFHv337p+fedh4HNvNLhD/P7Pqei4CNR0K4waE8YdCQKunngSOWhD0/cfVHw+J7flpBjMOaYkTypgv/wFLIrClq/5EjlAo1ScLPjf9TnfDnnca8JW7sNGTkJ6Nj2Lp2KKZpMiWms9Mpsjasv6dqMP9QFFR59+bh8lHjUvnqfcfoYfKsMf9Ql7EkjFq5C5s9D5s6561e8+TPO+CFr/Spk+zp064q7ccXZveOqwSQjkn4gj2g/8Uufdk2ecI/qd06Zdqva8B48Y81fsYeP/ecvONu3vInjgJUbzuIVu27FK3PcuXLHp3rfN37sk3tD0H/uXvuruiyvyu+CGz9xGz6ENn5M6XOunvPIG3LNHXE9lsxSVjuOv4bSGEE4bN6OUUFRDPLt6EC8gqQwHCcJ6vULknqVbCOvbPNXIRJBII4ZQlJWq/WPPy10Oj1sMv9yffSLndv4DSv71pOAHUcQBz/c8drbzRKse8NAQa/hx2vf4nWWvAlW9XrAaEZ0JjOgUOINDWhhkfZRpocg/eWsZCJJNRCkHY80TYfJ+jzVo07X3U4n7c6a1WDjHtd8FkZLItA7Lq2Kwh5CUTFXtu4vXvamNGHPpghax8cVPN1FsHo3ABUFU/dsGxAJ30co9lmqExYDCKymOBuWjCqiUVW0lUy3W/LsTB6FZKhEYdr7GArJtTMFViqfxnIoNJtCsnE4U6uIkd2FyW95anmkAUyGDRkGXSpuLrJZ6p5tLS+2DhvThGMFAJSgBeMBYxpJ1uBEOUnWwOZStSH1QR2zfROydhV0KolePfePmC/501FJ+17epSQaMuWDUObMSeD6NVcBJJqRVMichqDFJFlFkSUQnKUGEhW6eADK0hoyELSYIMpRrAjFCgiikiTqIVMBBOeakQLImIQixTCcg6IFFqqJIspxLB9Bs2FTJo6V6LQxWmWkQZ+sU0eCugS9OkEljdBIBbAuCTfn0Hg+bspBoWwCzgS0ZUMTHaNTzRfCOq2u2kbX/sxUMGiqCYyD9Ql6tcBoEJhMSRiSb9SnaVUC1JyGIhmwMYHCcmg0X6+IRQxZFqrCSpXQWCGkS0KgNAovtFuabFSdhai2UhU2ptJK1VBYmYUuxpAsAi2hqVoSL7LRJSiWjRMFBJFDkVmgOekBiLrXRx4r+SsP3PZdH85s4e+m1ttOQgZEfr1Xfm0nvmkDzvlDbtUz7s1L3kM7fsuXQfu37BMx++KRcypm71wHr1wEzp74zRz7zp/6b4nYJ2LOwS178Sx45jjky3ZA56rH9GHA6mXg4X3ozVOy6CnpVh6rBVPV+lSJKv5MHKJQRxFoIY7kIXAOiZUxVCVFlCFILgRn6g3xKFpIUw0IUoSi+VasIPZwh7e//DOZQ5N1NqbVzrTamSY702S3NDBksYWqooha1JyNIpk6IEEkiTi+C72VC7TGVLEm9kjCPxDzYHMWgec9agQqIJUi62BT2pM2/EYRenjPq1/wyxh2SZoK/fvxvffzqw0nwfWHHH5TgU9+Q9pwUsMuq/cyoP8ycPiSNXvF3ZPmqeAZM3EtB3Z0hgESb6HwBgwpgwzZkCETMaajhlRYE4+AKbgpi0DzIWPmjSzi+I5zeMu+fOCJJCFPqmijsQBDKuTqlIOb8C0hd+2KM3cW3LPhUz/nVjPj2rLoObQdsHLB61kNyB9yLhxxLRl1KRtzrZx0b1j1bt70rl/xSu93Suz+HNvmxG36yB13Cp92SVp2CZ5M+V8H7n7bWFow8H7l2Pf+gfN4FSy+DHx44EieQh9lofdizuWW79WW/81F0OUN+0wYdCviiq9Db67YT5JQpTbiVsoFDYnAU9jZlPvNSrBJl6EE41au2QOHvPaNwJyh9PDqupSO0oSW0oFDwdI9Z0LE+X7uqOG89VTJOlSGCLVRYiB26Tq0dce3btW7a8d35jhoXRg6sO27cM7ZvuaePoaLVXEyXeL5k+BUKThWRHafssr3vDPn3WKHnPmdn6MHnJNGXIfPgweP/asWPadO2CeP4eOH/u1rXnVz7kWTrsnDTjFfnCN7nQQ9v/vtl7L/2L3i2xWQsOiaNOYiaP/EbfyQ2O3UsujZsOiZ2udUNhZwLz+1Wp4JgqQZ2lHqJkkSJ0iSpEiKomiaIAiHdptmGAwnKIomSYr4VY5NUjRF0Q4cCI4TNGPBcZIkaccLFqv1D3/4Y+cWRtjkgPd9GxUOxKweAGGTSa8HQAOk0eoh6FdHkLe58qZZfV2ffeWQv40KB1QKAAwGo1H/rW+BYhq11jg9TQQFEn/1V0hqBqyQa476dSOe+i8fNd3voUEnfMbFvu7NbPkRhwF3gy4XvU53454Pcz6a3QDDWZBNG/GzSfAVinwGIxAxF7nnUkoeo+VZDBE0EKc7CYFEXIteQMr5tD4KVUaKN/1wfYydTLHTGRScCkriYFUCjWVZqVwrnY8ZM3UP0UZVAmnOJJFs3JiNGTJAZYzmIfxJyFbeRMlFERJhkE4TiyGFqLkQRYpIspKh6myWRrulmSRKESSDJCsUQOKdiq82JOqMKffKCBWQbKEbGLJJA2bv3PCGt/1ZMxX/fFTy5TDnVhFmNueakJzpk6C5iyCRSqCFkrRQqtqQda9OuFWESzUCHRCn0UdJlDyJOtqMFFFkJYaVKrSJD0qBRJWkBrJhUwEEZxmgRNCQoAdjDIZUHC3DkBwCK6bJKghK0usSVFKB7C5EcR+qlPDl4lDZLUcqCnq4ZKke+AiUAQPZ8od46X3a4nLV+mbV2lr98OrA4NXqlGjpWD5ybxgATM0mcwOGNqHmKsiYS+Mlv7fWW6lKGIo3wzkE1kDiTQzZYKFKUWOGQZtCE1VWusZGN5BoqVGfjBizny09X+0jX+1fnq0ddkv7s7XLbmljqCqarCKwMgIvs1DlGJYt1wsU+mipRiDXR20/8JZvQs5U/A0pt/+c1bThEbJQ8W+nJPyN2didvvLjhMp177xRz4G9wMXzwAd1AkGUmJAsxJxOYDkknociOZAxXQ9lKPQpCl2CUhutUkcp1eFqXdSDIuzwLnhDxNq+Dj68C9m7YW8IWesXvLlj7vxxwIk47PgudO+afSMNB8Fk1JyDIzmYOQ9F8hA0H4SSSbKGJOshU6YBzkOQCqMpF8eLLETOsriFt3x1pBy1kqU4UfdsaX+xtL9Y2u2WFhtTY2PqCKxQp4+WqgUybcyjKvb8IVwLJgtlgmNp2Jks/E4VLdMlQOY0qTZGCaSiWAmOFWFYoUKfsCIMrJ33TOj6lNT/jjeV/s/GbnM2Y+v2gzInUvyKq70KqzKmgtoufbuuAtuPWWULni27njM37Jkz3twpV6aOxcx5FF5HouVGKMsMZ2NIEYnXUUQ9gVeCUIZCG6PUJjwqBbeyMJ0hG8dqMbTGjFSYTOUmOE+jT9m64k0c+A9u+3aseg1u+wzv+rYsefZt+S5ehByII9ev+G3LPlVT7rUz7hNHwVti/pfTwJo175Y977W7kP7DgNwJ15i+z/zuT8E9nwKH3n0ayvt3PSfejbzmmU83D1y1Jg6D0yF1rEQYdCNkgWASZk4H1bHqh3CZiHOz4Xs56XE65nY05LLf73wy6yW+50plPLU2Qq/kn4y4Xcz4UnipGStauw4q/BKb0pnvm1fHKW0on8mr28rrFyUO3MTXnhf/2ylhhyhzW8ZZlYZtPvHXJGH9RwHFM26dxwGbUt69LuZOFbt6GbJ2xVkXcTavQw4fQqVgnBHJlBri159Ci1e9YoacilY9M+fcQts+hTR+jO93zptwL5zyKJvxHD1gnTxGCJ+iziVRx5KIocOA4hWPvGW37FnXpMEf/ry79V/1TAU0/JCw4B4+6BI16BLR9ql03H3xNLBvy6d41HXxxE8oLYLNKhynMIpCKAonSRwnaIYxIyjNMCiGf9uLRRAMx0mCIN4aFa92bsZicaiQHI1uhwTDEXo7ahm///nnP27Q/Sdarc4AGR0tufVE1mwAACAASURBVG+tOt2vOOR6AIRgk14PGmHzq2TC8LrU5GDQ/ron8WqqAF/Fea+OozdTHmQy6+7EWEEB9Rd/QbC5+pFx3fUefFqhH3PDZl1s6z7WFZ/nLd+Xw4Cvh6yvZ4G/F4f8w30IdhRwM+Z11ON60vv5dsoDPA8inkKt6jBaEUbKeLg0zHQfRmnCLFCkxZxIyMMRaThlTqLAWEYfaYHjYLkAkkZQxngrkc7gWaAkWn4aIjvhaG74JJzO4NkUmgk8xWjuIyB5jEEeo5dGGxQJBlUSCuUwRCmOFADKBJ08BtDGanUJ93LBvSJOqU8j8QorXWM05cmBGIIsx4kyiSbm6IH7oI7DsBKGrLUzDXam4dnSei2LH97xC5+r+2fDmsKt1i1R4JaIsyZkb4rCJo4ilkWcA0notSJOokm8lHIvpRylLt5ClTJkCWRMkqp4ajDVhBZjWKkBzn9Uxt3L+Q/KCLkmSqWNUOsiVbpwjT5CB0bDxiQTlGw0JBmgRK0m6uk2RCLkPFwEPlywHs6CpBfsu8OA2wP/u8MA8WmgRsLTPYUc7GZOTJUX17X3DFQdb+Xk7Wwl71zOiybZqwd/PXeTvnXRfnrcfn7aL9yvPzloudq+AYcgtB2C8y1YCkOUo+ZSCEyDoWQSzbOQpXa6zsY02S0tdqbZRtdjWCGOVjBkO0014HgZQVRZmRYr00TgpUZjFmhIxpBshq65V8atXAWuC9nzp4EtK15DJwG9+34tG17ztyHDV8HV696VG4Gh8+3/akj8Pw2rfjN+77Mw3XUSsvkYoTREk2T+P9jbXqyNFqrUSpdZ6HKarmKoaoquJslKAi8wALHSq2DxWZBczNdqYhTq8CdFGGBIJ/EqhqozGHPu5REn95yNy8CNy6CD22CxnK8DEzG0EEHyzaZUCi+10I0U2UKRdQzdYGG6UKxCA6QotAkAlA5AqQxV+TNTWnk6J9g8ulWX6Q0ZBF6JomUMVf9saX22tL5Y2imiUq3lPyhC7uR8gzFNqUsSSmNnToI2bziXiog7TZRIEXmtSrxUxDxqImmy7MXaytCNEJy7cxvcu+1dMOoS1foubCj0X46L0jaLOoU+xWsCt7xav9KazOm4iu3QhtPAhtOAlpOAXiGretOze8f9ShamAmIUujgSyyXQfB2QLFFFS7UJakMGCBegWDlN1gH6DOlTqEIdpQWTtGAqaMw1m0tBY/6dPOZRGf2ojNWCaaKnmPmToMVT9upFyOF92Nh+QMuyR9+mz+BOwPQJe/Gcs3PD27oOnThi9+yy2g/8Og786rd9Fq/Zo9dBlfteFQfeWdMuwQ3vPxf/17/rrPqbrpX43sDeVTcAzGXoJhtTaaMLcWO6ShxO4TV2axMGp8iFHNUt1yCPgO+4htNA9Y7/cb/Tau1PGy0fD6c9L7Z9hRs+55NeV/O+Kin/QRuzehtcOxnvmVXtm1dWvpAduTnFXloJXlr9NHP4r0YvPb401S/59+4H9B6wOrZ8+w8DKuY9k/qdW/b9J+9CzjSRSmOSGc2BzVkmc6Zcl3D6xJ8XseevQ3ZkvFlxcMWBT8yYi6DXKW7cNbzHKaz1Y86UW92G97ww5FgaPn7K2rnji5Sxl8qYW33MyF5UVGt0ykRQxrx73JDTX3Z3/mlHv0vZ37tW/uTf+ilyyDVryn1wN+BRHXMhiWhd9Jo5ChDJw7RQL8NYcbmS3t/HdHrKanP0LUwmxLECi5OkY7mWeIOcOz6aXy+g0Ddg7Wst462aR5kdAnAct1itf/jHf/zHP1Lr4k++BRIOh7bj9PDrvVjHC68EDtBgeN13etVX/LqW4aBFve7OvsIKX/sWej1ggE06lQZPTSX/9u/w6kb9w7XmclTcHwgsuD5fBn49Cfx6zPp6xPr5LPDrLeerJPTrE896zcEOWeIJ962mD1sN79arflqp+HG15t1Rt5N82Us06nrY63Q04HI67CbbDQCv2dorrkkepb/hmdXRdjKVMUTThhg7lfZMp1nQRApOsZI5NJbF4NlmTaJaGAo9CWg0k8YzYW2C7IKjugpV3YSpbiNARTKoStbJ4sxAOokVgtpkzFRI4eUoUqACkmXaOD2U5rAVqcAksToKxUtfrA04XnUgDn1Qx+kM6U+aJMiUDZtyTUixAc6ZPg6sXwj+fnz9P8woyk77p6/ytkRhm1e88aOwxmXvwX2/jRu+TJf5qIq+lHLuFOEmc66FKqfwCq0+7kEZ8qgWPOkTZUCaCozXABEqXZhKx3c8CiVPp4kGdPGAJlYPxGp1cXpNtOIx9OGCfbnqc7nkJdrwvVr1FS54iRa9hSvet7sBkouQ29Mw4VFYU1sFP7mzvLpcKwofOGzhLl8dPXaqZHHi29DTq+Tli6qeg9709cXM7dWM3bXvl08jNi4HhEfdlyvbshYar6TQHAOYiCH5FFZE4gU0UU4R5Raqxs40W5kGgzEJgGJhcwaK5prMKQAUbTKl0VQpTZUiSBmClGBYkdGcffIYPnMc3LfhUzfv2bTsOXzCalnzLhx16dkN7toPKl3wTR10Sup1Cu+K9ump+qmn/98NH6btN2UcdA1fpYrVcRaqyEaX2+hyK11J03VmrAqCCk3GbAzJwJFUoz7u8Yx9sex3Oud2feSnfIpQPEQiUJ6FrLJSDThWajbnKbUxl4+c8we+VBUOgnEEXmJjWnCsFIbTITjNjBRQVL2NacOwEoMpy4iUQHAmhuVjWL4GiDchuRaqyACV/+3CdcNVn17Hl6jDxcpwpS6ZwMstdK2VrsPQYgOUogPibp64YkWEEc64VcTPnPjPn/ovC4OOn8JOZPz1e8GOOOpeHSnVx8n1aY+aqEd15M4tp2nZo2DEJbHrA7/D88PQQuR6e9u5R/2lf/JkQnhHflRftk9Rbel2aNWZT/mpX/25X8OpX/dlwIE87EYTeSrjaQ0JaiBRJIs4lXAl2lgjUkRTDRa6xW7txMzlek0yoE/DsErQmPWkDlNoI3VgkkQd96hKPBHzD+94OjBVZ0iVaRMBKF1rSN6+4S5eBAvlEes3vCt11L0uWgLECZWC/n3/omn3gknXsln3kiXPkm2vylOfymOfujPf+nPf1Dk3l4K/+dd1Hf+1vT+n361n1cuMVNgtrRa6xUo325h6O1Nvt3YxVKNGGnF/6C+/CjWZslA8k9JEKHb8jnqd7kZcbgadjzs/rze832r9eLcZjEKpAJg4vJFeOZfUvBEXWlGa05OZvtvyn4YP4say0mdSY4ezkvv9cwY/ZQ06Zw265H5xKR5za17zLp/1zB5xSx10qVzz7jphLdxxL3UCMZgAoxlaOPlGF7V0x67a8K7b9y3Z8kpYdg+fduX2fI6ddo0dcons+JT2xSV3wr1z23/qgt207jt0FLB0w27f9Ws/8uXVF/yQ2ORdFc3udArscv2zjq7ftDc7lX/3Y/4PXnXv+V9cspY9R884SiDbhBSIlbFje/7zp34iabTKfEKNTtF/9V/I2XnUZidICkFRhnkDzWKOQwOOYjiG4SiCOux41K/VeBT9i2Lv1YqB4wSJYThF0wiC0haL1WZ7+fr1j2BDciTYjmnxBg18Ta01Ot23UfHrvdhvVQndax3vNdw2wiY9YHCcLRwx+JsMQ28wQAAEG/V6c2MrNjaGQzvQSR4w5a4YcnrodaZPA3+Whr7IQl9koV8VvJ/14XYgwnDBfpr1Oe1wWqn4caXyw2LJ++mc75cLfrtc/GG97v1eu/Nmw8etuncHje/3Wj6ffHG7XvR63A5QXnCBx3BEl2DB0s0qASThmRSROBhHI6kMnkdjOZgh1UrlPlsKLGQ2oo2hTKk0lm3WJ5m0iaA8WicRyK5C7o9YoDLdbMg2alNoopKha1CkmMQqbVSjAkwTKiN0xhSSLCCJAhTPwvF8K1NntzZY6BqJJlENxItVcXfKKBNSRpGNKjBFD6VKNMnrF/5l61n/5/jtvx95cl+6PlDVynTxo0fBBZOuVfOe++Iw0JSDoSUKXfK5hC1WCkiiwso0I0ipDoiVqnh38pD7J+7jE1+mCFUqeQoFT6HgK+Rh0tsQyVWIVMR7vAiUS0M1qijFY6j8liu75D3ts4QzvicjPqdjHmdj7qI577NJz9sNL8WJ35eerJz86gBBT0BU78M+T38VVXS8mbY+bJBG6pWxBlUsqIpWy/g6lcCoj4fAOMgYaTSmSPVNp8rxgZst/oZ4WDQLwoUMVWmhKxiqksCLUbQQRUsoopYiKkmikiSrDcZEvSEKNiXjaDZkjIdNyQxVamGq7ZZuu7X/2TqoN+YcPrAXzlhzJwGTh6yOVe+6OY/qafeKKbeKSdeySbecIee0fqe0vs8Z/Z/S+94ndf4U2R3+rnfkX35Rf/q/WXuv2Mb6A8vTz/uwC+xs9y6mZxrTbrin271tf/baX6ioKmVRIiVmigoUSeWcc845lnIo5ZxzzhIlKlCimHPm5eUNJCVVfbbb3gepyp4BFvvgBi4oEbh61cH/f875nYnxwSPCiTz8WhllsmQ92MsM5gKeNE0mTZTdhCpFYQZNrOgy+GKDdLZCvNqk8nb9ddIYrTzCbEhDoWLAlClXsUFLkdGQeSX0F0iZam2EBch22JoctqZHR/fnhwGTOUeiChUpWTpDKgBk6YxJan08Xx4m1STK1CliVbwJyISgVBjIebF41nnTZgPi5doErSEdAAqsYCFiLUDhIjtS+cnR+WBvkqpiz+6Yan2y1ZrBFbInD0lrvJANAWuWFzTPCzoSh+7dMcdPKLs3DLEySqRgngkD+7YIxaM+aT2e7EYXn9bCbwf3IkfZBRvepQdUSlkpsagyoL6g5JBUckAoPiDVnJDrjomlW4SGY/LQBW2KS92+C7qSh2sMyWJtjNWa/8nRem9rdqD1CFxjtpQgcPWDvQlFamC4ErAUAkABChehUIEFyBap4njSKL48VqKKP7kLvZVHi9Uxu7ygUwH7XBZ+IApbvQ6ZOA0YPw7o2SG3beEr53xLJrFlM7jkYUzcmHfahm/6um/xDqFoj5C2iQ8bdPn7trFfVRentrz/uE7VGXMebHUOtMaB1tqRWhiuhuFaFK7TqZNNuiQYKrSApSBUorqL4Ixh1KsE2ykdOaACq8STJpf5YqeDQbz8LlatjG8ezMNnVZXNhg0dMzK3m1xHdqJ7IvOHPfNGsVkfPXL6PfMGMQXDPiVjPiVjuJJxn8IR75IxbMcmuXgcVz7rl9bvnfjRq2aL+OGUsnAXvCIMmboN6rqg5qzgIse9wyZ8WMPegf1ejCEM7YN7SJtHRLtH1Qx+/IQ+fhbQtkYsm/Qtm/fr5/i37BLDOgJwVck+pRmhI6ToaQy1l/R3XWs/bexwS/+1c/Yb55w3zH5Mygyucs6vfYXIFUUbwVSuOGyDG7x9Sd+7S1ddbdnwFDA0DNIbAAT5iij/2rdAEPQJF/gUlkVQ9MuC3jP244kOgiDI1+OFxWKBIORJP75Ep6Df/dUpqZ/o9UblMypc+8yF1f65QvHEIf+LvsXz4qn6uYNt1Dy3+TS6Z1UwqL5UtZ90RaPR6Z56G3qDUqPTmqwWzeKjkgUd4M1LhIczumWDhJ7QHpXMT6bQT6YwVB5i5AYKl4n77Z5X/djDVq/5QufFgvfbFW5H1W7STs+7du+9BteNJq/NenfxIEY7iT9u9thr9RDt08wy1sWCH3eZIDplKG9D5ZdMzW24+ChAzg2xqBNRIA02p8kuWCp+uM2a6UCyUTAdMibLuUwVLxTUJytvoyQXTN4+9e4kEDTk2NEK2FoIWYutllwQyNMb0lTaRBOQeaOMOhExtcYMnTHthM+WqRNQuABFSu7t1Tpz3p0qXqCMFygTxeo0ACy1gHl8eaTWkKozZmxfhvdsJ7Rv5v3dCLfstGOXH1g9SyoZ9y6b8ty4YgGWTCtYbDTn8KTsK0mIRp+gNyabgByLJcdgTFQrIqS8oLsT+s0x7Y4TxD8Nvj0KuN6hXG3Rrvco/EOa4ChQeBEiuWYJTwP5BwGCXbp03/98jLjTid3twmx1eJ30ecmW8Scz/nPd4TUVxdGJjfnFFYN9Wfy9yNaF3rL56dv9IPkN2w6XfLqverBVQEAJDJbZ4DKtNk2nT0bgfBta6kAr//RQOXi1wFy4vFE0Pdoq7WjJva3hx4e+T45e2FprBvL0hlS9IRWGa+y2Zhgqha0FKFRkMCVoDdGAJdNhq7CjtTa00Y42KfUJEk2kQBnBE4Vc3AQeXgevcwMWTihzx+TFU9riKXXqkLzMCVo6Cxrbo7Yv+5WNeWf1eWR2e73obP3bMV7ZXkYnx3/4OuBEEasxp3GE4XfyFBSu0qoT+ecBtydU3iGZf+JvkMdZ9EkwkGaHMmBLikYRZYPrbHAlaM54sDfAUIVWn6g3pFrBMgfacm9vv7e1OmxNNrQOhgoAS5bOmCpRhZqBrEdbg9GczhEGHtwGngvCryTRZ8IwoSpKb4ylr67lHmybzAUGU7rOlGO1FtvRigdb1WdH7Y+Ops+ONoO5RKhIlKpTeNJYpTZBb0za5TFGjgOW+Kx5ftDUJX3hKnDsmLZ+FQxYsu1IDQAUqLTxq1xa3Yxv7oB3RJMzu8nzXd/orzum4kYJZUe+KdNhYV0ZrPbcxMmowl3f/C1C5TGpcMU3edy76pDUyaWNXNNHruhrd4wDUejaLeNaGWu0FN7b6uxoGWTNN5jS5doklT4dgioctuYHe+eP9x0WS45YFXEpChfIEzT6dIU2iS+LkajjT+5YZ+LQS2no5AF1eJ/av0vp36G0LPlVzvq0ruEXuYzebXL1ol/xgl9Yn2fEsHfall/8EjZ0ABM6hAnocKW14X/bMfK6PDat/f3SMROCCu1ItQOpdSC1VrBIrU/SGDIslhKrtRyyVlmt5RBUDQCl/COG+CAAuQnR7NE0SwTTCl4zhb0b9t7qJs2M52kVKdOrSUltufWr8YTFobcju7HDOYWD7lkfMZkfvXMHMEWjPlWT2NZFv951YusyvmEOVzGJK5/ANS7i+/dps1eM9k1KfJdXaKt78iy2/IBYtk+s3iWmz2ATJ7xDBrzCZrHhM1j2NDZ8HhsyhGH3ekV2eBRO4z4e0q4VUft3oV3rlMJRbOaQd/JHP3JxonNmEaY0wrvaG9fp8bIr9R/aVr/ND3bN+h5b8p5W6xLQ5Mbu8kwbwTQs4A/5oXsC5oU0XG9MRZFiCM4z/7hjrWpEf/ENdHJi/fTZAlqfzhYQjDylY60QZAGf/+lDEGx5lg3w+QgCIxar9Qk9+xSo/TJ0AT0N7X29p4Jg5K9VC5VKYzSavlJg/+LooFeptLqv6dgvHWzdl4PFV8db9RcTe88Wt1r7NT6r1ujU6qfmtl6nNxuVW3ZZ/KMuEuWF6FbJiiWCZoP6IGN+1oVab4PkmxThLJ7T673Z4HrY6sXtwu7VuW5Wul40OpsGPeFxLDqBM43iz5rc5kqduJ2eP24T0VXSeZfXdpMrdxz3gMRobkMuln1vdkjX20ThUYhRlogCWSZ5AqBKcCBZ92i2WZUgOAnSy2Lv0RwHmqMRREjPgiWnQYAm3YEU28Bciz5Ddh0qOgsSc0MF5wwhN1B0E2LQJsDWArkmXqyMNZoz7pSxW1fsDW7w8Bbh9C4MBNN0pmSNKftCHrt8yZzjBEyd+B/dsU1AlsNWpTFkc8VsviKKI2Qe8+nXQpLP/OrLKW7c+kDKXGP8aGHBbELvFuNUEKkzJmn0MQpNlEwdLVWxJaoQkShQr0swAimgKUt2xb7dDb5YInMmCJwJ4vEw9qAPs9vttd3tdbFIVHKZYk7w9SaNO0c+Hfc97PfZ6fTaaHTbaHTb/eB5M+Rz1B9UX5ax1B5SlZebm1011JlxsRgg2mVWzYymTq6tbCQL9/CiM7ZJlYGABYi18MHe+GhveLDXQ9ZSrTZdq0+UaRKk6nQHmJ9zNB68cX0P9/zO0fhob3qwN9vRerM5R6mMvONRVfIY0FKGwo33to7PDx0oUmkB8w3GBLGKKVaF6c2pNrQEtBaaLQVWa5kVqoSgfLMxVSOPVkjCFKpopSFVrkuXaWOV+kS1MVtvzjZb89TGHI4ganyf3LaIq5t0S+onOQ/O/HLs8s38cvZqZs0StXuDtnoepNbFmYFsCM63mLINyhS1OEEljjFpEuxw0YOj3oGW2eEspZil16XZkDoUqoYsOTBY4kDb721dnxz9nxwfHx19D44eh60RRSpRpAqBKixgqcGUbbXmfXK02JEKlT7lShJhNOVYrUUyTdr+DftcyD4W1QUsXK/ddeiNKRwhiyeNhqBcvSlLpEwQq1LU+my1LvVWGiVSpAiUCdeyCJ48alfAat8kfzykLgkYi/zghZugUY7/uSwcRnIeHXWf7tvubfVSdfTwDqFmBpfRh4lufsvqCf/Fx/PAudKaE8+0+XDfovIfwjrxJdWFO/5F+4SMJd/IHo+seVwDh9x8TmnikGsPiY0npC4utXaDMMH1v1REGS2ZEl2syphsQwpNQMbJXYjRnPNor3PYqg1AtkiZJVRkckUR25dBZ4JQkTLu6DZ0gxs0vk8e3CFNHlK6Nvw6Vv261nzHD2kcYQRHGDl26H8hibpVRn/cp6ZO4BiDGPaIV8I0MWHBN7jH06/OFV/98kVt+q/r+3yK/XJ63NsXSMsnoVp9AQyWAeYCvTFbo0/T6jO1+ky1LlOrzzYYc9XaNJ0u06hJh4A0SB8P8EOsPDp4TIUPqI5jCm+K0NeSOzD+4cN0Qs18oM/86K/GtiuXEoY3fLpX/WqmcIXD3mXjPh8WfGcOSPuX/pwb+sGl/9IxpW2JUD3tVzvn17hMbN+l9h7RKpYJCR8xof1eMYvYpBXf7DV81Lh3xJg3awgT0O1B73Sntbn5t7n5t7lR61zYH9zi+j1L53ETRwE7N+Ftq+SGJXztIiGhI4hakYLJL6C2Md3K372oDvxvPcu/KMl1yfottsqZXO0S2ukeVOcS1+GRNuBVM+/XvUlqXSGM7NJ4kiiJKvVWFg1+nkLGRqGf/pN1adny+PnZsYBgs+Xp6GCFEeTriqoFBK1WK2CxQFboqYEBWCzwV8651Qp+2Ud6YoQ8XWEhCAoAFpvN/vu/DjL4k6fY659zsRrd16q2wWDSaLQ6nUGhVOkMRuUzClDzVVe+rmo/5Wufq9pP11MarU5n0Gi1zzwonV6jNapVAsRY9AiE2WUs+SrloNXjsM39asQXFATL96knvZjtZvetRteNWtfNevejFk/OB8+LNo/D2vf7Vc68ZndpBwZdJNxv0ZTjvsIhH3SH/Dsu836Prp7DHbS573d43qz7i/aDBXuMy2XS2Sz2Yp4g2AvWiCJhY+4DUgaZMwB9wj2aAwMZsDndBmUilnSrPtmqjwe1MQZJLGzK0oljLZoUyJShFcUoeGzZFUtwEiQ8D9EoIiBLtlybsn0VLFElIFDenSx+lcMY3yOP71EOeKwbWcyNPP5KFjF/Rh/co5wJo3XmFAOQeW+vtqG1R4KYjeuga2mMEcgRKePKFzMxA5POg0e/HLz4m0Gl82BP6RimeZm0dRVsNKcjUJXFUihTs6XSkDsuTXzHEAvCxJesqzV/7jzlaNBvp9V9rwsn54QabsOVa3TeGOVsxO9qkXQ2jd/rwuy0Y7c/eG3Uu63Vu643uG02u++0uJ12Y9rLcyKjSoermNV5mS0VqWdTQSczrLTh6cKJyfXlSP663+UGRcwNNirTYaDYjlTf2xof7E2wpRixllmAIomCdSMJuhSFKFQxrZyesuNDAGgymwu0+mS1Lk6lidLqYoz6FMl1sPAySKNO0ulTNdpEgyHNDGQjSDEMFUk0UQIFU6AM1ZvTjUCWUp+OInUP9pZ7e+29rdaO1MKWcthaYENr7u1dCNrksLfbbW0GoAi0lqFoJQiVKfSZJ4KIxdOgkS1i6wIrbCDjb3uOXQZGCof9BreIfFk4AKTa4NIHW82n+4ZPjy0PjkYbUgWasuxw6eN936Oj3YEWQ0AGYM4BLfkWczZkybVa8u7Rjk/3A4+O3kdH14O9/emxIVUOW6Md+aDQxEmVsXJVgsVS+GivvbdXqvXpN7IYvSnvHq2UaFIvxFF8CStn7WPM2qlIk38uCt6+Zqj0SXpT2q0s6lYWJVLG6YypQmXU6nnQ5gVr9TxgeI/ctUNq2yTVLvmOXwQsCRizN0HDHP/lG4ZIH2cAUizW7Ht7lcNWwhGFdm0QSyZwCd2e8W3Ovh8bfpjkZO7F5K3Rw3uTwnoT0xdZRfu0rDW/xHGf7CXf6mNS0xm56Yxce0Qs2MSVH+Cbzsjlm/j+c9riLWNTHLIlYuxJWOfKiBtN9LkslKcMv1ZG8lSRYn2sCShFkQYEqTQCeVpjqtGUptAmi5XxV+Low5tQrjDqQhR1ehd2JgzbvAkWaOKM5jSeNGbmmL7EDejYJkX2YYL6vYitrpRGD0aPZ8iot1+HG22A+G99899UVfoX/VA1il04CmifJ5zwYuXqNIkyWaFOV2kzdfpstTbzShx9K41WaVLE0giDIR+yVoOWEtBSCAOZCJAMKaIgaRgqYxl4geszYaWdBaWT+Oix1O+HT3NWszdOcOcX9K1z+tAWsX+DMLlH2rukC2XhZnMWDJWAYL5KE7d4TG1Z8G1fwpdP+mSOYqpWCQPnAfWb5PhZn/BZn+g5XOSsD3sME9DhRqlzptU4B9Q406ucyRXvQro8aE2u1CrnlF6f8hnC8C59/zpibC/g4w6lcdGfXZ3tnptBaKLSezCe9Zh/bej7ZUOnU+b7NxkvseXvg5tdwzvcwppdGxYJi1chM9zgzh1y5SyufhY3ukcZ3yevckhSS7t5+CP6z/8GLa/Av//9k4/9tMb65EAAgMX6vICEfG10WyxWm80OPHGivhDOof/BFbc+uSD2p2Y4BFsh+K+MSP3EZAaed+v0hq/OxFNt4us86lPfwmQya77sVXxNPWm+zB+p1BqD0fj8h18oDFevlAAAIABJREFU5c8uiEanMxiVar3VPGsHYx2WKLso2LRN0q0TTDskkEPTnfpfTuCPezFrdS6L5U6LJU4Lxe/mipxWyt5fd2GE3Z6Cbozio4/6IwZdIf7uiPq4R304pv1OzPgkDP18FvT5hKaY9zvu9Dju9T4Z8+NM408nsJdLvtITmuiIdbVFlF+xbUChHcrXSML08mg7WvxwX46ABTp5vOKWZZBG2aEsqy5dK4jSSeKN8lgESNGKoo2KRBTMhoFMtSJcowqXKdl8RTRHyN68CBQrU2BrnhXMFciTty9Dj/jMjcvg6UPa1IH/1HHACo8p0KbcaGKvVTGgNReGiw4F8TxZrMGcJVAkLZ2GtC8SG+YCiifZsSNZ/zDA++3Y2OAGfpHLEqqTDKYMnTFfb0oFwVytMknApd+dU3l71LNZ36Mhn916191y171S581qV+F+yAOa+WBMAi9Y/Fn8bidmrc51ocRpqdxtoeT9bP7b2QKnxbL3K5XvVirfL5U7Fyenk5mN0dElA2WMgx7MST82bmCSNbS9Oxt6M+fNmfLjrVE0PLbmLlQtCLVoM+9tNTa4VK+O1ykTUKhcZ0wVK1hydbxWFzp2UZe3uXMqyJLImWIFWyxny5ShWl2SSZ8hvQ25PSHxzynCG7pUxpIpWWptDAjmPzha7Gizzpim0CUKlaFyXazWkKM1ZiNw8b2tym6rs6MN9/ZmBK61WksRpBZFmxz2Doet3mIt1JlyIKhYrM08lESrjOk6YxZXFLN/Gby2T/t+fMV5sGd8h3wlYoKWknt746O9/t5Wa0OqULgCgiru7fX3tlIHWv543/tob7Mj5bA1DwJLEKgGAisQqMBhq3qwtz86ej85uh8dH+7trTa00WFrerC3OmyNAFAiU0WotTF30ogLAVtryHTYKhy2CqkmeeMy+OguXGVINVlyzwRRK5eZv5zm7ooz9Mb4/duQQz5TqU8FwFyrNd8I5Kn0qZw75tYlY4UTPHlA7dvENy7hquaxZTPe7Vu0FWH40Am1YhpXOoXt2CSu8oKE2kgrlHlvLzFakreug8sncckfvaNaXdJ6MD/vXfZZbWo8d688I1adE8pP/XI28QnTvmkLvhVH5BoOpe6EXHtCrj4glu3i605IzWfkJg6584Lce0Hpu6R2cGlD1/QxXuDAVcCCgDHPD567DdwWMfYlLA2QgSDFFmuRDS20WLNF2kSpNlmsjlPqEyxgBgRlm8ypemMKZM2Q6mJOxSyuJEyhiz8ThXZsElJHvINb3HC1zoQ2d982D48aF0yjs1c7+V/6xv+uZdWlgFrS77F/xRTII7e4QX3LxNZl/PRx8MENa+eadXYXdXQb2rNDKp31bd+g7l+H6nV5JmMxYC4HzOUWoNRqKbeCxZAlA7akQECSShW1d81oWwv49cCS19TI1CFFLA/VKiIVyogbafidPEapjbMAeQhUYkerUaTcaMpUaGJ4QgbnJoDLD9w8pzXM+mYNYIonfHPGcOG9noHNrtQ6F/96F0qtM73WhVHvEtbiGtvhHt/tweryYPd7hXz0JFQ5R3d4lc/iN25Y16roS3nEzl1IzXQQqSD7VXaUT6OrZ53Pzxs//F9te85FZGrla3K1s3+DK6PZLaTRJeOj19Z1mBnKB+HiW03i6Il/+xp++pQ6f0HbuKLwDdXmzUk0LBo+O0M+f4Zh1ArBMIJAMIzabBAE22x2CIJsNvtTV//pkAHDCIKiCGqDYQRFbRAM2+12GEFQ1AYjyNNrEIxAMGyz2Ww2m8lsfvz06a+Rij/96U8/+cMf/oAg6NNM3l+yAtVf1rmfaeT/332Lp0yU3mBUPrvimj+74jqDxgxYNjcNYxN6lcyiy1fdBBqFrHsN+0Ed/qgJt8vZkk3y+Qj2bMjnqNtzter9Svm7uUKnufw3i4VOM3lvNyrcJP0+8DwemsVL+7wk/TjjPB7dJN5z6E+W+Gde8OerQOSIJp7w4Q377Pf5bPd4HQ773GwQhIf+N9vUq03S5TrhZp+qk0dD5mQFn2lQpSBgsVmbITpnXG76aYRhiCUDAfMgU7ZGHKcUx1oMqTZrnlYSo5XEItZCK5ir1UQZDMlyXdKVjLVwQp3Yo97KYi2WTK0+5UoUcy6MOhSwziRhk0e0pmX8HC/4SBZ6Kg89kIby1NEqY/KlPO5SEi2Qxe9dh84cBaycMTbOgyZ2/CbWMdjR5m8nZtfPSPtCpkidJFBFa435KFKuM2SrtclWU4qcF8rbol4tUc4GfI7K3x+XOR+XOu9UO1/Mkm2WVMSUJD8MOB304XR77dQ6T2a+nsh4PZX5ejLj9UT6q4n0lyPpLg2xgbWxQQNpHvUJQZ2ptN3q95stXqVddZT+g4lu9uWQ180M4XjIl79G1lyHC48ChWcUlYBlBTKsQDJoTgfNuYi1DIUrVbo4M5D/AFXE7y3TVldMukzIWg1DzQZDNgzVPdg7H+wdoKFIJYpQCSPNukzAnKdQR6p1sRptHGyteLC3OWwf7Gi11pgmVkdoDSkmIAuC8u1oCYqUK7XpMk0KCJaZgAKzJcdqLQShUos1T6pL2xeHKo0ZPHniOMf/RBol1CaaLRkceUbR3kjgxHTLRjRPEs2XRco0yQ/2JjtaZYWKIbjkwd6EIPUwVGpHKx222gdHhwP9YDZlAqYMC5BrBYsfbE02tBxBSu/t7Y+Onnt7qx1tRpFaFC5H4SoUrUORSoulwGBKNxqTZaqoO2k0Txyp1CajSIkNLREo45fP6Yd8pkgTd8QPXbjM++fpi3NN2Wd7oQnI2b9h7fCC+coomS6Br8i4kkTqjWlGc96tLOZcGLl7zRjaJpbNYPPGvKrnCeNcRtsmsXGZ0LVFaVr2HTqg3qgjtKY4jSlJZYy/lIWXT/jGd3mFf/BIaHn1rx197isDDafexfu+hbuE/E180iQ2ehSbuYIv3SeV7hHLDkjlR6SqQ1LtEamRQ2nkkJvOyC3n5KYzcsMpqfaU1MqldJz5t3P8uy/8q9fxDRvE7mPq2FXQjTpeoEnYuGbyFXFcafTaLfNUFHYhDZPpY25k0RpDktaYcCGOMAHJSn3shYy9c8c84DP3bkL6dimR3Z6kehfXsnde1e89m92dKpxfZn7/m5rEv2lb+aGEElL9buLAnyNkr18HjXOojSu+mWOY9Cnvrj1izy6peYvQtOOXveCdMepZNOc9fuB/dBl2K4qUKFNEiiS5OtVgKLQApShUDoFFsCULBJJ4ksCPe1GUoY7wkfjuNeyVhK2SR+m1MSZzAmDJRJEyO1rjsFXA1gIASDEBGaC1VKVJEoiC7+7ofCF9g+tfPu4X1oRJ7PRI7fEIbXIOqnUOrnNhNbgmdHqUjmHbVwn1s36JXR6Bja60JtfATndKk4t/vUvqMHboNLD32L9xndR3Si+bi3SJr/sFO9Upx+VXH+r/Ux/3t+Upb9NeBja5JEz6xE/7JM745MxiK2Zwh/xwA5CpNKZrzcmn0oj2ddLHbWrPJml4H38hydNpbiGtATCbERQFvqxzf6FFwU/d7OfUEwSBX6oYTyTaPwNrv+BAYBiBn/xwBH1KRpnM5vv7h79SKv70pz/95OnH4+Mn1GYzGk3PVsQzqFz951KFWvu8dKTTP4Von3Tl6Vzy52m8J9TgUyZKo1PrjTqtzhQeDgYylMfd4nO27CxAc8PQ89nKsyjpYdjJKGm73Xu3zWPng/tqrctG9fvdOvf5gncH1a7qfh9hp9d+jetNh8f9MkEx7LdR6XbQ4HI3gBWP4ZSzeO061Xoe8Ok26DMvENijnvVjDrs8Djs9tzs8DgYxp9O+ZzNEwUGQXhYvvWAKTgKUwjA7nAfq07TiWOllxPU29WzB73QaJzwKEJ0ECU+CAW2GxZihEEcqxBEwkO1ASqymYrM+0w5XPzpa7211WlPqnSpq/SJgeJs4ukve5AavnQUuHDNXz8JmOUHHothjSWj/HunjPmVXwuYow7bErCNZ5LUq5kIZdSqN4CviFZpUECyAoZI7RersacDykV/IXOV/HRTnz6d1rOF3+GyVKe3eVqs35UpVCTak4dN9M2jIRMH8R7QI1WfqL6LUJ2z1cYjylGVRJ6GWdOkF43QSezuCRw6Cbwb8lvLf75W9X8h9O5L0qifiZUfItxWBPqGkZCKptC/0xVj8u/KSmNymXErX6ouP/A8duXtNrtsfPHbbvQ+6safDuMtlwuUmkX9EVgtYkKUAAtMBc5rBkKLRROt0cVawwA5nSLRN8Wu3Q7ypf39octg6QKBKr00CgcIHe/un+14HWmeDi2xwkR2pRKEKjT5Npo5WaFNkmhS5KhaCakBrGQDmIkg+ihTqTSmgNdeGFNqQYr48ef2SpdRnCpXxMnUqABbcapK2RewDSfiWkHEoDb1QxM1ehczxGPsS1r4sj7Kw4zOxOHIaozelfnbU3duqIWsRCleAYLbGlIQgNT8+9DhszTBccm9verC3P953QWAhYMqwITX3tgaHrd6OVlgseRpDqhWqfnS0AUCh1pCFIhWPjnYUrtMY0pW6ZL0p1WotMJkzpcowjT7BaMowmDIE8hgYKgTBgjNh2NEdm6+I4UlD+47r/n6MN8fLs1qyHmylcm3q1lXgMpcq06ZC1nK+PE6hTXbYKrSGVM4dc+eKPnVI7d2iV0z7lE36NSxR8oZ9PqyRV+/Y67fB0xz/AzGTqwi9UISdKcI4MnbtAiGlz5vZ6M6sd3JvLXs1vR2/lpw06M764Mru9Aj54M7s8EiZxuWtEmI+YuKHMFnzhKQxn8Rhn4JlQtUBqZFDqTkk1Z+Qqw9olXvkmgNS2Rq5ZpNcs0UoWyB0HdLqt4l9nID565A9MetYGLpwHjR6St8RsCW6eJkhVqSO3rwI2blmynXxOzzGkYC5y2MsnNPnLwI/7lEaF/A5oz6sVnds1Tv3mvcupU7OhW+cK999m+H0s/yYf61Ncip9GdjsWreK794nl637hU16Bo26M0c9GEPurEnP0ClP1pQnY8wjeNg9atQze8anaAHbuOw7fex/fhd+dMM+5YffShIkijSBPF1vKIIsZSZj1sltUN9uaOp4RHwvLqkbs3bJhuFitSFBY4gzmpO0QLpUG68zZ5qAVNCajiAlD/ZGBK7WabMU8lipJOJCFDp2RKuY8B7eJs4f08d2/DuXyTUzfqWTPk0rftu8ULUhdeOKmTGICax3pbW4ketd8RXvaa1uhavEgil8bI9n4SI2fz7Cv7rAIz/nRXLYv5YU/h8d+99VJmPyX7nnvaG1uIePeYcOY1IX/FJHfXLGfGZOgnnq6NFz+q4gdEccOnUVtMQL2bpljuz7rXDjVIZL2Pb4VM2DYBj8sqIKwfBT/+4JVw5BiMViQdGniVbYAljg5zEMBACfmOdP9gYMWCxW6BmEbrGANrv9PwQb9ZOvv/3xj39EUZtao1Vr/tyxUGmeN46+9i2en+eNPIPmyxHkaU/76fPpekqj0WmskG53D3FyslQ3yi5Kb1dwN6sU3irlbNp3t9tz64P7drPrYvn7uRKnxbJ3SxXv5grfjKb9sF745q7N52GF/Ptt6v0aBZgimKfwwj7sVrXbVRdGOOTLH/K96MMctGKuR7D6Xartgv5JGILyg83HNPMOhduPWW9y2Wjz3O31OZ3ACQ6D5VcsnSROp0i06DPv0RqLJlV8xrhcpV8uka+WSRdLFP4+/WaPentIl9+G6RWJOnWC0ZACW8sebI0PtkoHUvbJ0fZor0XhPL0pe+eaObiFH9giftwgLJzQJZpYmTZmnRs8tBu0cB44cUrr3qH2HwT0HwTMXjKOZDH74qh5LmvuLESgjucrojXGjE+OStBadC6OnjumZE5F/3M/Fze/MnsVuXJHP1eEqnVZInm8wZTzydFkR6oebaUonA9aciCo8sFR/2iveLCXfLJXfHJU6+Spl2tk4SJev0HWbwYIxqiyEZq8DzuX+bo77Lta+rtaunMT9deRhChGSEVcVg61us+5eesXzSvOTZO15Wmzuc5TOa+n894ul7lcD+Kup/y40/jLNYqYSwc0kQ40795W9WBv+eToQ6y1Bn2yHan89/vaEf5U9OauwVgMgkVmcw4MllqBQpWSrdclolAlaMmAwUwLkAUCeXa0ymjOvpMn8qSJQmWC1pAFgkVKXarFkoUi+ff2EhTJt1hzYCjv3lYKWfPPxLH7ogiZPvpUELl7G7Z+x1jmswa5jLmbkKmrwKmLkLHr4N4L2tgVJW6v+j8PnhTMhkydBUi0SWYgW2VI56kTpLo4mSFOrI/VmjMRpAaBqw3mVATOt6EV9/bye1uOw1ZhR6scaNWDvRVFmmGo2mjOk2sTQWsZAleBllKHrenB3o4iVUptikgZYbFkg2AhBJXqDKl6YyoA5GkN6deicLkmQ6BMOBeyVLo0kSKRy2d+2K37+zHekTQZhZLk+iSpLlGiTti7CdYYku1wkVqXcSYMNZnTYChTponZugjYvAzavmZ0rBJLJnzLp8kVU8SSMdzsFeNIFr7BZ2yLQpZvg1d4jG0Bc4XPmL0J7tqlpX70ZjU6R3YQfj6483/233n01iaM+abMeydM+YT3eYb3emXM+SWMYMPaPaM7fVkf3KN6PeIGvbMXCIUbhKQpXOUBuZETXLRCShzEJvbj0sd8iuf82g/o/Vx6xxFl7Dpw6ib4RBHGlUXMcIKGj2nLN0HrfMbaTZDWlIzCuXt3LK40nK+IPr5jb10z5o79ezaJHRuk8lmfsDY37+I3boWvPcrfvit68yrv9YvU3/w8m/6/NE39pvS7Xxa8eV/zjvrRjT7sTv3o6t3yDtPyntDt6tfhQu5z8x9wJ/W5+dQ6UTpdAobc6T2uzH7XqjXfySP/tfPg0QNq/w5leo/Wt0ZonMdy72IgoMxoSF/mkBgjZa8HT5LHwqvn3S9l8RBUdKUKv1GFcxVhxzLmlTJs8Tpo5YaxyWeeSWJ1hjyjuQSCylG0GoIqtIaMw9vgk7uQW3mUXJtkMGcCYPaZPGKdz+LJk+X6dJE2YfCYnjXjE9vvGdLtQW128y16hy1+F9Lryer1iBrBRgyy6e1h77OyXuWFOrUy/1MP5x8Ki36I+9Y196V3lTOh3YM+6h0w4BXchKHWuBbN+46eBIxxgorX/Cq2CdXbhLpNYssuefoiaPWa2rcRKFQd2pDHZw2wgKjN/pd9i6dc7NPExVMiFoZhwAKiKApYQARBQav16YUn98JiAUErBFqtTxN7Npv9P4oC8pO//PLjj78zm4Gv101KlVqn1z+t5qk0mmeSoM6g0eqeErRPACjVF1qUXm/UaJ6HknQ6vVZv0BiM1vIK9PVrw9oSd6/wZBRzMoo9HMTtdHivN7mv1Dqfd3sJBnDnbR47tS7ThW/Xyp25je53bW6yHs/HTfIf9ml/2Kd93qFrRv0EPb4nLV7rFe/XK123al24fRjxjJ98mSSaJZr3/X+UMD+rQz/JWb+ThFjO6PxZwu1swOUUfb8PezaNF50wxZxojShOJWJZTbkmRbTwlCbnBhvEEWZlvPYuzqqL14mjxFyG5CJEdBlydx0gFjPVmmSZLkumSwet+T/e193byuxIgQ0pU+szT/hhIzuk/g383HGAWJOk0Ccd34Uc3IaO7PpXT+OKR7FZA94lU/imdfIQ13/+NnDwiD57zj6VRG7csDjiWLk2TaJJFqoSBar4tVNK+FTluzFu2Vpc65b3BId+JAgzGNNgaz5oyVYZEtSGBJEq7kocp9Jn3NtqPztaP993fL5vB03FgpNg+RkDFoUiQhZ4zQSOA0y7wde9PhdVLotxP4yGO5UF0hOJbGJaB65qybV+072kvSXC+2PIt/0h/7qY/mo9z2Ux481g3IvR1NfrVW5bTe67PdjTGdLtAcUgj7pHCh4dLZ8fBu7tnQ5bO2StBIEs0FxcsL8au7NiMabcyWOMxhwILDHq07WaSKWSpdVE2uCyB3u91VKoVMWagUKjOf9GFqs1ZNngCrM5T65NB615enMqBGXe2woctnwbmm9DClE4H4ay+Mq4+QvWpSJ6lR/88ZQ6exMyeh3QfERvPqLX75Er18nVm9TO04jRa2z0XuE/jS4UTrt07gZuidgHEvaWiLkuZmyLQma5ARMntKlT+qU82mjJACwZCJxrMGXINUkKTQwCFdnQCgda+ehosiN1JiBHoUsQKdk38giROkVvKvl03/lob3yw1yNwpUqXojUkK/Upan06CBYZTTlGc55Cl6w2pF2Jk/iKaLk28eAmnCuI4kvDqldy/svgbf358K0y9UAYJNBEc8VR44f+EnWKAci8lEeeilhWa7oRSNGZk1W6xO2r4L4Ncs4gNqPfp3Ac17VD6t4md29Rhg6DxrlBqyLGxHlg+wZp7Cxw/CJg/Cpg8JxWtUBM7PKNanMhtsX9S8fEP/Zd4paG8vdoWeue2VvEjFV8+oJv4qhv9IB3wqBf5gKudJ+Qs0RKGsdlr+ByVn1LD/H5m77pc9j0GVzKmE/hnF/HCbXvktbJobbuk9u2aR92qO1bpPoFfOk4tmkZP3Lq37dP7tsmbl2zDKa03Vvm4C5xZIcysUfbuAg+vWN3rxDLJrHVq7jQDy7O2S/fZ79wyX/pXPr2XZ3zy4Lvfp5J/N/qZ35V6vlN1rc/FL1ybnzn0eb8tuTVy7yXTsWvXhe8fFvyyq3OybvVxbXyrXvpa1Kvs1+Hs2/z+6A+1+Qpz4olbPUitmYZ27qOH92j9KwTmlbxS+cMiTz5Rhy1dEluPQz3mVohTU1Wr/kfCJk8TcKaKGT43L9+h7AvDTmSsus28MWz2Np53MJp8IUoWqpJBsAsmTFJoouXaJMAS+G9rcqOVpuAwltF/M5d+MJ10JEwSqLMGD8MqVzBlSz5pk96R/Z6BrW5B3V5BLS7Uz64EVpcKZ3uxDbG24I0p9w019LI94XYn3b1/13d+Ou0d4SaN4F9HoReD79eT2Knh2+Va0ibe8YstmKd0LxBLlvwzZrwTh3zTh3zLlzxbdglzV4GrV7TB3cot9I1G/oj/DRi8fAI2hxW6C/2LWDkKSALP414I8gzwPwLXhCCEeDPDFoIgmDQAsIw/NTSsFjA3/3uP4ZH+z+oxb//+78bjeYvEFmtXm/QqHV63Ze+hUqt0xlUau2TWmh1XwYqdHqV5i+AtWrV0wCfFoQMZ+dWV1cgO//6cHpvwH+3x2v7g/t6o/tqrddCyfuFIqetajflhO/9HtW8SLgb8FGP4/+wRjWPeGv6vT5tkn+/R3vYIFsXCYZxnHrYB1oi8Ht9lkqcVsvfnXV7q1fJhh2q+cRft03Xb5AdAsZnNftHTSh6FwxwGA+iWBs/8nKCcDyClV9HGeQ5Fl0WaEwHDdlqQbj8OggxxdyjSfdIrtWYbJKH6sURSn4koE2HLDk6eZzoOlAkCLwUBW3dBJyIQhW6FBjOgaFsCMqC4WwUyb8QR4/uEsf2KCvnDJkmRW9OPxGEL3MYHzfIDXN+VdN+9QuEypnA9sPAiduAzj1q6xpl9jR49zZ0mctaOQ9avwhcuwgUKWPvZBGxs/VuQzvZU2Ef1vAd2+S1G6YVylbok4SaGIUh5lIWOXYQMH0YcC2KBsy5EFgCAkU6XapSmqAVxdmADIcl5d6aZTenmyQxlxN4boeHddJPVud2nvZqMZkwnBJe3fwhv7qpNytyLs51Juq7+ZjvF+NeziU57xW5y3owV3VuO3lOW4XvuR/cOV3Y60Wyghds0cY50OIHe/PnhwEb0mgyZmh18XpDImDKLTucjd/feIALtMYisyXfbE4DzNmQtdAKFoJANmQtcdhaHGiDQpPCEbBvZNECVZwRzNWbcgXy2O3LQJEqnSuO0RiSrVAOChc40HwIyjaYMsxAmtqYuHrDGj0P6tynVi3hK+cJOdPY5BHv1HFszpxv2SqBPV35w8xBzFZ7yGbHT4fXa9dJbaf0/ouAUV5A/wn941FA+w6pZ4s2f8KcPgwe3KHs8ZkCdSxfGavUx3MloZw7tkAez5fFX4mjFdpMlT5FqGTJNAkaQ5ZYHc2TsW7lYRJNss5YaEfrPj+0o3CDzpij1CXrTBkoUmaxFFjAPDOQY0dLtYacEz57l8caP6AO75An96n9G7TQmQHMxFXw4uLoaRhPFTHPYVfN+G3dhp1IIyY59BtFjNWacaeOPhKyZNpkrSF15jCocBRXOoHNGvSumvcdOQno3qLUzvkNn9JXxSHLfObQUeDYReAcnzHKDeg8JLXskCvmyIk93pHN72OaXZm9MZ4DrR6zU8mbUSWH3oVHhPQlQtRHXFiXV9KoX8IIJnncp3CTmDSHTVnGlewTMuf84gYx8cOYpBGf/GW/9nP/bi6t7YxSu0PMmcAVz2ErV/DVC/jBfdrUaUDPFmXmImj6gj5/ETB75r/ADdq8Zkwf03o2Ce2rvh+3CBvXQQNb5JyPmJJZTHKfW0Ddu7dp3/824btfxX3724wX3+X98E2m+38u6/kvNR9+Uej+bcl3r8pff5v1wy8Tv/23qN/8Kum7l/kvnMpeva9+87bk1evcFx71b13rnFyq3zpXv8W2vid3vWcNuEYMuiWMe2TNYIoXsRUrfoXLuKp1v7Fj2tgJrWGb0LLvVb6b8MM4jzLRP3EZPHJBbtklNe8S85aw/efUCZ5/1Ra+Ygnfd0A9FkXIdCkAmA2C2fsS9qog8EoZqzLl3WgyjJZCtTl3+pxRsYKrXsENHfvv3bI6Nsh5s7jSDb/0CW9qnSutxoXZ68kew0TMYf17vNyKnd5kEr5Nzv4mIuP7VMzrYtx/bVv+piqN3vIidMabPooh9Xj6NLv61bgE1rrGDmFyV3zzZrE9Z7TeU2r2CCa6071gxbfmgNC0Tx479R8+pW3eBEhkDUaT0grfQxYQWFwGdvYBGEYQ21c9eKpzP+ECn2p6IAjaUPtz3+J53+K5hwHBTx09CIYRwGz58ccf/0Ok4n9Wi9///vcrDL1PAAAgAElEQVQWi/X5Hump0f18v6RXqTVGo/lr1e7ro9Xqvqxq656n8XR6lVqrMxjVZouhtxf6/nvD7PzZZv1649uNJteVKpfZAqeZ3DfcVk/tJGG91HmhxE047nt/RFPN4e8GsJetHpxGzEWLp2Od8od92qctim2VdL9O+rxF/v0e1TBNPG1wXSp2WipyuujDWk8DHiUs/hyJN+QDnvqbOUG3076XI9jrYax2h/QoCga4QefTJN5WgPIuRsEP08rizLo0+W2YQR7tQLIdcI4dzrZZMw2ySOkFg3/oL74I0UrjQHOOVp4ouAyUSIKvpYzVK/+FswCJJhmEMiAoQ29OQuA8FCk8F4TPHVOnD0i7VyG716yhbdLaedCVKHbrgtm3SWqYJ9bO0stnicWz2MIJn8ZFv9ZlQtsqcfo46FgQenATssRhnokiz4Rh+YsFr4dPslcLZzj+Hdu05ZsQgTbuUhl5JmcLtDHL3OCVU/9zPvNOEqlSJWo0iWp1ot6QiVprH+01j7aKB1uFDSnXSJMEh2xujw+/2xM9CrBvU7Q93vJKJ0XJC3mp812J23Wh62Wx510NXlTto/7gJW73PK9ylY1h7btUaIVo3fe3cYKsJ4GQKOzemvJoy723FTzaah4dvQ60FoWKACDHas3QGhsKdg9quSt/eqh8dLSgaAkM5zvstTZbrd1WC0EVck0iCBY40AYAKLqVxVxLwwEwV2ZIPhdH7PEilk7pezz24U3ozhXzQpJ+eBMrU8eC1nSFLvNOGXsujBg58q9dItbOE0rHsTmDmJQer7Q+TGofJrrLK6bL603/xM+61t70LzlNHrkMdKX2YTKGsPkTuLwJbM4wtn6F0nVIXeQxVYYUjT7l6CZ8cJcyc0bfu42Q6eIkukSjOetOHitUxgsVcTxpLEfIUunSYKgWhhst1lIIKoWgKpk2/UoaLlImwVCl1lh4p0gymgskmnSdKc8I5JstBRBULFanHtyGrZzTt65Cdq5DVrkB2zzGAidwfC/ww1ZK4Mxc1lLt7Dlt4zqqY81/8IAydhq4esUQa+LEulieOnLpMmjhnK0ypErV8ZOHgaWTvpkDXtWz1O6tgAmO/yTHv2OdOMLxn79lTF0FDZ/Sm9dJlXN+ZTO4pg3C6Bl9+Cioc4NeMY0rHHNJ7fV439H+YmyXuNyeshocNebFHvCIGfGKH/eJH8PG9HtmLfrm7xKT5rGJoz7sFk92i0dYm1dIs2v6lF/dMaXhhFR3TKo5JObP+xbPEmvWSA0rhPnL4GNF+BqfMXhAGzqk7otYZzL2wBFl/ZqxzWO0r/i1LOI6Vn37t4k9m4SMbreUj65ZI+5B9e9ep/zwi7Bf/wvzm38L/X9+xvzVPwb/4r+Fuv9NWtn/Xt7/93lp36S8+Sbt21/kvPxZ/Hf/PfHbV8Uv3Rqd3tW++T73h9eFL9zr3jjXvHlZ+vpd1Ru3hreu9W+8W5z8e5wDPjozBt3Ywx7sEXfmsHvkGCZ11qdg1Td5BpMwhWnYwWXv5HhMbJXvx/ed42u3CZUb+LRJn5R5n5I9v7Q5n9xVfM0xue3Mf0nAWhGylgXMgQt6N5c6zgv6eEFv45DHeYFTt4GVa76587jKdb/eE+qWkNnHoSVOYNKnfMo3ifFj3swuT2qtK77eJaDPy6/J7X3u6/dZr76LDf51ZNSrxF//Jpfx86Yx1/Zon9Z33h/cfNrcXcrevcp6/SrtpUfuG1qtM7PFNaLDPXnYq2jJN38em7eIq9zFV+zgC5Z8i+ZxLfvk6Sv/+VP/9bMUtfEEVOtsiREP42UgAD6lY7842OBTDgp83l59Rn08Fbaf+ndPA3xWCIJg5EktAMDy44+/+4+Siv9ZLf74xz8aDEalSvulb/GUjDJ99bF1OoNSpdY8LWHo9Lqvr6m1eoNJpdZ+AdYaVBqdVqs3DQ0jtfWyg+WNNupK1ZuZAqfR1DdDCS/2qt3gVbJ6Ej+X+2Ys02WtykU2hZNN+krHSYslLkMpr+bz3ypHcb/fo/5hn/rHQ3/bGskwjTNM+yqGsZJen/MW98XCt1s1LsI5PHQVKlgKuJvCmQ+o4kXaWrXzao3zZr3rdpPr5ThRf8VUX7DUNzFmTYb8NlR0EahXx4PmDAdailjy9NJYqyHVjuSiUA5kztJJ4272KLdHFIUoDLIUg4YClTpWpmSdixhjR9SdmxCROkahT9Cbk4yW1Ht7od6UsXsdtM8LPuazVs/9FznUMwFToIgTKRKFioSVs9CmBXz2oE9Kr1fPNmX00L97gziyT72Sxl5IIg/vQla4wXOcgA1e8MhRwq/Hj70mZ6qnyE1Lfku3jNXb0PW78MWr4JED2sQxXaSMuUcLH2w1drTWjtQ60PpP962fHzocaBMClZqBHI0+Wa9LsmqTwGumbotiOKLDF8EPl0HwCsk06Kfv9jR2uyvrXSyDGGiKAM0Q0cPAT5pEmzwRFEQ6dBEPhrgHMOsBzPgEpX5Ccz7ZCx/t1Z8cHQ/2VhRpsKO1nxytVmsBbE3ZljZT5m+5sl6lMWVfErkvCdeY81GkErIWg9ZihT6dJwnXGZM1ukzYmqfWJ19LIqWatAVO0KmQLdUkcQRhUnWCXJu8e81cuwhZPA9Y4tD5iiShNv5MEtazQamf85s4DtgXsg9F7DlOSPWsb9smse+QUjSJYze5fNc5SB1uTJxJi57JSB+kV85g29co1VP4vEHvzH6v4nFC7SLp4yl1R8w+l0feaWI3b5kbtyFiTcK5JPJYFAmAWVpDmsGcYwHzpZpMviIZsBRCUBlorYThRoetE0UaYLhWbczkihkXknCxOlmkSlLpsmTaDJ484UwUcSWNPbkLnz+lTx2RLsRRRiD/VhZ7JQ27U0Uq9ElCecTuNTt8bgwzuzxzRps89O9aI9Uu+Laukbny2Ft15NYNY+k6aOGaMX0RtClgKoyxUl10/xYtvd+rczN4+TJi5iJ47Y7RuU4sHccWTfiWzeM79un1a6TGTVr1Mr540rd/j74tZG7chjcvU5J6vJK6MSm9OEZfikf/2L8N7r0Z6AsYy2LOZIdMJMZP+iWOecePYLOWiLGDXrFDmKQpbPosLn0amziMy54nle9S644p9aek2kNS5gQub5xaMetfv+w7fRW4LQydvQhsWyNOnwZsCVmrdyH9B9QtXsg+nzl3Sh/aIbcs+ub1e9ROYcqnMeHNzsSqN6/Tvvs+/jf/N+ub/x7yy39mfPNPzF/+LPLXPw3++d9Rfvm3UaH/a97IP+YGfZP3m3/J/OFnCd/+OvPbH/J+eFn48k3Fy9flr77N+eFVycvXZS9/KH75ruqNW91b5+pXLjWvsB/eEzrfeze/825+h+14j+1yxve4BQy6x8xggoc9fHs94ue9cjco/zS2G7CSUnGErTgmlR4Q4ia8Q3o8YqcxIT3u0RPeySu4hCVs2qpv7pZfzpZf/hax7IBUvEPI3/Ar3yPmLPlmTWNz53GZc7i0SWzxEr5hj5y76Rs3i02ew5XsERJmsIweT3KNC77KGVPy7n32K6c0n9cJES5ZXpgib3KT0/vOjF+0z72tC3lb+uZVntPL7De/SXjx24QXL5JeuOW8yfroWTnuHdniGljrzGxyYX9wTRzwzJ3HJQ9j0sYxhau+Zev4igVc26rP2onv1W2EUXODtFTez6SDYrnNcf/kXjxJgMViffYtrFbICj8xzAEAgBH02RUHvjjbCPrEArl/ePjDX1fH+/9RC6sVUqu16i9hJ53eIFcon0xvveFZMP5c+VY/06IMBqNS+bSYpDGZzZovUxZaudKoN3PWp+aKMMv5r5Zy33Kq3e+aPEzjeMUobjb37XDyy4ksp+Vy57shb2CJIhwiTWW/Gkj8fjzz1XG9q32N9KdDGrBA2q51n8t/u1PncdXuJenF3HR6LZU4rVa83/vgLluiGo4CxIu+uk0ipw+798H9pMdrr81jvdZ5q8mdv0RS7NMUp8EqYSRoygFNGSCQbUOLHPZyqylXwWOKzhmSS5aCH66TxYHGdECfbvx/WXur8MYT9Mx3nt2T7NndbJLNbHoyPdM90z3NVF0uBpcZxMxkS5ZlZmZmLjPbMjMz27IlM7PFzJLtqurumam9sKsnJ8lFdk9u9Fjy//r/Pe/3ve/7EwQpJaEabaLZmH1lKtBpM9SqkHNxyMI+c3yLNL3D2Bf67fA9D/l+G0eeMxvkjRPXrVO39WNX3iFt85Sxf87aPvXhS0IP+T7NM9jMblRSO6pjlTi6TZ/YdBvfIK8cuXMOmcuHTM4+c4BLbJhEMvvKv2s7TFvMqp7GpHZCs7rh2b3wgn7EywFU5RiyaQY1tkbbOwtUqRONhlSzKdtkzDbosxSq9IOLgAtRkFqdatTnXV/mvLpMujbGm2QholWqfJOmv/C8VARdnnqb5kimSaxxFn+5Qrw+cr9SRFyqoy8N8VfmBKMqSicJNKsDL/Wpry6zXl2mvLrMfGXOfnVZ8vqq/tVl9bW57JW57NJYIFOGzK6SEmcq7vXvHPAjFo5IDTw4m4vbvPA7k0Xq9elaXeoa33t+n7FzyjqX+EuUIZunXn0cWvs8sWQI3btM3uP77PC9OIestXPvU0ng1B5tbMuFs+fWNE1omMJMbrnUTeHqp/HDGy5rfBb3zHP2gPlyBFU+jq2eJqZ3wSLrHADVpS8au9zr8P7Vjnn90IoZdHIneGyTVjuJi2MjU9oQae2I9G54+SS6cR4/sU9fvmAtn7N456zhTZfVE2+1NkqjixLKYw+F8eMbnisH/meScKkyTiCJUqqS1Zp0rTZFqUnWaPMEsmDeEXXnNOCEH3ouDJUp41TqBJU6QatNUqrids7853fcVOpEkzFNo02WKaIPhN5ydbhWG7d5FpowlWbfzS3hZm+cuPYuUbL74LkDiL4N16kjxuAWtXWJ2rXq0rVB7t2izBy5rwu8lo6ZuX3o5E5owwKha5VWM4MvHkYUDSHTehEhjaDMYVQtj1gwiS2dIbBXiKWTGPYCYXSXWTFFSOmG5QwgWxYJ3Qu41C4cvT4c1lBvVd99t3Xm/aZVZGtGQCOEWQpyKQS4l4P9W6ERvfjQLkRYFzh2EB3eiQhuAccOwHIW0dnz6Lh+eNYkIbkHG80GVczi8vqRmZ2wTi556YQ5sufayiMXDiMnNlx7Vkht84Ssdmh+Nyy1CRRd75jUAaS+tHPOtbRNe/q9j8WX9DsWwQ8eRT752vveR4w7v6N99z760w+Jn/zP4JhfR0V+4vvgd4zvPna/ezf80df+9770srCIePAw5qFF6EOLsIff+ljcC3v4JOGJVfpz64xn1ulPbTKe26VZPgp7eM//vk36c1C5LbDKHlhm69rqjG9wfpFvD69yQLfgft84Cen29x4F+E/A/SdhzB4w5qU9ssAelmsLy7ZD5NoRihzJ5Y5enWCvHgizG+ozAPfogngNQH06wL61wPgBeEQf3LcFEtQJjR5EpM1hIqcRfsMwSgOQ0Q5m9cBoDUCPDgijCYTMtXdOeG4T5vbcJwUU7Y7Lt0Pl2VhXJ39VO/Uow+VJ1ONHYZaPoq0ehVtaRjx3jLEEJ1nHscG144iifmhkHYCaZ++ab8cqcfCudPIoc/QocQiocY6sA6a1QlvnMNvHtIMzD9HekpFFez2YptPoVeqbNZT65lChf+eMupkfesNtE61SpbpB7BneCZGb7LdWq9Vqdf+xiItf/IvvWq2OLxDeACpuxoNU9pc+WtE7CKtYLBUKJTcoPblcIbzNW9wwlG7HhlAkFkvlUq1pe6pjLtWBXwaQ1YLPy4GiJrSsE75a4tQd9aIx4OlAkjWnHHLQgthvhg+lO7WEPO2Ls57Pdtwscz5pAGsGMIv5gO5Yq4FEm+Ek29UikLAZdsFGjKTbTeQ6zZY4H/ahjDs0NQd/0o/gVAGEk7g3BzTTBvViBCsaQ8s2XVT7LMmOx9mmK//AXcz3VSiCtZpIgy7BqE4wqML1ynDpRYDw0E945H1xxFIposyGzGtz/qUpT6dPMxmzzcZsvS5CqgjdPvOZ3qHO7LrwTj06FtHt8+jVQ4+ZTdL+ubtcEalQRO1fePCOaHvnzAO+N+eIyT1kNc1gsnsRcW3onDFU4zJx88xbrAi9kIbN7LqtHrOkitAzUdDEOoHUmX+3+SBtLrlgGpk6CC8bRnYt4Ps4hD4OcYhLmlinrR/5rux7zW8zeIfu26eee2c+m8ee26fep0IfodhHIg3S69PNxoxLY+r1Zeb1ZdaVIU1+7CXecTNpw43qEKMk2CzyuxR7X2lCTIpwsy7q2px+qU83adI0knidLPlSl3RlyH51VfX6quLNVdXry4pXlxWvLitfX9VemcvMxlyTPkMoDeDt0mKGM+92rifN1qfMxZcsulXMI4f3GFsCH5EiVKNNWjv1mNhhbl54bwn8RjeZbfPk8TXG9Aa9Y4FaOYqpm0b3bVKHtqmjO4yZfdbABnl8m75x4tu7RMvrReT2wkqHUdXj6LppdM8KqWwEXTCAqJ3Fzx+4r574DvHo5SN4q8bu/153Tq7yiawDRDeBcgdRJROojmVS15JrXg+pcIBQOYbO64FndUFze+AVY5jRHZeFU+boHr2bS+Ede56I/I7FPnMHHsObHt1cYh+PunUWsnEctHXiJ1fGq9SJClWMUhNv0OcpNbF7526HfF++OFShjFEq48XyaJk8TiCJkimjz4SBJ6IQoz5Vq01SKJMl8iTOHnP1yHPn3Hdq16dthYgfawSODJ0IWd3L1KwedE4/ks0ll82Qm3mUZg6ljUcd3KFWz+GqZrBje64zh/ScXlQUG1gygu5YcSkdxbIXCOwlYtYgIn8Kkz6AKprGZgwhK+fwjSuEOg6+aJTQuETp26X07VC4Z56cE8+ZA/rABqViHBvZCGWUQN27KI49VZ+2zgf1snwbEH7VpHC2i3sZlP7S0a3EKagVFDcCTx1HJwwifOuAQc2ghCFYcBMoZRQb2QGPagYXjqHy+hGty6SxA9fJQ9f2FVLhMLJyAjOxRR/ZoHZyCA0TmORGUGydc0Krs2epLTzLClhgCXr5wjL+6ReM77/1sbAIfvht8INPfC0+9rH4kHHnt+TP3mPi/zak8D2a9YfUzz/2uvs7tzsfud/5JvDedwEWX3nd+c7//te+Fl+4f/+1993vgu/dDbt/P/rhw9iH3wdYWPjctYp//CzikYXn3adRj2yyLO0LrOEV9qBiuxfJVnapT5/lenxeOWBf7YJm22FagehWELQGgG4BYrtAmHaQc7YNJMvGtc6ZUuaAzLbDlTiTmkEuXRB6J9itF+I3Co+dQmYsYcLH4PhSJ69mkG8HNGAIHjqOYHVBqG0QSgeYxAbRu6A+w3DXdgi+CkiudCCXYeyDQ90KSJ5VjpAE+9/k1v8t+/heNvNB+EOL8OdPkmxskq2B6bbIbDtkll1AFaB+Gt3PJZYMwcJrASFVztFscHgDyLPUwbfMMbYRlNMDZU+h5jdJB+fuR6dh+uw4s62DfnpKpTfexCluTty3KW71z1xuo0ajMRiNSpXaaDTepLg1txDWmyZavVqtefPmPxjN/S+nxQ8//Hizerq5WPzMuvhL3kIqE7+Lc99cKfgCkVQm5/MF72bMzVVcJhZLRGKZSKoSThbo2pwNnQhtO1TKhl40wQ+a8WPZ8O5Iy86IFyNJ1gfNsPNu+EEzhFPkOJ8DParGiZuRm6XO05n2OzXorTLQZLI1J8fxtBYmbkMYh9CqTsRSgdN4lv1CGeB4ECXnkBTz+J1O9MUo+tU+3bhOvt4mGVbpF8OYjQHCOc9Nc+4jP/Y84lF3OET+ua9KFW3S55h1KSZNgF7lr1fHmrTpJl26Uh6jkIfLZaGXxuxrc67ZmGI0xmu0ERJ50D7f60zit3biMbRBnTtgzh+6Da6TFvbcds78jgWBIlmkWBZ9wPdd2qdMbVE2zrzGt2nN8/jqCWRSGyS00Tm9D1Q4hpreYwkVwVsCj6Et1/oZ3Nqx55k4cHiNGNYdYsmei5xMeTmLyB3BTW64CiT+Unn4sSDo4MJPqUrS6lI0moQLUdD+he/+uS9fEiFTxAokAVpNqtlYYDJmX5mz5dJQ0bm/XByiVsWZDflmdYxOGmhQhWmk/tIzllYaoOMHXOmjddIQnTTsypR1Zcq81CVdGTNfXRZc6bOuDHmvLiuuzKV6Xc6lqfjVZcX1ZdmVudhkyDQaUq/NOWpN3JnIc2rdNaE37nlz96f184iuieKV2NED6vqFx4nE/0wWNL5Nb+aQhnZoY7u0jhVCP4+yfeF7KAjcPA1aOfDu51Krp6jlU9jeVbfmRZeyCXTZBLplgTS24TK+wehbpnH2WWunrNkjetUkunQYWTyEzO5DsFdcxg8Ya3x68mLp962L4PaOghG/xkl0YT8yvw+f14t5OQivHsfUT6A7FnBdHELfimvvkkvbHL5oAJnbC2+YwzfzSNP77gsHHsMbruNbzJF11vxB2NyBW9sSaXiNNbftuXPur9HG63WpAlmIQp0gVUbLlDFSRcTmicfKAUOqjDQbkq5NaWJp9Mq+59ZZ0BE/8EQYotWlnovClrZZ0xtuXQuE6lFUQS+soA9TMQImj5Y97l0a3/NYPKE2L5CSO6CFc5jiKVzBGKp0HlfDI40eMIpGUdn9sIENl+YFalwzuHoKu3zMbJglVM7iW7kUNpfKXqdULxPLFnDp/ZjUPmTWACZ/BF08jk3vQWT1w5tWCH3bLhvngTP7Hn2bLv2b5MopXFANiF5gx6hw8B6gvOjue9ze6d+H8O0Ghw3B/JtAUZ3g0CYgPd8+tAMS049IGEakT2FY5UCvSqhvDSShHxnChkQ3g8vmMJ2blMFdWscqqW2V3LNOqZjCsBeI/eu0+hlMzSS6Z4FQOYRKbQfFtTi5FliDU5+D8iztch9/G/n114F37oY++Jz1/fu0z/4G9du/wX/w37C//WvIr/4efucXnpl/5Qr6n5QPPmB+83vGt79jff6hxye/Jn3yK8IffuvyyR/cv/rK/87H3l/8jvnFh/TPf+fx6SdeX/+B9vXvCZ/c9f/6YZDFHfqdO/Q737t//zzxqXW+tVW+jV2hLbDs+Tcvs78qb7Quh1tlWNpm2DiVOTlWOANrnEH1zrB6Z3iVE7MLFDQJ85+AEuudgLl2mGYglg1EFjhQ2SBGN4TeCWJ0Q3FVTvA8e9cuKKUFjK4AkOoA5GoArgxAYAMRhQ6EKgCpAYh4aQdKxxBKmbRqHDoFG9oOjxmDUYrtfpdV9A/VvHsZFIvYp4+SbZ5l2j+Je2GdbEOqATDrAG4vHbuWqAJZ2BCXUjuGLBmA5/bA0tqhkfXAqHpgRB0wvxc+yiVuHuLFmqarmUnTw8eqqCiVVm8wmVVqtfYd0OLGEaW76SE3GNWa2+u3Xm9QqzQ3ZYK3EG+9QafTqd9VEL558x924v43psWPP/4kkytE4tvu2JuotkgkublYSMRSoUh8Q7C4ddO+e0wilQmFYrFEJhCKxGKp8MZxK1WJT3YvF6N+moO/4ZBeLRB/WCErh1CLJaiZXPR2nsN2gfNinvNRK0oyhNqqh6xXAE/q0HsViN065GoxcK8WLuomntQjuXmO3DyAogelHUUf1oO3ywELOQ5DSVaTeQ6LVcCNFvjxAFYyQzCsklUL5NNBnGqFquKSt7sQs9UQbhfscBa/PY1fH8esj+P3Vsl8obdOV3RlzjXrA7Vyfxk/XHQSKj4PlSjCVeoElSpKr0u6NudqtNEKVZhaGy6QB4gUIbt83+UDz8ltlxYOpWuVMrNPOxd7K1SxWn2RVpe7eeI/uUWb23NtXMCVjCFLR1E9y67Da4zcfmRoGzNp1K9qFta/Dm/fDqpYCSoYQ1dMEDoWiUOrlMYZfEIz/GlDD220rWABVTqPHdl02xb47AoCFnY8Zrfdl/a9eUe++3y/M7HfTXbMZCzUaNKU6li9Lvv6svLVVbnRkC7i+54eugrOveWyaIUy0aBL1ilCjepggzpUwffVSsPM2pRrU8alMVGvDjbrU4z6NK06Sq+OuTSkmbQJV/r015clcmWCUBpqMhS+vqq8MpeYjbnX5iKzKV+vT9Fo4gWSgK1jtxEurn4UFNuEB1cXgbqmCrkpU0ck3rnXwilrdN91YIfeyqO0cfANc9iKSczAOpV75sk59t/mB+6K/PvX3fNGEL1b9JFdj5JxNHuOtHziPXvAmNl1Wz/1XzpkTe8x+1ZpjbO4mW36yqF7+xItcRAd0wspmCFbdY0h2rKKZ2HcM59ziQ/3mDm3x5jedVk4pO/z/fbP/c7EAcdS/2Nx4MI2s2kaXTSAbJjEV4yiS6fRfXt0zpnX2IFv56o799hnhx+6cOBeP0NpX6TM7bqeiQPVmhiNNkaiCNfq4i5N6a8vX766LFCp0+Z33eZ26OtH3ueiEJEsXK6IPuSHc/a9joXhClXCyj6rZwkzuEJYPfTkHXjWTWPzBuC5fWC3jmSrjrVcTvbkAWPu2KV6Fp89hqnfwLPXifmz+OwZ9MiBa+kYoXKa2LvBzB8ghtWBO5Zdl8/dh7Zd6uaJlTP4Bg6pZYPWvEUpnMSm9mFSBxEF06iGNVIDh1Q6jklohaR0QavmiFO7brOHjLF9l4EtaguXmNaLTuyEe5U7uVc7ItrCf9O0Deso9qwHupY7uBU7+NUAAhuAAXWgoCZIQAs4agAaPwJ3KwYENGKCW9DuL+39Kpxj26CpvbCyWWzROCZzAJU/gqlfxJdMowsnMN08Sv4gPKcPWjOGLhqApXaDQuocURmWdlGPX0RZoAugGQMZpCLytxF3vo24j8miRNYnhlUnBL2MYWUHf0mzeJ6YGtLa5FMR9j7t8w9cP0elY0OqI4BRyBc+ztg4km2ok4X/Y0YBC56KgiaiXbM9nvs7/IH6LSoaQ092tQ+wsgq7Zxn84A79zl2f+08zrawLbazSnltmYX9f0vNNRohNzgu7MkfbIsQ9LCMAACAASURBVEe7YkfnGoBTgYNjti2gyAFe60zrALv0QHDNQOdsW3QxBFcLwdQ542oAlEYwPM8eWeYIKXAAZ9vD8h1wtQBsNQCab48qdyY1gtBFjoBkW2i2PTDNFpJjB0y1sgqDPPYOfOCeTC3wD+yCESoc4JkvHseif1k0+FF+jkW8zePI5w9Cn90PefYw/Llzli250IFRaD/EY6i08dvnXtPbtPE1avc8oWYEUdwPy+mCJrWAk1vAtWNg7p6PSndgnlxURUerT0715sufm8lvwnram65ArVaru0F56zTa27Hxc4H5OyCSVqPVad5ZpwwG4+Xl1Q8//PDq1av//z7afzktfvrpp3eYbsnP4IrbldRtgfmtthC/o2LcSpBbIrdEKlPctp3L5EKFXiFYu9wJ+uGQ9ObU9Y2A8eacKRxAcQrtJLVAQy1cXg0S9xH4PQh+H3KqwGE0w/asDn5Yg9xuQGun8JfLLsdtSFEHxjiMu2hGyvopF51YXjlyLt9pJNVhKNlpIsdusRq61oJbb8OeTeBkKxTRJFE5izftMU2nDM0O7WAQtcQGL7VAuX1I3gB8pRe+OY07OWNqdTmXxgyTLsygjdHIIyTnvkeblNNjpkwRJpQFiOVBclW4RB60dOC2eeZ9KPRaPvKY2/ec3WctHnrOHNJnDmi7Qk+RwlupDtfrsxSa1GNx+PA6rXEWlzeASGyDxTTD0jqR5SP4nAl/u/YRdEeH72g+c6wS1dMPb+tN63fv5JCa53BtC7iWBVxuL4hQG/dJ867LaGEJB9uySmvhUqumcHVTyO5lwsAqsXuFNLpO4ksjzMbM11eFGm3iudhPJAvTaPMMhkK1Jk2rSddp0gy6VL0h7dJYqNem6zTxl8Y0sy7u2pj82pzz+jL39WX+tbns2lxkNqSY9ZkGfZ5CFWlQRZm1yZeGbLUySSiJFkpDDIbcN1dV1+ZSoyHz0ph3bS43GYsFkiCpPEytSRfJAi7EXvPbrqVDiNhaR3BVoVPHYvhc2fA+ZXCfNHZEb+TQ2EvUwU1a4zypYgo/sk9bFbr1btDGdz0nD9xaubTqBWLBCDZ7AFc0ip09ZGyJvQa3KJUTqPppcvUsoWgKVTmP71olr555HIr8OYfeZVOEhEFUYH+MTeusW5dX9hKwaYu2cu4xtOs6tEvfFLpvC1kXCn+lNkyjj7yQBi/ueizuMAeXqR3zpGNB4NwOs2wSV88jde+6dO0wBg+Yi+esHZE379SrY8m9a8llbIO2tOe+fx6gUkfr9bEKVYRYHipRRMpViTpd1u5ZKO/Ih3vI2j71ObzwP+QHbJ36rB0HSpVxel28UBa+eeLNPWCtHvpObXm080iFo+goNjCSjaY2vbTtXLEdnEqZi6ucw8e0I4sXsOVcbOY0PrwFmjOATO3G5A/hq6ZJWQPI2DZ4/iCheZE0deg6sk3P6SUkd8LK5/Ade9TMAWRUKzRrHJ0/hyrnYZu3SaP7rl1cUmI7NKETOrJP69ulVM/hqmcJjcukljVi+yY5fQBOzrV3qYCAGuI/r5qAloWzShwiWxBxPfCkfnTKGCq0FRzIBiVOoJImkAHNIM9a57BOaHw/LLIVnNQLS+mDR7aAQxvA2QOo5C5kZCsotgtaPIdt5pLyh+GZg7CsAXgk28mtwJqQ9tw24tED33t/IH7kW+T99u3byvHK3/n84bvIe02TLf/8rQIKIeSwi96+ffvHH//4xMP+feSn/dMDb//4tneir7a37vDkMKE82TYYcn56Xttfn8POk8lkJd3lj8Kst092ZlcXUCkgXNEzdJ7lE//737nffRjz1CLo0UO/O3dTgj8smb2TSH4S/sC2xNGh2tmhysm21NGx0AFc5gisATiWO9nlOTjm2MGrnRE1TqQmFKISDKtzhtcDIEWOmAondB3AOcceUeZMZAOJDc6UFiCyzME5yw5XD4Rk2wOSbdBlzoBUW2iuPealI6XGnlqHQOf6+7eSgrrByDw7cJb9s8C7v8ws/WXR+Ld+jg9971l4P3oU9swmxdo2+gUs2Sa4BtC5SFo6cls4ok8duOwLvPgi/9V91twmbXyVMLSCa52BNU5CNw6bjXqz9vJaazAYjCaVWqPX6dVqjVZ7izZSazR6g0Gru2kB0as1t0wL/Tsf1A0c6Z220Gu1Wr3u1kCl1eq0Wq1GqzWbzSaT+Y9//OPr1/+XG6p/rS1+uOn/uCFSvHNG3YwNiUQq+7ktSvKuLeoWtip7B7EQCCUymUAglKyuyZZWZYLlK23SK63nK43PK63vldJPt0LUTmFeTWFMg+i9SvBFP1bDIW43QYfTbCcybUUdyMs5smGF+sMxXTiGny5wWnrpLBlE6+cp0gGypAerGSNKhzEzeU598fZj6Tbz5eD1NvzRIG6rj7AxSN0fIyvWqdcijzcyzx+kHmaRt2CNvj+M2RrAHSzSj7m0jXHM0R5NqY43GTIkYqZSHqhTRclFwTJ+gEocplJFnIi8xYoguTJIJPNb2GN2coija6SVI/elI881gcfCqcfgOq2TQ+jjkcc3abP7zNkDr7Fdev8atWoCl9ODYM8SambJ1bO4rD5YLNspZjDmveYDQG0JsTYCVZuErC9+1sBJGIqsGIOMr9NORX5rJ+7VU+jMHjScnWzBng3uCS0YQeUNoitGsbM7LIE0+kwcyj3y2DzzFcijxcroM0mQVBml1cUrVJEGfaHBkK9SR+l0iVemkteXVdemIoM+zWzMM+jir02pl8YsrSZdq0kz6jP0ujS9ruDVZc2ry6prc+mlqUSrSdarIq+0SUp50tq+5/F5gEGfcm0uen1VZjJma7UxRn3KlanIZCzcPPU+5AeZjelKVdjeBWvz3Gtq0618Ap3ajsRUxX3esOc/0VS9Gta2ha9YJrBXSeNH9JkTZvMKOXcY2bJCbl+jVc2R29boDcuksnlsxjA0sRdWv0RePHdbPHdbPHcf3aO1c8m1C8TKOXwlh1S5iOtfdx1YdWleptbMk7KG0UFNrl/UTd5vHQwbwscNg3JnCFkzqMxJTM0KqWuVNrzuNsCjTm/Tl0+YCwceEnm4SBoikoYoVRHjm65VU4TCcXwNF9++Q+racm3hspo45MYZfBuHOLRG2TzxPhX57Z57rhywZneYE5v08U0S55B+IQ3R6hJNhpQrc5pSHbNz5nnA9xXJwxWqqFNx8IUkSCSL1OkSzMZEtSZGIAkf3HTpXCc2LxPjWuEJLYC8HoRHW/KXdUvfNfP8B+JCm2HhrdC0SWRMHyS0ARzeAIpsAgbWAMOaISGt0MRuRNU8tngE2bxIGNtnlIzjgmuc8kaRDaukcDbYo8TJtxLgVwWI6YAWLKCat0ndO655o5jAOvDLCXLlLCG5HZzUDknthJRMYZvXiSWLGEaRA+WlA6vB/nllgW1Tu183NXkEF9eLKFzA582iEwbhYW0QrxpgUCs4tAPsXQcK60XnrGCyZlAFi+iieXR4Myi9D17PIcZ2QH1rnKM6wAUz6LxxdFCtc3gjIKkTGtcMCql2JKc9f+R1966PxadenzOLPd6+fZvfW/ge7cPP/O5UDdT+9ONPw4uj7rn+9Czff4J+lVlX+Pbt2z/98U9B+ZF3GM83d7aur6+nF2c6h7svhBfpdVnOEQitVts21uGSxOTLBAcXB95FAWazuYc7+HXwdw7Jj23Tnt2LefJ9yIPvgh98xbJ4Ev/YphD1UVX/98X+VmlP7EocHaqcbIocHse9eJpkZZNj9zzFxrbAwTbfwTrJ2jHHDtcGQrYBQU1A51qAc6UTuBYAqwMASp1AJY6AHDtEmSOuzhlaZO+UbmMd8wJZBgDnOzqk2ECLHB1TbW1jrMBptswWkHsXMGAI4NUGxBXYQVOtnVJs7/nd+yg14+O8rnuhgBdxT23SbZ2y7ZwSbZwTrXGljunDyKYlYuM8tmUJXz2NZs/hxjZc10585IoQuTyAL/LYPA1c2WuQKWU6nUmt0Wj0hluIxTv7rNFounnpq98dJDQa7U0T7Y1l9mcJorrRFhrNzQM/p/OMJpNGq9UbDCqVSqPVqlRqo9Gk1xt++OHH/1Oa3r+hLW6aPETi2ysFn/+XqLZAeGurvfFE3YiMf05jvaVzi6VSuUJVWaVy89GeDl5rg691AVe6oCtd0JU28JXM6zWf+WqX/HqNKBlCn/ejzibIy1Xgoya4oANqXiL+6ZjxWsg8myUulgOnc+37E6zmS52UK3TDKlU7gzUu4USjpO0KxGSazVCyNacaxJ/EK9ZcdgewK81wbht8fQCzO4G/WHXR8L31skCTOlR5wNwdxB8uuOmkwfuL5B0u4VzAkspDVIpgoy7WpE+SXPid7dD5xx7nAo+NU9b2mYdMHipXBm+d+Qyu0toWsBsnTM6h2/QeY/aAWTqCKhqEV02g2xeInRxC9RTi5Si8YpxW0E/qmCeeCP2n9pnNXFx2HyKiwTmgyfMf2dvM7pL0TmAi2wbMLn7WMJE2yHg5Atk88ToW+y4dMSZ2XUfXyZmdsC/rJgNGc0unse2LpM0zD5027s1lzrUpRaONOhH7r54yV45YKwee+xe+IkmwUBIolUVpNKlXpiKTId1syH59WWY2ZEsVIUpVhEYdZdTH86XBp8JgmSxcKPKVSIOk8hCFMlUgjRZIIwXSML7YX6UMM2niBMLQc76fXhVvNmRdGfNemQt1ugS5MkKjjdfr0gSK8BOx3+5FwN5FwNaZz+KR947A60gcMrjPaObSM/uIrj3Vjp0rjzo3KYPFJcvY+i1C5w6lY4tSNI7L7EMWTeCaeJQGHunlFCFrCBnZDIpuBSV2w8pniH07tLEDl4kj+tCua9EYpnwGw14h5oxgMqdQTTxSK5dauUhrXKOwufiaWVzQYIxVQ69dTdX9hl5UQ1ZIHSKwFp7QCSsZxVWPU/N6EPkDyP4t1w2B5/qZdx/PZfXIc+vMq2IcE8UGh9aDskaQHbuUwnF0wSi+cBRdMoEa2aNwzhhz2y5Dy5TOBXzTDKZxGje8Rlk78RbLww26WJMhyaCP1uujdNp4oSxied99Ys1led9969STc8Ac5tGm1hkzm54DK4w+DqV5jlg9hamaRGf1wDK64U0zmJZpQkyTC6yu+GnrPLO/KLybFN2DDG2HxHejK+eJxWOkyEZIQCMkuBOeNAivnHfN7kVn9yM615ndW9T0bljWACJ3FBXGBnqWOXqWOYY0ArzKnAJqAWkjiMIlXCWHUj6JC2uE5o5g6heIZRPIvEFU0SSuaplSwSGFsIHMUid6tQOh3tW+udV9KCCqFxPeichcQqXPon0bgIxiR3K2HaPUmVUFYlQA3BvAnnWAwEZQaBs4vgea1AsrnEKXzGBD6oFx7dCMYURcDzSuFxLY4BRa6xzXDIprAqd0gCLrHS397n3NvPNZwJeetT5v377N6S38O9JvP3D/qmqw9sc3P8aVJf/i6V//wurvfvH87wubSm/eMFl1+U9ZDlK59PWb12PzEzWd9QcnB5k1efYBELPZNDg/9DX9QcN4s0Qu6Zns02q1CU0pv/P96k7Yg9+5ffdFyP17Sc++j3z0IOqpXYGtfcHzT0oKvynLsS5xel7sYJln/yjG0irb2qnc/kWW9f2QJ48inzu9dACUOFhn2Njl2AFrnJ1qATYVTo61AKcGgGMtwKnSybHIwSHPDvrSAfbSAZxvD8i2tYl74ZBmCyx0fB5tZRXzApVvD0y1to564RBvBcy0pbYAWT1Qn24wtR4AzrF5GPLk/dy6P2TlPYt+ZpliZZls45BoDc2wg+c5kGqc44fgJbO4nGFU3gBqkOuytMeqm8IVD2OWd93V6hC1tlKsODKazTqtUfeu4eOWovr/7SFXqtQ/Xy9ufjQYDCqV+udKqJuV1I3C0Gh0Op1ep9PdxPpUKpVer3/XZ34L8b6RJpdXVz/++H8QyPjXV+4fZDfaQiSWSmVCofgvPeRCsVQq5wuE4n+WzhOJJTdFUrLb47aULxBK5Qq+RCavrtE4QDS8Jt2Fr+bU7VITeKULMqn9TUo/3am7+cj11SH16tRFNIvb6cZJlihvdmhvVklvzj0vpX6ns8TFKvB0vgOnBLRdBt+ohKw0wE6GUUoOeacVutsA1Xaj14ud+pOsebUg6SLBLGJpdmgn46jDEczhCGamGsjrRm6OYM64LmphgHTPR7zrcbxIVfH9zje9djikkwvXE76rSOJn1Cdem9P1qtiLfebhOvHoiLZ6TJ3YwC/uMpSqCJ029lTst3vhwT126+MR66ax5WOY0hFk7SSWPUsc36At7jHG1im9y7geDrlqDD/CI68esoZX6XlDiJQOaFwzMLqF/LCZ4znQUjCMT2wj3mkc/5K9lDvBKh9HdSyT+9cJHRw859hz84LFnnX9bRMH21dfskDt2XLbEnoK5EFSRbhAGnYuCTgU+kxv08bWifsXQRpNvkaTLVfG8IU+5wIPuTxCrYrVqBOuTNlGQ6pQHiJXhqjV4XxJwPI+6Uzsf2XM1aiTlcoIuSJEoYxSquJEsqhTUcDmqdfqEetCELh36n3C99Nqkq9MRWZjrlyVcCz0FclCdLoEvixw/Zx5KPbdFwYMrlNrZjBlk5ShTfrKhXvnLrV12z1/lpg6jsmcc3vW0flJ6276nG/uHKx4Ec/eoFRyCY0r9NIpRtYQoYSDr1zBF0wQE/thMd2Q5C5YVj8idwhZPIHLHULlDWOKJ0iFE5jqJXzxLDZjGp0xgy6cI5QtE8uXiW079K49Wu8OtnyOjK5L/tvaQ9f6uDg2uHgEM77tMnvAmDlgDG/S6hZwDSv45gVy5QSheBTZy6V3rVBSO6CBNYDoNnBcN7xoHp/YBa1exDXxiMVTmIpZ3MgebXiDxJ7CcPc9xfJwqSJCrorQaBPkysh9fuiJMHz3ImBhj3EhDb02Z0oVkTunXtObrv3LhNE1ytgabYxHHePS+jjklhlMzwJxeIU6tELuXSL3cGi8Y9b0Nv1lPyyxFe7fHmDbNvJR2zq2MTu0xillAFq0iC2eJ6YOIr1qAf4tkPhhaO4UvXqWmt4FT+tEdm3QWni01C50xiCsjIPJHEVENoEj2ICQWlBAJTigBpjQByvj4Ht3KGmDsKh2aCOXMnVEa+MRs4bRhdO0ollidBvUpxTkUW7PqCN+3TCL6M2NHEEnTKKTZ3Hx06ioUbh7pTMlx4Fe7OxRA3cpdyYWOpALHLyrgT7VgOAGUFwHNG8CE9cFC2FDsiaxaSMIv3pAdA84vA3gW+7gU2Ln9dIuoN4+qNHBMfLxVy7ffeDyMavS8+3bt1nd+X9LfP83bl9WDtb+9ObHwtaSD8jf/gr7xX+2+2Vh6+20aBxosfMB/fDmzY8//jjJmW7oazrjn6VWZ9iHQvhCfutQ26eUu6HFMXKlXCKTcDaWnSKhnwbd+Sr4/ge0b74Muv9d5OPPmBZf+Tx4kPD8SfaTL4vCf1k6/WUu9fu4Zw+SbZ9l2zlUO4ObgTaFdk6lDs7lji+ybOzy7RyrnGwL7B1KHRxqnV+UOFoWOlgWOFhXOtnXApxqATY5di8SrGDlTogqAKwCYJNifdfv8YOQZ7YpNuhiRxYb4NMDYrSCQDm2tjF2xDoQuR1M7wTR2p1hpc++zwn4x5KZj8No33reueP7+K7fk7s+j62iLZHFjoQ6gFsNIGkQkdADyxtCdXHJ/Txq3ST25SC0YRoxe5Qs3+WYWnt1FwK1Xn9TLvuOS6G/oXO/K4NS6/R6rUb3Lpp3g8bTGwxGpUptMJpUt1WDGq1Or37339vrhUZrMBiUSpXRaL5FeavUunePqdQao9H07y8c/Le0hfzWE3WjLS74gttRcRPVlslvFlD/nM4tlcp/liAymVwgkkhVakVzs84JqJzr16gLNMc0o9jzUhtgVAcYZL7ac9a1xPvVhbt0i6bcpJjOPV7LPV8du+o3GQaB/wmHuVANnixy6k+xG0lzWMxzPupAK3lU0Tx5uxXFrQHLRtGnLfDRVJuRDGdePUw8h9ecMMWrFM0GWTCL5zZDuK2Y0wnq4RRBeuqtkPjqZMEmTZhWEig/ZZ2t0feWKScXjHOh25mAIZMH6rVx0nM/rSJaeuFzfkQ/vmAu7tLG14gHgmCVJv5U4rt8xFg+cpvYdqmeQpaPoasnMX3L5KFV4vwOXaGKkCrDuEfuE+v03iXSyh6rfYFQMIgqHUaWjcJfDsNzB1DEtibblpH0Xmx2L9S7Jezj+kW7tu7CKd/WVXoDjza07bIlcOvlkuJa4e83LDg1daQMIQtmsVVLtKoZfPUEunkO179C7lwkjq257J15arSpr6/qXl3VvLos0+tS+CJfqTzEbEiSKaMO+EEH/FCpMkKrjdg58xlYIfMOXWSKyNeXRdfmQoM+UauN1WkTrkwF16biK1Oh0ZC1deq1tMc4FoTpdJmX5gKNOlMgjd499zi48BDLgo36uENh0PiW1+yu3+AadXiDMrBGrpxCZw4hq7m4ch6uZAWfv4BNmYSXzEM9h5I/YZ9g6+MCa+1TRzEVa4SKdXwVj9jAo2aPETIncI1bpMZNUt4SOnsO3bhG7duhDe7QcodQKf3wghlMLZdWs+ySMYSO70MHtEGihhCpC5icZWzmEiZrmViySqlYd8vj+th3DDxqnaxepvTvUkYPXUYPXNp4xJoFfOMKvm4ZWz6HrpjH1Mxh2ji0iT2PwU1aajcsoBEY2wWN6oInDiMzJlHZo4SETnh0GySyDcJeJkzs0ka2qWunngpVlE4fp9HG6vUJcmUI99h9ds9189xjl+8lVUVcmdKuTMkCaeDiLn183XV+h8GXBImkoSJJsFASzBcHy+RhIlnwHt9768x7+8Jncd+dPYOrmMQWDiELJ4hJwx6Wzc0fVc0ymsMzZqili7DYTufMEWRkJ9ilxJlZBUgaxrRuULs3XIqGsJldmLolRs4YMr0fVraErl7FFc2iopqAqV3Y/CFiBBvkU+kc1wsrWMTkzmGThuGFC9jObXLzKiltCJ7UhypfJhfO4oIbIPH9qNRhpGVj7Rf1HOeONnhvObYtJqgbETOGixpFpkxgorrgvvVwYqEDvdI5rBeWO4vKnUT51QJC2JDkfkT8ADyiCxrSAYkZhfuyAfQCO3qerWuudWClY3QrwK/ejllti8568cz33q+QH9AKmG/fvs3uyv870m9+4/ZFaW/ln//05z//+c9/+vOfEqrTf/Hgr36eFtO8OVwY5e3btyazaWRmtLa97vD0KLki3SEMplDKO0e6PiNaPGDZTi7PyBVy9ljzR97f/N7f4n3Gdx/53vsq4tHHLIuPmPc+87x3N/7Zg/Rn93Mgf1/c99vU7G98n94Pf/Y83/5plu3jFCvLfDtgAwDaArIpc3yaYWtX7Ohc42RT6vj0pf3TEsenefZPMu2elTk9r3R+UeH0PNnKKs0aXAOENoOAVYDnidZfezx8FmUJKnKE5zswGoGsHjC9E4wodbRKsHMsdLQudLTMBzhUwJ+UMf+peuyf0vIsvO4/CnzsGGXpFGlpHf7skf9jy7BnsExblyLHuB54dDskrgOW2AYpHkQ0TiOH16hLZzmniyM6v2ATEHg5O6u+vNLpdDebJaPJdKMAVCqN/sYXqzeoNVqj0XQjPm7yFkaT+YaY9LNp6vZvg/GmIOSmydxoNCqUSp1ef9M5qFZrTCaTSq2+zXvr9DeZ8H9niO9f3y1+lMrkYrHkhnknEInkcoVQKJZIf5YOf2Ec3WoLqfwvs+SWbyEXKJSygQHt02eKnh7DVeul2lMn9laeuSvPWHqZ75UmwCzzvVQEGqQBZrn3pcrzWuv/ShegF/kdz9KW2bD5cjCnDLhWAd2rR3BLITtsyBWfqd5jCSfpuh23qy2qoAPNe+k4V4RZqcfu96K2evFzVZCtLqSCSxUtUvb6sZI5knrPU3wUKJX46FRBl4boa1OcRuQt3HXb45HPLhgabaBKHSCWeioUwXpN/KUhyaSP0GviFYqwQz5rfo++dua1esYa33Qd2aAOrpNbFwnVk8i6aVTLPHZumzS/QxxdI/AOPaWKyK1Tn60Tn3NhiEAczt1nzm3iJ1bdGjgxnRuhfau4kIHMj5s4RcPkjgVy5SghpJH1Xh0X1tWaM+Qe0R3CGK0uXosb33fL6kXa1zY+bZuJH2PE9CMTe1Blo+j6aezYuqtQFiJVhCtUEWeiQKEs0mzMMxlyjIbMK1OuTpukUsXrtIlCWeT6sffSnifvwPPgwndszWVygy6UhpsMiSZDutmQZjYmmQyJl8aUS2OG2ZB8aUy4MiaIZcGrx54SRaJWm34uCts589i/8DjiewqlgWfCoBNhkEAesi3wHtmgtizgLyRRp+LojmVCej+8cA5buYbPW8AnjWBCO2ARzZjwdr9PGldeNBXnTkBKePgyHq5sFV+5ga/aIFSuE3Jn0fmz+CIOLmMOGdwGTp9A1W3gO7dd6lapxRxc0SKuZImSPYNNHkFGdyPCumDxo7j4eUzcAipiEhk9BU1YYKEH+r9qPv4btpQ5WFwwj6zg4Bp5pOJpQuYAMmcQUc/BF00g45qh+f2IsnF4J5c8f+I2c0TPHkMHtiMS+pEpY6jEEUTcECx5BFG4gC1ZwRUuYNrWSIunrvMnrpwzxp7Q+0DotX7mq1THKZTBx6KA1WP3tVPW7I4r94glUURIlZHbZ15HAr9DUcjBRQBfHLR96sUXB+2d+87vuJ0IA/fFXqdS/wOB/+g6hT2NLh+BFw4iktqhMU3ocDbIvwbhUJr+bd0cqHuUPp4BbY5BdVeETUUFtcO8qpwTeuEJXajiGVzflktWLza2FZUyAM8cRqT3w/ImUaWLmOI5dDkH27BKruUSw5ugzEKn2B5o9hwyawaTOoTOHMRkDmIimkFpI8gyLi53Bh3UDA5ug6RNYMK7oKhyf4sK9t9Vcf+peS5wEOnfg44aJmQt4nOXsOnTGJcSZ1yunW8rKGEUET8IVe2yHQAAIABJREFUY9U4x/TA02dRoZ1gn1qARy2A2QyilTrQC2yDa52C6x18ax28Gp1cq+2IZTbofEursPu/JnxEymC8ffs2rTP//8W//2v652U9VX/6459kWgX3aN09yfcXd/6qsKn07Z/eqnQmsVwyNj9xdX19fHY8OjNW01qzf7SfWpH53NNRo9WML0x8Tr7/X5Ef5reWcDd4cdVJv3H78j2Xr3/tafGBl8WHzO8/ZHz/e/r3n3je/4Rh8YWbxXd+33yck/Nh1stPQ2y+C3x0J/jJd/6P7oY+fZZvZ13uaFvh+LTA/mmu3bNcu2f59o+zbB+m21qkWN9LsbqXbH0/3/5RsePzEodnubZWhfZ2lc52lU4v8uyfJ1k/DH/+LO4FMMcOVOiAqgaQ2yHwGiCozMk+1elFguXjNPgnZaWflrb8pmT09+lZ98LsbGKeI0oc8aVO8FRbcKK1U9QLpyhLcII1Jc/BvxoY2wqJawPHtIGrJ+ETm5QDWZ98ZkYPAJsc7K/GxzV6vd5ouNlE6fX6n6s7zOZLjVZnMpluRoVWp9MbDDq9QW8w6m8+DUatVndz2DCazFqt7gaCZNAbdDr9Tc+5Xm/QGwxarc5kNqvUGoPRpNbcmqZuhopWp9Pp9Wbz5f+ltpDLlUKh+KYl8OcyQdHPVYMy+TvMquxmbAje9Znf/HKb4tZoZcvLBhtrxcsKtanTrGKdL5PFO66CdYpok6489+Rv0OXH3kZFsEbgKz/1MqlDtZKg43kqrxPOZSPO+wiXK+QfeNSfVl0UQxjBKFa2TjsbQ2tWqa+V3q9OGepeuKQdslYGX6pBHgxiz6aIJ1Pkk3GSYIZyMoJdrAUcjqPFG3SVJFylCFErQq+MWWZ9gl4ZoJYGHm1Tz07pOm2QVhMkknjJ5MFmQ/K1KfXalPLKnKnRhO/y3ef2qQsHjMVDt/FN2syOW8sCpmoCyZ5F93PxE5vEhR0yZ4/KO2QM8cgz2/T9C/8DQahIHiaTh0weZmTzyv3mex52H9oNLqUvFwVMdAPbxrqXqft8v4VdZuUw5b0G7reNM7FtSAw75/26E8uWxdi59JJpTGCb7+fsRb/hzKxZfMsGfWLffeXU+0QUsMf3OZMEb575zO3R9/l+ZmO6VB7BFwea9FlaTaJcEbR37r2yzzrih6lUKetHAUMrVN6Br0odK5XHGPRJJkPSqSDsTBRqNqS8vkxXamKkqgiDLsagj9BqwteOPZYPPOd3XDZPmGJ5iEgWKpQEyBXhAkno6onnxA5jbNtlfJvStexyJg4+FYd0rJCT+qD5U+i6TVLpKj5zmhzaDQ9qc3RrYn3TuAFqy86dQZWvkTIn0bE9sIwJdMESpoSHT5tAxvTBYvoQcUOw2AF4TA8qaQyVNYcr4xGyp9Hpk6gKLr5wHh/aBvZvAHnXQjxroax6oFc31JUN8qi2hfUWfFE7fy+/5H5JJa0xwrcBHNQE9qkFhtTDMnqwbasUNo+Q0gVLbwdXjJKrpyhZPfCKCUw7lxjZhQhtxaSNo4u42PwlbMkqroSHK1/Dl/Bw5Sv4nm3K5DFt8shl6thl9sR1/pgxe0DnS/1WjtzHN1zmd1z7eJT+FdL0FmOP7zu55bpx7CVRhe4KAqe33Th7HtObjOV91sw2Y3iN1s+jzOy77gp9lk5YE1uuSzuM0VXKyBq1dhKX0ApJaEEG14G9q+0967CWxQUfVC68Xznzy5qNR+0TYa2goDqn6BaEfwUovAHauEwvnsRGNIPDmsBxXbDsMWRUMzSuE5ozjk4YgOXOokqXsf61zh6Vzn41wLhedEQbOrgZktiLyBhAhtQBgxvAqWPIhFFkQBOEVQkIaYfEj8AD+yHe7XZOZfRfsjfcO7wCBu3CJ1EBHbjALnjYKNK9GYrMsMVlOeGznXG59qxWUNwUMmYckTiCTJpAerVCCDUAXK2zXz0wsgHoV2VPKrB2zrGyz33hlPPCJv3pd2EP/oH5GbGQ9fbt29SO/P8H/ev/Rf2svK/2pzc/Jtdn/cL27/+L9Xv/1elXxZ0Vf/zhjzNcnunq0mgynp6fcXjLKxsrjd1soViUUp5u7wdVqlWt/W2foSz+k9176XU5+8f7wYVR/4D/7B9dv/018857hK/+Ef3lrwlf/9797icRTz4NefypyzcfeYHfS6v9MNTtE9aDL3wf3gl9fD/e8mG2zdNCuyeFdo+yrO/Gv3iabfus0O5Zgd3DDNsHKdbfBT36nGHxleeD72OeW6RYPX5pbxHx7F78iycvHZ6XOT7Os7sf/uxR2NMXyS/s0q1tMmzss2zsMmys0m1tMm0fRz59lgz65GX13xUOf56V9X0s/W7gg2fJluBiR1I72LUD4tIEwuc5gBKsEam2rHJn3yqgV7lzdh+8jUPMHYb1rCAOJQWi4R6dnZPJweFqdESlN2h0t2UeN2an24uFwahSqTU6/V8WR7cOWt2N90mn199m925u4BrNuxpz0zsYhv7GIqXRaHV6g1qj0euNaq32BuKt1+tvbLh6vV6lUl9eXv753wFh/Te0xU3AQiiS3HR7SKRyoVAsvUVtSwXvbLU3s0Qikd4yWWUKoeg28i2WSAUyuXh7VwsGq0Pj1a+nr7Re8kOmcJshO2KKtuinyy6HCxTxnrtBFiTa8VQJgo3KIPmxl3DTXXbsIVxnmNepb05dXp25vz50f7NPf33Okq27CBcJuhO3a23QtdjLzCGZ5/F7Dci5MthOP1a25irjUY9HsfvdyKN+xGoz5GyRKD9yE516yUVBWlXC68sSnSpKq/Q36yIEF+7HJy4CkbtaHaVSxQnF/jptktmQ/cqc9dqcpVCHrp8zuSdug6ukkXX6yjFrfIPau0xpmcN3cwgTG6T5HcrqIYMvDdZooo/4fhJZmFgRuXXuv37mm7XUgOpZ+6Be+Kv6o2/Z0/ebx8Ft04A2bsxQ7sg6pWeFUDqELOwjObLrP2/YfNDY/Ql7nVCXR6mOB7UP5q74v5xDu/SUPGweShsgv5zCpQxgB7fcjqTeo1vU/lXK8CZ1VxAglIYpVXFiadipwE8gCT0XhQkkfmciH86e69qx58G5j0QecXDuN7VO5x14nwrD+dLoc3EIZ4/Zu0ReP/SRKKK5xz5LR15iZahMFbR77j+yRhtapS7vM9WaKLky8kIcqlEnG3R5anUCXxo0seVWMY4sG0PUTuOG16mDm5SuTWL2GDqhF/1yhVjIxRatkBIm0fEjUFRv9pcNXFKVd/QIuJCHjR9Fs8qBbsVOwS2Q+FFk6jQuqhvuzwb6NgCTx+G5i9iIXkTyGLp8jZg8gozvR6WNoVNGkCnjCM9qZ+9asF8LxL0a6FLh7NnlGNzy/IuWlu8buv0qgLSsZ7gMO5dSkG8jJKQJmjOGyh/DFIwQEzugye3wdg55atd3atu7fhqT2IlM6EZ6twEDu2Gp4/i8JWzhMjZ1Epk8hortg+cvYMpX8Y2bxK5dysA+ZeSQ2rND7dmmzJy4Hkt9tgSsuUMG78Sjf528cso8EvlsCrw4Jx7rZ76rfM9jcdDygccAl9K7TBtfZ87tMGf3GW0cYucaqW+L2rxCmzliStRhQmXoucJ/Yc8ttxeR0YkPZUPD+mBxo7DQNsfIDmJQK82ypvNeBdulwCqw3rlsFp/SDY9oBJeMu6R0YYPrgbFtkPAmcMYIMmOIGNoIiWqDJg0j8pfQeQuoxAFowhjCrx4Y2YP2a4B710EK5rDde9TyOWJQDTCoHpw0hojshIV3QeJH4P5smGsVwLPVntDm/j/qj39XM27VUULrZLqz4d69MN8RmGcLkpwLQ6Q5sKrB7jXOxDInVhfYvwuSMoeOnkWQO8DAIkdgvl1kN+TlBDK4wQmQ/uJ5yvPnmZaW6c+/i3z0h+AHv2R9Tir1fPv2bWxz2i/s//o/IX9V2lf90w8/xlak/MLyv/1np1/+d/ivyvpqfnjzQ3l7jfnK/PbtW97m6uzS3MrWSu9U//bBTlxJogXdUqPVjM9N/AFx579Af1vYWb6zvxNYGPn3pC/+kfLNr0nf/Nblzq//N2PvGdXkoq6LrjPGPmftuddcbRadtmlXRGmCgCLS09uXDiQhEBISCCQh9N6l9957770X6aACKnZpoaUngLrKWXueH0Hn3Pfse8f9w3AAfvn3PTzv02i3zrINLvmbXA40veRreJFv+3140Q98n59Zt7UFJsYR5pbZtuY5toYJlgZh9/WDzEzjLe+lWd9NsdYLuGfgf9c41uJeqrVhhLm2+x3j8Pt3wsxu8kz04ix0A81uBpnphJoZJViZZNjqBplpsY30fe/eCb1/N9T8bsj928K7tzxNDKMt74Rbnk8v+DG1SZcHNQ+6fT/8noGvmW2KNakWRmlGkEuhhDwQOd3Wqxga1YbOniAkD+C8SqEBVfDaSYfZVZfX6wF76xNKe6rK8PbHsTHJ0ZFMqWkAVGhsspq/+r/2kEskUk0NlMYUK9XQAqlM00OuWco7ODj4mrdQyBVSqUzDHjRD3BLpMZ9QqlQyuVz+xVsll8k17YQyuVwqk8vk8n/9/zhG/TfcQrO6qhle1cCDSLSjWVHVZC80csXmlmhLdFxXrol8f0GXnfWNze29fdHa+n5H51rPyJ5k5KPS76OCv/2S+XzIfmOZJd3wlomEqn2/I1mAYsdbuSdce+Ly6pHju3n6+pKzetf905774Q77QMQ+WGfuPnHcfcVQbrIPJdyPCt6B2F32iqlacFJP2O/3kGaLkfO16PePHOarMY/rgXejjnszjm97ccttwOYKS7rnL1p33xHx1Io4tTxKuuulEAs3193XPnjs7Qcr5PFSSeiHdfbrNcHLNe+tHaFUGvRmw3PiGX34KXVixan/sXPnnMPYEmP0Kat1mtw+6zD81PHpG/abDd6+NPiDSPBeJHi+5rn8wePtFq9wrsS6cYXXk+1VHxTSLMztcy0dpMW0uvm3BrYvMBbeMcdXnese2Sc2o4IrcM6VITYVRZDyJL9yQng1HFVT/6B1Imw8gNZVerHqcVCjc3A9PH0AP7TqPPaS3vHYcXiFPvuG1bfk/Og56/0mf3PHd3c/cGcvcEPk9+Q1Y3bV5fl73u5+0PtN/uwL5uSya+0YsXOBOvWKNfXSbfy58+oGd+oZq2fRYek96/Fb9uCyy8CS89xrZs04uXGSOLxEe7shkEqDn7/jbm77HKhiXn0IfvFeoJAHS2WBvU/oyR2o7gXK4LJT3jAhf5KYOUnyrEfFDOMy5knxU/iQQcCzzv5BVa1JWbV3DSJsGBs1gQ8dxAa0YTzKofxqhF8bhleFoqeB6Om2rjkgtzywdzWcXwUL6ECHD2FjRnDhvTifZrR3HSJ6APBtQvg2Y0IGcIJmNKMQRijnQTpKrtbN2hSnuBfCXXIhTtlg9wq4by0yc4xQvULJnSZFteOCW1CxbUD9HHX8jcvMB0bHCi1+jOzfg+U2IT0bUMFdxLBBIKQDFdqBCevE+tXjkkfJuXOknFly5hQxf4ZUMmefP+VQ/5ja8YzSsujYvUTrfu40+obZtkQbfuUy9obRtEKZeuc+8c790VvX9T3B9r7v/BvO07fsrT2/jV2/mXfM6mlK7bxL6xKreMyxbILQvug89ZI78JRR3E8KrUb4VCC8qxB+LajwAWz4ADa8F8ZvZ5+teowvCXHPt+MUQPJHHcunnOLasQXjlLRecnQL2rsU6lMGC6xBxPaQgurRXsUIXinUsxgS1oZLnSZHDeOCOjB+bQh+FTq6yyF1HFe2QC2Zp6UPU/hlSGE9PHoAiB/DhXShPcvh9vHW9omW5HSkRdbDW0V1l3M6rhYPY+qi2B2AWxeS2YAlZaJsQ8wds+xcCsDwWGtkOsipCkFrRCArYTbFkPsZdpAMW/sSEK8GSim2s4h7YBxuZhRjZhhx94qX4SUvo7+4XiVnsX/55ZeVjRfFg9UlQzWt4x1///vfV96/KBuqy24t1HczT2vI++ff/xGT+/DVh3fqw8OWoY6x2bGxmfGM8qy1rfXuR32pNVkKmbygrexb+Lm/OFxNa8pbeLIgSA/6M037e5LWWbrez263f3a/fYFvdJZ9+4LA+Dz7xokg3veByefYZucFt29Fmd9NtzZLt7bItjGOfXDL0/gWz8QowvxuuvWdBEttT+MrjnpaboYGIfcNoh4YRtw3T7e+l2KlIzC96WuqHWJ2xcvkMt3gGsvwBt9Y29tUy8tYP9z8fpqNTbodNANkEnz/GstY29/MMBb+Xe7AJW+qsb+RdaqteZKNUaD5HeE900AzywgLSLQlPt3GvQpW+IhYMkNOG8XHjeK86hGuOaDiQeKLt66be3XKXYmipFTV2iZRKGRKpUQq1eyharIUMplMqVIf985KpXKZ/EsnuaYtSqZQalZUj39BoVBKv+QtNFluDY04dlhJZb9JbMgUSqVEItH8968URCKVSaUymUyhPjj4xz/+8c9//n9hxn/DLfb2xBubx8WCG5vHnijNssVv2qK2tra2NzdFmjLaL9G8LZFoZ21tXdMZJdreWZNINyTq/Z15lTT2o0p4IAvYes798NRNuuXz6SjqSBV+KA8Qb3BfTTrOt6JnmxArQyTRS6Z63/NIzpd+YK4vUsVrLPkWe/MZ/fkoefe1q2zdbWeJKluwVz2hqR7TPq3Q3g8QnvUQ3k1RXg7ay165Sdc8Xw46vOnBro+RRKvsTwcpB4p4yR7vUBn96SBNIfbd3vDY2eBubXipFQmH6hSZNHxtw231LX36GW1imTrznLb4ynnqBbV/0f7pG7f5VdfBRdr8Kqdz1rF5GtcxT+5/bL/w0mVzx+fZe8+ld6zRFXrLgv3CG0b901zL5uXQ0fTCIUJaGyi3F9G8SC4Zw8U3wVJaoNnd2PJRcscCrX6SElkHBFUiKseA4l5UbC0kph2VPIDxb3QyL+06U7tysuaZY21qfAeQOYSrfOzQ/JyW2Y+La0KWDBLa5hwbpkn9T6jvt3h74gC5LOqdSLi9F7i+7T/4hDa05PRiw2NHHDj1jNkwTigZxFVOELuXKI/fsR+9dN3e990T+/av0Jbeczb2vJ+tc3qfODVMOhT0AV3zDo9fM5ffubVNOU4/Y77bEPTMObVMkl998Hq/6T38hD6wQisbJ/Y9c+5/6ZwxiAttRMaPYv17UdGj2PQ5YuQENnQUI2jGmZRWmjdXJI7Doifw/j1AcB8Q2g8kPMKH9QDsYggrBxRcj/avQ7oXQZxSbalJNs5pdu6VCP8eIHaCED6OE3ahOOUwbjmMVwNnl0I8auHCVrhTpaNWwdjlgjnzpGhaLoZfAw1oRfs0orjlMPcCyMNeIHEIG96OjuoDIrsxkS2YqlmH7lWnmmWHpGlCwAA6YAjj14tlV0KFrUjvFgQ9C+ReAuWWwaL7cMJ6tF8TMqwLE9yGDmtBR7ahozsw6b247H5CXCuQMYCrmLXvfuHUu+o09MqlY5WWPUUsHrNvfkIdeenydJ3zbJM7+56zuM5e2XCffc8eesUun6RnjzjUP3HO7nWIa0Rl9QJFg4TsHmxmNxDTgg2sRvKLoR6FMK9SuFcx1LMQalNadalqxruDEt6JDu/CJfQTc6YcUkYIpbNOtUuUgllSWBPglQ/nF0EiO9FJQ1i3LDAzByysR3hXY6L6aP7NhIBODKcUzivBBTcCyaPYpCG8TxU8uosY3g14VsI8K2ABLcigNlRoJ0pYg6KlgcgPbUgx5uR4O1g0+kZ8+tnSSd3y0vO1vebNxUAJERJlBSRYsapgxDS7B8EW8DyoVYqdcbiFWbqdeSEYXGCLyrVGZ9ugiuweJFvqh93XCzMzirx3Q2h8nm3wR9plcib7t6+Rsdnxv//9SwTsH/8bysM/LEv95X//Z0R2Ru/k3J5st7itdPLx1PjsBFyAzW8t/vz5898+fh6cGbb1A/6Av/hn4EpiRcbSylNBauD3jjdOs/XPexr+7HH7LFP/FF3vJE33J8qtcy4GfwpP+3OQ8AJP92eBiXaU+a04C71YS4Mgs5vcOzfYRre8TXW8TfWD7xklWhrEmOuFmGkLTW/w7+qE3deLfqAfcV//4QPt4Ps3Au5d5Rvf8jbW8zXVYhlec9K/5m50xctYy9vkVrCZabSFXaqNWfiDawyjyy76F/2cT2f16ESQ7kaaWSRYG4eYG/rdN/G9bxH8AJlmZ18JY7cg/dpQkU3IkFqEezHUqQTqUgxl5UKEJZC0DsenbwcUys/Kg0OxUq1Qq8ViiVKpOj4xyeSagaPjvIX0OG+hWeeWKTTHqC8DR1KZxhOlKSr/2hYlkys0vEIilWpkCc1zpDL5wcGBTK6QKxRisVjDXTSFtZqPk8rkUrlcJleo1QcyufzTp08Hh0f/dxbjvyytfv78t8OjIw2H2Nra/jKw+qUtakdjpd3VcA6NerGxufV1xHtb83Vnd+O4L0TzkB3R1usDReGRKkCyEbDzxkexG6iShHw8SPx0kLr9xvPdE+reB4/dd9z9dU/xOnfvg5taKjyU+8jX2aIXrLezjuIPbntv2DuvPXdfc7aeOsneu33c436UeH3cc//0zlnxyuX9rNP6E+f995ztVdbTLuLjRszWOEH+0vVQEfL5MOvTYY5U7C2XRqnlD/f3+XKJUC0L297i7O/5qJVJamWiTBK+uem2vevzdlP47B13TxL0Zou9usZ8teG58Io18JjSM09pfIRvmyWOrNBWP3BfrXls7vquvPV8vcHtf2LfNEPh9tfcqX3m0Z2TP0xJ78Lk9wPJ7Zi0LqBswj69G5fcim2bdmqfpeX346PqMcWD5NYZSt0kuXqCFN8MRDWgc4eIaR3ImCaSZVX778vX6W0FBTPkqsfkksf2D/twwlJYQDk0pgGR2wvUTxLnXjJfrnk+fu228t7j1QZPLos9VCUsvPKonsA1zxC3doP3JWGLr1m146TUDkzrHOXlFnf0BX11nft2i18/SR5Zcnm3w3v8ntU841gxRmqaJnfOUVbecV+t8ZofOZQO4OvHHQv7cONLjPciwfAT55IhXOkooXSSXL7oWPrUofyJQ3w/ENaJCu3HBA9iYqZw4RPY8EfY8H6oaWX2hZIOfi0qchTr1wG4lcND+zBZi8TQHgwjBxRQj8yZJmdOk2IGsJG9mNgBILAVzSqAskugXnUIZiWUXgx2q4UJutDCPoygC+XVBBc0gkgN3ldKn1olhRJjzCgpVvxaROQgNq4fyJjAP+wH/FpQ/q3IwGakXwOSWwjxrYSnjOBSxwgJ47jIcYBVBXUuhvBbUZ6NCE4NnF4MoeTaUdNAoR2Y8AFMQBcqpB8TNgSEDQJxQ/jsR6TsSVJ8FxDXCuSNEYsmSaVz9pVPHdpe0Ppe0pueUXPmSflTpJwhh8xRUs4IoWOJ3vWC0bvq0v3CtW3FuXGZVr1ITRsgpvbap3UTSkbJU6848689Rp8ze1ZohXP2xTOUpB5ieAsueggbO0AMawUQxVm61cMBvcTYIVzyJCF+nBjSh48fJST1k5OG8RGdqLQhctE4M2PYPqodE1yH9MyHsHLBIZ2YkC5MUAfOrx1gFkFc86GuuRC3fFhgPcGvFsnJBwlr4KHdaP9WgJmL8K6Fh/dgInowCaOOwW04Zh6EVQyn5yIQUQ/sgmxNYoU341N1w1m34/0Na2ow+VhGmS2vHU7OtLMIsTDxNzfxMbvNMTLiGZlGmJukwu8mgEyC796Pvn/3ocWNgLvX+CY3/U1v+pue5xqecze46ffALsnBLtnBNsnBKpZoIACZB2GtwgmWQrS5B/QiWVefdc9KCFzkRd4ODQVFAQbse/rUB3fcrH8Crl13MoBFESFhhFv0ez+StE4z9X5y0dVxt7jrBbnieOek482zbvpn2fpnXfR+ouqcYt/+iWXwE0vvFO3Wf/gmfhsuvMC9dd7d6KLXnfPM21fcja55GF1lG2qxDS/T9C466lx01LnONdKPMjd8aKEXaa4lML3hZ3rNy+iii/55ms4lLyPtYLOrnkbX/E30ws30Q+/pehtfZhte8r93hWt8g2diFGJmEnLfNMjcNPi+NtvgNJdxMqVdP4ZsGn7POOLBvYdWVqm20CwwugjqWI8klUHRKTaMEoh/CypzhOBdiYRFW8GirRxS7dgF1kWDQdu72wfqQ7GmQXZfrEnhaaxQcoWGW8hVKo1n6ViWEEukcoVyXyzRsIHjChCpTKVUiyVShUKhOUlJJFKVUr0vlmieplAqFRqS8WXlWxP3O/baHn+oTJPe0FyuxBKJ5sClUCj3xWKV+kAqk//tb3/7bYLvGC3+9a9/KZSq3b399Y2t9c2tzS3RxqZIJPp14+iLM2rnw9q6Jte9tbWtCXVr8ENDQbZEGtjY1VinNjY2N7e2t0T7u5tFB/JQtTRILQ38qI79dJD2t6PMQ3mceIMn3xeopT4qifDoIPBA7ivb5sp3+Sqx994bV/kOT7LmIVnzlIl8dt/zJFsCtdT/UOF/IPM+Ugd83PP69MFV9sZVss6VrHu8nXV62oWfqUG+7MWKFxzUO8JPR0mfD3PVqkzRjvfOjq9IxNvb9VErwg9VcTKxj1Lqr1YkyKQRu7t+axssyb6/WhmrUsYcqGJ2xD67YsGbda9HKy6jy87tM6TWWVLPIvnpW7fd/cA1EX/uJXN8iTG7ymydwsd1+lAa2v3bgtM7UcntqLIRwsAStWQYH9eMTOvElo+QR5edVz64r25wn33gPHntsfiGPfnCtXaEnNGBiWtAR9SgKiYd84ZJKe3wyAYisjDuZtkUuH0seCgobRQXorllD+GLR4gNU46PVhnTq8yJFVb3PKXvMeXNpt/6dqBUEv78vXfFGK55mrwh8pXLIpffc6ZWXUpHCMWjpKHnTq0L9g0zDi3z1LIRQuus48xr1uAyvWGWXDtNrBonDC45i3b93254t007ZHehU9vQQ0vOL9c95l6ylt5yR58zUnqBpBF88hQhZZqQ85icNoUPbEP596DeN19XAAAgAElEQVSDh4HgYSBkBIiYxIYNgO+UJ1+qGQvocowew0SM4twqYb7taL8OpEsBmFsOje7HJE1gY/qwAU3I4HZ03Bg2egTr3YQUtqM8quGUXJBHK5JRCWWUQX0GMH7DgKAL5dzM0K0e18uud8olCurAgnpESC8QPgBE9QHpjwiJQ4BPG8q/Gx08AAT2YIRNiMBmRMo0NrQXxa5G8JpRrmVQcootLQ8k6EXz+jCseiS7Fs7IhzDzIS65EPcKWPgw1q8b7d0E964GAhuAoDp4eD0yuhEZ04xKaAeyRoj58+SSp/aVTx2Kn9jnLZDTJ4npEw4ZjyhZE6SaRUrDEr1qkZE7SSqas69dcmxcodQ+oT3scojqAHpfMN5ue27sCRY+sJqXHdOnibmLjgnDpOBaVFg/On7OMeER3rmUdrJyXNBJDR8hRz8iPnxE8uvERI/gQ3sAYS3SqxQR30Uof+wU048LaUcLSmD8Uph7CYxXiYwcIIX0AYE9AKcCzimH+jYhg1oJggpcRCeQNu4Q028f3AmEjAB+XRiPMhivCh3eg0+exidM4rzr0YxcKCEJjIqyJUXDYKHW1mG2yBAjiyDolcxmg/IWbKUAk4XGZdmQisGghzYWYdb6ArAWH7gRKvxrdt/ZnAa9BCeDIIvb/rf1Q020hHcus/UusXXOud36maN30l3/W1etb1k3vmVq/YfLtT+43vjG/vK/I8/+O/TMXwgXL3ronWbc+APuwp/o0H/jxv3Bhfon2M/f2J76xu70X6EXfiRcOUG7esLp6nf4yz9gr/yIu/YD/vpfSdf+4njtT+jLp2g659j6P9rf/JGsfZqlf45ndJqpf8rV4ART609cjz8Fx51yNjlN1j7vbHCdf0cn9K5u+L1b4fd0Qkxv8IzOO9w6h9M+i79x0Unvhq+pVojZRe6d8876V90MrnNvn6fqnKPpXmDqXxQaXxAYX3S9rRdyzyD07jXW7Ut842veprp8Uz2eqY7HHUM/M+NA81vuty9yHX5MatWNJptE3DWMsLwXawXOBIHS7MBpdqBEG7tIC3ohhFUFF7ZhQjsAbiUCm24Lj7NildrG9bi82niqVh7tSySaYJ1SqdKYlGRyuUQm01yE5HLF/v4xVGhWtZVKpSYnoVnkPqYgUplMpvjtc9QqtSZzJzkObWjaPuRfnbUqlVoq05RKaVRx2VcZ/JjKHPtrD8RiiVyh2Nvfl8sUMpn8t0W2x2jxt7/9bX9fvL7xa2OgJnP3lTSsb2x8UbN3NzdFOzu72xpP1PGF6mvkW7NssbWtiXxviTZE26I91c67ApnIQyULPFDE/O0o6/Nh1ufD1ENF9JEq6kgddqgMPlAEH6kCj1ShR6oItdRPLfNW7vGUe16ybf72W97Gc+bOWw+1LPBIHXKgCFTseqvk/qod/ke539YzV9Gqq/gd682kw9YyXfTMWfqWqdziHakiPh2kfT7IOVLnbu+Ffthgi8VhH9X5nw/zPh5kSMShmyKv3b2wA2WiUp4k2vZ+vc7eFgeqlFFyWYhUFrAr9hl9Snv5wevpG8+uBfvpF4yZVfrKO+byW87Mc8b8C+bUM0brFKVyCBPRHuzRVFo0zGiZJrbN0trnqB0LlOm3jJY5x7we/OATpydv3V5tcDd3BQp5wPaucPG1W/ccpWnCvnaclN+LjWtA5PTjkjsBvzIYN8+Ok2VDyXS8WdR3umKZWuUTUgdN7MEWTZHrFhz7l+g989SZ52yxJOL1urBrzrFtnrr0lv3qg8erdUHfonP9hP3T15ztPf93W/z5V6ziIUJSH65ggpQ9gM0dwxaPkeqnHVvnKc1zjlXj9jm9uORWZPUYceo5Y33He+W9e9MUqWgQyOhCNkyQRpedX6x77UoCZ1fdMoZxccPY1GlC1CguagSbPEsI6Qe86hHceqRrKcylCMJvQQZ1gazrE282TXsPMEJHkUHDWG4r0r0R4VoGYRaBvaphfs1on0YkvxYRM4j1aUD5tqIjx7BBPWhBC5JTg2CWwlyr4exGBKMM6lYL53Wh7Cu4WuXj13PakeG29slWHlVwj2o4qwTOLoKFdKMDO1DsUoigCcmrR/h1YwK7AV4VPKIXkz6H82uGE5Ns7VPtqDkgRjGUkg9mNcJ5/Wh+N4bXjmZXIVilMEYejJYBdslHOuWAHNJsqBkgTj7MpxQZ04SOakCEVMEDyzChddjYHiB9kliwSC58TM6csQ/vJj4cxsf2E4LqkIn9QPakfeoQNWGAlDyCL1ukNq441S7TUh4RYgfxtUvOvavOfS9cm1eoBYuk8GEgaAQIHsb592P9BzA+veigISSjnvJT5axLp693P9x3CBs6hgsaxgYMAtxKJK8YHViLj+rGRvVh3UtgnGIIrxTpW4tk5oDcCmF+7digfoDXiBa0o2Mf4R9O4EJ7CQFtpOA+bPQQKbAH59uFCh4FgoawPu2YgH4gboqY8IgQ3oOlpNhgoy3goQ9QYRbYSEtcjCUly5ZVgSKmWluEobWS888UPNItbLIpi4BnAUDKXWiWw88FQ9/kzf6YXHM1JPRCWNxPSdWX0zK0Yxz1I8B6YVaXvGAn3Ukn+ISfPK1Pc3V/ot76weHmCcqtn+i6pzkGJx1uniBq/UTWPuuse46ld8ZZ9wfijR+I1/9CQ/2HR9wJBu4C7dp5ys3ThGun8NdP47VO47TOELXO2d/42V77nL32SYLWD1it71BXz7jo/uxu8D1O6yeG7hm+0Wmv22fcjU7SdL8nXPuOYvONMPtHD+I5ju55zzsX+Heu+5rohNzVCzPVCTG9FWCs7X3nCkP/Z/tbZ0naZwna5xj657hGF9wMb/gYaweYXPE2PudueI5lcF5gdNHb+Arvjm6gqW7I3SscwwtOutc4hjfcDXUFJrreJrp+d28JTPU87mixrP+S0HIp0uuG/72bYVZ346zNIiwsIywgKbaILBChAMKuhXPq4W5VcGEnmteCopVAMYkW9Dy71vmWj//4T4lUrlKrxRKpTK7Y15idvkoUcoVcoTzeNZKINVcmuVy+vy/WgMdxvaBMrvmH5gAlV2gS3aov69wSlUqlGU3StJerlKq9ffFx56BCoclbHI8sHRuslGKJ5CtyiL88R3MBUyqV//qNV+oYLT59/qy5OH01O21sbIk09tkvbVEa6rChqZjd2PqqdYt2dr9SkK/r3Osbm1si0cbW9vbevkR2tLdZL98JkogCpTt+h6rEz4cZH9VJMnGAWh7+6SBO4179qI7+dPDw82HSoTLiUBnyUR2k3OOLNzzU8gjlvp9c5KOS+B+pQ9TSAMWut3zfW/TWY3edJ17nrT113n3JkHxgKkQein2BWuJ/oIw8UiceqbI/qfM/HhR+EAW9+uD5UZ356aD400Hx58OyA0Xa87fsxZdsuSzh00GOWpG8vOa+vO62J/aVyPw3drwHH9PrxoiDi06Dj+mPX7NFO74r7zjvNgWb236bO/5yWYRYErYm8nn3gRHYm4WvaSwednm54b4r9lta4zx65TL8nN40bV8xiisfxQ4v01fWOM823KVSv+lnrhWDuMZx4sAidfE1a2KZ0THl2DnjmN0J+JZCY5pQsY1Ir1xLeibhYsGYYe1gcItDSDM8qg2d348bWnR+ty5YE3m//OAp2vXvW3AqG8Kvrnnt7wesiYRP33DLh+wbHpHei/irG56DT50TmjBR7UD6GClnglA2T8oZJLQsUKfesUZfu1RMkdK6geYp+5drHLEk4MM2b/aN0/xL5vRrt76n1MpRXOkooX2RPvOGPfaKkTGBjxkCkicJ0cNYvzZkyCAQM4UPG8H6dqC96pGuJVBqLsSlyJrZ4KpfPY1oTwgeBgn7Md69GH4PhlkJ9W1HRY5io8eI3k2okC7Mw1G8TzParQzGLAQzSyBuZTBWKZSWA8EmWBMybF3r4a71MKcSO3BJ0rdlL+3S/cgJFrQcEKcayalBuRTDudWIqGFs1DDArYVxauA+7Sh+M9KnBwgcwQUP4vxbEJ6VUFY5lFkFZVVBWVUwYrodOtGKlG/rUg1zLoPSS8AO2XbsKgQ5xdY+2ZaeCaKk2bgXwMLqCOF1+KR2bFI7KneIkNlLDK5FBTahA9uw0YP4uBF81Cg2bBQIGcRE9OOzJ2jZj6gRXfj4QXzWNDF+AJszQalaohUuOGTOkdJmiBkzhOw5atasS8oUMXYM61GH4DWjBF0YRhWMXgK1zwGx6qAuNUS9ymGDml5aOeDWhPAZJnj2Am4tSOdSmE8jLrwPG9SB8ayACysx/GIMrxAV2ojmFIBpaSDXYphHA8KjAeHZiPRtwwiaUAG9xPABirADGzqIEzZhuc3IoFEgZAwIHMLwW5GCZkBQh/dtwjsmQB3j4awCCLsQ7JRmR4yxwkfZupfhXStg6FjL+3yjuyHE2/lZVytGtLJqTDKDdErKzxZMGPhiDTh6Bu6GRtzbBlyzM5EZf8mevpBSdDEh9UR0+Tdh1X8MLvhrSPJJX8czVIMfsdd+wN44Qbp5hqF/hq53hqZ7iqx9injjAlPvipfheab+KUetH4j6f3IP+g9n5nn6df1AEx2/Ozc8b19j6V+i6lx0uHXZSe8CVecCVee8k84Z2q0fgetn6HpnGHrf4bVOMfVOeRr+4HjzJxeDU24GJxy1v8fp/U9+8l88KT/RtX5y0j1B1TlJuanlbXTDx+iax+1Lrga3hCZ6QaaX3W9f9jQ876x7Gqt1mnjjHPv2RS/DC876Zxx1TjvpnGUbXOAaXeXduca9c5ljeMnd8JKH4Vmi9jnyrYuuBlc8jG4G3dOPNtcJNtPhmVx20j0REHMireF6KFw7/IF2pJVpsi00HwIvgiKLoA7lMMciCCHdzqkY6teDFbRhHHNA5n7GoZWhkseP5b39Cs2+3fFrXa1p49CYnTQLFjKZXIMi4t8ejqQyjbwh0fidpHK5XCEWS2QKhaZI6lgJl0jl8mNKIZXKJBKpJn+nKQ5RqlSauT3N948piFR+fN2SyjRURvHVmCuTy2Syg4OD3ya9j9Hi8PBoY1O0ubmliVBsbW1/eeNvr69virZ31jaOi2a3RDubW9tbW6KNra3NLZFItK2JYnzJW2x9hY3N7Z29zS1FdbW8uWN/s0eyFXKgiDxQRChl0Upp5JEq7VCV/lH1UCEOUEnDPx2kHKkTFZIIpTT6SBWnlAQdyEMO5OHKPf8DeeRHVezOW97aMkMqEqhlASqp/6EqeHfN8/kkeXfNa+u9x+4HN/kub+O129YH9wNF5IEi+VCZfKBIVcozDpTZ++KHqx+89vcjP6oyDhVpMkmsXBqzsxs5s8J4txYglWcdKlKfr3Mev2e9E/GevOY0jNtndqDze4GOGcqLt14ScfDalvezd9y3m94v13iLr7gLLzyX3giWP3jOvwsktD/CVZc0T9jPrrouvHKrGSdXjZNrHznm9RJKh4kNU+SBFdrkK5elNc6LdfepVcb4M+fuBcr4ivPiG9bSG87zt+7Lb9jVw6T0TkznskP/Cq14gCAstCRlMbXLpsjVwZ7ZZkFlkLGnrvv7/u82BS/W+Pv7wTJp+NJrbnE/tmeBvi8OfC8SLLxh5vYCVY/Is+/ZM+/chlddMofxvlXw4Hpk1hi+etExb4yYO0SoW6A0LlHzHxHzxvFTbxkLLxmPX7mNPnUaeEJZXefu7Pq+3fLqfuHU/NT+YRsqrhmd3A9E9wNxw9j4EVzyI3z0IBDQhgrqBaIf4aIncSGjQPAwzq0W4VwCds6xPZ/fYFSX7dNsyW1HsesQLmVQ5yKIVzPSpx0tbEPyGxFBXZiADgynEu6UBybE27iVw4TtmIA+wLcb49GAcCmBudTBHUrBkHCzO4mx31Y8ozZ5utcj2PVot0bAox3NqUcxihHezUh+E5LXgWTWwF2KoW71CE4Xkt2OdG9FChoRge0In1YkuwrGqoLyO5CcBji1EIRJsSFk2hHTQQ7ZYGoBzCEbQkqy5hVBOPlgQQnUrxyW2o3P6MbFt2Ayewjp3fjkdmx4LRDUBAR04Xw6AGE7WtCCCOpHC1sRfk24lHFGVJ9jUAc6b46cO0fOmyfFDWATx/D587SseVLqDD5sCBfcD4SNYoMGca6lUEKijX0qmFkDZzTAXcrhnDoEoxLCqESYVlb9oeIlMoPjkGvDbce5taBdG5GMOoSwDRPUjmbkgJxSwJ4F6NhOcsogIXWI5F+P8SxGU1PsHNNsuQ1odgWKlAJilsJ92pFBgxivRkT4EODXjXarhvv1o4VdSJciMDULRE61oeVAggdwvHKcdzk5YZKUNEMM60Z7lSGccsHULLBDGgSXBIJEWNuFmcPT78PLaTq5GZdymy/mdd9O4luHm1pFW5n6mZkI7xl7Gt7imGvFBF+KCz8RGnnaz/M8G/Yzw+qkp9u3EdXf+fpe4Oqf5RicpuqedtQ5jdc+Q9A+jb9xGqulxTHQ9rlz1dvoMs/ghAfpm4Di7+yhFxi3dIJMb/HvXGfoXXPR03LRu+Kke4Wud4Wlf5mlf8FZ9zT55glA6wTx5nc0nb9Sb/3govujm8F3+Bs/kW6dZOr/2fnWX4k3/5dX7DdO5O8wF/+Mufpn4PoJys2zDJ3zzjo/O+ue5xhcdNe/JjC6xDe86H3nvIfBGcqtE+irJzDXTlFunXXS+YmsfZJw47SL7nnm7TPUW6fwN86Qb55x0r3iafQzXfc06eYZV/3zApNrQWZawfe0Qu7fibO8GXDvPMvuzyndl+J9b4Tc1w68bxhhYRFtC0qwux9rCU62QeVDEIk2hByIQxmSlAOy8jdxzWK9ejynwOLkjo6S7R2F+kBTLX5cPC7VrFNo3K3y45bAL2KGpnhcqQlYHP/5r1Eavkx2yxUSiUwml4vFErnsmKlIv7AGqVSmOM5qKMRiqSYfrhlKOj5tyeQymUzDbL56qzSMR3O5+vjx43+jcn/8+GltbUNT46EZt9jY2NwUbW9sbW1v7x7nujUjFl9stZubW5saXPmykvR1ylsDHjsSiWR3V+nOkeNJ8vczckm8WhailsceqVIU0sgjdcHnw8IjdYJCEqVWJH8+yv14kCXdDZfshh2pU/e2vLc/uIlFXkppxKEyWbnvv7nqvP6C+e4pY3+Dp5T47W94br9lv5yjLD+yX3/D2drw2t7gPVukid57HigS1PIUtTxJLUuUiOP2dqPE+7HvNwOevmZL9kNVsvDdXR/xfohcEvfmA+/9Ov/NepL3eG/n8+DHr52bJu1zuzHp7ajCXkzjBHHpDefDhnBty3d82Xl+lf3svfv4ikPzBC63E53RhioccfHuq8dWt8a1urRNkSqG8CX92IQmWGo7sqCPUDpCTu/CFg8Q+peoQyvUwSXqyLJT7yKlc96hbpxUNkCoGSU3jNs3TTr0LFIrx4ilI/iWBfvR1/SBZ5SwGkhI0YOrRdV6BXVlncTpZcb6lnBv1/fNGm/pLVe8H6qSRuztBQ4v0NPbkb1PqeOv6UOrtOQedHQ7PHMSlTmFz51GJUwC/m0oYQU0qR8oWyCXzZGTBoDIZlR6Pz5rFJ/Qic4fJNaOEvrmKHXDxNZH5P4lp7FVRs8zetEcsXyBlD6IFVbAhDWIkDZUZDc6qhcd0IR0K4SwiyHu5TBuJZzfhAjoxwjaUE4FEG4jQtgOtmvONqtuZtYQ6AV2pFRbbKyVQ5otrwXp3wt4t6L4jUh+NZJfg/SqQXpWILxrkJ4VCGYhlFUC9WpEuNcjnPIhtHyIWz2CXm0HKo+7UPuU2e7OLLNzb0Q5lyGcS0Fu1XZOJXBqLpiYbEMtAFFLIA5FUEoRhFYBdSyFstuQIWNA2DDg14Oi54KwMZbkNDvHPJB9gR0hE0zKATOqEB5NKLdaBOahtXMGKLIBldQBxLegAqugVZOUoVVG0RAxvBrjXwr3KYL4lkDcckBOORDXUqhbBdS9Bs6twXhWA36dmIABlE8XMmIcG9WPDW7BxPRhI/uwEcPY1Bly8jQpecohchwb0I0NbLMP6iLx6tGcUoCUZEfLhXp0o4X9mKBBlEOOjX0+0qq6wrih2r4MT8yydSgAE9PtsMk2+CQ7dgEmoBEV2owNbyGEtQLBTYjgRqRvFYpbCGfnQVn5IEYemJYJpuciKFlgtyKUfys+dpoQPAwE9GN8uzGsaphLGYxTjXIpgrLLAHouzDENKmhBhY1geI0wfgMyfAiXNE+InyQGDuP4XVh6CQJItsUk2mGzwLBkW1i2DTL7gXUcyDwKbh1lBs8BY4pgZoHmOm7GBu6mRjwTs6A7d8OM9f2MdEOMrweaXBIYXXDRPenp/M3D2u/iYs75W55z1j7jpHvO9fZZN8PLrNtXqLoXnXSu8O9ccte/4n3vRGjMHwWRJ3Ha5531LrENL9ENrnGNDAJMjYJMDUPu6njfuc42uMwy+Jmqe5qo/QOg9Res1ndUne9YBt+5GXzPuf0dQ+8His6fSVq/w5z5Hena71z8f0eA/jvy9O+QZ/4H9uzvKRd/T/z5JPXGj/Sbf7C/8HvkqX+Dn/rW8eKPrtqnnHR+dNb+o/2FbxHn/oi++A3+5+/sr/1Auv5H+0t/Jl7+I/zSN/Bzf3C48GfG1RNM7Z+cdM446Z5zM/yZY3SBe+eCu9FFgem1QLOrApNLfOMfUytPRaVddjfR5hrrcu6Y+FmaPbSzTbe1iLSwirZEptmhc8CmkRYmQXeRkajByT45T6DQ1ZG2tckOD6VSmUaaVh6n5JQyuUIuU3yZppDJNME6iVSuVIglUpX64IsU8etPpV8SFRraIZZIFKrjde4vvlipQqHUGHA1OXC1Si2TyRVfsESq0ca/AJLmR2KJVKFUSCRShVy5vy8+PDr67z1RRx8/bm6K1jc2t3d3NQBwjAHHX7+qF1/w4FgGP+6g/bKjp5nb21nf2BRLJGKJRPH3vytra+WmppLOzm1x89pzxvvnztLd0ANl+qEq59NR3tFB+kd1jqZG+/NR6afDgiN1zqfDYrUyXbzjK9n1k+6Fi7dCdz6wJCIPhSxw+73X63nHzRcuW6/c9taFe1sBr58yVx+7bn7w2hd5727y5OIglSxaKU1QSBOU0iS5JPHdmv/citvCc3bvrGPHJGX+OXt3x0+8F7C+KXy3zlvb9Fp+48npqWB0dkw8Z7VNEQp7gaJeTNMEcWCBOv6UPrXiMrXCGHpMX37j8XrN6+269/Ci0+ACvXEYHtvjZ1nRH9FAye2Gtc5QKoYI2R3I1hlSzxP77G5Mchs6oxMo7MdVjRIGlmi9S9S2OfvqYXzXLKV7ltL0yKFsjFA8jOtfos+/Y7XOO+YPYAuH8Rm9QMEormQcV/4IZl+f9Oe8Zy7dvcvv/NY3uNMvGBPL9JEl+sgS6+lr3ov3XmPLrlFdfsLukNxpl4wpim+vn21V+eXq9ovVPfq1NZ7dHkH9sKBudNIIJnkEiB/Cxg9jwxuRUS2o4BpYaCU0rh5eM0xcfO629NJ97gWzbd6+aBSfNYyL60LHdaEzJ3BJA3j/OpR7AZhbAglpQwZ0oATVcH490r8HzWtGsspgPl1o/z4Mvx3pXgd3qwbx23D6dT225Qm0VEvCQytKig0tzZaabscqgXqUwzglMHY+1KMYJqhB+jeivcrhzlkg5xwwNd2WkmbnkGqLS7DCxVvjk2yJmdZANt4kr1KrYuJueTmrhopLQFzNKNQtr8ekYogJFuREG3SEJSbBGp8JwiXa4BNtgXhrcqadaxXUswPl3Y/hdaBY1TDHQrBDAYyah8E8tEEl27o0ILmdGCDJBhNjFdOIa1+i9TynNc47x7eSK+coNU8cskeISW3E6AZ4bCMyrgUT2Qrwq+CMYgg9H+RaAGVXY9j1mKBBXMQYlt+K9GrChA0Q/RrRnCKoZznMux4ZPY6NGidED1GDB/CerShuHd67HRs8iPOqxTErEexajEcX2qsHLehDu1TB0Ikwi6JiRHM6qx1sXwwjZIBxqbaEeCg23pZZiOSXoILqgKhOXHQ3kNhL9qsEwlrRXsVwRgaYlQ2jptviH1o5Zto55yBoKShmAcK7BRk2hA8ZwvHa0J71OEomwj4VzKqEe9RgXIvgbsUofgPKtxUT0gUEtKAEdWivSsC3E2DXILgtSHSClYW/GTzWBsiAQh5a28baQDNA8Fw7aLaNdbyNTYI1NB1kF297L8DcWGhm6mNmFm5uEGlxM9JCO8z8erDZ1QCzS153zjvpnGSR/hCS/21U5ikvxDkPvbOc2+ec9S87G1ym6J631znnpHeGdOOMs/n3EXlnPAk/s/UusG+fo+pecje6GWFuEPfAKMrMJMbcNM78dtDdW0JjLU/Dy0z9E3jtHwna3+Fv/Al9/S/2N79nGfzFzeDfiJdN+IjWqZ6OJ+PtK6/bF6aEWcHV463tiwNdT4YKeit0uRb6Hlblg3VdCwOdMwM9i8PsPL/fE38GhxPqJlvDS+Kowcz26V5KGveuL7xxoiOlIeci5TY327dnZbhneZhbFPAT7db35BtnGPpnGQanWLdPe9w5zzY673HnHPv2ecHdb7M6fhLytXzu3gox1xHe0/YzuxVpYZkNvh9ledfXzDrR1iLB2ijQBBKFqB1pkqekqfX1DosK5QcHmpf7sTghlsjkin2JWKFQaF79GlVC9TVvIZFqlG3NSUrxZRpPI3RrhAeFQnlsmf0KPxpbrUJ5nOKWKzR9tNIvw91KpVIi0ThuNR+r0OgcEqlU44lSKpT7Ysnh4f8TKn5Fi7///e+a5MTm5taWaGdzc+vYJvtFkNjZ3fu1g1a0vb6+sSXa3twU/ZdGkE2RaHv7w9r6vlhy7OtSHyjX1tVONIU9ZXtl6t3LqOfTuI23zL1d3/29gANllkIWe6DK+XRYrlIkq1UZnz9Wfj4q/3xYqZA9FO/7KeVR+9veH166rL903l/3kO76ysTBb58y3q+4SndCpPsR0r0IyW7w+jvB+pr31qaPdC9AvOMv3vFXiDf2VzcAACAASURBVKOke+GbG/7LL/kjc7TeSXLfDLl9nFzSjS/uwg/Oujx/JZhb8ppb5g1MCnvnXLrm6YSG/rLpxOFFcmkfUDtEnH/GefKSM7zgNLhI6Zwm981T++Ydn73m7O8EPX7Onl1ybF8QoOt6fNti8rrs8nqAx6vuI08YJQO4vqeUsWdO+T1ARgemoA9bM0ku6MW2TNsPr9DLBvAlfZjWKXLDOKFyhFA+QqibtB9/7trz2KlkGN8wbd+3RMsdwEU1IPPHiTEtSE4WilzkYVLe59rWRmjpcWhq1q4cJTZn5nWh09vRae1YRkPC9fJxm5J63fLOs+VDN4oH7mXkmyYI78W530gtul3RyW13ChlEBPei2YVg/yaUsAbOLYB4F0N8S0AR1fDsDvTIovPjVc70C2bvIi2vG4hrgMe1IJO6MdGtqKA6RHwvTlCGoCXbOKfaMrNA7AKwfyPSvwct7EAGDGL8utGCdpRPL0bYi6HmgAjJts4ZJobZ2TZVlcIWgJln7ZoN4pbBnNLsqCm2lFRbaoodIwvsU4f0LIP5ViPDm9HsfAgl1dYh2dYx1dYlC0RJtcPGW2MTrEkpNtiHD+DRsLsJvmdKlq7lVRsnJZ7MG/t96RtYiS+vAuxVBXXJBhESbHCJ1pwauLADzamF0wsglDQ7x0w7XJINtQDs3oJ0a0BwOgH+IIHZgsRm2eHzIaQCKDrOmpEF9i9HFA6TupZpg688iqbp8f3Y+AEgeQhfN+dUP2ufN0AOq0MH1yNj+wn+HXj3SjQp2ZaaD2Y1I/j9gKAdxaqCc+sxfk3EiE778AG0TyOCkw/nV2FD+4GQfqxXHdK/Bx0yjAkfw3q1olzK4fxGB14LyaMLxe1Gc7vRXr0YegXIJoWpXTaKaY2mVdkRc0EuNXB+O9ajBsupRDCzkN7lmIguXEgbOvuRQ9ogPXfWIaHPMaQZFdRC8CzHOmWBHVJtONVI314cvw3JLIHwGlFBgzivJoxrCYKcCsI9tCan2TmXgDkVgGs+wjkbxMiDMPMhrAIILR2Ei7ahZsNZFQj3BhQmycbK39zS3xyRZIdItYWm2EKSbGyiLK0jLawjreyS7EDpdrYpdohklEW0tVmIuXmkhUGM5bVoy+uxltfDza8FmV0NNLsiND7H1LnqDoVmlIc0DXJT/U251pdZBjd5RncDzQyEd7W87lxh659iwf49pvKcx90LnncuuN3+maJ7kW140d3wIsdQx9fUJPaBWZKlcfR9wzCzG3zjCyyDc4zbZ1z0T9L1TtB0vyPf/CP++h/QV38H+gkRTv/tW6xtqPOXf/1q9MxuKSQGUJUq5a/f6Sz9HfJ754fu//z8j9G58aTi1F9++SW2Ph0VRfvlP395/vJFSHbUnnT/+Cx/dEDNcP89+twPTjpn2Ian3I1OCEzPeBmf8bl7NtD0TCjhDxk954Kx13lG1wX3tIPMtcMsDB7a3ksFmT20fhBhaRZvZRJuxisRjM0My1LSD01MD8LD5RKpWC6XyeX7XzrDFZoGWaVKk3X4mqQ7vi/9mrdQa6DiS7OT7GvRrOYkpeEWmjqpL4L5rzt6MplcfXCoMeZqIhrHGsnxJIZEoVDKZQpNnFsikapVB2Kx5Oj/YhX/BS0+f/68s3M8vr25JdoUbYs0Q3jbv+kh395dWz+uLt/Z3d0S7RzjytcyQdH22vq6WCLRuIM1cCf79GmvrV1l8UDh4SV9NvdmKfH5NPXNc8r798ydbYFS9vDjQenno0q1KkMqDTtU53w+qvx0WH6oyj1QpqsUsZJ9/51N7s4mf2/TR7oXIN2P2nrv//4ZY2E+bGgkVr4fvLUeurUe+GLVvaoxIC3/YVJhdHh6zMxs+NRs6NgMp2XIOS7PVxAXFJDk75MQEpXnzYsJ4EYGs4KjkKxUOCfZIyw2qYLXu0AsGI9zrG/P7iQ3jhCWnns+f+0xt8J69tJrfoU1skjvmHEo7kE1jQBLq+6v3/L6p90YLY0/Fa0I2/PrHtk3TpJHnzr3L9DaZxzbZxwqhwlpbeisNlTpAC6nG0hpQuR1okv7cQWdmMpBbMUAtqALk96CjK+FJzchkpuQSU3oskFi7yK1d4la9ojkUwTyLYKElUH98qz9Cu5T8oXWpT02Zb3M2gLbiq57ha2hzdzYHh6zIf7H/GnzvCJ6OgGbSsNkUNHJJNJDEDXurn2UIRAF0k0ptqvJDe6D+XbCGfkgZi7YJcOOnWEtLLANKYfkduDGnzDGl136F2kdcw753UB6Kyq3B4ishgeUwwIaYAEN8MAmRPwANr4bG9CIFFTBuCUQr2oYrwFun2yNj7e0T7V2KYYwSiH0QhAh3gqIsQQi7kKSBLcrHjH6I/178N6NcK9qhGsuhJEN4ZRAuWVQjxKIfwvGvwGdNkYsmnfImST51SJYeWBBHZJbDmfkgp1y7PhtCGEvWtCN9mgAOWXds0znnyuZ/bn88b3ipBOlg6j2xJgJIG4KGzoCuJSBsYmWns3IkFFc4ADWvRLJrUIwC6BOBRBqIZiUbkctgbo2oRhNKJcmJKkQgki0QTy0diwABw/gAtqRaf3knhXXlmVq8SI5ooMYWE/I6MO2LDrUz5ALhwmJrZiYVpx3NYpdhvQow7PK0fRChFs9ilkFOJci6CVQ9waETyshbtQxfhobPYL1KIU5Jtoy82FBnSSfDpRbKcS1AOxeDXfKg5NTQJREODraGp9qQykEkzLtHPJALnUIWiUYXBJ0u2YYU+9LLbaklUOEfYBXE4ZRCHcrxPg2EPjVcK9yWHAzKmmYkDRKTBujRHSQAzuJvp2AXyeG34Sk54EYxRDvTpRvD4ZTi/BuI3rW4xilUGKyDfahtX0myCEHxGlAcluR1Cw7j0qYsBnBb4AzC8GkBGtsjLVjBsizGe3ejMImg2yDLO0iLVBFEGwtEqhEQFPsQLGWiFwIIh+KqoDaZtpZJoMeZNg9SLYxibG8GW5xPdLyRoLVjThLrWiLaxHmFwJNYPHkrvHO92vrW9vitbXNp89XwsvjbvHvmIWZ3/G/p+VlfJmld5ph901s3RkO6IKz3nma/iWO0dWAu1eC7mqF3jeOszRJsjRLsjKONr/FN9biGl1yu32WYXDK1eBHis6PrvrfMfW/d9H7D+SV30FPgyOcfvnll/Thp5dY9tddTKIK4//1j3/WD7cCEXSpXLr8aoUbI1jf3lx+88yQbXvTxfySi/H/xJ6zj2TKFbKuid7o4vj//Oe/goriQP7Ew6ODmcXZ7qHef/7jn1X99cHlUaqPB0F1cf8LdfavLvonOEYnWbd/5BiecDU4HWR2Nsj4u+T0H6KyLwZYXXI1uMIyusY3ve5771aopXG09d0oK32/u9eY+h4Z/JU3q0eb24d0+oG/v3xLJFWr5V96nMQSqVKpEkslcrlib1+i6ec47viTyTVMQmN1VSiUGk/U/m82KjSEQ/kbCiJXKPb2xQqNoValkkilyi++WLlCKZcrvpidFP81byH9ooLI5F/hSiJVKlX/b6MXX9Hib+sbW5qAxeaWaEOzjqeJ5m3vrG9s7u7tadrIf5W7f81b7GxsinZ2dtfWN6Qy+Rcv17FML5ErJEqVpKxMAQIpGlpUauX71fblUafVJ7TtbZ54l69WZHw6rPx8VK5SpigVDz8eFHw8KP54UP5RXXagyJHsB4n3/XdFgdsbPuId//2d0N3NsJdPnPOLfIsqEsSiwISc2IIKv6lpVkRSLNnzISMgCuqcxPSP9ksI8kv0jcsVBidGufgkuwZE8WMi2WHhEZlCAieBJnzICIoFM+MFMaEVnZyJJfuJxy7OtS3ejanj805j886Ds5SRBZepx6zpx6yxOee6PkRVH92nPjCyI7F+Ki26u5rdXB3Vn0yu7ojvCmycwOZ3ogs7gJQGREI9NKMVldmGrhsmVg/iUxsR6U2Igk5UeT/QMIxrHSc0jREKuzHxdfCMZmRBBya9CVk5gC/rI2W0YeMb0RFV8KBKcGoXqm6IkNWM8siwdkuzye+htj1yrR0kZrWRIQWlJ3OenMkfOpPXC5TlJjfhA4vBXjk2/hVWQbW2PhV2XoV29FRrYpQxNNZBJ7cHqE8K6IJyKkHYGBunRCuffNvQMnBuF9A25dAy6VA/TmqetK8bIxX1AGkNsNw2VFIdXFhg55pq5Z5n51MHD2lHRvUDwb3ogC6kTyfStxPl14n0bkEwS8DERGtymi29CMyqhLCqIdhYS2qKLSPTzi47WqtowLaunt7g4VEKFtQieTVIjwpYzAgQO4LhVyNCOzCR3UBAIyppnJDwCB/chfFtRLGLoa75YEqyBbsa4lwLdyyFUusgLq1g11YUuYlD7XSnNTpdrhi2rUxnNiI8O1GevShSPhSdjnKogbm1oXntZK92IGQEFz6G8+8GOBVwVg3ctQ7uWAh1LIUD2WBsPgSVaodOtKbXQnkD6LAJXNoMsWzRoXiBXDBnH9YO8Cph2YPY/pe0vlVazwunyhl6XBcppB3g1mIYeRh8sg2tCOxaBnFIs6Vnoj1rcf+Hr/OOavru+77Pc1/X06t1V23tcFZFRJQtM3vvRSBhhb333mEGCFkkZJFAwt5DZLlxt1pra5eXA1kimeCobR15/kiwve9zrtvD8ZzA7wSSP36ffL7v9/v1ThnEZ48TKy9QC0eIiSp0nAwbJUaF1KMy2hgFZ8gZg4RgESyYDw/iIQJr4EF1aEo5HFsCwpWCcMVATDEAXwGii+EhcqinUrhfeY7ID2aKoWFKFKMBzuAhM3touUPEjA5s6Uly6Qgxsx2T1oIrHqRkdBATW7EJbdgIJSpYBAuogwbWQsMaEemnSIn9xHA1Nm2EkH+WktiJJ1WAaHXwYDk6YRCXMkRMH6FmnqJknyQVTZFKTpOjFEhqJYglR8VocHGd+NhuSlQ7mVyHgBYDCE1ocjMWUw+DFALhlWBCE5LUioaK4D7VYG8OGCCBuwqg9pVgu2KgHRt0uARwpAq8r9QLUke9+O3ll89erphXjEajyWR+sfpydn4utS1/b77L4SyvA3Hu+1jH97BObM/nbSuq2pvovDvNY0+06/5Yt/2JbofSPI4X+7jUgLy4YF8+xLHY52Ci274Ip53+Dtsp9tup9tuYDpv87TcG2n9IP7KOsAvFDrFYLNltreucN69z/a98QanljUU62GzH8n74+MH9xw+yavNmFh5fuXN9HXTbOpcP/h961/8h7KIXRxiNhtGLYxVyjuX123xlFSzb//mzZ9duXlf3tvz+6pW4X76RudcuzWdvkvu2APvNkU5bEl23s47vjHHZmXHiszyPz0v8N/G6Py+K2JfkdjjL+3gJ8HgJ6HCa1/4o18NJJxyS3B1jXLIaC2Zm5148f6nX6Q0//2x6sqQzr1gXBVtKzrQ2D3R688qqXq83GE0Gkw0Ha8UI2u77Or2148hsXjFYpQu97cuW4LMFMvQr5lXr0ZZ1w9DrrJ4og5Vla91I7v37vtkW+baluG16u63l26y3OqOWl//444//OC3evn2r0+nfkzxmZ+et/ak2cft9SHth8dHMY5trdn5xdm5+dm5ufmHRupE8mpld1un/2wTT26C4eqPRuPrc+M1N4/z8U4PJtPLy0c8TP9+In51JWHqS8czc+OpF2+8vW18+b1oxcZ+t8F8+Uz0zK5eXa8wG/vJS7vKT0oXH+Q/vJc08SJ1/nLfwqPDn7zPYnNKssrqBIXZoam1WWcWZM8lZFez8utzsqsJ0dnkep5CrisdFswXKnL6RohvXKhsU1c0d7NbefHlXTHZNjqovZfxy1MiF6MHT0VdvMaauxzROlQa1Dbs3XU7r56pGGZMXKT2TeO0Y8fSV4Otfx2jPl8b2tAMUY2SlKEVbVtaXIx+PSB1owMhbSlrwFVpYXQe67wxT3EdqHCaIh/CcdlT7lH/vuQDFCKF5jNh3lnJy2n/iEn38En34Iq19iiIexGvGaKcuhsqHSPweLLcHX9yCSm6AxPHBsUIwpw935Xbk5ZvhbDUqgguQniR//0P8pesszRA6UJFzWDiYok2VDVM6ztH7pgO0Z2icHmycCJLSBC/sQZcOYgp70bFSMLMORJRlH5eeZLTlBXD8qGxAQgOU148XnyQpp6iCU6RUFbyoE8ntw9V0YKSDhK5J+tmvWT2XGeVdmDghOKIGEFwFCOQAY1TIhG50XBcyqQ+dOYTLHMJlDOOyTuLj2lEBPEiIBJbcj41uQSSoUBXjxIpxQmobilKHP9qg3dd0NqUVV3mWXDJOSu/FlZwhZ/fjYpWo7C58di8+Vo1JbMekdOMSNJjEdlxGFz5RjQxXkgKVtJAWHF2GxAnItOYAfwWSLgQx2sPc+0Y3tM4ChFnkejBFCGVoqGB17XFlF7Ytg94MZ2jArG5EVCc2ZYRQdN6/ZJqWPkZMGCWxOvA4NgRVAkKWgzAVABLHj9HgF9qGiurDJg/iqq7Sas4yyoYDcgcp6T3EmtMU7a2gtu+CNLeDVN8yuVf9syeI2eO0lG46mg3050PjOzDhUqR/NSSID0vqIuSeoeSOE5NacSktpOK+4KJ+RqQQHSKAZY4QCiZoya3kOCU2ToGKFuPT24IS26ghIgydAw8RIui1UFwpEMcGUqp8iMIw+5YL7i2joS2BLA08TIsNVmJi1di8PlLVaWrpCLG0n5DchI6VYNJbCYkqXEQDPFqOjFAgWWJkkhYTJUMHi+CR7diYblJkGy51hJjUjQsSwGgcEJ2DZAowoU2ImFZCfBslTIYLl2MyevCFY6TMflyMEhXAhVGrwaQycLgGkzZBC9bgEWwgqgaKFSEwIgSaBwMX+gGLAaA6GJAP962FepaDPOthx+ugR2ogR6rAdmWgw6VAuwrAoQLvst7a169eP1t9bl5ZXVlZNZtXzCurb169Gb9z9jgHcrAMYFcOOlIJOlLo+VUJ62PJqS8LQr6KdtwX5bwvxftAnu+BLK+DqSccin3dq4CePMjxWrBjNfBIgff+4GNfBDjspNp/EnR0a5DjRordeordOuJeRHmsxWLpODMEj8M5BnqXCivfvX4r7lceCjsxvzD364N76eVZj+Ye/fr439SqKL8M4kbUvnXwT+nFkUajYfTCWFlD1bvXb/Ol5dAUyotnz2/c+RqRRr5778cHS4+cUkH/l7JzZ+yxLVS7jcEOW+JdtkU6fRp6fGei+xeZTpvrBNvKyvfk+u5N89ybeGJ/uvfRMsixUuCRPF+79BOHY47XtJXp9YbV1edWX5LetGIwrRiNa6xAvX5lZWV5WWcbHmazTm8w2EgeRivYw2w265Z1K2u7hQ0JpVsrSrLhpIzmv8QMvclkfvrU6rvV2VYQmwZu8z6ZTKbFxaV79x8+faqzWar+VuJtrVGynnQ9XV42mc3/27T4448/lpaezs7Oz88vPH48Ozs3Pze7MGPdLR7Pzs8vvI9T/A1dPv94bn52bs4a0JudndfpDFYNx7oZWbcqvd4GSjQYTcbVVZ3BaF5Z0evNRtPKvW9Fd68RZx4l6nQVL1YVv//W/vvL9hersmdmwfMVudEgnF3IW1jM1T0tX1osm32Yde/H+Ps/pz1+UPTw17wfb2e0dZXmVFRrO9hdvezBgYrbX6c298UPTSRduJB299vUibPxTX0RxXXZZ85k/Hin4Jcfiu79WHDvbu79n9JGp5k956mnLgdNXA29cCNw9FJs2cma9F51UGtHVLs0uE0GUPWw2jXRfcKkXq5yIl88WRTVraZqBpld6pGz6a0jpLJmeLUGnKliejYMpWrzZH3ISg2irAUuGyAqh8mqEVJdO4rbjmoaJrVP+HdP0dvHKRPTjCs3WFdvRFy6wZy6RFcM4XldmLHp0FMXw0S9OGEPtqYTU9mK5rRhS1qQSQ2QdClMO+E/OR0i7sHF80EFzajB88ypiyGdo1R5H1HUjVcMErSnyPIhUnUbtrQFUaJFRtWDqMU+QVWAGDEkRQWLbADTKoFBfDBenGQv7AaWx4XW+BW0IfmniKIJctUoIa0Nkd4Cz9HA0yTgQgVE2o+fuhzadZpe24vNlEOjagApQnCGGBpS6YfN86ZUApkSSJQWkdiDTuhGx3YiYruQsZ3IiGZEfCcqWotM70DXnSfXnCdzLlBKzxDjtDBUNeVoY0/qQHTlGVKSBpOgRSf34RK7sSmDuMRObOYQIXuMGNeOiVDAY7WI9HEC+wI242wCcGjUsWn4iKzZq0t1sP3sEXk7vhJE5JEPqCa2t9/261YwO+ihXZjQFghMmrFXeX0fv+tA05SnpNRXxca2pwbIoTQxLKwdkzBEiOjF0RqRZAGMzIcGiKFkLhhWw3SS1KD7KulyDKbMh1QPSh4iJrSTEnvxKb2ElA5SZh+h8qJ/3Y2Aqiv+1RdpGf34MDU6SkMJ1xDCu7D+YhilChopRkaI4YwaSFA9PGWAnDVJTh/BZ/aRS06Ray9RcnpxLCE8TospOcMomQjOHiYla7HRjchYOTZtkJDYh43rwKQO4xO7cUFyZKAcEdFJiOuiUKRx+1uuYHsqIlvRrA48qwkTIUZnthIzW4mpTci8VkySApUkIycrCfEqVFonLrMXX3khIHeYVDxFTuwgMgRQphgRqsZEtGET+8gxbZhwNZKlQNK5EGI5iNGAoPMRpCoIuRpMrgTTOfA4NbZkipzRi6dXQwjFIHwRkFYNC5ShCXw4ogwE50DgtVCMGElswWAEMEgJEMCD+zQgAHy4nwDuVgU9XgE+WgNxqIMcqYU61IAPVPl58Yhnbp1//fvrFy9evnj+4sXzF8+ePX/27Pnvv/2+sLgQo8n5jO25v8DvYAnwUJGvQzl4N5+7WXTqs5KivfGg/RnuhzmQI/VQ+xrwoXzvIwU+RyuBjsV+R4p8HEp89ia4fRbl/AXNfgfp8FaC3Wbq4S0Mu3Xk45B6xftb2PkrF+qbBK9e/XbxztWabtHL5y+FHTJCCn12cdZ6weLThd1Ux3WgbfT8CKPJMHphvFxabXnzLptfDIjCvnz2/Ob3tw4Eu/sXhj6ae3j30U++2dgt/gc2EQ9sJh7cEnBke5DjJ3SHz4IcvkgFred3bC9P3pPjvi/xxFdxHvbZ3sfKIUeLAEfKAQ5pJ1KkBTNLSysrz6zStM5g/Ot2bDCtQTV0axDAFZ3eYDKvGN47nd57ak1mnc5gNJn0ept2bd0J9Gvkj7VbvPH9mZK1O89kMhkM1qMqvV5vNBgMOp1+dWXV2pwxv7D43pi7xh9c49oaDEbzWoGrTve/TYtnz58/fPR4zmaEXbDK3daHVinblrqYX7Ryoqy7xRqxfH52bsGaObECTNb8YbYJZjQaDQaTyWR1gBmt4oze+Jtucerx3aj7P4XffxC+sJBp0HOeryhevdD+9qxl1SxfXGI/Waq4P5P2eC7v8eO82ZnC+Rn24/ulD38p/PVu9u2bcf/+KX3mXvqDn3P+/WPhwIWG4TNpE2fpX1+N/fZG0rc3EibPs3rHgi9fYN27HX//Tur9OykPvkv++VbczRuxvVP03jP0rin/zjG8bCKNquqESdoiVaW8roCGLqSsB9XQG0pVVjvyZR7CFph0yKNhDK1sbB1PvXGdee5SiKKfUt2Kqu+ElbYxqVKZ6mTq9OXw3jFmYx9B1IPpmvAfPB3UcpLcNERQ9GFbTxLHLwRPXgydvBj63bfpP9zOvnUz6dY3cX3j9I4xes9UgLgHLx8gKIeIbDW8WoNoG/PXjFIrNcgsKbRCgxL14JuHKewmRDQXkKdFtE/RR88Ft5+kyHux9a3oQhk0RQBKEYDSRJCoWhCj3Deo3JfO9qWX+lAKfchFPsRCb3yxL6Meso3X4VonTWiExzYCE1ugmb3o1A5khBgUIQAmCkDVLUhZL1Y1iNeOkGtakOUqZKkKWd6C4vfgGwZI6Q1QUoEXJscLX+LDUsGj2uCRWnhMByJUCWVIIIENkBAZLFwNT+nHZIzgssfwOZOErNPEhCEMvpYAaBBHnmSXTRPShgnBCgRThojsxKSeIqafIka2oJkSRFgTKqqTHn4ylTJYiBwQHOk8s1cydZxbd1AsdVYpdreMbWy+gpZHO2gn/kurO9h1PnogKLIVwJCCWWoIviXdnt+FrApwrmfbSwft5SOHWi4BOuuYWiRDCQjWgqkyCL7GlyYGRw74J4wFJw7jMF3VG1tnt2hn/Zp4/kI8oxFNE0CDGqFR7Zi4bmzaCDHTaqZqxYS3YqI6MAw5kiZEBDSimS3o6AFCWDMmTIbK7Mezx4n5A4T4JhSrARGjwab047NGCNlD+PwRQu0latEIObUbnzdJKjxDKTxDKZigZHQT48TYcCEyRotOG8bnnqUWXaYljBDDO/FBKjS5DkpjeziKZZ9rr9Fb41ktyAgJMlFFiFUi4xTITDUxQ4VNlMNz2rHJCkyUGJHRSUjvIKS2EdlnaWXnqNEKApUDJpQBmRJsiArP0uDCtZhQFSahh5zWSwoRIoLE6FA1PqwFG6nC0TiQAC40rRtfMkVJ7cLGN6NjFGhGPZRcCiWUwOH5AHCWD7oRgZIikHw4uRVD0WJQNVAgD+YnRQIkSD8x0qMOdrwc7FgDPVoHPVoHdaiFHqgF+DRSp3+6+u7N29//+OPV77+/+v33V69evXr16u2bt8u65YT2ws9LT3yV6rk3xm13pOv+XK/9WYidpVkbG8Y/La51yIc51kMd6qFH6iF2tRD7atDhKpBdjvfhRA+7FI9dsS6fxLjsjHP5ItLpY6r9BszBDdg963Au4IaTFovl/HdXS5WV/oURZeLq94CKl8+fw9KpbhGgZd3ywvJibY84QZiznXJ4HWKnf2640WA4eW6sQsp59/ZdnqgUEo1/8fzFre+/3UtzXgfaDM+k3Jv59/3H9z2TUP+k7dsRcnRH2LFPWce2Ew/vpB/Ynhv7ca368wLS7jyvvXl+drm+9tk+dokn7JNPOBcDSjtr5i5cfN7VrVt6arBl5Wz88PdUs32H0wAAIABJREFUj/cFdla76l/Gp795okxrUe1lnc5qcjWZ/4brMJmMRpPRYDSuLQdrz/zX8+v1epPZbF1WjFbDlcm8rNPNzS9aD6CswoneYDSaTO8VizVLrt5oMv/+n6bF69evra3a1kVhDQ81t1aNN/f3LPf7vIW1ndt6jfW8zGw2L6/Rd61rjsFoev+d9+iSlZXVZYPRuPq72fT9y1X+07nUhw+iHzyKePgwcmEh5/mK4OWq9PmKbHmZ8/Bx0exc6S/34x88SLt3L/X+r1n3fsr99W7eD7czvr4ec+vrpG+/TrtzM+P7b/MUo400WVtwk2TsTPqVS5GXL4VPnA1hdxbAlcrUdll5tyS6VQVTdYZq1dqRwq6xkOHT/kOTxMK2aGijliIoKVTg+RpwpQpaJIUUycAVKmhdM6hODS+V45ii5BRVZv8IYWic2DZCbOjGVrQgOFqkZojY0Ocf28QvbGN3DBE6hvwbewgVKpisG99zKuDkueD+iYDuk/49p/w1Q4RTZ5hj50L6JpjTlxNuf5N5YTq2bYTaNxEo7SUIOlGDk4zRsyHyPlL/RNDEBVZjL56thqWKQIUKaNsotXeCXt+KzBAAw2p9k+SQilZMQw+O344sU0AKJSC2HFwqB2dLQCl8YAIXEFsHCK30Y5b5MMp8WLXA4Co/fO4JSrHntupmRCMvpxURKgHGquHxWmgI3w+fe4Ja6JnRAO4epV++EjE4ESDvJQjaMbI+QssoVdRPUIyS+QP4gmZENA9IZ/sgMz3IVX6hCkhECzRCAwtSQIk1fpgSX0oNMLYDGdaGDG5FxvZjEkdwSafwiSex0d1YbCfHu7cveZQY1Y8P06KYcjhThghvRjPEcIYQFqNFBnRkOGjGjqnGPOVaD4HQo64UX00OqHANrHaPagXBW2o2ae4cbxmxE3U7V2c5SlqPtp8+rmwF8Ar968HwhrhPFbdOCNnYIi9gZSBaSHETV+xquenR2XGko/NQRz9cmQzTsvd3jhztOOXUfvJ4z0mH7rO7Wu54CIV2ytP7O855tPdDVLWhGv8gCYLVhI7vxWVPkVKG8Sw1KrwFHapAB6vQ0d0kphwX3Iyn8hGxrYTcSUrRNKXqMpV7LbD6PDW3h8gSIoOE0NwhSvYwJU6LzR+k5o+Q4tToCBkyY4BYMEXJGScWn6bl9lFiG1DMWlgAFxIqwYbK0QENcEo9HF8JRpcAyRV+hErCZ7LzhAFOhAZJ5ULCxJjkZnJuL65yhM4dDazuD60/Tak/R0ltRkdJkFmd1DABkiVB5IySWApUaBMyRIX05yEoAjieAyFUwUKlqIIxWvEkLVyKpFXDyVxYsBoboyQx65ABtZC4ZnTJGXJ6Hz6tk5Y9QEnvxyV1EEMbcQQuDFMHwTUh8Vo0XABDiGDEFgxKhATx4AAJ0leM9BMjfYQIJw7UoRLswIEc5cIc6mGH+dDD9ZC6s1KLxfLnn2/++PPPP/78848/X//x558Wi+X2wzs+tcQ9xd7707z2J7p9lXniQBlwf4bPgZiDO8sK/yX/cVd1ol2V91Ee8HAtYF+xz6FSn8M1oMNVIPt8vy+CnT4NdNwZ5rQtznVbqsfWOJdNkcfXE/atQzlCRT0WiyW7qXLd0XXr/LYUCNiv/3x988dvp26c/fOPPxgVsR4RUL1ef+XO9XXwHevAm/+F37cOtJ2SFWww6EfPj1dKOO/evM1rKIXE4J6vPrt19/Zef5fPsfbroNuYNfEWi0VxSrM93HFHgvPn6e6fJbvtINt/Rvtqc3HF1qrKXbmeuzO898S4fxXtap/m5Zjl41YN8FcE3/3lzu+RMWYKxfhUt2wwWu97ZvOK9VOyFRxrlQpsFdwmk86GGdcbTWaDwWC9Zg1RrtcbjTq97n1YT28wrCUkrP+M1iMpk8ms19kAUKaVFevz/x1Ya15ZNRqNJrN5YfGJ9TKj0aS3Hm29P/ux1l1Yk4A6/R9//odpYV5ZXVhYXNstZt9H7ayHTraCvDVPlG1gvKdFPVnS6fXW0vBlnc5gND7V/bU6/TdxxvaWGXU6g+nnX4zT10zL956vtr5crTTosh/NRM/MxM3Opfz7ceLCUskzs8Bs4D9+XPLwUcnDh7kP7qff+zn1h+9ib34d+e038bduJF+4EHr+Qvj0dMy1q4mXr6Rdms5WnqxkyBT+8hb5ULGov4yhkCMF7XBhmwunl8qvC5MWBSvyAhoq3PntR3jtbiJlgLzBjttG5eVz5H58DVzcjqtvxpRJYaWNkNJGcJkMIunA8jXIWqVf3wh67HTQ+FRE/2igoBVZ0QStUsOaB8iiLlyUJJclKW9oBVcrIWwZtKQRWtII4Wsx/ROMk1Nh1y6nXbmcMjrFah8itw+T5D3o9mHKwFhA2xBR0Y+V92EbOlENXUhVH0HWTRC2Y9uG/YcnQ4SdBLYKlicF50gggg5s75j/wHiArJOUygOFVnqH1fhmNIBFnWiOClLaCOCq4bUqaLEUnCkA5IiAmUJgfB2AwfYOLPUK5fgxy30o+Seo+e77S/mAhoYwOTZEAYltgUaroSG1ftRiz5AKn9wGsECLVnYTRK3oxk5818mAxn4CrwuXK4OVNiMzGyFJjdAEBTRcCAriAdB5nsRyH6YYSBECKSIgUwGh8ICYEm98hV+AFMpQwKN60LGD2PhhbPwILmEQETkacbTjnG+7ILAZSWtEMyRIphgeIIQxJIjwZgy1r+q49oITtx5YEY4op+PZ0BCuT3wzPLEdFySCUWoh3qKaf2rnDjaOoMsQAQLvQC0N3ll4XCA9Kuzc39i/senqP7RP3MU8WpUPptQbU+kH44C9GrI9mpq8NNWuWtWnzZd3qa4e4KqOlyU5lcY6luc51Cs96uuCBSgsP9xBpHGVtO1WXwIPtsRqCf71EFo9NEiCjGrBxfdgM8aIYUoUlQ8lc2FEDowuRtL4sEABnCFBRGkxUc3oBDU5Z5DImaaVT9DimzAxckyShhwhR0dK8dEqFKMOSq+GBPFhad2k/ElK6XmK+CqjdpQeL8EE18EpFRBsCQhdDMSzQeQqCKkSGsyHBVR7HRMoT3SMkYU4KgeQocWX9hOz29ElvWT1lVDBZFDlML3hBl18jVHUR4mXYSNECP9qcEIHNqUfH9WKie3C4ioAuBKofw0qUkJLaKHGqVHxzajCEUJWH55Rj8JVQVgabPoAidWIZHChcWp0tAodJsFEK3HxreRQLTpMS6RI8FgJHN+Mwrag0QokVAgDciCexQD3PF/3YoAnF3qCB/NqQJwQIY5Wgo4W+R2rADvwYEeE8L11vpTmmEX9E6sI+ubNG2u1zrt3FvFEz/Y494MZgH2pfnuLKbv5xbvLWfvSvPdleO4qCf5QcXWDbHC7ULRTLP5cWPVpHfuLmrivqpAH87yPlIA+C3H6JMDxU7rjdprDxyHHtiS6bs302BztuI7mBOPLLRZLWZdwHeTj/0LtLpJUvHv9VtzbRCmNsFgswrZGdBTxyfLSjTs31yP2/QP5xYek/esAH4ezk3578XL0zFhFY7XFYilX1+MyGe9ev52+ebmxV3nzzi1qYTgwl2axWM7dunAozntjoN2nkU6fp3l8FufyecCB9UX1m6pLvkw7tivGfW+M24FsryN5vm5cmFetr2iycWVg8IWP77Pu7mUrvE+nNxjXonB6w3sxeU29WLXuFlYhwWZg1esNBhstynr/NJpMNlTtss46A0xms/6/QaVMT3W69+vCWvWezmw2W6eFVRSwmqZ0Or1OrzeazTqdYWVlRafT/bWCrHUxWSfT2//Qo7dOpzPMPJ5dXFxamwS2qLYtmrf2cHFxaebx3OKTJSse6tHM7JMnS0+Xlw02PLrhvbhtg43odMY1cpb+PY/XZDI/f7Gs0Rj86aYfbj/7bfS351UvV4sWFxIezsQuLRXMLRR8fy9qfrFg1Si4dz//1p24x4/YD+7l/nI35fvbibe/Sfj6WuytGzkXp2MvXoy7PJ1y8WLi2TMxF85EXjobLO5kRDTWMESqYJEsUlzB60hpH4ysbw8vUxC4KqRIAxW3Ewqbo+IbYxOkCanS1ChReJYAUiwBc+TYGhm+SoKtEKNrFSiRFlmjhHObUXVqlLwDP3CSMToeevp03OmJhN5BBl+DFLahJV34UpkvsoLlW88fGiRKNJhyKVTcSuC1YGpVCGU34dRkxJXLaVeupExPx3cMkbtGCH0nCQOn/E+fi+sbDegb8+8Y9pd1oVU9GEk7UtCK4DTDq9UwRS9e1IFrGaIJOnBJ9X5FUmjXcMDEVGj7IKVSAY2q8A4u846o8c1rhNQ0w0VaFK8ZJW7FCTXY/AY/tgxYKgcncwEhZd6sCp/Qcu+oat8Yjm8Q29MvN/jjEvXRyhq0IIoqo2Aa0hG1yZRqRKIIWNuMbGhF1zWjqpXwYjG4rgVT2You1SKyZJA4HiCk0juEC6CWe+MLPChlXvAMV2yRJ7HahyIE0MRAphIS3ARlyCD4aj9cpS+BAyTWAPFVAHIdKEyDDGpChXVgQB31n2t+dNSMejerYMp6vCqbpM6gadJ9WpsPKU6jhOmhAnBInQ+TAwyuh+b14avPUdN6cQwBlNKAICooSHUUmE0hVfj6S1CBajSxDoQogoCKSV7l4V6caJ/KEFwdkdkAJ1WB0cVASKEfmgulNlOoTSgsF+5aFnWimEHkwEIkfriSE0S2F60WSamCB9RBAzl+lHIoqRy1R9x9qOsUq5kSpUGl9OGiNVg6F0athQQIoEw+JkxFYCjRBA6EKoTSJQhyPZRQCfKvhwcIESwxNqefUn2RUneVxjnNjJPjwxXIcDmGKYDHNOMjpBhWIyKYBw2pR2X2E0vOUnhXAtS3QviT/ulNGBYfxqiF0msgAbXQECGCUQ9jieBB9TB4BWO38qJXA5fBQ6c044sG8IW95NpxquwyPbcdm91OZp8mCW8ECK7S80aIBaeIsWoUgw+L0aAjVRiWDIMvA5DKIeEKYnQ7KbKdwJQhwsSo4lFK9UX/RCUNVQIO6cBHDREjWvEJTTiWCB7Ch0WIcaFCXJAMT1GhaG14ggQL5cNRTWhMMxqtREFFcDAf7lsN9ioHuZUAPXlwVz7cpQ7mwoMdq4cdrQAfLQE6lAKP8GCH+bA9Jb7RmtzZpbk3b95Y3lksb9/8/vK55vqdT6XjG3g9OyslW3jdG6UTm6UTm0Qj+9Lge9M9v8wDfVEU9WlZ7c6Kqu0c6X+13P9Ievpf0sltXOH+LMDBEt/9xb5fJLptpx3dRjmyjWy/Jez4ljiXzXHO6+gH0dUZFoulqk+8DrL1v2BfsOXVFoulaaTNIx7z+2+v7v70Q3J5xsLTRcs7y+MnczNLc4KOxlJplXl1xfL2XS6/2CMJZTAbX/z20rhislgsebIytqzKYrH88fvvOrPBYrGUdNV/QP/q45CjO2NdPktx/zL9xJexDhsKOFsqK75IPL4r6cSBMuChGsjhctCBGiBS5H/t1vSrsHADDvt0ds6awrPlJEy2MyKrD8q45omy3vefLutWzKs6nTVqZ3wfqLbGJqzjYWXFVoNhjVa8rzBai2Ws3XjXWIE621mTTrfmiF1ZMVt7VR/Pzq38zWdlMJmeLuusArO1i2ltiTG++Q89eusePppZWHzy8NGMNYv3lyBhPXT6e95icY1DPjv3ZGnp6fKy0WQyrzU6WTegp8vLJpNtq1jzh61xE62a+7NnKxMTJhcX4+Do0rM+oz77t2flK6b8BzNRj+eSV43cxSel39+Lnp0rfPiw8MrNkBu3or//PvWn71N+uJ1651be19cyr1zOPH8+ZWIy4vyZzNOTyVPjEZNjYb2DgbJ2vKqTquoMa+oKErRg1F3U5h5SUwe6XglnN0CKxcBKGZQrg3EkoEoRqFQALuD55dSDioVoNh9dUo8u4aHYAnStHCNqQdarkNn1fnl8QGsvra+f2T8Q1jvI7O8PPzkc1dRBqFFCU2v9UqrcwcVBR9gcRTOsuY0kakbVKmAcJaRejeSpkOouorITr2jHqLtwI2Oh587HjI4ze4eIQycD+obIPUOE7kGiphfXM0RWd+MUXShJO1KoRUjaUcJWhKQTJ+8hlsuh/FaMvJvYOUDrHKQIWuA5PD9moQer3CtfAqlRIUSt6BolXKzFyjrwXDWcq4KVSsHpPL+EGr80Hiiuyju93q9QDo3lAyGprm4JcMf05M+ya7fl8g5mlW3LFh8tKUqVoouawKVyWFMXma/GFIgAKQI/VrV3SI13vAiYLAaGVPrgst2oZZ4B1d6obFdwsjO65ASq1JPE9aU1APwlQKYCHKyChrbAmEoohu0Ly/ZCFflgSv3w5X6EOiRMW3ioZfxjxTVngQImKT6kubil5Y69vH+/fHS/dISkSskcQeeN4RPbsFEyVIQYmarFVExS8sZJjEYYTY4KaEX7N0JotcCMfnxCM5paBaHVQgN4EGo1gMz2Dqz3Y4qA4Qp4bBs2qAFBqoJQRXCKCI4uA8KKAJA8H1iOJzLPk1AGCG5EBdTBwmSIjFFccj82tg0T3YIOl/gh+MmHVFOojgy6GhauxWSOEnPHyekD5KgWrH89lMCGUGth9AYkqQpMrYf6C2HEGjCWDQwQwRMHCEUToYWnqIUj1JpLlIpxZpSEENGEYilRQWJEmAwTqUKm9eDS23ERYlSYAJXYhi2eoghu0KU3A6RX6Ow+QpwYGcyFMmuh4UJ4jAQRWAul10DxpQAfTtYBxXkfaTO9pbh0nMGZpOX1EConSOXjlLJT1PxT+PILZM41atk5Cvscuew8JUGLDuRCA7nQID6UXg2lcyDUWqi/BBbSgg5SICKV+KQ2csZJfPZJCo0Hp0uINA02uA2TOUiM12AjxcjIBlRwAwomR+KakFgtCiVFgblwsAyFasFAZEjvKjCgDgaXIP1ECFcOxJUHdxEgHKugjrVQZzHyqNUZVQSwz/Y9XAzck+T+ZbQLNI9c28YbvH6+4eLdwJK4/aEndiRCP61kbxWd/KSu/stC/y+K6FvFg5/UsfcUeuyoK95W37mzpPzTorSP+X3rhWM7Mvy3luZ/LJjYnc84kO2+L91rZ4TzjnDn7cHHdgQ6bgtz2hzjsjnG+f8yD0DKmY/0T9PbJf+HsOeflP1J/LxHi7Oc9oaDTK/T187d/OW75Lrsc7emZ5fnl1cMi/ql/smh8UunF3RP5F3qT8lH/4HbkyLIfbA088S83DPRfyjCZz3lkKSnacH49IlZ1zHaczTY75/YvVvpDttCjm0POrad4bgj0O7jpPCtVbKdGfhdaW77ykEHqyEH2cBPoo4myYqfjJx8BgbrW1rML14s6w0rK6vv8U0Gg9FoMBnWZF3r5+kVWxWSeU23eN+tbbZOFOt2srJi44fbAhm2/J01mme9wOawWrKiatf2jJWVFcNat5LBYDCbV+YXFu/+9PPS0+X3s2p5WWcymazRPONa5mPp6fL/YEP9t2mxaIMAPnk/KqzVeH9DyS681y2szqilp8trICqjFYi4tmEZVlasjRzmNfuXwVbmZ42Y6w3m3357eveuCYvVp2bPLZ2dmUs26otWzdXz86mzc8kGXfkLs3h2vujHfycvzld+dzfxwtWgC1eCv7+d/MPt/G+/Zl+5lHVqPGhwNKB3mDIwwOjpJff1UkdGmK0dBGkTQq6Cq5oR0mZItRRQLoHWKlC1CkRBvVdKuXN6jVshD1jCAxdyPXKqXbOqTxTywEX1oKI633KBX5UIxuYhCusAJTxPnhxYLYGmVromljrKNXh1M76lJUDShKkSevOlsBopLI8LiGO7R+Z9dSINtzO9JL3SPa/GlSMEVvO9K0S+bJFfjQSo1mCb2vGNGoSyHXXyVOjkZMTQKF3d7KOUemvVMI0G0dqF0XZjNB0IudZP1QZRd6AlrShBC7yhDSnvwnUMUsVtmOomhEiDlGpgXLlPtdSnSgqKL3PBpx6MqzheLfFp1uDkGkyx0LNU5FEj9aqUnMiqdyuTg/NFwIx6cDrXt0ACThP6oLIOu4TtdQvZDYo5DEt0841184g4bBeF+CCB652NDSp1JuccT+e4VzfCy8TQiErHwHJHbL4DMteOWnqUUOACT3QCJB+B5Nnhyo7C85zdUw56F9r7lTiAyxzx3BOBjWCmHMxQQBhyCLEWQKwCMMWwUDk8VIn0FNVub7zgWZ2PKkMTq6AhKvzuzmufKr9xqi8G1UWRRcTIXmJsPzFUgYlrw2WeJLJPU2ov0lJ78CwVisyDYsrB6CoIqgwcrEBlj5HSuvHMeliUCp3SR0gZIIRJEQQ20L8WEtOKidZighoR/rUQUiWYUAXBV4CRZUAiF0qtgzLqYcE8WEAthFELYdRBQ0TwxA5sfCsmWoNMasNAW5Uft970aauGazPx8pCYVmxaPzp3khLejCawQcENuPAWHEOCxLAB9AYYS4MOlMACRbD4PnzWBK14kpXeR4hpQucMEPL6SJFSDEtKiNBi4ntxESpcQicuZwRfNEEsnaSlaijMOniEDJk3Qqi/GiC9yVTdZPInaZkqbJQAHi9BxjagQrgIZh2EUgn25yJQ/Mwjwna79mtRPQlFE+TMLkJON61k1D+xGRutQBaMUvJHSZFSRHI7pvIyteoKNaUTG9qAiJAj/DngECGUWQ8jceDEWmiIHJ12kpA+TI3oIMQN4WgKBL4BHdIaQG9BR/XgC6eoZWf8MwfJDC0GrERiWlBYDQrTjIaJEBAhHKrAwNVoqALlI0AAxEgfKdJViHDhw53qYceroY4V4GPVEIdy8JF8P4dsH7v4E/uj3A/FeuyLctkd4byX5bQnFvihaOLzSOieQLu9jCO7Q5z2xHvtTfHam+GxN8frs9qMTfKR7aKG9U1Xtkp6djSoPlRe3ibQ7MtG7wp32hXrs0E4tL0g9auE43sL/L5I9dyR7LEj2X1HsvvHYce3RDpvjnPdFO2yOdJxazzso4yyD6LI/yLs/gh/cFPg0fX+9h+SDm2gHd4S4LCVcXQjw2ED1W4T1e5D1P6PcAc34Q+tR+7/ELnvI8bh9Uz7j4j7twbYbyQf/Aiz/wPqoQ+C7D/yt9/kf2RzkOMG0qH1pEMfs47tiHPdkeq2K/PEF6keO6Ncd8Ud3syXbivN2JXpuivTe2+M+1cJ7p9EH+VPtf4hka04O5l+/HFpZdV2RmReWV7DQOnXNgDrPmE0mnR6nTWUtrr6bM3AaltBntrg5NYWVaN55a9qvP/hJDK+55DrDaurz54u60y2zJ15reXbsLysX1lZtUriv/x6z7pbrAFrTTq9Qa+38UX0BoNBb3j27PnfobP/c1pYSR7W/9/X4c0vLFqz3FaVYs7mhlp8+GjmydJTq+XJKrXb5t5fZHa9wWh6qrP+3QaT2bwGWzfbhB2D0fTsuaFRugoEmS6cnTW3PnwUtjCfqlvOMxuLV011K0a+brnuyWL145myX37Nv3Erbvoa6+Y38d9+nXXzetmV6eIrF3MnxoP7hsPOTFdf/1o0PpHb3kkdHUs9P807f5F3YZo/cb5WrGUV8YBsEbSQB1d0ZbYNsXnKkJxK98IaQEtPZv9Ypaw1uoTnVy/DD4wWnbnI7e6PFUpRqs74wYkKbXdsjQii6U3uHa0UyKmnJsr6hwuULcFdw8WKrrwSHja32lOgDGruzslTciBl9dKOnNbeTHV7alt/obI1UiAj9A3nX7zIU3cwFRpMeyetuQ3V3A5v76KcnSobbEuUlPmKyk4oZBBNO7F/JOHcxcoz58o6upmtXQRFG1rQDG9swwg1mFIpOIXjym9mDExVjJ6r1vZGc8QgWXu0uDNP0VsweaH24jS/byj15ETx2FlOzzh78HSFoieB14zhqeEVUki1EpbL98oT0SvVOZzmHK42t1wSmFrmikywh8e7poszIttOhXIzkYnHYqtI6qGSrHpyXAVC0p/Hbo7JkQVzWnPLNWksDhRTcDSMRynrymV3phErQcUdGdUDhdUDhZW9hZHCAFKdD10CojeCAuVgqhAUrISzmlGBYii1kfKV/LRveQK60IdYDiJzIAEC7EF5707F9Gfqs06asaCBzLgBbKAE5c+Dh0hRST34gglS7gAhoRlDqQJjS4H4MhC2FIgvB1G5MIYIHq5EhchRYWJkrBqTOUzMHiIyuTBcCTCgDhbcgPDnQllCmD8HQq+HMYVwdDnYX4mM7sPlT5DLTpPz+glJakxqKzZSgsgaJiR3YMIlCGYdEFYb/7l0eGfj4CH5uJPqlLe8jiymR2swDBGSKUKzuonRw8TIHgyJAyTVg8K0+NwpRs4oLaEHH6UlhsqRab2EtG5CZCM6WAANEcGCZYjkAUpiDyGsgRApxSW0YbMGiexz5NLTlDglmlEDZ3Ch2T3+ouuhkpv+ytsM6ZXg0n5q6WBgqpqYpCIkqFAsASKqGRneBHMT1Xyi/cW/JS9vHJ3ejUtupqRpKGFCWLwCEyslsESoUCGMWQ9NbkOndGGilChGHTygBuJfDY5RobN6yeGNeEwlGF8DZkgQDDGO1EBEy1BwORIuQlOVVIwag9OioofxiacIob14cBMaqEBhmlFINQrZjIKp0CAxwk+C9JWjvBQoXyn6hBh1XAx3EiJcrF8ipAMb9FWc+6Esn8MlwMOZPnYJHnaJJw6neh6I99jLcjnAct7Hcv6H5MyRbLJzguuRaLcDLKd9QY67Q512p3jtyvbbneu3nZ3+IXfws/LKr/JR+3N99uaQ9qX47M/325vi8WUW8F/iwZ01WQdKPPaVg3fn+OxkHPuU5fxpjOuOJPfNiW6b49y2xLltjHJaH2b3QVrOhwlJH1G++oBu9/9CHT4IOfoh0+GDoCP/DDz8L8bhf4U5/INx+J+0Q/+kHPwnfv8H6H0fkQ58FGi/MdxxU/Tx9cH2/w+37x+wXf+AfPkh1W4T69j6oCMfEr/aQDu0MchhK+vYNtbxHWFOnyW6fVXsvafQ54t4t8+iXTeBKgHZAAAgAElEQVTXNe0oT9yV4bInynVPmPO+JM/NcQ68iRbL9BV9UfHTe/dWf/ttDQZuUyysN2KbuG0w2iCA1mCdycoPN1gVC5vMYFwzzv4F5zC970GyqRcm89/q8GwXr/3IZPXvWqVrqyt1ZWXlydLTh48e255HrzeazMt6G3BQ97fODPPK6n86hrJYLOusC8SitaNiYdEGIZ9bmJ2bn5ubn7GaaOcXFhYXHz2e1en11klofUfes6hslCu9Vd6x+rr+8oTprbuYYY2j++y5cebxMg77ghVpmv9xbok3Px+lN2QsLacaDWVLT0p/+CX+u59Srt2OPnc95PTl4IkLzOkrEbe/zvnmatnV6YorF/MvnEman71qfQHmlaWhk3l3f5z4+6s6f70zo8ojr86rmId/8nTeYrHcujOZUuRSKaA+f2G2WCyXrw0UVDp39ee8/vONxWL55uvuBjF2bKLOYrHcvXtGqWYt62d+f/VHuTDQuKJfXr5/6lSl9Zll2jRm0t6RSZXFYtGb/5R39S/rFhcXH/30y02LxfL1N6MN0qDFxQfPnr9o7k5RqHGdXcyWdnyjxLurJeLdW8v9H29VxnvXZB6TSkHtbfSf7p63WCwmk667P1GpgTVp0QIVtF4FL2sEZ9adKG7Af//rFevvXX56r38g+4efzv79ZV67eWrp6cz7hw8ef6/qYPLV8AIBKL7SGxG3r2Nc9v6nS0u/CpoifMJ2hxb4P326ZLFYzt+4hE72ah0RWCyW9pP1ZdLYt28sd375buLSqMVief36bXFTxoHwjzVTKovFsmzUhdTSX7767f0Tak+rIcUu+BpfUp0vmetNb/ALawaztPBQFQgpSjogGqDxkeFKWGInNq0XH6VGMmUMKo9GaaB7art9m+QBfACxApDaDauYxhVN4WNUyBgZIlwIC+XBwgSwMAEshAdNkCOjxAhGDSSkHhYmhAVxYSwJMm2IWDhJjlGjmTxYiBCeoMVk9OAqRoil/fiEJhSTCw3kwgJF8MQeXFIfLmMAX3qKXHfeX/RNQNkUOXeYUHSaXHyWkjtGTO0gRPCh2EJvryLm0aqyr3jqww2twMpAbAWC1YIL70GyOsh0TbiLugncWhaiwqf1M9NG6ax2VLgWHdWCidfgUroJUQpMSAOMxgEF1qNSeumRTbgIJTKQDw0RoiLlmNRubNU0pWySlNCEYdRAg+sRub3EytOkyjPkukuB7NEA7qWgitPUmvOU+mlaZhuOJUUyG1Eewor1LQ/B3c3JbdBAASRKgUptx0ZKULEyFKMGEiaEhwnhYTx0CBcZwIEG1EACaiEhfFiMHJneiUtsJxM4EFQpCFMBxdXASHUYZDkKVAuDK5AQARzAgwMUSJgahW9Fk9owIDnSV4ECKlGQJhRIiQI3oSBKNECO8uAjnIVwZx7crRbuXAVx5EKP8eAuQoSLCHGUCz9UBTmQ5XMo2fNIAcA+D3A4z88uzdsuw+dQsqd9jLtTrOuRjKCtjecdMzEuia6uqV6eGd5OiR4Hw132Mo7tCXH+KtL1QITjoRC7g+FH98e67Yl03cM6vjfSZW+S15fpHp+wIzY3jO4uizqUf2J3mtcXySc+T3D/LNLlk6BjO2JctqR4bEpw2xTnujHWdWPUkfXJQR+ll6yPBm6IdNwQ6bwhwmkD6/h61rGPmA4fUu020O3Xhxz7KNJ5fcixj6h2H1IPb2Id25rosiXWeXO005Z45y1xzpsjjm0MsN9IOrSZbr857NjGoKMbgo5uDjm2lWq/LdDh0xiXnRkeu4p8vsjx/iLy6Lbk8E2c/k/yAr/McNuV6bMn6cSXcW77ojw6JntfvX2nN6/YcmZGWx7b1kvxlznV+nlapzcarR0Sf1UhmWz+JavSYDQarQdZujV++OrK6lrhtsFgsEHL/wokrDlurXlsg9HWmWFci/tZz6PmFxZXrLx0k1XwMBuMJp3BhrM1Gox6g/F/WSwsFss6q7j99xILK0lw7n1me3ZubmHh0ePHT63NrUajtanDuivobf1/Jmvk4r0/zOrEMpvNBoP1z7J1lFv3IP3L3wwjI6by8hczC4uGXxcWa+cWYn95GPlwNvnRTOL174Iu3gy6+m3YhRvMM5cDh05Txs4G3byefeVS1vT5rNMTMTeuVVsslidLd3/6adJisfxy79LgSN43tzTPni+/fLl66Ua3RBtVIYTmVHuW8HCP53+1WCwPZ37Or8Q3abNe/f7SYrFcvNJZwPYYGq6xvLNYLJZffpoWCIliCcVgfDI7d/fcuebXr/+8+vVgEQdhND+dmfm2rSPL+n6199VEpztevj5ssVgeLxkEmraZuXszj+9+9/3Fd+/ezc3/1CBjPnh0x2jWqzoSuSJfiRwua4TXsZ1bxEGvXr386eZ0CcutIsWBV+PZ2kJ5+O9vLBbLsxVTtzalrsJZIgGLlFChEiZuglcI3U+dE757Z7k/8/2Pv16xWCy//Hyxtyf1yvWulWdGg2m5bZhXJoqamb+3+tx44Ubr5MWG1v4cjhSdxvEOynMlpDlBo/e0jYosFsvlW6e+++mqxWI5dWHA2f/TlCqWyWy0WCzXf/iRmOanHqi2vLNoRrhl8uQXL15cv3N14HTv2zdv37x+U6UtO8LaO3Vj3GKxPFp4wKyirLxYfbB4v6aXLRmrSVYzUVWu2Gp3aN4JBCcQL42mNCfRFIFEbdoe9VmQjBvXiUkZxuaOEQuniGkj+Ag1LFAIxtXTXZr6IYI8Bh8UIAv17+fFTtXE9yUlK+GcMTLnJKVqhMLuI+a14XJasaW9+KJOfGYbLqcHl9KCZnKhjDoIqwmVNETImyAVTpIyBnGJGkzBIFF82V/+Nb32DJU9SqyYIGf04kOlSFotOKIFndSHz+jCZffgCoaJGZ24mCZUcjcu6yQh+yQpQYOj1EDRxb74QldkKe7Lpm9chXVoDgQtjUa2cf1bYz20bdvl3+5VXYc2FwepEIGNSLoUnjJGYl/0j23Fx2rRSV2YjAF8hAJFLIf6i2BxfYSi89SCUWJcMzqgDhZYC0ttxXPO+1edoWa241lCeJgAnqLB5vThM7pw0Y2onAEs/0pg49dBtVcodRdp4VIkohgIzQccr2Z/0nQR2syNVWLSujD5A4ToBlQoHxGvRscqUaECaBgfFS5ERTWiWEJ4EBcawofFKVHJzegYJZIlQ1EFcKoUTdOiaHICmA11zfAEVIFgIgSQBwcokOAmNLoFjWpBA+QoTxHcT470liG9pCiAHA1SoAFSlBsH5lQDdeFAnCtARzJ8Dmf72leCHergjjUwu2yfg2leB3N9D6R42qd7HykHH66GHUr1OpTmfSjD+3DiiWMpvjuE/fsruU7JXi7JHn7ZPugSALzQzyvD2zHO3Tnewy3pBCzPB17o65Hqacdy2R/qvCf4+B7msd3M418kuW6vSf5YPPJlZsD+iGO7gpw+D3f+PNFjZ6zbJ3Hu2yOct4U7b41x3ZTovinBbVOs0+ZY938VcD9KDdwYbb8hxnlDtPOGGJf1Uc7rw4+vDz++nmS3PshxQ5TThmjnjXEuW2Odt0Yc38x02Eg/siXG6eNkt4/jXLaFHf84xmVL2LENxIObw49vjnXeHOOyJcppC+v49ljXz7O8d2Z574hx/TzefVe0/cfllZurlZ8n+32Z5rk78cTuaPdNpL1h1XFPFhfN5hWj2XYUb62f0+kMRpNZvyZK2xQCW02FLUxnXR0MxjVzrc0c+1fw23rWtAasteE6bGRy25GUrQRpeU2vNppMOr3OuKYFWNuWrCrF4uITqyhgi1FbP9xbezYMJp3e8Of/OiosFss6K1x28cmTmb8q86x5C2v8wvbNZZ1epzdYawKtLi6Dwagz2FAkfztQsy041hdm80TZ/GFr3ESd3ryyYtDpzQbjU53OaHw+O3fj4Uz6j/8OuXsv7N79iJs/hN2+G/vjz4nf3A6/eI05ecG/9xTl5GTo+FT46cn44RHGhelSi8Vy/VZHvRg8Ol7SP5wtlIBkTfj5hZ+MhnmllpXLcasUwSt4IJGcNrfwq8Vi0emXqvhBXf2ct2/fWSyW6Ut9xcXwqSm19V2YmbnbIPGvq0dcu97/228vdfqF169fKzQpJdWAZ8+N9+/fVGtSrVdevjZayEbcv3/TYrHMLOr46tbHc/fvPfjh5u0L7969e/bC1NRW9NO9bw0mXXt3mqQRzOcDKvKdSxIOiEspL56/+Pd3l3jJXmUpR4oyHES1GN3y43dv3759+65bkZMVtruywKVe4CsU+goFPjyR68XLjRaLZeS0olyAb+7JUnck1nC9a4X0x/MPHs3+Ep7lHJHjPLf4aGbh34W16LJaN0EjjCtFlNaD2Hwwmwcu43pOX2u2WCwtXbkNqrQ3b97cuHPJJ2AHV5Hx+vXrt2/fLjzVozNjBZ1ii+VdQWtPQJ3k5YuX17670j/Va/2IIe4TwhLB92fuWyyWhwsPGJXE3179dv7O5M6w3XsSoE75DFR9AKg+wa6Ca1+rcK/jO/LbDws7nGQdHopakogULIXR+bBwOTKpExelRgfyYTFaWHh/pEfrGbQggdgQ4dx+5rjyrI+i11l7IXOUq7xAE036i0/T5RcDhJM04QRVdoFeN0WtPUspGiKwRAg6B0KvBtM5kFAJIrYFHd+CSu/GssdInLPU2gs07jStdIKc0YnLHSSm9eKpNRAcG0jnQcObUAk9uJxhYvk4Oa8PHyVGsATIsAZEsAgWIkWEKVG0ajCtEggUcfYrToPqQvF8pLuSv7F19kDr1GfqG84lifZVlV+pJuG1AdhiYKiMFDdCTh8nJ3T5p/X7l54OKDxFy+ynBAnR2DIQU41MHSNVTVPLzpBzh0l5Q8T8IXLFVCD/GkP5Nat6jJrQhM7uIRSPkmNlKBYfFqdEVp2jVp8PKJkg11ygJ7ZiEaVgLAdEF/h6K6odtFfp8riwBnCiEpetxcbJ0UlaTNEkuWySXDlGLTxFKpkglU+QqybIlePkkpOk0kly5Xl6whApsB3D6MIFdBNQTRhQI9qTAz5RAIJUIBENBIASBVCgICoUuAnl1YDwqIEDGtFAGcG5AXGiEQWUo8EKtHsN1KkE5FQMdC4DHs3zs0v1OpjjcyDb91CK18Fw1wMRLgezff4/be8Z1WTer41+2efZz/NOcxw76DjjODqKSA0lhBTSe6P33nvvNRBaAkkIoffea+goImLvFQsqCukJYMPRnA8JzJyz3rP3fvdeJx+UtbwNd/Lh97uv/9WOp4J/T7I+wYD9ngY+5mfyWzDgeLTl8Riz3zNc9/GG9WIolhHGmlVhXwBzKrShMqA2SSBYAgibau3HQwYL0NQcqFUM0CLCwiTMXC8AcMLT6GfnU/sT3PeUNBxOsjsSYXQ4ylI3zFw3AKATY3kgDrg/BLDP8cxee72f3M7s8jf8IdDw+xD0v2U1/Vt247ehiO8Czn7nb/hdgNF3ASbfBhh/G2D8jbv+t54G3/oZfetv9J2/8Y8+hrud9Xc5nP7eWW+Xh/7uUJOf3PV3U07+YHvyO+dTP7nqf+t86h9+Bv/0N/gm0Oi7IJO9oYCDUZb7w8z22ertd9TT9TP8kVG6OytNN9xINxyo6wvYa3vSwB/cNzP0fuO9TKZ9ON6hKFQqlTb7TzP7FUqJRKYJ6tA+8qu0aEAskSoVKm05klS+Axe2i1GVYg0rLpYolSq5XDtpNQrdnRRCuUIhFktV6+sawkMDbmQybba5TK6QyxUrK292IIi2xlUk1gxwlVL1H6MK7bZ49vzFysrb58uaVu3lFY2IduXNy9cr26dSryViiWg7DEtzDKVVym6Xu2puQrqDsCRSmVyhzePdrvKQSmUSiUwjIhaLxFK5QqpQqlQaVnzj1euhp888HzxxW3oe/Php1O0Hwffuhzx8GHfjRtjVq0Gj0y59o/bDQvcJoX9zO7W+00Mmf/1W9FzQ4MZkAUo4kFIevLrOceXNI5lspa0zLJFpnlgIKeXiaqrdVt48UavVW5+2SgX+g2MCzcc+d649P49+/fr0xoZyc3NdInnD5tHjUg0amyM/fvygVqtfLj9kFFIjkkzkKsnS02u1jRGa//jw0bWiYm+RaFmtVr9YWWPXNi2/fv746Z2Fy9OfP3/+/Oefs/PDDx5fk8pEDU2RrGIYqwieFQtIcD9ekkB9t7H57N58cSQwzvnXcPsjudGwdxuqzXX5n3/+Od6ZE+N+OCfBrDDLqjTXuqQQzCoGtneFKZTipy/u8ASU2IxTUVlGQUlns9hOb1aX37x9WlRKzcpHvlp5tip6UV7tU15O4gvI+RxMPg/LriDxBJQyLvrSpQa1Wt3Zl9c1UPJp69PoTBvdT7dnqFD9VS2ViaUKuUVoYlpFs1qtjuPmUeMCNjfeXby52DXe9Wnro1qtbh5roic4iyUKtVq99Oo1JiXx/ftN4e2Hu/ziDKKDjkXG/paYdyaLZZTHsMpwgCZjwSkU8xRHNMvVQYAl5Vk7lsKdi+GORXDfKqyXAEtjwm3ZMM8mikVL+1HByK+CkeO8RkIOBZ9DBLKSzdrmEzp9MttxjC4yR0hjTdEbFx3brrnkjFJj2vCeXIR9HsyBCdMc0NMZUGo2xKUY4cNDB1WiEzoJ2UJq1hg1oZcU1oLzFqBo+TB8OhifDsalWhMzwS58ZNQgMWuGlnuOnjdDi+8genGRjiw4lQFzF6A8KxE0Jup45ZhVVQa4MuFg7bm9jVd+5bT+VlhjyEiEp1nCCl2OV4yZs7NIxWCPVrL/INmrC+/fRI3scsqedcgYo4U0E/zbCHQWHJ8NcapGhw2TMmboeedt08focZ2UtFFaXA8pd8qOs+iU2EOKbsNHtRKiWvHupUi/cmxwPTZxgJQ2Qo7uIHiUYkkMmH0l2qsZjqjP2lf/3JoVH1FnE9RMiO+jMEdofjxMaAMha8qheNEpZZYaOUmPmqYkn6dmztHS52ixk7a0slB6gyOt3olY5YaoxoIq0KAKtHUFGlSCAmYhLRlIy3yUJR8JqkCblaFMCpGG+QgTDgrAxZwthUN4ZEQlyboSDSiEn00CG6SAzTNRgHTEiSDAcR+TE96AX9yNDMLBZimYX9Osj2dCj2dCf8+CHc+AHI+z+i3G8vdEy5PJZoeL0o+Vj+OYbjQGhMiwoeUiQpsJGRP0lD6SfyUqsByd0UXiTdlldVO8ShE+HIRzoQ09DwpPBp0NApzwOHPYE/VTYcu+zODDUaZHkiwPJ1roxgB0Ys0OxlrsjzbfH2q6Lxiw18v0pwDS/8pk/zOn9pss/j9zO/4tr/0fOXX/Ss36PtTyhxDT70MA3wcDvg8BfB9k+n2w6ffBpj8EmuzyNvrBx2hPqMm+SMCecMCeKPOfgk2+cztlGYqr6KkXXpodODc+dGm2YbwHnu78L1/9vWGAfX7G+3yNDwWaHHI7o+ttuSebty879kic6eEQC13Ps3q+QH53nVSm1BKzCtWOOFXboiqTiUViDU+gUCj+5reQrqvWtyGI5O+7QaOJ0laiSiRKlTbPQ4sztJhAspMZpX0u10YWKjUCKtF2ELpmYUhlMs00lkika2si2XbuyJpIpFAolSrV+/cf/tM9od0WEpn8+fPl12+0PPaLZU307PIOtlgTiWQyuVby9bfvQiLTFPXJttGDtp/v/6kP0ywJ7Z8yuUKjtVUolRpyZk0kkslkayKpRCZ5/abmyVOXp8+Dl5cTnj5PfPQ49sUS89H9rFs3ky/MB/cJbQdGncfHvBta6RW12IHhlA8fNh4/uyWo9WBxYMUcGL/KfuXNI5nsTVNbcFoxsICL4fAwgmqHN2+eaD5qe1fWxUvdarX6zy9fZmZb2CyXZ8/uPn9+78HDax8/feCUuyWmmVdUeDx/fletVg+PcJNSLOLSgHKF6NGTy2XVwZozq7W1V529ZXKFWK1WL6+8LamtevHq6eOlOwuXZz5+/KBUKZZfPXn4+Nqa6OXV60KFYvXDp41371Ti1deXpgfX5bJnjy8ywizSXX4tDDzdI4h+t7Fx++o5mfjtvVvCsgLo8ycXPrxf//hh/ePHjZWVuy2tXhNThR8/vFt6Ms/kECLTDYKS9LLYDq/fLr96/YTJJicz4EvP7339+mVr6/3y60f5XMfrt8fefVj/8HHz48fN+w8XLt+YUKvVn7Y+fPnyeeXts+Q8W69Iw/MX+5Qq+YXFGblClsjKyOEVqL+qM8oS3eLpmxubc9fudoyPffj4Qa1Wn7t2q6iubX1jQ61WP331CpOWLFbIPn5WizfU83cuE9KoZ0NBsDQEIhWETjdDpZjaxBghYo1w6RZ2HBtaMcy5FOFZhvTgIDxKkV5clBMLTmbAiNkgeL77yfKhM/weVK6LE8PMh2XtxYJbl9ciG5sLB3E15+3bFpzaLjuXTdOjG7A+PKRXKcKjBB7IR4ZUoLw58AA+yr8M5cdD+vFQEVWY2FpMaAUqrA4b10uK6SJGNOG8+UhyBpieC7XPt7Fj2rhxEc4chAMb7lWNCenAJ4ySc2bs4rqJriw4NQfqVYOOGMC58mlHKqeONZ/f1fTkcNkwiBUJzcBbxsNw+QgMz9a0qvxk5TCmOsSpC+3chvfoxDs3YB1rsXQuyq0MFTNIDh8ge7fifTvwLgIMjQV3qcMEtlHj+5xjeqgRjfToVkJsNzG8nZwxRU/ppwZXYwLK0Um9xOxJekI31Z6JcGNhPHkIzzKkOwfpWoKwLbRx5MBINVG76u7BmvNjOpGBHfiIHmKukJ7WR49qJ/q1Uz37ie6DOKdevF0nzr4TZ9eBp9bj4Qxfc4YvmE8CFvmY54QYp0Was+zBVTbgShSsFAcoQBjlws1ZGAAHZcHDGnNRhiVIAxbcoARhyEEYsuCAXIQVGwUqR1kyEObJCMMksH6k1alg8+OeRie9TE54mZzwMtH3BxoEgA97GB52M/jN30wv1PpYuOUvAaa/+AJ+S0D9nJ+yq3LuaIWQynMKakeH9ZB9a8hhPcS0OVrqOVraFLV60bnjhmv9ZZe8QXpJP6Vp2p4/TM/qIDgV2ljHAfX8TI45/rEvLuV71sD+3NSDGbRDafiDaYQD6c4HMoL3pQftSw/ck5X6PaP8X7ntP6Rl/BSN+ynCencE9Mco7K6EoH8xu75JS/kx1GBXmNmuMLNdoWa7A4x/DAbs9jX+ycNwt7fRrmCTXaGmu8PN9sVa7o2x+CbCwCKZMjI9tvp69e3K6urKmuiNSPJWMrN43irN9t99z+x3MdB1MdQJMD3qb3woivATg3MwzfdItKmu+1nDYCtBe7lsfkH58JFYpuGuJTKZbHV1Taaty1ZqJKp/+S22k53kcsXqqiaHXKxSrWuIXrH2Oo0VQb5DDyuUKs1YF4vFCqVKKpNKpJrZK90O6pCLtDUYkm0KXbHzgC79q3FP9vzFskKhWBOJVesbMql8fWPjy5cv/19GvP/9tvjy9atSpdKEy2rCoDSnTxrLhSYjV+MQ+fsm3NGHybYpeA3A0Zg+NHes0YftCL80CEujD9OkmsvkcpVKtSYSKZRKqWzz9eurT59HLT3zfv4i/Nmz+KWlpCePcm7cjBuddeoR0ocmnPuHHVp7aGWNmOZ229Jym57BeNW67PXKY36Ne1KuaTGf+vrNQ5lspaU9OJ8Hziu1ScozZ3DwK2+WPnx4//7dxp27869ePVpfV3769Gl6urmkxFsqefvoybUbN899+fK1o5uRl4ficJ3v319Qq9WDI1z/iJOZubDNDdm9R5eK+D5qtXpjQ6FSyS9fPy+VS5Xrm69Wlsvqip+/XLr/8NaFS9Mbm+s3bs8rVdJV0SuReHlhsffli9uiladKybJ45d6NC11KuWzpyaWKPGRZ/JnaLMvr55vebagunxteff3i5fL9Cjb51rV+0dvn4tXnUtGLRw/nWpq9BBWw8Sn2u/ebj5cWCzmYpGyDkkq3VdHLVytPUvPREelWT1/c//PPLZVy9dnzqw1Nvg/uC1WqN2LZS4ns1fXbE4s3hGq1WqoQq9aVW1tb1a2FTmFWt+/feLWyPDY9pFIp2wYbWDVM9Vd1Oj/FJd5hc2Nj7tr99tFZ1caGTKFYWn5x6eY1qUz6/sO7569fEOJJEoXkw6fNl6InY5eH7PIw4AQDVLq5TSIAlmiOSLGEp1gikoHwBEtqMdRZgPKqwYR1EZOGyNlCcpaQHNOBcypGODJtaNlgJzbWr4LgX45K7iLkDFPS221sq6NO105F19GSmzGMTgK7n1LUQ2Z0EnLaCZmtxII+SnE/JasDH1uPrpqxa5x3qJqxLR+jlI2TCweI8fUYfx7Sn4sMrcVEdeD9KlB+ZYjEbjxjmBzfhndiwV15KJ8qTEgzzr0MaVdoEzdKLlqwyximepQi7Apg3vUYuwIYMNN/T+XcT/wpSJazTYo5PA1MLIRjygP/qBs5Vd8JYXvTBFiPAZpLD8WuHmdXjXasw9ryULgMCCEH4tWEda3DutagfTsI7lUEexbcuQzlJkAH1uL9+BhvLsqjFBFYjw9rIQU3YFMHqDlCh4QecoaQljVJC6zDOOYjfSuwSUOUpBFqwiApop3gyEOiMxE6rCZCe6pXrTWFh/Kqwya2U3P6yKFNOCqLSKzG23US6a1EchMeWYvC1BHI1S7GcclG2X5AAdy0yOFsSOHZoELz7GBIBR7Gp1qwcMZMqD4DYlaEseTgDTgIIw7SiIM05CCNuSiTYpRRFtQ4HQLIgpqmQswSoQYxVobhViZh1qd9jY2CLMxCwUZBFsAIsFGg+Wkv0zN+Zqf9jI57GhzzNP7ZxeCI4x/HfGF7S3r/Jbh6NC3hTCKSWIr17cb7d2FIhTBiEcyvFRcxQIwcISZPUMsuOeRP2xYIbadu+T5cDl96FX3jSWBsDQaebGUUan7C2/AXV8NDwd77Clt/5I3u4gx/w5v4V9nYLnbr7oKan5iC/RlZ+6P89ruA93sY7ws13hthujfcZF+Y/vRqgg0AACAASURBVO4Y7L+zxn5Ii90dYfhTuMHucMPd4WZ7gkz3BpjsDzDdHWL6Ywhgd6Dpbi/D3X7Ge6Ms9sVafBdhmNxRpBQrXq+8efXqtUYI+ubt6gfV+6yu0m999fd6Gh7wNNofYaEbbHwgkvwTo+xAkrtumPEhb+OAkvi1mdkNBFLJYkvevRdLNMnhWnuyUqnSRh+JJVKpXBMwvkMYiLRVSCJtAJRUyzqItwu1NdlQmvdZ2/Zb/AVBJBK5XCGXa/16IpFIoVBtgw+J5uRGkxSy8yivUq2vvHl77/5DDezY2Njc2vrPz53+N9tC89fW1pZILHm7uvry1avll680IeQisXgH9Wh4kh1yRrMJtUIxrbRLLpXKNA7G7Uo/pSYgRaL1Cso1KVfaxSvepnqUKvHrV2Jumay3f3m178kjr6fPwp4+S36ylPzgQcKNW3FTc96943Z9Y04dA/Z1HcTGLnJTK5knQBeU2nQOZG5tfbp4pb+Ig6qtd3i98kgmW2nvCC3kQWLyLELSDYoF1NW156uil0vPbm9urr97t7G0dPPd+/Vzsy1VVeHv3/9VETU2WR+fal7IcVKp5Gq1+vXrpSK2XTrDamND+vDxIrcySK1Wv3jxQCpdlUhFr1ZeLS2/fbP6sq6Vvfxq6fGT25evnltflw8Ml0lkq39++SKRvq2q8UuM+D0r9Ex9nkVNxpnucscP7zeXHl+sLSNXskGVbNjt6yM7v/3Nq2elmZTUsBN5SSY50QY58QYl+RZlXKvyKkxBidXgYM7W1qfLV9pycg0ENW5r4uXXK0+45bbMEuzK6rM10Qt+lXtuMYRdhmXz0CV8VDYLmswEJWQCRqYEarW6tDY+qyT0y9cvNx9cCkgmLz1/svN7h6f7eU3F6q/qlNIkxxi7jY2N+et3ukdHRBLR5euLSpVSua649+je27W3L9+8JMcSNt+9u3B31iDkF1CcgU2aGS4XiMkGYnJA6GwQOguETrci50NohVBSHphWZOPbiA1pxYU04QKq0N5lSDc20qMU6ctFurNtvDjwmCZM5iCJMUrJ7CdkCR3Qve1nqjviajClg6S+BafL9/3uLAXefOp3+ZHX1G3P6bs+U7e8OuYc6yZtq8ZpFVO0xnm7nsuOrGFyQhM2rQ0fXYsOFqB8OUiHfJhzoU1iJ75kwbb2tiNrlurFQfjx0D48lF8VJryN4FQMD+kiZszRc+dtE4fJ7lwkNQdmkwiySbCEJEIhqbbYVCQhC4bNBONyIIacKt26q+DacFwVzb4O794Nd+1DuAwSXZqJtjy0Tws5pJ1oz7YhMCA0HorCRuCzofgsCL3AxpGDdCxF+VVgg2uwvuVo9xKUjwDlxcW4FMEjW6mpQvvoXoJ3OSZ+kJ5zjhbWRvCowAY2EAIasTF9pJgB2/ABF9cKwu9FLGhDCbYEZsOE0gXoOCG14IJtwhgdx0JZMW0ItXRSPZ1QR4FWoyCVaFAlyqSErJ/jacbFG7Mov4ek6oXmgpKyQLkhZhmRJtmBZkVkUwbGNA9pUYoGlCFMuCgjDtKUizFi2Jhk2OhFW5wNtbRIgJnGW1tkwkAslGmqtWGwBTjRCpeBNAuzsowE4rIhmEwwMNoalgGzKaIAUzBmcdaAKGtABOCPcLJuce/PsWGnPf447W0KiLKklGDty4gOfCytFEXjIe3KEU5lKLdyVGADIbWfWn7Jofm68/Bdr/OP/J+uRDVMOvrzUOgMqEms1Ul/k1/dz54OszwdTz0cHaEb6Xc0DHIk0ORIsNnPEZY/h1scctE/aHtKx9PwYKj5/hjL/dEWB8JN9sQR/1ky82NqyN5I/V0pbruSHfZEme0JN9sfYHIgxOKnYMAeH+O9Lmf3OuvvdTu739/kxwhTvVRM3/nhdcXG6ppobU20JhJrOhc21t9dvLlokUH9wV3vQLDZvgSrQ+Em++JpPxbXHkjwPhZqcCwBdP7a3MeoGAUcLlpYlKxvaAaaTKaQSGWaEyENPlAolLJtaex2TrhEKpOJtGa6bfe1fMdvIRdJxDsQZE3TlbTNgmw3cmtQxV+ZIjsP9BpeRKFQyrRRUVqftqap+8Gjx6r19Y2NzS9/6xn872wLzWtjc0Mskb55u/rq9RvNuvtbDrtkR/IkEks0pYB/v62dtblzPKeBIFpWZ1uALBaLNUoqLeWtVIrkCvnbtyJnRwUaL70593Cp4N5t58dPQu4/DHnwIOLunahLVwIHJhzqe8l13aSadlxHr+3oWPTV660dvbEVdc4KxapUutLQ6FjXYP/6zUOZfKWzO4wlgMTmGaQXmlbUOK6Kl1+8vHf1ulCtVr9/v3nnzoXNd+vnZlvb29K+fv36+vW9R48vbX3eWrwqZBTgxyYrtj59ePdO8fXLl8EBRhYTrFSJll/e7OpKUqvVV64Ln7+4rVar7z68/vDZS5H4de8A7+3b50+e3r5xa25zU9nZx7r38LJarZZK3/Z0RFXywI0V6I4qVDPHcqjd9+PH948enONzcDw2sJqLerV869Ond/dvTa+9fv7xw/vWcp/sqJPVPFhVKayyFNpQBR0cCLp6vbOu0plfgt3a+vD61a2crDPVNW5i8cu3q09LBVRGCfrN6otXb5YyWPjwjD+SCs0yWZB8DpLFR2exoOFpegPjXLVaXVITkZBn+/nPz4+f305n+6jWlTLZq1v3Zt+937j76FZVF0+tVidzEu2iaZ8+flq4ttA32iOWisbPC0VSkVqtHp8be/z00craCi2R8u7D+6mr4wcp3532+9kq8SwuH4jLBeFyrbG51phMEDkH7FYGD2hEu/Hh5DyIbSncvhjuUYqIqMfGNuGT20mZvaSENnxwJdqjFOFZivAsRXiVwoPKYPblAXq180H1IVwhaeye2+Jzv+l73oPXXCdve8zc9Ri87tI67zh5y/PqI/+L970Grji2X7TvveLQcJ6e0UHI6yXWT9O5I6TkZlxwOSq1GRdVhQ6tQWdNUjKFlMAqdEQNhj1GYwlpoVVYbwHasxzl14AN6sKFjxISpu0yxp2SesneAhQ+A4bOAGOzQIgkCCkHTsqHUgqQ4EzX40W8k1WDfzQPnW6qOtXChdRHkfkwUhEUnQ1xbcdFjlESxil+tXgSA0ZlI2y5KHs+ks6GYzPALiyUnwCXMUZNHaRFt1JjO0mBlcSQWnLCEDlJSIrqIdDybGxZiOAefNQIyUmAJjGgDiy4TxXWh093YNsS8qAmzIS91TehFRl0Ps6+HuvVSvbvIXt2UbDFSOssKICLMOWjgAI0qAIFFKBNeDBjLhhQhoQIyNAKnCUfZ8B0M8z0N8j0MYhOOx2SeyY2AZDhb1ACBRSSgQwnUw7ahG8DyIQZxgJNo6zPBpv/4WeiH2hmFGVpEmtllgk2TgIaB1gQ8hBkNgwUYwlOsKKVIPxbsKRCG2C+57Hq3iMV3SCmF5mDx7ERhqluvzBr/ohyMg48axRoaRhkTsojeNW4+3c6Bw86BPeQfdvQPuV4NxbCuQgRUIFmTduXzjtljJHzZ6jD9/zGH/hyZukhrVgCF2WWDv0tCHA82PRkuNkx9zNHnU//7KKva6+n63xW18dY18dE181Q18XwkLvRoSjLA3HAA7HAQ+GAA5HQXfkV3xQ3fZ/H/F/FPd8xG35KdtoXaXTIx3i/n9HeIMA+l7N7PQz3RpjvDTXb72b4va/B6Xhk3/nhdxvvNEohqUwulcvlCsW7zfcPnz5CMt2+89LbH2mxPwG0Pxl4IBW5m12rkxCtF3gqsSdLOjaqMDBcy82Vf/i07a6QSyRSlWpdpMEB2uMfmfTvsX1aDlyyU2CneZgWSf4KrNVIm3aIYe3g1ewYsYaUlkpl8m0kodE+KUViiUQmF4n+DkGkMrlcLleKJVKFQrG6Jnr2Yln6n2lk/w+2heb14cPHT1ufpDKZVCLdZqc1JIxUta0P05AQku0wXm31xzZXo2250OZkSXd4C8m2Pmw7Tmo7dHd9Q3F5UWxuKolMfPl06v7DwEePvZeWou4/CLt1O3TygnPbCLmhjzw84do1ZN/SRZq/WKRWq1fX7i89nf3y5cvq6uOmZofmVqeVt4/k8rddvSE1zfSZhYoLF8tb2r3fipdfv747d67x8+etlTdPbtyY+PBhc3FxYO58k1qt7u/LEVT4rK/Ln7+42d4Wq1JKVt8+nr/QsrX18c6dcX6lrVIlevXqZu9AslqtHh5nX73eq1arO8eFd5ZeSaQrPYNlb94+f/zs7rVbc+8/bNa1ZfSMsNVqtVIpHh/N6Gi17+5waWmwbawjjo0mbL5TKhVv794Zunmja3gwbWNDLpEssXMsZkfK1Gr19GgSO92AnWEmKIU0VaEEJYALM2VqtfrF02vPni6o1erHT+YLC8za2gJkstdra0/5tZQSAe7t6tLGpvLS9YHF6229wtySalJVA6m+mVbXZFfCh88vNqjV6pv3zj95dlOtVs9fHSmq9FOr1TPnq1OyLFdXn6yJ33DqEtRf1dceXJ1anFCr1YJWXvNAw/qmqm+y68a962q1uqq7/ObD66viVbtkknJD+WrtJb+rrGmyNrIuAMUwwzJAWIYVoQhEKgRT8yCEFCtCuhU21QqbBiIxIPbFNrEt+OJJep6QyhimMEepqZ2EiCpsWDk6ohodXI6KqkanNCLdyj0taodyxoLabzvULDoUjVGZQ5ScHnz5OK13waX/kkv9jF39rF37nEPXvN3iA5/rS77D150rp6jFQ+T2C453n4XeehrEHaIyuojVk1TWACG2Hu1fjfYXoNM6yaWTttWX7JuuO9UtOKS0E6JaSVGd9JA6uk81LriVnDbjmLVAT5qkUPNgxDwbCguOSoEQGUhqKcKOj8HkWIFjTABZPgf5/f+of/uT4MJB7sQfDAYox5HMR1Ib0M6duIBBUuggzaEURypCOFVhXCqwlEIYLhPizEE4ceDB9djIFnJUEz28nupSCncuQfnV4qK6yKnj1NAWnF2RjX0J0r0WY8tG+VZjo7oI0d1kTy4GkQKyjDQ2ygj9Z+0jk/IKZBoKmgkl8UiEajylgQxjo83zbYwK4QaFcEMOwoQHARSbGbDsjPhexiyEMRsK5CPBfKQpD3y2DHYqOfiPwPwT4Rl6oQz9NH9jgTUgy8ckLNkszccizUMvAARORcBzUVapEEAMyDDY3CAEYBhuZhBgahkGtklEUQvxruVkZwHaoRJlW4byqkTalWJOc2u/Kej5v7jnAGUMVBHYIsfKIId8jFlukhdOZgOtk63OBgAsYqwgaTBUHpLKwZCYNm6lBN9yfFANxr8CG9qIDa8lBVaTfJuxCZOUxBlq8gwteY4SOELECrBwNko/3uqXMIujIebH3I1Oehud8DI+4Wl80svkV1fDww76ui4Guk4GB+3PHPQ10Ym0OBQLPBQD1AkxPZBI+r6w/LvC5n0JTnsy03cVVP2Yk/x9FntfBGV/lNm+cPP9kRb74oAHQswPeBrtCQXsCTXljTWoP39VKJUq1bpKta55ff38dfTypF4K+sdIwP44qwMJVoeSTH7KDfghv3G/NzaUF/1mekpBIEnwONWLF/L1Dcn21NZO8G0DnWbEadfGtn9ZIpWKNRpZzZBUKMRiiVKh0iAAqVwmkUg0JRYaelzzPtvnVwrtIY0mKmo7sFbjidac2WhvQ6wdvJJtT59EKlt++eo/SPX4b24LzevLly+bm5s7ESU7tRsSrV5Y+fd09b+Y+h18JNfmkGj1slo0pPWMiMQSyd/XhmpdolIpBOWiE3+IO7qfS2vu33d+uZz89En8jVvB129Ezsx7Nw4Q6/so3SOOY2Ouk2N+S0vjmvvc2JDNzDKbm4h9fZ5iyXOVStI3ENbZ47e19VGhXGvr9ZfKV0SiZxPjnM0N+fPnN29cF37e+vTwwblnTy9//fK1pz+dVW4nU6y+f79+cb5JrVZfuTmQwya8eHn/89ZWdVOQUiV5tXKnvTdBrVbXD9RW93d8+armttc/ev5MphB3DPDF0pUXrx7feXDpzy9fatqTODXuX7583dxUTk7kdbR5d3cF9HX793Z5z0zlbb5T7ny91691bX3eWn17p6YMuHiuRK1WX7lY0VyNqSmB1vOR9XwbfoF5LZf49NGs5nrx6nJbbTCXZdndE6ZSicSS5foW++ZWpzXR0533fLZ8s6iKmsK2ZgrQ/HpKZT325u2OnX+Vy143tQZPzZar1eqJmdLkXKOVN/f//HMrh+s1eq5Tc83tpTeOac7NwuqvX7/W91d3CtvUX9TcluLHLx7KFDKnVKpy/a+PUD9WBUk2hCWY2kQDUEkWRAaImgchpIPwKSBiOtg2H2bHhNozod48pHcZKqAKG9VECKvBJTXi8npIBT2U3E4io4PA7CYU9OCiaojQijLcYDvjoltMLzGuCVcipLddcLr8MODqo9DpWwG1U/SyYVLLLG3+ns+jldCLj73qZ+2Lh6nsUfLkDS+lIm35TWylkFY2Su9fdJ+87dW24JLYgA8oQzIHKfWLjkUTFNYstXCUkjdAjq4neXIw7iV4WwaclgtxL8cENJNChkgejVhiHhSTBcakQ50EWNcGDLEQhs6EwlOtbblgLJdqWhAJyqICCiKPl3T+Wj2j39wBr420byI4tmMdO7GuTXY0DpnIgLuzKd4VeBrTxqUcGSckxQ8Sk4aJEa047zKsKxvlVoJ25SJduSi/Wmz8ADVxmBzQgLNlwx34aP8GnF8lyr8KHdNF9uYjcSlmxlkR/6p5eJwfY8gAmuUhKeV0VA0OVoU1K0Mb8ZBGLPjZdLBpNkRfELO7sufbqgvfNVzfy2/+lRlwghV4TFD8Bz/mLAd+mkk8le2gV0g+m2+vz3Q4U0gxTIw2Cs3UD0ww9U80jUIBwoGARCCchYZkwE1DgYBQc2CEtVUEzDzSGp6DJhUSKMV4x1q0XzfWoxGNzYRAshx+qxrdHx+lk5CgV1EPLE/4g19yqKzmIG/URhDi0Y2klKHhKUhQGgTBhMPSrOEZ1phciAsLH1yLSx0kJXRTGVP2MZ04ai6MmG/j1orzHCY59RHsOwmUeiykCGEQDzzhb/qrn+mvAYDT0ZZWDIhVNsQs1Vo/3OyPANPfPIyOOhsc9TTSdTyr42yg62GkGwzQiQbqRAN1I810o610YmCHogwPJDv+kz/3z7KFf+df+jGXeTDG8ECcxYE44MFIS90gs0PeJgfCLP4RfMavKund+ubnT58/fPjw4f2HDx8+bm19Vv+pzmgp+sFf/0C81YEUqwMpkF356T/yRwAZMYz6zBdLT5UOToqzZzfHx0VKzZSXSndCYRUKkUibj6cJsJDudNjJ/kpk0pDS2ukqlUnE0p3qbM0j9c7k3N4xEulOL8X2jJXKZIq/UQMyqUZxqtDqTndsGVKpZjO9efNWrlD8/7ItNK/3Hz5oTIPKbX3YmngntES2c99aFfB2Hu/6+voOK675EjUfVaMNEEt2mmlVIpFEJpevroqk796J7t+TIJBr/lHLS33373nff+C9/Dz50cPYq9eCFi8HD0461/WR6nvJE5Oe0xNeE2P+C/MZ8xcyR8ei2jronV30rh7HsYnYiamErl7njh7HoYmY5v5gQSNlciJlZiqjpzugbzCudyCmty+8dyiuutm7ozdsZDS5o9OTXYlr6Q0TjqX19UVPTGS1dfilF4NKalzGxjNbWj2ausKKq9xzuOiOwQTHIjYlPZJV4xWeh8nkObHqvBOLiQWVntl8lzSOQ1GNb0wBKpuL6BmKGhTG9g8FDwz4dfS4DA36jw+HjwtTFuZLL82XXpzLv3ihaGwkZn4uf3ois6eZPtrlKuyMrssnN5Vj+jvpXU3EOg6kIg/UzEdNjARfXWRfWSieHI2s5dhwGOZVXHRfR0BvT0BdM76hldg9GDg0Hjt9LmtoPKWsxSOzDJ7Dh7HrMHmViJgiYHo5jd8R3jYSOzyR0twbxODBuE1uVb3hzFqqb5ZZVIlDIs/HPgFqFw9M5Hq78wXmqRWYFJR/CS6hxscpE02KtvHLdcFFQFxSqQEFzqREUDjHI4Dp4Z/vEVDgSYhFmPmftQw0sA4xRkSbEzNBdkwoLQtMzgC5Fdr4cRE+pQjPErhrkY0PBxHAR0XUYDPaiIkNuPgGLG+E2jBlVztJ77/kOHnbsWwYQyqPPVp3y6UxKqoeWdhLrJ60bTrn2Drn1D7n1HvRaeCS4/xd76evIl+uxY3c9ei95jJ4w5U/RW+ac7h4z//iHb/WWfvKCVrngtP5ez53noU9fB0rvOPHGaXn9ZIKBslpbfi8EVLmADGmARfER4dWoL1KEC5shEORjS0D4VyCdavFBfZR7HgIdDrYsQIZMkxwqUaRmDBsJhSTAaZz0W6tWCLLCpRoYR1rDojD6SV5nWQwf6uYsGgopFVB6bUEQgmOzMZQuUivOoJ/M8G3FufCQ4Z24tLOUTPn6Fmz1ORRUtIgOWOCljFBie0luvKQTiVI3yqsGw9DK7ahcxEOZciQRkJwDcanGkNiwqDxAOPMiP9V+/DX8hDjUrBlARKah7EqR5vzUUZcuAkXZsqFGhUhjuen7qq/t69m+FduxFFu+M/lJYfKu/dVCL+tv/uvhnt7akaOVPOPVWac5uH0uNanS9GnCwlncimnU9xOeMcZ+AYjGERrhg2BSYFnos0jrHFMpGMFlpQHR6dAIUkgQLSVdQ4cVkwEcULM6yvBTcXIQoR+nOM+7tSRlHjjUPjR0t6DFTNnElx/y8o4UdFOrCBiBXA8H02tIhEbcNRWArkWQ6lA2wrQPnWY1CFyzgQ1rpMQ3UrKnbWNGSTRWHAsA0piw/FlSBQfBcqDAWKBZ4PM/vAx+dXV4Fcvo9NxQBADBswGnw41O+5l9LuvyW8eRr+4GhzzNT7qb3rE1+SIt7GOq6FOmIVOgrVOHEg32lI32lwnBngoFvxjstuPSa67clnf8ib35GbsS/M4GG+hEww4FGJ2KMLicARwb4S5TpQVa7Dq/bt3X798/fPzn1+/fP289blncUQvFfNjFOBgktWBVMhuVsk37JHfo3wYtamrqysf1t+JGxs3x8clcoVca9XWHrRoHWZy+dqaSENTK7bVQFq3nVYgKl0TiXfauUVaTCDZwQ3aBCepbNukrWGzxcrt5aR1fW/DFsl2rusOe6EhlaVSmVSqfdyXyRQvX75+/+G/Kpb972yLra0tpUq1jark2q31t+zDbWyhEIklUg1vs70k/tKHaUJLpNs6M7mW/5BKZUrV+ppIpFAoRBKpZF0ly8mVUOyXr0zcuRd567bD3fu+jx7G3LoVOXfJa2LObWDSsXPEtk/oOD7hNjHuOjRg29NN7uoh9w85Dgw5dffZdfQQ23uI3f30nn7bxk5cSS2srAHX3k5raqFy63B5fHBDK7WuhZpVasmvQZdWIZhlkJY229Z2u+omfH0TiVuDq6oj1DXSKhsoqSzz4nJYTSONX4PJ40Jj8wEhDJh1aq5DjnMSSz+LC87jwYr5yGimWVKReR4fksoGRuQaJbEss8sg+QLr0hpITSu+q99xeNT//HTc+ZnE8dH4kcHQwT7vwT7noX7PkcGA4QG/0aHA80LfRH5yHCeqm2tdm2/VUYMT9ju3V+Dr86EtXMRIt/vEaIhwyHOk32F00LWnmVrDBpflGvPzTKp54LomVHMbvq3dtqYZW1INzq+yzquE1bRTh0c8OvudmdWIGJaFe5qBXbyea7KBH8PMn2nlnQ1wTNZ3TjexSwagI/WMwp1MYiJhsY6nI313hTDPBNKhQfpAv5MAn98gYXrwqDOQqJOgoFPmXsdBgSdwMUbWQSeNPX8z8vzNyPO4sdcpc39Dy0AjcLgpKs6ckGxpmw1yzYd4sWGx9ZiUFhyji5jbR2R0kfquueb1kNn9lMlb7o0z9jkdxNpJu/N3PS4+cL3wyK/3dmDubDawccqootWbg/XjIqKq0YwOgkBIbZyynbnh9WIl6tVq7MvV2Mevoy89CWq65FR5zq5p0aF5wXHwisv0TS/hFbeO83adc/b9C84zN72uPAxeehn7Rpzy4GXU9A1fvpBWOERmT9IY/aQQAcqfhywS2uX12/mWY7xr8G4VeFs2gpALJebBnCpQTtVIl2q0Zw2JzkI68jBBbY6eNSRSLhJfAEOkW8OTrWwSgZaRphbhRpbhpnopIb9UTINq0kgCBCwbBEkDOdRggoeIId1k9zIsPR9GZ8Jcy1ERA8S0OWrORXqikBLTR8g5R8u/aJswSKIxYZRcGCXfxq4IY1eIcijC+rUQY4dJPrUEeiUKywQaZkYfrJo7zfcwLgQaJ4IM462M8m1MylDGXLQhj6jPDzxS3b2vYvS30gLjYrJhvqVhgaU+C3ma4/QHx/VkqeOJsthfeZVHS/n7qicOVnXqcfD6pdZn8q31s0D6TOSZGKRhNNSKAQdmQq2zEabxIFA6hFqNdW4gOJSj0OlAaCLiTEHpN9WXdldOHGG1HUvPPVpYb1DJAzC9DnPHzmQnWYWcMYrCG8TRzcNMDYMtzsbArVIhyBI0WoBCV2OwjRhsAwbfjCVUoanFJHc+LbaTFNdNCBCgvAWoiD5K3CDFvxXrUol2EKAx+TZmsZZG4ebGwWZmERbG4eZ6Aaa/eRqdDgAYhVuYRFqcDTI74Wl8zM3wV+ezv3oYnUgEHY+1OuJr8rM/QNfVUNfNSDfS4nCM1c+xoMNxIN1YK904q4PRgEMxhvvT7H/g9u0urvmWL/yxkK0TBdYJA+hGAnUjgYeigLsjzXTjwXbc4La5/qmbc4OLY+ENGUdT4XsSgAdSIAdTQXvyE7/n9u4NRaMi0JduLHz6sCWSSJQbm2KlUqZQaiq1xVLpX03XSqVIJFapVFo2V5MfLtLatHcAh1KpXNuen3+zau+IXzVSWrFKk0Mul4tFErlMLhKJ5QqlSItUZFqjm5bclsplGsXpX0Y3TSm3RLotapUp3r9//x8P/P/Rtvj6FkvF3QAAIABJREFU9atCqdSYJ/62CVWS7XBZbQ3sdj+UUrUu0tgpRCLNHW9Hg8jEEolcJtfm8SqUYrFkfX1DLJZItRm88jWFYu3y5dX+obcvHjx+GH/3nuOdex5Xr3tcux589XrwwJTDwKTj9KzHxLTb8ISDUOgwMmo/MuwsHHMaGrUdEjoMC51GxpxGx52GhU4jQqe+IYeaDlJzL7WqlVJYheI0YBq7aB19jtxGHLsG1d5tPzDkUd5IqmulDg26NnbRmVVIhgCeX4nMFSAyuDbJJZBENjilBJJSCs0ug1Q12fCb7BCMkqDysPJWBL+F2NHnUtFISy61LmvAVbWQqlpJ/CZsTTu5shWfX2NTUo/o6KeNjYXMTiXOzSYtXEiZmUwaHwsdE/pOjYdPjUeOjPqPjAZemIpo6k9z5jQLehnXZt2Gm/CtXJvxAZf586HTI14jXfYTg87jI6593bS+Tlp/B2W032lq1Hu017mrltjCR7bUYnt66J199LJmVE07saqdUN9Nbu617xlwGhvzGRnzrumkMqqRCaXQkDwrtzRzzyzLsAJwWIG1a5YlPRlATEXvSSm3jA84E592MiETFo1DRxhCgwzAAQbgQANIkAE8zBARYYSKNqanmtummPsWWLkygJQUc/sMC0IcAB5hjIo1JSaZ09Mt3XJBvkXQcD48r5tQPEyKqEGntuPZE5SiMXJuH7l+wYk9SisapHRfcVtYCrz/Mvz+y5DJez4lF2JChhutm8+fqJ5CleX5lGET6zHFvZTGKbvueceL931uPQueues/eddv4JZn/YJL4RAtu5tcPm1Xe8G+VEgt7qc0nbcbv+4+f9fv6avIqw8DLtz2fvwi4tqDwM4Lzj2Lbv2XXBcf+A9dd2OOUBPbiNG1uKgqbGglOqOfnNZBi6whe5ahHYqQhCwbdKo1Jg3sLMD6duL8uvE+nXivFrxHPd6Oh8RmQYg5UGq+DS4LTGHASNkwRBLIJhEET7CCRpsbZMT+XD5jUVeMraChmNboXCuPJkzChGPkAN6nGupQCvVpJkaNkFNmqQnj9Ogh26B2vE81OnWUnDxKss2H0QttXKswdBaKnAu1L0L5txOiRine9XgCC0kqgVnmBemWTxwXpBhwiEYsm7PFNialcPMS69Nlsf9svPNvTcuHK9oM2LZnC+D6TOiZYoReAfxMgc1ZFvRsMUQ/3/psPkQvG3YqBXqaSf6FLzhSwT/Fsz1VQgLk4QFZ0DPJ5noJlgbJYPM0mEEG0CATaM4EQnMsLROAVA7BRYC2SrM9VD53kN2pH00zjIQbBFv8EY7X5Q0frZ37ndMJyXEj5FqSi61pLDidT7BKtjodYHQi3NwyHW3NxgC5SFQVDlGNhpehbLKhZCbSloXyLscGCDCeJXCvEqRbEZKWDaExoaQ8KDzZ2joGaBpqbhRibhluaZMGsc6GmMYDT/uZnPY1sUiywnGQNllQywQrkyjLMyEAvSDTE36mx3xNfvEw/NnF8IijwWHHszouBjruRkf8AUfDLHUTrHXjQToxVoeirQ7FWh1MhB9Kgu1iV3xTvnAwhqoTYnQoCngo0fpQPEgnErgn2mJPnMWRJNixONjRRNj+OKuf4iwOJlofTALtz/b8jj+6P8Ptu9A/fGsTP21+0iCANW1sn6apVL6dj6cV0crlCg3brPl5+0RoO+xPIpPJ5GtrGr+FSL7T+CCRyORybeuoVPa3AgitMFcsFm9P1G2xk1RbLLRTg7G+vqHR8mqErJqkDbFEogk3XHr6/OvX/6Ya6r+0LdRq9adPn1QqlUYTJtI4BsVajZdCrvx7FdJOTpam+kK00yO4Da80tgwNIaPxGWpWkVKlkkgkGv5nTSIXrb18+Szz1XLki+cxd+4FTMzZ9k1Sp+Y8WoZsR6dcL1zwnJhynpwOnruQMTfHmptnzJyLHBx37Rq27R+17xu17xc6DI87jk46dw/b9Y3aN/ZTOgbt+oacJye9RyfcG3upo+Oe52b8p6d9x8a9hoVuAyMuglZiYS2ysZvS2kut7SQwKuG8JpKgjVTVRmzppTb3+bDawjzLCyxyGsu6Y+bOeVT3kEtb8KwGHL+ZWFiDSuZCK9vJHf0OwgnfIaGboANd04npH3WYmQ0+dy58fj5u4UL0udnQqenAczNhc+ei5s/Hzk4HDY85TU7HBNc0RDVU3r0ce2Uh9sqFoIkuWm8dZmbM+9JC9PXL8YsXwy6cD5qdDJgcdutpwHc34EYHXaYnA+Zmgxfnw+dmAmcmPYdH6W29uKEx17ZB2+5hu6Exz9pufFUntnfEuanPtrABWdVBrmqnZVYgytoInSOOdf30aB7MPt2MnON5PLOSlg63TTbDRpsR40wxMabQUGNsjKltqhku2oScYOqcaUlLMqOnmccKbGIqYS4MS3qquUOahUO6uTfTKpIDS69CFTTj8powzDYse4hUOEBObsIFl6NY4xTuNC2uERNcgQqrQqd3EoqFNM6Ubc28Y/9tj87L9lETLPOuGUQtx7EqIbLerqCXVDdjK7zpsvjEbfah58QDz+G77m3XXATn7QvGqPw5++IJemI7IakFXzJC443RigbIhb3kzouO03c8hDdcLz/0X3oZ8XA5+NaS76PnoUOXvDlDNO4otaCfnNpOSGwnxjbis7tIxUP0jE5SSDkqvY3MGnGJbyV58lB2+UgywwaTBsZlQTCp1pQCmGcbLniAGjZCt+dgMGkQRzbatghJY9q4sHHUHCSNCbMrRBCzYOgUKDoBCMgN/lUwrlfZaVmTA2Z64VgUn1aK+4C3S3+oT69raI9dYCshss/OswHnVo6LGKB41WA8BCivSpRrGcqhFEkvQpEZaFIe1LkM799KCujGO3ARxCw0Jg8FSoMcZzH31F7Qqe7T5zmbcpEAvothMfVQRcc/6h7u57caFDuYsVAGRajTBfCzBQh9JvxMAVy/CGFQhNQrtNErsDmdDT6dCdLLAurl+35XffFgjXB/7djhus5TnFBTBsYw1dwkG2hUTDhd6voH1/8XQcLvecHGWRQUD2dbBjXNDdDljlumOKOSrFCpIFQqCBIL/CPK4UhupUlaEJkF8xogeg8S6Q04HBcFy7E542/2u7+paRwMkIuwKETj2GRwAcIyFQxOAtFZCN9GYrrQvmDaPrmLGFyDCahC+/NR9nlQ2ywoJROCyYRA061BadaoXBssB4Wvx8H4aP1oyxM+xsA0aywbSSlHuXQQiWUoBBsOzASf9DY+7mZ4ytfkhJfRbx5Gv7gZHnbQ17E7c9TZ4HSw+dFYK91Ea50ksE6CtU4CSDfeaH92wLf8yR+zww5GWeiEW+gkgHSSrXWSwDrRwMPRVjoJ1vsSgPvDzfaHAg7EWh1Msj6UBDqYZP59af3uQs7BBPCeaEBSZ+GnjY87UiWN2kmrANImBmols+JtyZNWFyuXb/fiycRSrWZp2+aslEhkmlmqDazdFrxqLvt/+S1EIvF2YK02s1X7EK9QisWSjx8/fvr0SaFQrq6uaaarpmJPJpe/f//+zZu3L1+9/p+siv/StlCr1RsbG5pN8Jc+TNtxpNhm5yXbItq/LCoKhVK7A7ZFwZrLJBKpQqG9QLM2NKIxkVgslcpEYolILFtbLX/zOvHFcsz9h75zi44j52hDM3atI+T2EdrQpOPYTPSNm9OPHr+4/+Dp/QdL9+5fn7wgqOoiV3eTKzrJjf3U7lH7nlH74UmnkSmn9lH6+Iz73DmfxYtB83P+wxMuTQP0fqHbzDmfgTHnhj56eQepsA7dJ3QbnXSv6iJxWzD1PbTZcz7CSbceoWPNYKRPVQWFw0dzeF6ccEGH7eC4K6cdV9SI7hM6do/a59ei8msxvSNu3cMuo+M+I1OuA+MOk9NuEzPulxfjr19Jvno58fKlmMWF6MWF6CuL8YsLUVcvRV+5GLUw79s7EeVf2V4+wH18M+bm1dQbV1JvXY06P+zQX48a6aVdOBdw8WLoxYsR1y4n3biSuHghcuFcyPS4u3DQbrTfdrDTdqzPcXzEcXbS/tyE/ciQw4DQtnOE1DVCHJpwHJp06Ry2bRuktg3RGvupDf00XiepuAlX1ITPqkUHsyHeBSAiKw2ax4ziIlIrbBzSLW1TLYkJFpREC9dsoBfTyivXOppnk1GNCiqCOGRaBJdAwrhQn3yrCDY4pwZZ1kZsGqT3TTp3jzs2jdC4Xdj8Nkx6IyacDw/gwsMrURmd+IxOYlglOqwSldyIy2ojFPeRiweoOb24tHZ0CB9pyC+37u7OGbXnzeI6b9oN3XVoumzLmnUvng8vX6Szp9H5IyT2JL35mkvbNeeaOYdSIb2gl1wyRK2fd6yatWf2EEuHyL2XHG8/D3z2Jnr+np/wqsPVx56XHnj2Ldh1zdtWjpNzuwmZ7fisdnxsNSa2BlM359B82TmzixxRgUmox+b0UlM7ab48jH8Vzq8a58CGe9VgnMuQJAbElgN3FCBcq1GupUQ6E+lVRXQrxziXwl15CHw61KscF9lB8a/H2hbBSXlw+1IYikE5lZWjW9J7hH/uQNnoqZq6M/WDP9ctwBt4ga3OQT0Ej1qCLRtBZsBcBSiPBqxLAya4lxjcRnYXYO0FGBwDicm0ceDjbEuRDhUoAhMCTwRB02HmaWBwDuxsqft39Vf31ApPVzOPtNzcXTf3TdX14znJZ9MszxbA9Ivg+kUIfSbCIBehnwM/nQHRT4eaFWAN8mxOZ1jrZUD1GDanGVA9BuwkM+jn7Ly9ufzvivsO8EaO1HQerWAeE+T8VtXyM7/3KKd3H7vtHzU3TViFFpFAy0hD48JQHd64UQwJGAPAZkKcihGOBXjTcHOLcDNotCWBgUAXIWFFMBQHYRYLsoqDGgSZn/IHnAozOxNlaRINMQi3MIwwN0+xBjMgqAKkVys1d86l6KIdZ9Euf942eZqWPU0P7cL7NWB86jGebQS7JhysFIGpxqFrcXA+yqrQxiQZpB9qBogDAeOskflQMh+FzIJYxAP1g0xP+Rqf8jU5G2Sm52960sf4lI/JCS+jE15GJzyNT4ZZHokD6SaDdZLBOilgnRSIbiJgPyP0u9Kun9Jc9iRYHIoE6sRb6ySBD8dZ6cZaHY0C/RwFOhQHOpRorRMF1AmzOBQHOpQEPJBO+6Z8bH+68744wLFEG4Gw8aNaLd7YlMlk26XW20EVMk1Yk5Zt3jYSyLezkWQyuVxTWaFJhZJpuVu5RCKVazhwhUJD+kq36/C2Lc+a99GGy27nkMs0xg5NSKtMJtcYnLe2ttRqtVQm39x49/Hjx/fv33/+88/Nd+++fPnz8+fP/0NU8X+wLdRq9ebmO21ZxU4s4va5mFQmk28fk2nETuJtikIDI+RyhRY0yeQSyc4W/StgSqmtBJFKJBKxRCqRKpdftNy+5nJt0e7KRYeFCfoFIWX2PH1knNI+iGsccrl59/yL5bdPnz1fevrsydLTJ0vLS0vPpi6yWoZpTUP0vgnnsRnPzhG71iHayIzTyLTTwoL/4iX/y4sBNy6Hzs/79QodukedWgdtG/qojf00djO2ZcD+1vXYuzfiJma8qruJZW34hl7q0KRzk9DRq4ZHKGHl1BKqe3Fl7cjiZjSnA8frwpe0YCu7SOxmNKMWUdyEru4m9Qidxma8py543bgWf/t66vxF/8uLYTevxd26Fn/3VsbdW9mXFsPmFwJvXIu7eTXqxuWIW1ciry2GBbTWBHTUv30Q+fBO4oPbafduZz28Hbc46TrShBloQQmHyVOT9nPnPRcuhly9ErdwKXh+zvfapbBrC8FT/fajbZTRHsr5GeebVwLPjzkJh0jjM7bTc04T592vXQm/diVs7qL3uYue4/Nu7VP2/D4KowGTJIBHlEKCiq1DOVAUq8CuKDSOD4svh7vnWnkyrdxzQYFFYL98a9dsqygOjNmMZTZj06vQoWxoahU8qxYVxAJHcqDMekx1N7W+j17bT+sYc+gcc+oYd6wdpnB78awuXGEXjtGG+7+pe6vgxrM027fvOTdO3KEzM001nZkFXVXd1VXJTrNlocVMlizZsmzZlixbliwzMzOkmZmZmZmZGUWmhKrMqs77IDurH05MDJ2JmR16SUc+7++/v7XWbwWUYLwK0e556MBSXGEPs3feom/ZonrZLKTbnpUuts9CmiVa/VPG9Lc1E9aNAe4tYquWaKPKVGhllWFZP6shm1UaJKkUZ/Vz41tJ0Q3kwHJ8WCU+p5Oa2UFJbqXE1BHT2qglvYzsdlLLBHtpy2F+3a5/jtO/YDq+brO4I1reFU2s2dePcWNqCSEVON8iXHg1KbaJElhGcMnGBhQTw8sZQWW0qBZjpwICNwFpk4u2ryY4VBH4hVhqJJQcCSWFQrA+QOM4KCcDYRwHo0bBOEkoh3KCMI8iSKFapiNdGgi2JVhKDJgeiiUEIZD+Osgg5PO40AcpuffTCh6Huf8qsf5FQT42HsnMQnPy0KYpSEEZVlCKsSxEs7JQ9AS4WSKaGgajJCKR4UYgP7BxNsY4GUGMhDIzsAg/2AuRnoE3CB4Cfpzk/DcFK3+XtXA/Jucfw1N/F5v7MMpPwwn+1EnvhRfokRvgqT/4WSjscZTR03D4Yx/wEylA0xX82Fb3O77mM7H+Q2eDP7kZPHQ1eOKo/Vjw5LHlN89Fut968D8JSb0fW/ZFeOLnQZHfejo+c2YBxEb34iueBLsa+ehC/HT1fSlfxFd/GeCF9NbnZaKdqgncZBQtBMKMgLJfwlnxGA1b/YdCLV1PwEO+9hNbnT9ZaT5xNtAKgb7wBT0W6z6109H3BWIykIR8DC4Xjc9FmVdjHdtJ7j1kr16KaxfZro3Eq8FZ1RN49USLWiKlEGsQCdPyAWp6Gr5wNXgm0n1kpfmYr6XtqK8p1tNz1DXyNAS5AAyc9AHuAE2J3hOBlp6Tvr5U/4lA87FQ55lE74lQ+zuB9peOBvfdDT91AjxwB973AN53Adz3MrzvDf9ldPTfJdf8yo9931HzvrvBfTfgA3fgp26GD5wM7kn07jkZ3HcF3vME3ZcCHogNHrhq/kNc4i9js+55In7lqv0shNzS13BZXC5raZEpVBe3q3jF3Uez6q72Tf6xEvVjbk6tS99l5W7dQD8jYGVyhfL2zaFOF9x5oi5kd16mjwUQt5/dCuXdtub2v6nT0N9///2HDx/+mXaK/7xp8eHDh8urqzuB/kKuUKqUKrlCKVfeCRI/22flV1dXMpm6+0iuUCjltz1NPz8jPpZ4yGUKtXguV78tVOpH2eXu3sxoM6+vHN1dgGlNMWpJN+pvII93G/d30IcnE4+Oz9StTbv7Bzu7ezu7e/v7p8trUwUNJnl1hOYe895Bm9Zebko5rriBMjpuNTcjmp62HR23npjkz0zbdfdZFjXQihqpRY209EpCWZPx4IjN8KhwYdpudtq5sD0gs15U1coqaqTF1VgbpFQGF1uH54NjSlFRRajYYszLSlxaFS6hHB1VjEyrwmfWkF5WYWs6WU09nPoe1vSM4/pS8PJc4My00+i47ciYzfS0eH7WdXnBZ37eY2TMemLSdmLSdmpCsDDjuDUvSu2IwuY0t4+EHay6bSx7ba54b6/5rC+6zw5ZdFXiOqrw/R2Mnk7K4KDJwIhlSy9jcJQ/P+extuK/vuy3MOM6N+k8My6aGhUOtDIH200GBtm9I5yqTmZ9N2doVNA1bFHZy0xvoaS3UPM76fntlII2amELNTIfZheD/FNUFiPZPaQEF16Kiy3BRRdjQ/NRHhlw9wwjt1Qjl5eQsHxMRYtZZRs7qggTUoD0yTSSJILdUmFeGUa+mfCgPER4IbKqkzm/4Li77bm0KpldFs2vipc3JHPr4sllh6F52+4Zbs+8Wc88e3rTumZB6NHlp1s19E3ZlKg+Cpxb9mXWoFZmPirtJS4zG5rXopvdhspMxqf5kDLCkNkVyKJmUFWTe5l9dDUpvg6X0UYu62XUDrFqB9n1o6yWWU7bnHnblHnVIKNpjL22Kz048dg/9jiXB11dRl9fhry6ClUogocXRQmNpIgafHwjOawaH1CMCyzGRVaSUppNYuvofmUESTbGNBpmmmBkmYFixMAoEVB6JJQaAWWnIsnhUHwgiBYNpUVBaTEQ23xSYC8zaMDYu4XmWI13KMNzU9FmyRhWLJYUhKDFGDGK0NQsOCYCQIx5AUrg/Tpj6kViCMQHSAnHEyKh7BS4oBRjW461LcUYxxhRQ4xs8gnm6Rh0MAQRaQQOgaCT4ORsFD4JzizGU1OxWo56z201AQGEz9Ka7gVHfONq+Z0Iqev0HOKjB/DU1nDUeSHRe2qn89RO57lY96lU77EH4HkIVCPQ6ImL4VOpwWO+lpa9LtAdgPBAPrfVf2yj+VSg/cRW+yFf84VUX0ukoWXzVM8epCt8auT1Ah0OQEboIqOYX6a2AxLF3Fw0Mwdn5A34JjT8i5c1iDCCZS6KX4i3eYmzSkDYpRIdCumsl0YgVwMNB119L0NNR72H1pp/snrxnZ3OMw9DDV/QC3dDDXtdUAgYkQSHxxvBYmHEdCI9l0jNRJIz4PQsFDsHQ09HsDJI9DQsPgNFzEABQsCaTvrPhTovhNoGjnoQV4COWFdToocOhxm6A8CuBpRgCD4ADPMyhPmD9KT62iJdlC8QFQwBB4K1XAwe2ul8Y6nxpYXGQwnwD1LwPa7Gfd6LB3zt+9Za9x0B970A970hv44K/euUxt8GiT7zgH3qYXDfB/zAE/SpK+BzF8P77sB7roa/8wDdcwfeF+k+kIL+7mXNb0Ik9910fynVeRFC72yufE0iK9zcVFfXMnWL9ce7W3XxMUughr+en8t/DhLcpi6UCoXqDkuulMnkauyHOqynxl6onaUKhVLNNlfcwaDkt/m7O0jrxYXaFqXeXKm3Ptc3r/6vzgn1+VdMi1evXp+encuVP2cR7+ywqotbGrvqo/T/kRylNlDJ5erpePGxGET+F2K9eiV3W+Qkl5+fnJ4triwM5LWmIGrDDEo89SpDQK0ZyMFqwmQfa3er9exccXJ6dnx8cnx8fEd3Od/YXilvlxQ1keq7TDsGeI09Zk09ph395iPjNv0jVp0D5v0jvIkpQWUbI6OKmFqJLWoilrbQ6rvYwxM2IxOWTT3mjpU5OrktuKwaQnaFb0NeY78jIy+LkP4yv9G4bcCstNU4u56cUkUobKbU9phk15NeVmPzGynFzfTMenx5O72pj9PUZzo/77K9Frq5Era86DU/57q04DU7J56c5k/P2C0sukxOC0YmuMMT3L5R9vikYG1RurnknNqaFVhXPT8fcLDpsbPuU98QWFkTerjttjYrWBizXJ2XzI67Dg449w5xOwfpPX2MwQGT4SHzmSmHtRWv9RWvmTHhaK/F5IDl2px0dcl5etq+tpdV1Mao7mMXdTNSWymxDaTQSnxaMy6/k2VV8fJpTgMkq+BhYtkvYsf106vjG1nJDaT6PnZDH6u4lVrUQk+rJaXVkGNKCdl15MFRQV2XWXo1qaLdrKHHsrHXsqrTtKGHMzEt6hq2KW0zqellt4xbbO64HR54Hx97H5547Z+4752675+6rR861C0EhgyUCFsrdap7YWV1lLwcdFYGIKccmN+DzM41Sxc7p8LtUim8NK51qpltGlOcgpKmGEpSIOIshl2B2CCv9nHBjHN75ugSb2XLbm5L2LVo2TrPbZrjVE+a5vQz+pZsFnbEmweuO0fu5zJfudz/QhWhVEYcn3sfn7ldqkKuLsLX9zwm10T9C9adMxblA8ycDkZaM7l/htU4ahJcjvfIw0gy0GaxMGYklBEOJYeAjSMgpi8RZploSiQM4wOkRUHta3CSZoJTK1lYShCUYl07SX59DO9Whn0xiZ9HYibAqWFGKB8wMhpKK8PRixC4bNMvc3o/jynQdoEDnQ3h7jCUN5AYDCaHQEghYE4aipWApsejOWV4TgEW6mmACDJChCPAYRB8NopcgCHno8n5KEIaBuQL+C7I62+y5r/zIT5zf6bpA8Kk4dCZCD0fQ7VTSNtZX8/FQEOs+8RW+5FA+5GD7lM3wyeugMd2uhp2OgZSfaAbAOYB1RMb6Ih19Rz1tUR6j/laOmI9oKshJhhBjyMYJxH41URGGlQ7UvCHwo6/yt94lF+GSqPDE7EG8Ra/Sh/4Mq2FEEwihUM5iUi/YnpIJVGQhLaIRTPC4FhfiKGz/gsnfWQMEhuF15QYfmP14pmDjraTgZaj/nOhzgsHXU2Jnrajno6rAdgbAvIA6TrpaUn1AK4ApC8Y4w+iRyAwgRCAp6GBJ1BTovdCqANw0kd4AvABIHoEFOZuaOBsgAyAwL2ASC8gIxzKjYOTgsAgVwMdiR7YDYD1B2GCIIgwqLZU/4lQ+5Gt1pfmz7/kaX8l0P+Mq/Ep68kDrsZ9W537joB7PuD73sAH3uDfxET+fUrLX6e2/lOI6FM3/fsewAcewM+cDO67A+95gH7nYnjPDXjfUesTX9E/xFd+4se476b7KzstDX9Ke1P5a7bpRVCQTKm6vLm5jVDcPQXk8rvuhrvbX/1VLZPJFOrhoRYk7l4k6iX8xV3vqZrwIf/YLKe8+Ciey2W36331SupWJ79QfaQQyu96LP5rTYsff/zp+uZG7Yu9q6y4Q1ndtjXd2sgur67+0h/2Me9+6w+765C6vLxS9wje+czkKtWF7NWr4/gEJQolLyrcXRpsTBZli7Qr3PVbEoxm2ikrE2b7ux1K1aVcoTyXyWUy+dm57Oz8/FymOjzeGZsN7hnlNvWz85soLf1mM3PCyRnbwTHrvhHL0Umb8SnbqRlh9zC3bcB8fNJuYMy6vI1S380cmLCYmLVyrU6HpFazs1wlORaSPIFZXqp2fodeZmNQEau0lTw9Kxya4Be3GSfX4FJqcCXttNxmcnErpXPItLHfpKaH1jrI6hjiTkzbjc/wl5bdD7ZjdjfD1lY91lfdtzeC11b3KbGSAAAgAElEQVS95xfFE7O8sRmLgUnTnnGT7jGTwQne8JTNyrLocMvZt6kivTvvZMd5ftbDOyymrS10ciwkJDqhozPoZN/HNyo2KikyJd+9tUNYWCJtapaOjdgNj1qPTfBGxgQri5KtVbe9TY+9Ta/dTe+VVbe+SX7TiEX1ELu8n5XbbZzUQomoJkQ0CYyLSr9NaoXF+lASxMDknL9NHNRMrfXMJQcWoHLb6LUD7I5R864Ri+JWRk03u2PIYniSv7AkWViSzM1LlpZdlpbdl5bdF5bcFpYkE7O2Vd2mxW2Mog7j+HpiUR+rYZJb1MvK7Wbm9jILBtjlI8ygvsBPi+aAOW2E7Gx6foikxNa9gO2ZS3DNpdnlW3oWUz1yEQ6pCEkawiMH7psP9y9E+hZg/ApxwaX4uBpcZisuoYHJKEnVK1nInEod2bIqmzXLHGFmDBnnjZnEddACKogvW2lTG3bLew7TG8LZbdHspv3esffNZez+qdfynt253PPmKuiHVxGvrkKuLgMvVQHHp+7bB25jC7yuCbOqAdO0FnJSAy2whCTOQLFjYCZRMHYU0jQSZxKNIoSA8YEgejiUGWfEy8PYlhId6nCSRqJ5FtosG21TSxCWkEUlVLM0NM4PjPODYAKgEC9DRAQAnWf6sLDt69B4A2cDkIuukSeQEALh5KEFVWS7IopxJIQWCSOGwJEBEGIcEpsAhwUBDaQGQC8gIsYIl4IyioKikuCEPDS1CItKhHwRn/6P2ZOP4hnPwkEafmBYFBISAtHzBOi4GAA8DJGBYEwQWM9Z/zuB1iNb7UcCrcdO+s9cDJ876mmKdTABcJNwAjEIgvEFIbyA+EAwzg9i5AYDuwEJ0TBiNJKUzmHkU/AZ7EeZxZ+G5z8K9v46LORXqT1/m9n3eVzs/ZSSv8pc1IwMogYCuZlEj2ZaYi8zrYMWXIp3ysB65BNtkpEEP4yuDxiagsCl4OGeyCe2OloO+gBngK6jnrZI57lA+4VQW1ukoyPW1XbQBbsa4APA+AAwIRBsEg0X5GKEZVhWPAzoBNB20NOR6IFdASbhUNtkhEWsET0cCvM0RHgC0d5AagjEJgnpW4LzKsFZxMMhbgA9RwO0H8g4GmYcZWTkBdR00NWQ6j91NvjaQuMe++lnXI0vuBoPTJ8+MH32qbX2AxfDe16gB1KDz5wNPvWG/S7I5O8Tkv8mY+iTIPEDN90HnoBPXXQ/dzZ44K5/30nnd0769910fhsk/WVM8e98yPddtX5lp/XUh9RUX/TGlCPz81NdXcuUt3Q/dfJMcUs2Ul5dXd+yAmUylepCLvtYlXqbwb7rOFKdnp+rVHcVe7fobpk66a2GhajpSmdnd66qi4uz8zsQ+i1USilXKM7vyvWur6/VusX/1fOvmBbq8+79+1evXqlF6dsqC6VKPQzU4ozyrjD2I2RR7RJT3BVC3dmQlerN3S2sUCa/bSW8vFSOjSlMmEpd3YuwqOO19aHiwOl08F4HbbOPvjXBOjsqv7p+c3l5o7y4ULfyKZRK1cWr/eOl3gm7/knL5gFWdiMxq4FY282cnBMsLInmFu0Xlu0n52wnZgXtw7z2Yav1defFZUnXiPnwlM3YLK+0X/CnrG6fao/8Jlx9L6Op3ySnlZ3R5Vg3IqnpY+a3UtuHLWp6TQrbqEXt1KJ2WnE7La+FXNxBrRswbhpkdI6YdAyZdIww+yc4PePM8VmL/e2gw92wrU2PvZ3A4/2Y472Yw93w7U2flTXp6Jxl76RJ/5Tp+By/f9JiYMricFcysRwhqevomI3fWHCxco7Lyo/OK4w2E2bUNUauLAVZu8d7hEV7xQb7xURk5EaI3BMrauIqqqObmoNzCoP7+nwX5/3m57xm5p16x+yr+m3K+iwrhk2Kh4xLB1mVw8bp7QxeacRX6a2YlBT7TI5fAdIzG+6YhrXPMpZmU71z0Ik1xLJ+VuUAO7eNWtfLnl2wX1yRLK84zi+K5xYdNjedx2Zt28e4bSPc9hHL8Tm7/inrvine2ILd2rbT4Kx1ciMxqBwZU40t6qDltJAjKzGBRTBRNvm7nD7tjBKfYlp6i3HXBKdrglnWS46owHnloX0KkAHVOJd8jCQd7VuIj6ggJNSSUhopyQ3k+BpSVju1Y8a8f9mybdq4tI9qnB+NKmsK7LaNHiQlDjHCmyi+pQSPQpx/GT67kz6yYt01y+1Z4C3uipZ3HY/OfFSqIIUiYO3AYefY8fDU9fTc8/oq4OYy8OYq4NV1wOurmEtVzPq2dGrZcmLRvGXUNKWRFlRKsE9DmcUasaJhpjFI0yg0NRhKDgLb5hIcykicNKRxjBEzFs7LxwircJxMlGkOStREdO6gOjTQzFMJeD8IPRFJf4lCB0G082M+yRiB+FBRAZpmOTDLYoR1OZZbgRfUkdxaaRYZcHYs2DrXiBqqjwkCYlKQxCwUyAdkIDUE+YB0XQGaYj1tqT44EIxPQePiiE8TQz9LL3sWT3kaCNDyB4PD4QB/ECAIDPAypMQY2RWROWkosAfgub3OI1vtR7baj0U6um5QHW8QwB9inEmwqyN4tNG967k2mSROBhrpDTJygbGSiJx8JCzG9reZvY8L6r5NL7kfXw1wxYBddDVF2t/aw//g7felX9gfXATfCCAaEgA4CER9SeRl0+yzMDndZu0LwoYZi/geY4c6glkWFRlhpO8L0JIY0MJJYE+Ytp0BKtTI0N1AT6KrJ9HXEevqSnSBTkCkOwLtDaOFQ9nRMEEa2ruO4lJOYEbDcP4gjDcI5m5o5GGI8QWxI2D2qUhxBso6EUEIg1IjjLhxCGk2Oq2F0jrOiq4nSbIwxACwtlgPHwTmpSHNElEwL6CWk76mm8Gf7HS+sHzxuYXGF1YvvuBpfmr27AHr6QP2s/tWmvel+vedDR6IdO876t7z1L3nA/yHmKi/S6n+1EP3ng/8k0Cb3wZ5/sbf/Dc+xp9IIb9z1v6dF+Hvkht+HeZxzx32a1utx164mtr8N6acy5CQc6Xq8vpaLU4obqumlTK54v379+/evXv79u3Nzc2l2lCrrkK6A3V87G5QKJTqvNrFHbBWvXdS23x+ro+7a3a4vLqdJWfnso/UKfXYuJtGl3K54r/itPjw4cP79+9lt+iOO7OT7CO6/fI2byE7V8sbt5YvpVImk8vulnHqJ9jl5fVfhtR/bqm9vlEdHCgQcDkILJuaXu9Nms43Ouw13h9gbo6a7Kw4XV6sv3374dWrdzc3r6+vX79+/ePV1eXSRnrHKLu8i9o1ZjE0Iyhso6Y34Cq7GZMLgqVV+7V1h7UN0eisYHpZtLQu2dhyXlh13Nx2U524Vw07EwqLLKob26dEA9MWOzsusyuism5aZgOmtJNaN2TaMmreOWbRNWExtSicWxGubjourTl2jnFrB5nlfZSeSe7iisPoDG94lrO8KlpaEU4tmG5sSk8OIw/3Q44PIs6P48+O406Pos+OY04Ow9e2nIfnOd2TJqPzNuML/LYxVse4+fIK37Yhn1PZmzWS19wdM9znNzTol1UQtzAfOjIS0j/k09Dhl1zkb+eV3N4WGRqbEBybnluQGBAVx5OmOPonFJWHRCTFZFV5xuR78YMCBKH+4aW2kTWc4kF6xSjHrj5bI7NVmCuMrSaGV2ASWklRdUSvPFRoFdqvFBXdRImrJ0eU4wPy0YWdxrPLwolFQfeUReuIeU0/q26A3THObRo1rRtm905ZjS/ZLW5KRucFHeOWzWPm3bNWrZNmhQM070Z+1qDr4JrnxLpH74Lzy04JrSzpi6x232JqZR95bUf8+jL46NizY9K0tIcWWIJ3zcFKMtCiVJR3IT61jdYwatYxze1btuhftqgYYJQPGE+u87eOHKe2rRpHCdZFXvDiOrcWm+gBcngnxbuc6JmPi6mnVAyxBxcsGiY5TVPm05u205uCsVX+zpHzucxDJvc5l3senDjNrAkHF2xOzl2Pz1wPTlwOz1yPZB5KVcSry3iFLPT42Gttg982xsrrYEdXUzzyCcJUlGWCkUWcESsCxgiFWqai7ApxkhqSQzXBuhBr+hJhmoKwzEEx4uGMdASvHi/ppNnWUNgvkYxwFDUIiQkwfviyQDP7JSUNjspmMmtsOLWm7EIMKhxKS0VblqOsqijYCkd0tQcgiQ+NwxIyoYRMJDmODPGAaTrp63saAn2ABm4GmhJdkAccGI7TiKPcz2p4mBLyIhCiHwEBJyAh8UhQBAwaDmWk4W2LKTaFeGo8HOBq8FCg9VCg/chW+7lEX8cdBApBUHIpxqV4y1qitJ1iV4VnpKDIkUhMCJgeh+SVYBCJwm8T6z5L7fpNXM0zTz7SVRvsogdz1Ye66OqLdXUc9IEuAF1H7RcSHVAgGBeDNI6EizKwueNm1UvczAm2czPFvARnkotDR8MAXgAtiS7cDwb3hWk76AKc9aEehlBPAMzTEOUPxgWB8YEgQgCEGQHnxsNtkuGO+TjveoooD0sKBBP9QOxImHEohBQINo2ECRIR4nSkcy5amIY0DoU5pKOlOZiEBkrXNHt43iyzleqYhaUEQrQleiZxRrx0NDEcBgmGgKNgkGiYpg/wj1L9LwXan1u++L2V5lc8zc84zx6wnj5gPf3U7NkDG837Aq3f2et94mh4z1HnH0I8/kda52/cjf5nTMovMqb+58vG//dlw1+ldfwyJumfvOCfumv9fUrZ/8rf/N8JFb+21vpWCq3orPjBwVFuylEdHsouLj7Wbl9cXqouLv7ScfT+/XvF7b33M0NQ/ZdbX+zF5S3q4s5f+nMBxM/RPLlSqTo9O1cqVecymVJ58TO0W3Wr/qrL7xRK5enp+evXb/5DXE///Pm3TIu3b9+qlQbVxS2M984fdqmee2pcydltlbn84vaFpfqY4lZbx9TVg39RNaVSd3cob25kzS1Kff2bxCTlztBmNXuribLQRFkfNttZ5q/PcTeXPC9UEzevTt6+fffmzVvlxe7WftnwLLd30ryunzG7IrqQh04t2dcPsKr7mI3DJsNzVpOLgslF2/5p3t6hZP/AbWxe2D5pMbdqs7odJG1sepzbXjTqNrVsPbcuWt4S98zwaodMm0c5jUNm9UOmLePmU0vC3X3nlU372VWb2TX+2rbj3oHr9IpwZJ4/syra3vE4OPA+Ogo8OgySn0Xu7bmurFutrFsvr1ttbkuODv3PT8Llp7Hy05iTI/+jY5+VLdHoArdrwrRtzLSi17iki1rWQynponpUB2oXNru0dRXOFC/uxLxVuv+odDs9CNjc8jnadVyYd+7tC25tDyus9H+ZH5RdHJZTEhkenxSTEVXX5ucfG1vS5BmW5YvmJyL5CUSHRG6wX04f3bYp92l2Hz+Ln9SAqxpjFw0wM7qMw6uJLlkop0yUez4moYteNmVa1s/KbqE1j3Lapy2qh9l1Y6zaEdO+GcvZZX7flEV1v0lxFz25gZjRTm+atBxZEXROclvH2LVD9IQ2pk1jrGHhILG0xbahwqKxhd9YZ1xZ/2V6LT9X0jJqsnfgenMRcnMZ8uoiZHbdvrSPntxADikjeORhJelonyJ8xTjn8Nxp61g8vMGb3LIeWrcYWLKc3uKvHthvnogbJyj44nidklqvOmpAK8WvmexVTQxvJDfMclYP7OZ3beomuU1TFkPLVj2zli1jnJZxs7Elm8kV8eKWZHZdOLMmHFuxaRlntUywq4cYlaMm3cs203v254rAN9dxlxfhx4cuq+u2nePmeZ3GsbXkgDKiaz7WtwLnX0kUpqKYoVCTSJggBy2qwElqCY51RKcGiqAYZxxjRI9B0JPg3GqcbQfZoYnKy8FQw6A6UtTXMeXfFFU+KYx+lFv+KKvpRU6hTm4EKhRCiUPQs/Gwspe/SWn/h6T2f0ofe5RZopPlAoxD45MM4BEGOqEG4AQ4rQiLS0Fo+YO0Ao10QmGPk2z+MW/2d2mtz9xgj0VaT6R6Ws4AQ18wLApGSMSxirGCBrKo0ZgYjXgq1P3ORush//an7QWCJqLx6XhaNoGUhmGk4unxKHYa2jQXTYlDGacgccmmn6V3GnhRde00gFI9hAcQ7gEk+EMZEXDjCBg53IiegsXFIjWd9J6L9XAhcGEGxb2U5llBCmlluDexzIvxjCw0IQFu6AHUdjR44Q7QlgKh7iCIJwDoYoD2A9FiYdwclH01wbYcI8zDOhYQrF8i7FIQ0ky0RwlBWoDnxhsxw6HWyQjBS6RFLMz6JcK1BBtQScjqYMTXU22S4JRAiCgd7ZaHrRsxnVnjdUyy0lupDhkYcjDEyBvkWIl3baaQUlDwWCNQIFjHC/jYzfArofbn5hpfcF98ba31rUD7jzZan3GeP2A/vW/y5AHzyQNzjXsiwAOp4afOBv8Y4vtl3giyIEujYVs/rwgTy9H3x3zpRfzrmMy/is38xBv527ig/1W2/4v87d+6mn8mfhzQnPwuLVPFNT+dm7t4/Ua9Pvrpp5/+j1/07969U9zt6tUSt/qLWXFnZ1IXQHzULT6+OdQkvXOZTC6XKxSK6+vrs3PZ1eWVmhSiXryrdfJbZ9Sd6fTi4vK/lm7xl+f169fKW3i68k67VyrkamjJrY1MPQnvZsPFXzBoFeqn08e8xd1DTB1gUcqvry9CQy8pdNXS2EGvZLMCu9FImaggjTdSFwbYy2PmyxNma3Oc/b2Qc3n5uaxoccO7f8a4Y4LRNMJsH2eOzlusbIrPzvz2Dj1WtiRD81bd0+a909z6IZOMOn5Zs0/fNL9z2nx+07phypFR1WdanJ/VYtwyyuqft+qdte6Zs64dMq0fNu2b5g3O2IzOW3eMm8+vOowv8gfnLZa37Fa37UcWeUfHXrv70qNDz+Nj341d14NDr90D7+09z4NDH4Us+uTYd3WTt7phubkj3Nq1Ozr2PD8LlJ2FyM6CT08CtvddV7fsJ5e5g/PmPTOcgTnL1jFWcSetoA2f12rsUB1JLq1wbml/OV4XMlbj39/k39ng1FPXNJextOkxu+7WPRdUN+zUPGA7PCIYH7UfmxJWtDolFvuUtkuyG/gucT5uiX5M1yRpvJN/m6t+fg8vW+KbCw0qx0XXkl4200Irie65aNcctHMWyjkL5VmETeigtc1ZTm3xO+ctyiZZFWPsklFW2ZRp/bT56IrN2o5oe89xZUPUP21ZO8BObaHk9tH7lq2Wd6yaJrnU4rQvMyYgyeGERCkqwR2QFAlJ8CPHcm2TjdKaiLsHrm+uQq8vgpWKgONT99Vdx/ZpTtcMp3GUndpMiaomhpTjszqYM1vCjWPR/J5gbNOqf9V8dod/dO6iUHqMbfKzh6mw6rwnpQ1+NTSHHIxDHsazmvBy0LhukVM/z0npo2X10DqmLSZWBLPrwtl14cy6cHTZpn2KUzPErOinVw0ZVw0Zt0+aDi/yOqdM64ZZ+b2m9TOWE7vC+X3J0oGjSuEvOwtY27bvmuZU9TPja41DypkJnSYpvUzvYpwgGWEVb8RLgjuU4pzqCfxcjFU63iwZSQmDclIw5GAoPRZhWU6yazIWNpP4VRjmSzQo0vGruMJPE6u+DQp46CX5xtvt96Exz6P9daKlwCirP6Y0P3Ix1bfTfuhufS8i61eZs5/kN32anfhVdoxGqp1epCEoVh8YBwQkgV+EAzQCdX+bUfPLrPZvI0WaEtBDW63HDrovHPX03QA6Tvo6TvrgEAgyCkFJQtHiEWh/mLaz/jMn3Sdi3SdCHQMvGDIRD40zgoUaoSJQ9HQSLRLLikOTQqFgDzDE2xAUzL6X0YsIN6aHAVkJCHokghJsxIlH2KajrFOQZql4QjJC38tQQ6KnJdXDBiBM4wlO+SSnfIx1Kh4XgYAHg41CINAAMDoGAQ+BG3iB8aFYUoQRMgCI8AERQ6GWeRhpJ1nUSJQ0k726GH7dNGkRNqCM6JWPs0tBmkUbmcfCuQlwt1K8YyZGkAgXpiJ96gjR3dTuFZvueZvQShItBGKfgUpvpY8vWS9s2jSPmQRWEKxeoujhMFIQhJOCtC4n0HOx1EQEwBWgIdbVd9HXcdD91kbzc3ONP1hrfSfQ/pav/YWl5mdcjc95Lz6z1PjcRvv3roZfehtqBBp51WU0L8jXxhZnmvqHWpqH22vqBhqiu9LFDemP8qb+R0LDL5Lyf1G5+YuK079NH7wXwmFmWK2ODKpm568vL1+9fn11df3PXI/v379//fqtXH47ANQ3pDoyoE6Dq6F5dwUQahuV7JbnoVK9e/fu8vLqxx9/fPX69Q8/vHvz+s2bN29ev3796vXrV6/fXN/cvHr1WqFQKlTKj8jXfycA6l94/o3T4sOHD2/evr0VbVQX6nY85UdZQi7/mGU/l6nfFkqlSqVQfkxdKJW3duHL88sr5Q/vZG/eqH4u2lNdzs6d9fTvLHYs1JDk0xzVGv9wwfpg2fZs2/Vkx313SXi4IT49dDw6sjk9ER+deM6s8Qfn2cPz7IE5045J9vA8b3JFODRvPb1qu7PnNL5iM78h2Nq3i8wK5romvSxz6p6xGF7gOjSXoSoH68btagapVUOsmiHTrmmrpjFO07D58LxNaQ8jrYlU0kNrHGFNLdv1T1u1TnEWt+02dsUr2/bHx+7b++K1Hfu1Hcnhsdfqjnh82Xxunbe+LdzeE8vOQxWy0J19h/Uty81d/uau8ODQTSkPv1ImqhSJu0eeixtWS5vWu4euhyfeO4duQ/PcllGTmkFGRR+tohtb2knxrXPnVaRQKjJ5ldEOlaHE8gz3xlKflhJ+bZ1jXb1dVQmjsgxYWYmuqZA05qQMhE1tWLXOOITU+STUcBMr6YFZ3PhKU3x5NSE3LbocHVtLDC4l+BZgfQswvgUYn0KMXxHWrxDrW4T1L8YFleASG8lp7bTgKkJYLSmrn1E2Y1Y2Y1o+a1Y9x2mYMR9YsZ7bFqzsCqc2LUpGOYGttkkDfGlPql5d34ucTkKihBcPFKZAJekw12yIbwEiogKX0ULpnOIcHHtcXQRfXwQrFf47h84ru6LjM2e5wvXwxHFk2apzjtM5b94wwWmc4tSOsxunzEoGmfl99OZZ9uaxeOfEqW7ONHmIaVjXqFVT5VeGcc3BOGehJZnowApCRB0ptIEY20Eum2Qt7dsfnDoenEm3TyTzW3Yz68LRZevhRavBBV7/vOXostXmgWT9ULx9JDk8dsrtoCe3mDQtWDcscobWrTf3nU7OfeXygI1t4dKGYGheHFnBdMslOmdjvPOwIWXEyBqqUwaBHWfEz0VbpiO5GUhmPJzgD0Z7GuK8wRR/JC0aSU1Cs0vwVs1E+zaysMzI8iWUFgQyctYASF4AxM8NRBpfB0XcS6zWcCX9ITZPO9RO1/4JwgkKEht+5y36Ijr6i5js+wltn2QOfpJb+VVC2NN46bN0T+0kG2AU8deZ7V/H2b8I0dF0BD2R6Gt6G75wMdBx1Df0MQR4Aw3cDWGBYGwoxLIUw0rD4oPR0CCkfhTMIBSi7wfRCwKDouHAUCgyDomKR8KDYKYJSHYSghpjRI6G6yaEPYlMQfghGZFQbirSKg1lm4F2KSL4VBOlJXhKMgqfgoRFQB4JtDUletQwJCsW7piLi2ghiXKQuACQcQQM6ALQcwcQ09HEBJxRMMwkEyeuJksrSdxMJDUSxq/A2jbgrcsJLi0053aiYwU+oIIYWkPyLSY4Z6FtEpHWiUjrJLhDBkqUhhClIgXJCEEy0rUEl9bLyOxiSrPR9FCIMBWZ303vnzNf3REtbdvVDDOj6kjO5XirbDQtEkaOh+MTEAh/kL5YF+JuQIiEIn2AjwXaX3A1vrHR0vYx1AsBP/M0/MpB9yux3teO+l856n/pAfijLzi6Jvn12+9/2lh9ZcV7ZaD3hkh4zWB+LxL/EBLxaniof+vYc/DcdkRm3Hf8q/qT/1F5/lfZU19FOecMl3348OFfuO95//7Hd+/eqRsszs9lMrlCrlDI5Er1P9UxZDUh6erqSqFUXl1dv3///ubm5l+yUHr//v3FxaVSqZIpFHKF4j/hVaE+//Zp8eHPf1Z7XtUpPDU9UZ23UDdJXVzeYcxlt+nEu2iJ2hklv7y6kilVV52dVy7OZ05S5dKSemAoFErZ9Wvlm7en24VHS9bKI4n8SHK+IzrZsj/YFJ/sux7vOJ8cusnlfudn3iennnJF8Oa+8/KW7fqudGyZ2z/PWd0Vbx86L2zaT60J5tYFi1vC7DqXvMrIqLTooJcB2VVe7ePspE6xeW1b3XzwyQm/bYqb00lLa6WU97MmV+y295z3Dl3Gl2zHFoUrW5L+WV7jsFnjMLt5wnRuy3Zkyap31mJsyXrvSHp44nJ47H586rl/7Lq+67CyLTw+8dw7EG/uCE5PPVWKgL0D+7Vt7vqOxcaO9f6h9PjY4/jEe//IcWWLt7RptbZrt33ovHPoPLPOm1y1nFixXNiU9M9Z1QwxGoZI3ePkwSlK7ySxbZRQ30dIbeX617mFt4ckdbr6VEutS/1JRaHk4hhWUQmxpAtc242v69QtHvumoJ1Yks8szwIUtWHKm5K6+GXD1PJR9stmSng5IaaakFRHSmshZ7VR8rooyQ3EtCZyzSCra8aivJcVVIyXpCLdcjFh9aToDmpcFz150Dihh5ozzsyb5OVOiLx7Y3C1jZDyLkB5r35Ok2FaHDeN55IBD68iZLbRqvpZRd30qgGT+Q27lR2H0SWrc5mPUumvkPuen3tv7rtMrws2D0Uqlfv3r7ynNgQ9yxYLh8L5A9vBNcusLmpsAzGxmZw/wKibNmtZsKxb5GQOke1KLEGl3ejcaNdMUHg1ObqWFFqOCyrBumah3HMxAWX4iFpiYiMltZmS00lLb6UkNxJL+hlNE2aNo+zuWbPpNauNA9HUNr9/zXJyx2brxGFwgf+ykZbcxqyd5wyv2wwvW28euB2feu/sSLe27FZ3nAq6mZFVhNAycnwNu6jPPKeb65KLY4RCqS+t2zMAACAASURBVAFgVrSRqJYgbiBa52KNI6EYLyDBF0oKhaIDQYR4I/NqIreByG8liVuJ4nosL49Ai0HBvAzB0hcaLuTP4hteeLG/iop9npKFCUHRQ4lwTyhI+hzl/ATupPNUhPrGT/JlQvLvklr/pmD1f+fO38/p/yq76l52759irZ766X1np/3UQU/TSV9DogsLMqJlEmD+YF1HPagfCBsBtanCWdcQCfFoAzeIrjcEEAPTDYU+lepDwrBGcThwBBwYCDMKgVsVEgRVeGElhpTn+ceU+sdubKirjkUqSpiL8awgBLeQIzsZAXXG3GQMxB8E9oOAvCDP7HVAnoa0WCN+Jjq+0yy6lcVPRZjFGpnHwY3DECA3INAHBPGBGngAkJFgpxbjsFGWcweJk4fml5OEdVR+EZmfQ7VIR1uloJ1zcVE11NRmanAp3isfK81AidNRknSUJAPpWYD1KsJ55OHcc7FBVYSoZpJbAYYRCRWmIoq6qYOznK19R5nCZ2lHWNRj7FlHdGslczPR2EAw2M0A5KSP8DAgBAKRvoYAF30NB71v+Vrf2Ghp+RkCoiDP3QHf+ID/4An8ykHvS3vdz+w0dQLxeyf7N6/eKre2lZVVitLSq/QMeUTEha3tBQp1lZv7+u2b76+uZGfyE9lV3tLZXzee/KJW9ZvELsvQ4Jjo2NLSsp2dnX/hHfnDDz98//33l5dXl1dXqovL6+sbuUL5/fffX1xe/vD9D+/ev3/79u1PP/30/fff/2tFhx9++EHtTX337t1/gmKhPv+OafHhww8//HB2LlOp0VpqJrtcrlSqzs5ufbEfOboyuUylUikVSsWdgUqhUCpubm56eq5QKNWjR5e2wqudPeX1K9XltUJ1pVBd761Pj1fyRkvII0WkySrq9jBnd4yz0Geys2h7sut+duxzcuJ5LvOXy3xPz9yPTzxk5wFKRdjBkdv6Ln92jb+0Jd49cp3dsG2eMK3vdo3OiCLaJwcmh7eP2g8v8lvGTCSNaWYNjVt7/J1jcdsUN7eTnttJz+mgt01Z9i9Yjy4JlrckRyceF0p/ucz78MSjf9a6rJc+sWYzu2kzvmrVNcMZXOTtHjpdXQRcKP1PT90Pj5xkMr+bq5iri4jDY6eVDe7urlB27rG7L1xZMFucMlld5Wzs8DZvf1bbe/y1bcuVbd7qlvX6js3BifPRmcfhiefKtmh4iT29ZrF76LC5azO7xh1cMBtesJhathxbNB2cY/RMMeqHKWXd+LIOdF4zNqaW4VNla1XqalfqKCmXcMvCrEuTROWRtuXBQTXc7FZyWisttZma1kIp7WWOLQlWdySja7yhFe7CjnByVTi2YrO0ZytTuO0fOxX3MkPKcEkt1PguekgbzbeBEdgpcuqIJdbW/rG0D1TchMirNc4INEsXsjMlroXmMeWomErUyyZSwyh7ZUu0vms/vy6YWhWs7YlHl63mN+zVc+L4xGP3wHF4gdc8we6aZY8uWQ2v2PSsWdYtcFqWuX0bVr0rFuntlNR2Ssscd3jTqnWZG95JDekixvbSQAXZ3+V1O2Sa+RYiExvJ2R3UnE5KWgs5rpYYWU1IqCOltVKTmshZ7bSKQZOSPmZOJzWni1rUQ28Z4/TPmfcvctrnzCpGmWWjJmXjzMFVi71jcdeMRXAFJb6bWrfErZ3kNkxbrOyLZTK/kxPfkQVe3yxnfNGicZRd0sdqmLJunLMJrSXzEowYYVDjUCgrBuZUS/Ppprm3kiRVBIsMJC0ShvUDgd0B2CgYLQfFqcVzG/G2bSRRPdM0jYAOgaD8DWGeRt9FJj1Irr33svlJTBzKH4oPMUL5gwjBEHYCEu0L0hRqPOU/1XbTeRjo8f/k7f82Kf+L6ID/L3fjt+lNTyNpz7wMnjnqQ3whRr4QfAzGpIrEqiNB/MEQL5CBiwHUC0yKQphk42j5WEw8VscD/MIJoOMO1vMwgkQStP2NdD0g4HAjTCqaW47jFSO5hdyvi/ofhCQBpHrUYKhDnrFTIdWzFO9RgvUspYizCKbRcJw/GOQC0BYbaDvqG3oYokMgvDRkSh83pNHUNgPFS4bbpiE9y4jCNCwhAAT1NNSV6iHCIJbVJNpLFKsAI2wic7OoJhlYYiicGoI1jyfy0pGSHFxpP3tohZfTQYuuIoaXk4NKiEGlhOByQlw9Ka6BGF5N9C/BB1Xi0/rpqT0MYSpSkoHsmjY/OnY/OfNcP5COb1gnNVPNkxEm6Qh6KgLiZgBxNsD5GNKDwSZRMKwPEOxniEmCa7sCvuVrfyfUfmSv8ye+9ld8nd/baH1hofGVlebXdppof9q5QnZ1cX15dS27fnX54YP8+ub69RvZ/sHrrS3F9s7V9fXV1dWlSvXjmxuV6oI8cnUvbxYrCqAZm+HwRGNjpkjk0NnZ+a+6Kn/88cc///nP79//qH4H/PTTT/+ei1d93r9//+OPP3348OG/x7T48OHD27dvz8/lsrvu1VsOuZpBe8tlvK1fVcszP/vDVBeXBwcXbJYCh9vv6VEd7J8e7MpOjs9PjpXHezujTT1JZk3BoIYAcL0/aCADs9rGnKunjVVSphroC13sjRmL3Q1bucL/UhWpkAdeqiIU8rDDY8+9Q+eVLeu5NV7XFKdm2KR+lFXR4ZKcG+MbmWwuTc2s9BlespxaNSsbcTSu7Inui+5esJjdEq3uOHTNWC5sSRpGOUU9zMohVuOYWceURduk+cCCzdGpx+VFwOGJR9s4t3bIpHvWdOPQ7lzmubglHluxVip9lArfoxOX/SOpShHy/U3SzVX0yZnb6jJ3cYJ9sCeRnXgujZjN9tKXxpmbm5Yb27y1dfPNTavNNcHKvNnaivnaOndjy3L3wO7wxGVh03p6zXx6zWx5y/LszPnoWLyzJ1rfsd87lG7sOoyvcocWzabWbNb2pEs70pl1h+4Zy5IeYmU/vrwLXdiOzm5Gp9Vh05vIJd3Umn5K0wiza4rXPm7ROs6dXrPb3Hdc2nKYXrMbWOKNrfO2jxzPZT5XF/5HZy7Lu8LpTX7rNKesn5nWSgmqIIkyMVbZvMcFXQ8Lhkwzg8zSLK3SOaIMhmcOKrDAKKoM3jLGap0wz2qnVg4yV7ZEG7uixU3brT3x3Iagc8q0bYK9uu1wdOK2f+Qil/vt7DvOb9iMLVv2zJlWTLAKx9nF0+yCCVbJDLty3qx81rRoiFkxYlI6zaqYZxdPmwQ2k1wrsOySgKcFw5Z5LsGlqNRmUmEPrWHUpGGUVdJLL+iiZrXT2yYsaoZZmZ2UpkmzxV3h7LZgbJ03ssxb3nE4O3dXKNw3DkX9q7yWeYvqabOSCWbJsEnTBKdz0SK9lxXXR00bZxRPsrKHGN0rlodnnheqqN0D15kV8+09+8VNQUEPNb6RmthKT2g3dsxEcWKMGGFQWhCEm4xwKMa51zPdWijO7VRRE4lfhCWFQqCeAJA7AB0JYRajmfkY83I8twrHKkAz0lGUGDgiEAmKsNQK8YIEmDFj8Lw0Nj0WQ4+BCbKx5kkIiDvgkY3WdwLNx1LgNxLsQ1fo4yDg1xGSb8ItDCIwMF+Cjg+YmIYipCBxKShGOZ5aiqWmEokJCHIKwjgbbVZEIifjEGEwXCIaFArT9gJpSgEajgYv/CCPnQE63iBIGBKRBEcmkXDJRHC07WcpnbrBEnYYTJhLFGRhXQvwIdUkv2K8VwHeJQ/rXYJ3yMARg8GaEj1tqR7UG0iKhAnS0V7FeIdMjCgdw0+B+1SRYnqowU1EuzSkaTRM39VA3w0A9AZgwpHMbKJ5KY6eiCJHwsxT8bxsknUe1qEQG93CaF/gdy9YZHdQ0lrIaS2UlCZKYTe9ddJ0YM6sa4pV0kOPriFG1hDjWygJbUzbFJRLNnp0ia9UeB0ei0dXbPOGmDFtLOtMDC0GAfUAUvyxxkFI00iYKAXpnmdsm8VABAEB7kCcDxHoAvvOVvOxSB/uT9b1Rn4n0v+M8+wz0+efmj3RcYaOL01cXV6rN+Fyufzq+uZcrlDevDq/urq4fnUuk6nB2BcXF5f7Bw1tE+Ze0UwajWnMZDJZxsZMAoFka2t3cHDwH3IF/zc6/95p8dNPf76+vlFz3j9yE89l57eVIOr61Tvk1s+wRplc+e69LD1D9fjRWVnZcHF0d6TVRJJlb7zdYp6rosjsJAO/GQ9v8jBs9wH1RMAGcnBLnWbLvdzNcZvjVQflkdPlmdfri6jX19E3l9GvrxJeXyecnHpt7Tnt7IuXNnlz61YjS+atU8Y1AxYlDX6hCcl5FVHbey6ji7bLG9Yr66KgzlxOXWPjBLt6lDO2Yju4wJtasz0999o9cmub4jaMma3uSpUK3+NTj4Ut8eyGw9a+y9m519C8Tf0wq2eGu7Jjd6EM3DvymFjln517KpXeVxd+r6+jv795+cOrlzeXUQpFwNVFtOw06ODIWanwvpD5yw49ZUeeshPPvW3R+iJ3fd5iccRsacR0edx0bpCxMGKyumi2uWO1uc1b27ZY3bbY2ORubfF29my29/n7R6Kdfdv1HauFTcvZDYuZDd7shtX4itXokvXYkvXIEm9yzWp4idM6wawdMa4YoHfPmg4smrVNs/oWLYc2rDcOJetHkqlNQc0wq3aE1bNo0TxlVtxrXNLLrB81W9sTr+07jK5a1Y6btM+ZDa/wcjqN/UuJYWUI+zKn3+fuErOjfbIhYaXo+BpcSiMxtZma2EDJaKPMbdp2znBL+oyHF212Dpw29hw29xxXdxyHFnhd05zZdYeTUz+VMkCh8LtQBR+fum8ditb27aY2rHNGWDHt9Nh2amqfcdYwM3fcJGvUpHrefGDDumiClTZEj2mnOOcjLdKZD3OGzIviM5rw1UPMjmnz6XW7w1OPwxOPiRV+zwynY8q8bpjVMm3Wt2LZNMupmzarHmXP7fIPzxz3TqUbx+LNE4f1I4fRbZuuNavGRfO6BdPWZfPMTmZUIyV1lJE+xUwdZ6SMMtLHmVUL5v0bVlvHrlcXYUcnXqdnPip50OiidV4XPbSS6JqHdcvHOmZhrRKQpjEwbryRMBvjXMG0zsdal2Ad20nOvRRpJ9m6DI8Nh0A8ASAPAMQXSE6BswpRpiVo82ICLhQBdNMzcNLWFuvqS/WpCVh2Ls6sACuqobjUUd1q8YwYGEAKeCbUfSTQfOKo/SQQ9Dgc8iQY/DQMqhmNeO4B1PIEoWIx8AQ4OBqKj8fDguG4WAytEE8rxLMrcaxKHKUEi0qAg70gYH8wJAQODcLpeRs98wa+8ICAIhB6YYZakVbfplZ9k978ZWrL5wl1qDALtxKGIAfrUoKLbKLH1TMz25kxdcTQKqJnEc7mJZIUDAG4AeB+EHQQxDgW7pBLSuyghlaToutZcS0mrvkYuwykIBVuk2zEjYNDPAwNXAz0nfQBzgYQTyAjD2VSgKFGo01SsaIyCr8Izc/GBlWYhlcw0psplX3U6n567SC9Z8p0fM5sbt5sddVieZ3XPWNW1s/omLN42UyXZqLtU9E+BeSeWYuVHUHvDDurjeKUjeInIdiRMKI/AuMNpgaBzaIQDplY9wq8axFekIGlhMH1pHp6UgN9N0NNb/BTJ0NdL8Qjd+C3Iv0/Wmr/3vLFA7Mnz50MR1emlNevVJeXalfr6dm5QqU6uwt+3RbYqVTKi8ubjIxVIJDNYBozWcy7H53OYLHYTU1N/yFX8H+j8++dFh/u9lF3zqgLheJj8vBSJrutolUbAm7R7WrS1tvvL2Jirlhs1cLsRBi5W/SsxxvQ4KLX5KI7Fg5eS0NvvcS2eIEmohE7xYTZMtLuNF915nqt8Hhz6f/2OuRC4XVzGf/9q4xLZbhc7n95EX55EXJxEayUh5yceW4fSgemHGp77HMaHZPLXFIKw0bnnA+PpbJT18H1uPDBFuOaqfj+yNEVTucMt2rQpHaY3TltMTBvtbwtmd+2W9wRXSj9ri4CLlX+x2eeG3vOB0dum/uSlR27oQXLiWWbrilOz4xl/6xV67jZ7IZAqXRXKT2PTj2Vqoiri8hXV9Fvb+Levk5/8yrn1XWKSuV1cxn25ir++5uEH26S31zGXSlDLpX+F0qf68uA013HmU7aeBN1toe2vmh+cizd3RKurXJWF9lri5zDfdHBoWhnX3B47LB/ZLu5zdvc4e0dincPpbMb/Ok1/t6R2/6xx86hy/KuaHLNqn2aPbRmtX/qcipzHVqx6l8xH9m23DwWD63a1E+yW6e5S/vi+T37/mXLzhmLpjHzwj5G/Th7acfu4MRxdte2c4kzu8MvHjbNH2I0zbHFLRlP86dFZc7Jjdi8Pmb3gvXMtt3SnkPbNLdikNE2bVYzwhxatDo8dpPJ/JUKn409yeCi5ey68OjU9/Q84Pw8+PIi9FzmfyYLOJf5ru071P3/7L1VcCN4lub7ePftxt7YvUM93T0904WZVZlVCXam2WJmZlky2zIzM4PMzEwyyGzLLJMk25LZMoPQku10dk11V+5DZtXMva9bOxEd0ScUCr0r4nzxP+d832+VUSkjVsxR0gexaf3Y3FF80TSxeJqYJSXmjZIKRomJneiQOnhgNTSuEerRFPg/65ZTet3XdgTXN5EWc9yDJcF6G3NvibXcxpxeB1zrA1Vaz/l9/swBv1PBqJVT+5TMiS3uwq77itZz4VA4puENbnD7lWypmt2rYrau0ZqWqPUL1Ox+XGwHpnCWWLJMLpGTK9YoNWvUVgVrdEd4fB19Z8nW6xNvbuKN+oSjU3+pnJHUhoptQ5dOUBPasb5VMFE1zL8F6duKpeQDsGmutHIIswnKboVxO+H8LgS5HASItHcKs3eNtockO0KSnODpQMdIO8dwO0CUk0uEvWuEnVOoHSLRGZ3sTC0Cu7cggnsx3nVQdiEMGQ944WPz1Ov1t2GO3yS7fpvh+m02wDEH/SzY7lnIG2ghAlGPgDZAwXUQUCUYWQNH5MPAeQBMMwzTCAUXAV0SXeyj7G1C3rwKfGMb4uQQAnoqevss0M4+xvHrXJ//t2z2s6zKz5PSf5tZ9TTRHZrqQs2HMnNc+YWA8Hpkdg++ehzfPktunCYltaPY+UBimis2HcAoR2OygAwxPHKQmDyCy+qllEl9xCOc6BZERDM0pAHuUQrBpQMdI+1QyS74VAAy0QmT6Pwx0wmW5EwsgrCK4IwisHcdLqYJWyolrqnddw/c1Ltc9Q53Y425PExY6EZrNe57R+6ru/yFLX7dOEU8gCsawMY3o7J7MCtqpkJFV6n5g0v0hGaYRxGQnOoMi3agpgP8yhEh1RjxOKVmmR03gPdvQlIKoM6RDnZhbwExrnaZ4OdxTl/6vv43wYvXvi52YdBnwY5feL8CxqMPdrYeDo70V9e/pGX/h+P652tXg8FoMJsfVlZ3k5PxOPx/VgsSiUKl0ltaWv/3m+dfV/0KavHhw4fHx8ef6VGGT+G9/ylk8JPr4tby0a3+ix3PurtnVm0eTbSr08DKmDc7OcDlVOe5RKepFOeVYohCDFvKBM1muB51Ym5k1L1R4vY8Tavm604DzDex11eiiwt/gz7eeptxo4u4uom4t+RZbjMe73OuL4vOTvJbe3PDM3ITSxPyGyN7ZKLJdeH+vr9UXQ7s1GC6h+sWU/dOvVb2PCeVnEE5a1LBX9xyX1R7KPZ8zq/Dzq7Cj85CTy/DFLveo2vssTX2oJw+sspQ7Qu3DoWr227TCtbkOnNVI5xY4/UtUE8uAg/OfTeP3E+vgne0or3j4LPLyBtdwoM17501x3ob92BJf7TmGg3JR2cRl9fxt6bUu9uke2vqvTX1Vh9xvu+5ty442nA/3OSf7Hkfavw1a7TNJZJqnrijZO5ssPY03BOt8Orc+2Cbu62hXV2FmI0JZxcBi1ussVWaTMmZXKfLNphre27SFcqYin16E3KuC17Rui8ducmP+EsHgl45Y27LQ2eMu7emX9xEj6yz5zeF8n3PNjl1cpN7cOmrvfZbP/GsmaP0KplpfSixFJYuy0B0yKK7vHO6IeXjxGwJpn2OMbTKla5yOuYoHfPkoWWmXCO81oXfmmN1+piT86CL69BbU8ytOcF6m2EwpBgMKdbbjBtdnOrAZ3FLuKwRdK4wi6dIZTPk8jlS/hihZIaYLcVFtyDDGxDBVbCoOnhiMzKuCZHTiy4dQou6Y/+hca5khrJ56nuljzi+Ctw+81Weeq0eeSzvC1e1HsuHws5lRtUUqWae0rLOqJNTK2XU+jlWyTihfoZSPU2umafUL9DqZijVU6SsPmzOACZ7AJ3UjkxsR/qUQoLqEDlThIp1Sv4sMW0UnzFIKhqn9iv4V4aYW1Pa4Wno/kmITp94eRk2tkovGMBUzVALR4gB5WhqJohcCOA3Q/nNUGY5FJXkAoywQ6Y4kYtARDEAk+VEygYRMsCYbBeiGAiOc3SNtncKt0MlQmi5KGyaKzLeEZHkRMiCkLPAqHhHRIwrrxga0oEI6YT7N8EwKc7feLx86vfmeZLrswzXZxmuLyNcbCOcASkwdBUW2gCB1ENdq8AuVRBQCdw1B4hqgOFaEIhyuH2so2uaE7IC5JILeB3j/CYG8H2My1ci2+9ETl+mhfxD9fKTgmJwHMA53OG16KVNpO2bcDtovKOgBBLbhs6SoNvnGcvb7ltab6mCkdOP4eSDyBlAUiYAkuzsGmdPygP5NeFC23GpXbTcXnZqHya8BhlQgImtoIVVUkjZMGCcAy0fKmpFRUuxntVQj3IwvxiMinOBRTuSc4D0ImBoJzV/lClVcI2GaJM+8vIy8Ezrd6TkacZJKz34rXWeat9rZVsoXRaUSqkVw/g2GalCSmqbIa6uUTYXmbrzsKubsLEVdlIbwqcMQkoH0zPBiS24nkWOQuuhOvaomKKIqrD4PAgqFwRJdbYPd34V4vgszulplP03cfYv0kBPIp1fBwC+8Xlb2l95V1dn9vI2nZ0Zf2YufIz/+8Tjub39OFE3m8239w/7p2fuHl54PPEXtSAQSHQ6c3Fx8Vdpnn9F9SuoxU8//fTjjz9aLJafIXqfZk1Wy53eoP+FWGv6OVTL9DMz9vbhnf7u3UlzgDbDfjHWYSXV2VADf+glG7qIijKYsgSyWQjeFIPUdfC9IdLJJHlrhKAYJ6jnSUdbDN1VuNGQcHMTajLEW8ypN7pIoyH53Z3YqCtcWs5XbWTI19Jiswvy61IV215SZQhvoI82KqP2LgdIKodX6Gs7LJMpdmXPR7JEn1jjTCo42rNAozH66DxYfeR7fROzdRA4t8Gf2+QPrzBH1xizG7y5DbfBZfqSWqA9Dz65DD06Czw6C9w88J5Y4w4tM+U7fJ0h5EoXpD333T/2Pjz1P78MubckvLtLfmdNvr9NfLxLubwOV+55nFzEWMxZj3d57++L398VPliz3j3kvHvIfrjLNN4kXJ2E35yHXZ0EXmhFJ/veR9vuWo27dtfjcJuv3RdcnoacHPpdXwTodMGX16KDswC5RjCySp3fYqu1XofnfpsHnpJF2vKh+/qJp1wrWDoSLGsF83tuvUu0zRP/S12U3hSvvQ6VqfktMkrlFLFxCVsxhW9bYvYrmN3r7PJ5et8GsVJG5faW2LYu+PRl1ozDm+ZoPUvMnkVm1wKjd4k5tMJum6PWTGCV+94mY9TVTbjJHHNyGbx/LDIZoi2mOIs54c6SfGdJNhoSLOb0e2uaWusvXWFIFum1U+SkTnRMKzJvBF85TymfIedIcGkd6LQOTH4/rnGGMrTObJunVI3jqkYRfu2hf2xbqlxldG7QJWp29yarScksl1NLF8nNa7SxXb5UzalbIOeP4PKk2PwRfOUcuXaBId12b5TTSkaJ5RPkiilSwwK1c4VZMUXO6scldyAzelHZfYS4ZkRyGzKiHh1Ug8meJubMEpJHsNFtyNx+YrEUN6zgXBoibs2pe8eBmwe+VzeJBn3cpMItpRMTUAUPqEMHtqI8WqD+I6jAUbxHKxqT7gyOtsfmANza0NQSEDTanpjpyioBU3JB4BhHWKIjvRyCSgFCowDIeGdEvAM0yp5SACTnAQhpQH4ZglcOpWS7CkrhUZ2E0B40MRfwJsDuK8HLJyLbp8Fvvwl5axPnCCqEY2uJuGYstB4CroM6V0Le5AHe5ANcqsAuhUBQLsQ1FwkQQ1H1cGAVxKkMapMJfhHr8m2S6/exNk8zw/++fP7zlFRArANWDEeJYaAkF2C0PTHTxa8ZHtqKiu/E5o0SxzaEp1dBV7rwURU7qglJzwZQs1wpma6QOEenSHtQgiOtGBLdi80dJudLyOFiItubyODR2G50vjeDEkx2DHfAZrjyqkEB7XCfamhUKyKsAU5MdQWE20HjHXCZrtxyaFgbumyKPLwhWD/0M+jjjJcxNwd+F2qeaoCwOc28OA9f3xb0LbC75plDS7SFDUa/nDK0RFuepKnmWMo9r609/7Utj5weTGgtmpgGxCQ5RDegh9fce+TsxiVm3SItqY/ELIWTK2DYPLBNsNOX7jZfetp86W/zbarLV+mA30fYfRbkAEmmKTdWrSy2kcc1ms3m/7jeNP5CpvtlqP7RUGwwGiWSASKRgscTqVQ6gUBCIFBJSckPDw//+83zr6t+nbfFTz/99P79e5PJrNMbjCbjLxEgHwM/LLc//xnGT9jxT+w88+2t9WGjSqhMeTMSaT8cab+a5XraSrQMUHUS4n4b+kqCNQ5iT3qwqh6Coh+/OUFWTZKVk4SjTdblmb/ZnGI2JV9fBRn1MXp99Nml6OEueUtd2CnJX13P2tvLWlrJ3N6LOD4RZS3k/65JTe+pyBiJHF1hDK9QB5dZi2oP+bbn2q7n5r733CZvcctNex6yeyxS7vnsnQTvaIPkGvddrd/esUh54Ll54LV/EqDc91za5m8dee+e+l5ehx+cBu6fiLYOvZe3PVb33K90QUdXviZTqMUcbrmNPbsMWdpyX1Z7Hp0FG4xRRlOUyRhlMcc9gnNeUgAAIABJREFUWDLeWTPeWTMfrFkP1ox7a9rjvfjxXvx4X/j+XfHjg/jxofDdff67+6x399kPd3kP1jzrbYZZn2DSJz5YCx8s4ntL5r0lwWqOvbOkXFyHT6lY8h23K32wwRhuMIat7HnI9txGNNzpPd7ikUC6wZ3bdVvccxtRsabUvNk999l93vg2t0dBr5LRwgeSovpSxLL4qjmfyjlq6SwjZKzQtlf2sm4eU5WY2IoWjxKGtnhKrffBpUhz7rtw4N63xmqbp0yoeAdngas77sp9r5PrILXWd/vYX3sZvHcesHchUh/5qnZ99PqoO0uixZyg2vedUHBqJyhZ3ZiMLnThIC57CJ8txYunSG0r9AEVe1DFHthiD2/z1k/dt068Ng+9FtW8vGEOtKWBLq0rXaSI50n5c6S8WVJcPzaqB50ygCucIFXMk8UThPwxXI4Ul9yNblmjd6iY1bPk8ilyk5xeMUnOG8CVThIbFmniUULlLLlSRi4bJTUvMEtHKfn9hOppVkoPOaYHk79AzpuhZEwSJSq3MQWnYZrcvkhTaQNMpqTtowCZUnijSzGZUqeUnsmtOK9yqFsllC4GurVAuU0Iz26MoAmOSnZCJjmRCoGkfAA5B8iuBDOKgLhkF2ScCzrVmV4GxaaBSXmunFIEMQOEiHHApTizysDsIoRPPTaoD+nRAPWpQSb1kd3qUY45QKdMyDf+Nl8JX34jsn0Z7wiuQDhXQ1+Xgx2qQKBaCKAW4lQJsc1w/j7Mzi4dYJvl+jYdYJsPsS+HAWuhdnlA21ygTR7om2iHb6PePs8g/F2p5B+SU7/0ePU6/C1KjCJUoCCZLtwKSOIoLqqP6FEOjWlDVU6zikboTbOs1UP/AQU7poFGzway8wC8fCA1GwCKd4CnOHvUkEO7cFmD6LQ6LJ1NIeHpZBKNRKSRCTQikYIRoQi5QFIuyK0EHVGPTOtAprajAiqgmERnQJg9OtnZuwEe1YtOlmLr5cRJjfDWnG61ZNyaUs80PjNVkJV21MG2m3qfs65hyjcZym2WRs1c1bBWNzjKaeH6HKt7liiW4HO68ZH1CM8iKCXdmZLuHFYDLxsix7UifVqQqROMlDEOvRyOzoDAUiGusa4v/B2/DXD8PPjt51GOf0xw+V24/d8H2zArAk8WZx/gCHNzs/HuXmcwfMzm+3iM8zGB49Zi+eis/kiJNt9arq91UumwSBSAxRK8vX3q6+svLy9/lc7511W/jlp8+PDhL3/5y/39g05v+GjS/tl78im03Ggyf/SkfEJEGU2f8nhNltOx4s0CkCLLeS3LZSrBYSEPslQKmykCzxSDlU3Io3Hy9Ybb9a7HxY7H9b6n7sjvet9Df+ptMkQa9BGXV/5n557aU+89rc/WvsfuYejJSULfcG50VtnEXIrenOw2MfWyW/6PzZte4/36U96cirKx7zWl5LfOkMfWuDvagL0T0cyG24SCK1NxZza4c5u8HW3gtS728jrm6iZmddtzSsVZUAuOL0K0F8Gbh57ybe621k954H5wErC4yZOrufObnO1jv9FVds8cZW1XeH4dcHkTuHnoPbDEaJwk1o4RWqYog0usObWb5sTn9DrwRh9+a4q1muMt5hiTKcZijruzJN1bku8syfeW5HtLyr017cGa/c6a93gvfv9Q+v6h9PG++P1D8fuHknf3BY/3eVZLmsUcazFHm0zR2vOg3iXypIqzd+G3d+E7vyeY3RcsHAraVmi1C6QeFaN6jjap4Y/v8gaVrOFNdusabWCL1amgtSnJyYOEPzQsOjfPIttH4e3SZx3jT9pkNrUyYFWubzMvvA4U0Q6P7kRnDeJLRsmlIxTxMLFoglQyQWhfoi4eeCi1Xku7bssH7osHwolt/sy2YGSd3Sdn9sqZnbNUyRxjap0nU3En1jhtM+SqUXzFMLZ+glA5is/pQ2f347OG8GIZvn6N0aVkNy7SqxeoPRvsyR3+qtbjShesOfVtWSD4tfv9W/02vikjqMYloAbuXwXzqYIG1iBLRxkJ7cioVmSWFF8wRqiap+ZJCcldmNQudHI7KqUDXTRGbJUzuldYFVPkfClOLMVXyshdayyJit24QGleoHUucytljNg2VEAN3L8GFlCLiB3AVK/S14+9JhTc9G5M4yJddSq6uomeWOePrfEurhOMxqSRVX5UHYSa7oJOdsZnuOKzXKjFQK8mrFsVEpfugoh3gsY4ELOAvAoYqwREzwXSs0C4FGdUihMi3oWeA6XlgHkVcFYRiJDsTM0GeFTjferxYYPoiHFsqBQbPUJmtaEc8gC2WYDXGa42cS42aS62OQC7fNDbYtizIvCLYqhDBdShGGyTCvg+zeW7RCebeMCbTFc7MeRNMdi2GOxYAXEphr0tBNsVQWwTgd8F2f02r+Ifczs/93f90vP563B7+wiXN+H2dlH2sBRnYi6AXQBOGMAVzFIzRyjZI4SaBWr3Brd+iZveR41pZEXUowKroexCEDjREZroyKtABjYiM3owEWkkAu4/hvgUCo1CpFOFJLdalG8PJqwNVzKEn1bQZ1XM2lGCfwUUHe+MSnTxaYRHdqOyRnC9Sob8yONCF2u9TTeak0+2A+TNKHkrQrPJUG+x1ArG3gF3c4Um70dvzlL1l5Gm6/TDfR/ZCqV2BJfTTUxqR4U0wrj5AEa2S2oHunmKlNKG4IiBgmZ04DDVewhLqYDYxjk5JbraBtl/7vvmjxEOf4x3/kOs0+8jHf4x9A292O9A0vMAhRmHpAaL1Wj6GCVr/US+0xtMJtMv0bCf4iqMpttb648//tjW3u7qCpycnPrxxx9/rbb511W/mlr89NNPf/7znx8fHy0/p5pcX98YTaaPgvEpmfyjpftnxJ7RYrW8+5PuWG0Y5pp6kI/TlLsJsnmGdi4laDvRmw2I+RLweCFovBgyVQFb7SQYV7n3F6I7Y9ytLtKoj7TexhqNETe6iKvrqINTvzmlR0pRRudg/MFxwKoqQbMT0r2aDumcy5iOz5cljCj91neF0xt82SZveVsoXWGOrnKUe34n52HnV5HXN9GX15GaI9Hmga/mUHR6GanXxxsNCdtHAcsaj53jgN1j0Y0+YvvYS3sRbDIm7J8ELm/xt/Y9lbvC3jly3zyla5bUOEHomCHPKLm7pz6zW/zZLZ72Ikh9GNAuo1UMYytH8V3z9LUD991zn+PLQO1V4O657+lNkF4fuaP1P74IvNIHX+lC9IZwozHSbI6x3ibeWZLuLMk/fyffWZKstwnW23iTKUZviDCbokzGyL0z/0kNd/lAuHIkXDxwk+3xJ3Y50wfc/k1a6Qy+ZoHarmJKtthdm8y6JVLhOC57kpk8FRw5lRYwWure4vFPjRN+g6HudWx2OZdY5kss9/OuZ2ZKEOkSiKgaGtQAj+5BpY9iiybI0lVe7wJL3I/L6sWUTpCqZijDSu78rnBwg9OlYDYsUspHcFXD2MphXN0ooXWKOCRnLKsFMxvc3gXqgJw6vk4fktP6F6ltMlJGFyq5C50zgsufwKcP4grGCIXjhMxhYtYQPncYX71A6VphDSu49bNE/1rS0+rJz6sk4RWg2EZ4dAMithkhHiK1LfArJwiFUny+lJgvJeT249O6sant6LQOVHIbMr4FmdmDrZggl48RCwbwNTJqwzw9bwCf3YctGSXmDWCrZeTmFV7BBCGgChpSC/cqgbgVAAOb4GkyfOM6Y2rHrXqCki3BN69wZvc922Y5TVPUfjl7fI03tMyuGsGH10Bpma6YZBdsigs2xYWUDeJWwHgVcLoYQs9BYpNB1DyQdytCUIGgZ4HIaS6EZBdMggs2wZVRABHUQ1lFIGoOQFgLDR0iiAZxvG4MrR1O70Qwu1HIYpBTtqtdiotdJvBtEfh1iottrOurZJe3SWCnLLRNLux5PvBFovN3SS7PisDPsgFPAt488Xr9PML+VaHr60LAywynF7FvXyQ52BZAv0u1/yxO+N/Llv85NuALt6f2UU7wXCAw1dkpygEY42wfagdJcHSvhyZN4MN6cUHtyLwZUs06vWiJlDFCFo8z0nsJaT249F6yoAwOiHcgZboISlDeFZCcLmxcMpOA//+oBRlPp3uQfTow/hJ0dAtyeJlzo4s8u/Bf3GQWDGDdCqHwOCdKDiCmE5MuwcS1o9O78W2z7NUd4eGZ/+lp5MYoZ6UbtbFAXh7GzXcglvrQS13IhTb4zgLbeBOhNyScnQer1NxFJW12jV46iE1sR3qXgji5wPwB/PqRV9sMw78Khs90IRa6shsQzHoMOAv6Js7la1+b37m9+IPX689inP8l1ulfohx+4/k9Mop+KB18AIFM3d3m+wf9x+sb3Sfq9e3tx/C+j4lEn5beRqPp+ubmp59+6u8fcHJy0Wg0v1bP/KurX00tfqk///nPf/rh3+/u7t+9ezQYjff39x85IR9BT/9xE2UyW4+PdXsHt2bLdhfLICO+vxH9YAn+k97/TiO4X2I+TpEeJoh6KWGjFjadB1S0Ys2H3vfG4HtzyuNd2b0l696a/nhfeGtO12rTTMakufVQXkhJdVuKweB3ceE/qojw7h+snk1e3aIvb7G0Z37b2sCFLfcJJUdz6Ht4Gri576c+FMnVHjNK3tyG28Q6Z0XjsbHvu7bjqdr32Tjw2TsJ3j4KPLuMNBhiNUci5b7n4bno6iZKuet7cxNtMsTo9WHXN6HrOx7Dcub6tqdy36dzjlw7gmuboQ6tshSHHhe6IJMpQq3175qjNE4S6qdInfO0lX2h5sx748RTeeKxf+l3rQtT7nspDj22z33Wjzx2zn32z30OLvyOr0SXuhCdPlxvCNfpP37CrnQh59eBx5eigwufnXNvxbHn8pH7slYoPxTK9rnSHdbwLnNom9O+Kmhc4WVIAjL6gjs3WXVLtMJRXP4kO3g026Fl7B/qFX/XsPq6VkKuyvJo8MybImaPouNaIBG1gOReSN4osmaKUDNBLJMSSgbxhQP43H5s7gBxcImzeeilPvaeWOfVjJILJLhSKaFMSigaxBcN4honSf0LjIVNwc6h/8VViN4QrteHX+mCz64Cr3UROkOU3hB1rYs8vghUHbm3LdPEY/j8MXyhjJA3SSiWkaqXKNnDhNpluniclCpBV89ROpaZ9fNEv76g7xsXkOVpsY2QGhmpYY5SKyOVjuErxknVk8S4VkRSByqtG5PSgakYY0nW2F1yesUYoXKC1DRL615mSNaYHYv0slFCdh8muw+T149JaUPlDODyhrDRLYjETmzBOLVgmpAswYhqoJG9mPRZQuYcoVXJmN0RVI2SEzvRJTPkyhmK8lB0chU2v+U2vsaeVvJaZmj+5RBCmgsx1YVXDKaXQ5gVUL8edNgYNmgQ69WKYhSDGIUgfgWUXwml5wEp6a6kZFdqDtC3GxM0ihVJUAGDaB8p2nMIze9HYhthmFoosQVOakdg6uEuRSDnAohtOuhlPuh1AcAmF2CTB3TIg34X4fB9iPOrVPDzPOBzMfh5Mfh5EfjbfOB3OUCbTOgLMfb7AtyzePjXSagnWYhnGfbPMpx+U1r/38X1nwXafi588SLQDpQEBuUDIDlAfBaSlgMlZjnTCgHsUjAl25WVDwzvQmfI8AlSTHwvJm+YndiNLRrHFw1T+EVQlxh7Tj44tBYR34psm6EXFLlh0dT/39uCIiCxSuCCcqyoAqPaCzKb4k4vRFv73AE5NboJTs0A4ZJBnHy4WzE0oh5dNECeUgpU++5XN3Gn16HKWdpyD3qhHbHQjlAM4DRT5FMF53TT62jPe/9EpNb6nF0EH58Gbx94KTXs6RVa7Qg9tpUU0UQvGCGvHnmOb/kkdOK5YjCxHEqqRAOyXEBZYKc44LdRTl9GOX4RbP+vIXb/Gu30r962v6E9+T37xfLs1HssziAWG6xW0y9H/x8z/j6G1xkMH/E5xp83rCaz+U8//NDXJ3F2dlWpVL96z/xrqV9fLf5z/fTTTz/88MMPP/xgtVrv7+9N5luD0Wi+vdWZby3nFyZfH1NO3tne8kY/a7MHeb0jfGcNebwLebSGGfbdH9bZP6h47/c9HtVuj9uCd4bAd5bQB0vy413Fnx4a3z9UPd4Xv7srsFrSNtQpC8u5k3M5GeUp/RMh2vPk9o0acs+sQNK3vOO7deA5s8GXa9yn1nmzSrfFLXeZym1l20Om5K5se6j2feY23MbXmNJlumLXW6eLfmdNtprjdk98V7bdj8/DdbqYs4uwjX3fwzPRyVXgzrH//knw2WXI9U3o4alIexZwdRNydROydyya2eA3T+EqpNh+OXtt33NKxR9XcDdPvBb3hcpDL+kys1yKK+zHDCkYKycC+RFfceyuPPFUHHuoTjyVJx6KY+H8Hn/t2F154r516qk+9dw599o799k89tGceh9c+Bxe+O6ee2+deqhOPFQnglWt2+Qut2eDIdWwZYesoU23jnVehUwY3RjpX5Qmqoh3EFYJC5PqVZyqRVJkBwPR1PFtvex1XR+/PiKwkRbWiA+uQUQ2wRN7sbFtyLRuZM4AOqYVkTqI7lUwR1XcCRVvapM/o+Yv7vAlq/SKUVzdOFG2wd/Qem0eey+o3cbX2XK1ULHrqdzzOj4L+jgbPL0M3j8J2Nb675747557H1z6nOmCz/WhxzdBO5d+qjPPhQN+xzqjaoVSsUwtWSSXLJBLl8j5MmKyBJs3RYzvwST2oasWyK0r1DIZnNCZ+5u6qfA6TEwzMqkTldOPzR3AZPehpArWkIKV3Y8pGMaXT5Fq5iiVMnLZOLF9gT6oYMl23doXaVUThMpxQvsirWWBliNBFwxg2uepFWPE9B5Meg8qvgWR2InKGMLlThLKlihZo/iARnj8MDZxAle4SFo4cB9c5cS1IrOG8Q3r9JVDL7M5wWCMXd3xnN3g9q4y4lqQjEwANdOVkw+gFAJZTfCAcVzwFD5wHBcwjvMfQgsb4bwKqEiC8m5DuFdDuSUQRhmE0wH3kGJEoxjPITS1C8HrRXsM4LAtcHwzAteERtTBgZUQxyIQqBwGLEE9ywY8zwW8EoNsi0E2JUC7Iig8lWQXg3ieCXpeDHleDHleDH5eCnle4vy8jP95efO/5Ff+Pq/yN8Utvy2t/WNxyO9L4v9n1fzvUkO/9nv+1Pf163gnaCHWPhPgkOiEzgMFdmFi+3E+lQiPUrhnGVxYDOPkA93LIAGN8JBGTGIntmyCVT5BzO4hCsRIUKw9twBQOIgZVLD6NpipTVQKlUYi/CwVJDqZQCP7YonpAGisg7AAPL/heXopOrnwPzj2kGvYhf1ooRhISHMhZQCF5dCcAdyIgnV07nOtj7oxRJ1cic6PPK72hJtjlL15+u1VwK0u2GyKvrdm35pSl3YF1fOk9X23s8vAG1386XmYSsMblQsTOhmh7eTQLmz5PLVzTRjVjqMUghH5IGwNFFUBckh0cIwA2oWAvgtweBXm/Jmfzb/62f7R5/Vn3q++9LGVLU9ZeyXm1TWz1fqpHen0JrP5o2B85H4afp6CfPSH6fT6Dx8+9Pb2/U0t/ovqp59++hg7aDCajH/6d31TsxkAMPb0Wkz19/pg47HofJNv0Po+mKPeWRMe7+LfWSPfWULfWcLeWaPeWaMfrXGP1tQHa8H7h4b3Dw2PD+WP98Xv7oqslpSLi9TMssKatlzVZrhmNyhsYuSfmw8ChxtW1J56Xahiz2tSyV3cEk4ruJt73vsn/jta//2TQIMhxmiMPb4IOzwL0p6F7WgD1Ye+qj2fo/OQ06uQi5ugrSOv+S3B9pFIc+in3PNWH/qeXAUenPutbAtmN7izKu7sBm/7yGdxkz+vdhtbZ89v8RfU/MEl+sKWQH3sI9/2GFpmDa4zZnf5R1ci7YX/6ApLLEG3L1EWjtzmDvmyfd7kLm9yl7d4JFw6cls84i0eChYPhctaoULrIdvmSdYYQ0rm8AZv5VC4eSJcPxauaYXLWvdlrduSlj+2wxvd5jSv06rlxLoFXmpLdExtPDJI/Natyq80Kawu0pFbHlkd3KXGp88FAyTjL6sG/SpxmX2wnH5kbj+icAiV1YtM7UYmtiNye9GNM+SWZXpyF8avEhzXhkzoRoU3wYPqIQkdiOpJkkTBbFuk1I2TmicpLTLK+CZbpuEu77vvnvgfXQSeXAceXYoOL0WqY0/JMr1hitg2R26bJ49vsqd3uJMazoSGI91k9ygY3SpGwzqtUk4pnCWJZ0nZU8S0MXzxEjlnihDXhw5vQyYPYaO7MEEN8JheUkCXL7Sl5O/rZoqGGA0zpNRudM4Atn6e0jJPlSrYPSv0iglilgSb3octHCYUjRPLp4hl48SGGUr3Ml08hM2TYMrHcPn92Nw+Yu0kcVTFnt5m967QM7owhYO4rF5MaC0spB6eJMHE96LDWpFepRCPUohPNSx6CFO9RutZZ+f04aKaEfnTpGYlbfXQXW+IslqSNg9ElcN47xKQWxGEJwZjU53hiU6oVBdGI8xtCMsbxLAH0Yx+lMcQOmQcGz6NC5nEiSawggE0uQNB6kaQe5DUHiSxA4FqhBGaUdhaNKQSjKxCQSsQwEqIcynYLh/sXAwFlSNe5gG+zQI8zwG+KgTaFgPtSiGORahvM0HPUkFPE12epLg8SwN8lwV8k+Xyx/LM/7t48Q/h4b8PD/ptRPg/xWf+nXjw74rHf5+Q+q23w7cim+exDq9Snb+LdXqR4grNRAgaiJ6tiLgBfIGMnjdFz56gZk5QRPUIYREspA2RKMFm9+NLhiiVo4T8PkJQFYqU4ZLQhhlT8Rf3PGtljPh+jCiHQmUwKGQ6hUwjU6l0bxw/GxxUA3UXg0Rl4EopaXiVsaP1Pjn3UeywK0bwgmIQPQeAS3PmVUAyRnEdcoZkmTu77SvfFexo3S8vfK2G4Nsz3yutp8kcf3ubZDLFWS0Z7+9zNdrg2A506QRBcSTYOgk6v47Z3PVsnSaFN6PY5ZAICTZ9jJQ3R8+W0byasZQyNDQf4prh6hjn6JgB/jrU/t/cX/yR/90fuM8/97F5Eu7wXYyTUyqoe67PaLkzWj5JxccF6kem0KdIbOOnTAqj0fwLj+fDhw9/e1v816nFhw8fHt+/N5lMxnfv9PfvzAEBd96+t9eay9Po8z3hgyX+8S7Jeh39YE5+vMuwmhLuzfHvLEmP1szHu/x31oL396Xv78sf70rePzQ83te8uxe/vy82mjIur6PNxtQNdfzmdvD1Zcy0ugrTpwoaLpOrGHvHPtrzYPmOcELBWd12l2uEG/te6iOvs6vQ65uIvWP/jQOflW2P1R2hYs9LfeR/dROuOfLrX6bLNrnHV346Q+j+WYhc7b515HNyGbK657515KU+9tQce6sPvTf2vZbUgiW1m1RO75wlyza4h2ciiyXi4MR7ZJWxqfU6vwlc1Lj1LlG7FmlDCpbi2GPnzKt/hVk7S6mdobQu0nqUzJEd7rCGM7nLmzngTezxxna44zu86T3+yCanVkaqkhG712iyPc6y1m1V67ZwwJft86b2eAuH/PqpgLJJ7+Ylj6Kh4MSWIFZGsjAnnZWYjwwu8i2OLpoQRHcn2SQP2jQOwEZawZ0jNk1tXk2esW2IkilC8QSxcprQIad2LFIbZOSOedqEgrewz29eoucOE4NroL4loNBmWHw3SjxKqJ6m1E5Ta6fIkmXGglo4qeBVjRBqJ4hdcppUxZrZ5iwf8GZ3uMuHbqtat+Ujt6kt9rSGM7vL7VtldC/RpCpW5zK1dpKY14/J7EEldqET+tAZ4/jMCUL+DKlMTileJJfJKdUKWvEiuXiRXCqn5M8QU4fRHt3xv6tf+12D3KFzuHGe0bvOGFCyJOu0LjmtV84YVXHHVNyGKUp2LyZDgqueoeQP4fMH8UWj+Jx+TK4EXTqMb5mhts9TykfxWT2oylGiVMUeWKc3z1Lqpyj9K6z6aYpYik/vRhcMkgNrEIxcgH8VLLIZKcgHeVVAEydxxUvkxjlaXAsquh1VtEhsUVFndvkn1yHvrMna89DGSRq/CMzJBdIyXbDJTrBYB1SGM6URRu5A0HqRDAmKKUHzBtD8ARRLgqT0Ikk9SEI7HFMHxTbBcG1wbAsc3QiD1UABxUDXUjCkDAGugAErIQ5isG0hzCYbCsiG2xaDvs0BPssDPs8F2BZC7EvgrwrBbzKg34Q7fOFr85X/m6ciu6e+b2z8Hb+M9Pwfub1/n1b5ZTjzG78XX7l/89QL9MQX80T43WeC75742X6X4PJtjNOTMLtn4faQJBg6A0YoBnErwdF9mKheVMwgOmEcE91HiOrEh7cg/SsgUY3Imgly4zQ5pxcjqoRx8kE5fdQ5tWhx27t6mpo4hAztQLPTMGQ3IoFGJoYjPCph6X2YsXX+ksarZoyS3YseXWNpz0N1N1GqPV7/Ejm5A+VeAiVnuvLKwGVLxIwRdHIXoWSE3bFA29zj3VwFmY0R5hsf/aXXjS7m3X3etT5hdT9AeeC9ceApHiSFtiPqV2mNq4zBLcG02iOzH8cRQ7hidHAnzq8JHirBps4Q+dUoRAoIEO9iF+34feDbbxMdv45z/KPv639hPvsd/dkf2M+f+Nl87f/qC88Xhe2l+p9v+j/++IX7+XN+9ieP9yePntGkNxg//O1t8V+sFj/8+KPBZNKrNbd5+bdvbM2NbTsbHYtt6JVe1PYs63TH33gV9c6S9HifcauPMRtiHqyZ7+/L/vRQ9f6+8v19+fv78se74vf3Ne8fau8seVZLrsmUdnYRvn3kd3LhrTgIDxkb40rmc8Yq5zcEh2c+yn0v1b7H5oHX5qGf9izo5Dzg4MT/4ipk88BzfUc4qWCu7XjOb/KWNW77JyLZBkux56k3RO4ci1Z2hQfnvnpj+Lu7jOPzCI3WW631lsjp3Uu05T23oVVmzyJjWe2xq/XfOPBa33WfUfGGVxg9c5SJdbbyyGNojT64QlOfeTXLSF1LtGEoDOGEAAAgAElEQVQlq3eZ3jxL7ZbTB9bZhUOEgn6seBRbPkmqmCTnDeELpISaWWr/Bluq4QxpOEMadt8Ga1DFXDpyW9S6Te1xZYec+QO+bJ87vsea2Gfk9YbFN0VWzniUTHp75yVhAgp5mcmxbSGxzcEZA35ho7mEoXZGdxuirfVNU+X3tdXExkTxGK58DlMqIzXJ6RUz5IxB7MgWe1XrNqPhbWi9Nk88J3e5bauMjH5caC1MVA4Oq4dmDGIa5qiNs7TycVLJCKF6jLyy4zGzwetdpJUP4UoG8YMqlmyH2zZHbpKRhxXM3mXa0BpzcpMzusGe3OZO7/C65fReOX1xWzCl4A7KWQ2T5JgGhH85JKIZEd+Dzp0mpA7h0oZwxbOUzGF8xjAudQCXJMGmDWOzJrG+/fH/o3Hvv9Xvhnf7FE/ixKOEtgXKwDqjZY7UvkCVKllDCkbjHLVxiV4/T2tbY3QqmNUzlJIRfMMctXmR0rvKHFZwGiZJ/atMySqzeZZSM01smiNLVewJNa9JRq6aJHavs6qmKfn9hIQ2jF8FNKUXWzJHTh/C+1bBAloQKcPY4hFiQhs6uBYR3orMmMRVrpPbVfSRHffj6/D1Q6/UYWxkJ9KzHMLLA9CyXeh5AHo1FNcMR9VCCc1wSg+S2IkgdMKJnQhcKxzbAkfVQRGVEGQtFFEPhdZC4Q1wSD0MUgeF1EKBlRBwFdyxAPQy0embMLuv/W2/8Xn9KsbpWYTjk7C33yQ5fZ8N+j7G5Wm049cBdp97vvrC+/U3AXZfedt8LnjxlcfLr3lP/k3E+r+qtv+uQvZNOPxrv+8/d3v+Gf/ZFx4vv/Kz+Upk+yTgzZOgt597v37q8dohzN4x7C020wWTCeCUQKIHsDFjeP9OdFAnJnOGKJ5j5I4SmxfpHSus2ily1ShRVAULqIamdWG65pnzu7z6eVrSIDGiG0UscEL7IHAcAj4LKOrG547SO2aZi2r3SQWvbgIvU3GubuLNpmydPunsMnh+g53RhRYWg5n5wJA2dFQnNrUHky3BjCs4RmOE0Rh1cOJ3diI4PXI/OvNZ3faVLHFKhulxXdiiaWLhHDlqEB07go0YxmXLCPVr9EIZyb8BSctG0Apg7BK4VwM6sB/DrEEAEhwASY4ucS5PfWy/Dnr7pY/tZ4IXTwLfPAl685nwxVeerz4TvvjM7bugsuBr3fWt2WI0moymj/6wW73BYLVYP11v6g0f1xUfuZ96g/HOevfhb2rxX6wWHz58sFqslsIii72dPiZOv63ZGo9XtoH2ZuhqGVU5gdfIqWd77lZj/L0l5e42xXobbzZEmQ0Jd7dZ7+/LH6yFZlPSvSX33lpoMWcaDPEWc9qdOWNHK9o/8uxSVQC7NrtVJYqD4IMTL/WR9/AKfVrJWt0WbGv9Ty9CLq6CTy4CLq9Dtw68ZlVMudpNrnGb2WAo94R6fZxcw5OpmDc34RZzzI0u/OomWKcPOjgL2jwI2Dr0nd3gt88Ra6fw9TOkzgWaXOOuPvA5vQg8vwrWnvuv7bnPbfHkamHfHK17gTKt4UpW6PM7/Lkd3tQ2b0UrnN93611ltMxR2+bp/ausaQ2vbYWaO4BL6cTEt6JimhGZfVjxKKFtjTGg4QxpOCPbnPEdbv8Ga3CLJVEKaiYDxna4XSvuGe2RPQp+YktkdEOkeMRXPObNzUyObRUVTfGzp0J8hypf9w7jevu9RwrDBgNThpgFowjxGCJjCCGeIVQvUxrXac2rtOJJoniCWDlNbF2gDm2wxzXclgVavhSf3Y+NboQHVoAj6mBRjfCYZnhiO7JwEFcgwTVPUYdXufsnvmeXgQenvvMat9Y5at8ao36a1DJDHVpjD6wwpevscRV3apM3reZNbHEbZOTKMcLAKmt2WzCh5g8q2L3LzKZ5WuEwIbkHHd+NSpVi8ydJRTJy8SwlohEZUg+PbEGH1CP8qqGiRkSYhIvo6PzX+tnoJlCyBJkjxdXNUqqmScVDuBEVe2HfbWiD1bbCKJ0g5Q8RWpYZ7WussklS8Sihbo7SvcaY3eUvHbhNa3hL+27yQ+GUhtc4T2mYIfetMPtXmU1z5Po5auU0Ja0Lk92PzR3GZQ3iqpeoFUvUPBkpcwof1IwIrobl9GJjW5BB1TBRJTSkAR4nwSRPYTPncS0KWouKkb5ICJ/EJkzgo3vQXuUQQQmYUgNFN8DQDTB8K5zUjSC0wZHVUGQtFFoFhddA4TVQRAMc2QCHNcBANRD7bFfHPFdgJdixEGiXDXIqh70tBtvkAV6lu9gmuz6LsPvW3/ap++uvBC++8rX5MujNl742T0Ptvgl++1Rk+yLQ6Ruvt18IXn4hePmF1+vvwuxfxDH+n+Kx32RkvUp2epsBeJng9KXXq8+FL59G2H8d8vYz/osvBC9eBL11iQPC0qGEQjgxC0TOAwR2kJOmWL4SlKAZFdqPjRrCBbRgMicIdWv0jAF8ZjeqZpxSP8lum6VNKDmTSk7PEqdMxowdIvp1oBHpTkhPBNWdxM6DuFdAPSvgye3o/kXqkJxaP4GfUvJ1ugiLOclkzDy/ito9FAzJKeH1KGYOhC2GhLWhItrgJaO4aRV799R3/yxkfcfn6ixoR+mzsyOY32KWj2AKJNj4doR/PdS3BR4+hPHtRHJb4LEjOPE8qWiOHtaNImYBiGlQ90YsuQhEKYdSaqHEEhAi1wWaBbKPBz7xffO18OUTj1df+bz+2s/mc8GLr9xfvo2yd0l1IBWgNVqN1Xpvtt7pDQaj0ajT/Qyw+8jjubXoP24vjMZPFAaT6cOHDz09vX9Ti/+6+vNPH4x6k0m+bJhbuD7WPOqadwZJGz2okzWeRReqO/bXbnEONhn6q1CzMdakizbqI66vfK4uvHXXAfeW7HtLrk4XdmtMub6OvLmOst6m3d1mPlrzzIZE5WGM78jckKbRqAuVa9zHFLwZFXdKwZGpuItqt7lN3vK24PAs4Pg84Pom8uo6alnNV+0Ld4+9NEeeR2eiw9Pg6Q3O/BZvZVt4ows3GCJOL4N2j31OLgN3TvzXdr2mlJzpTfaEil05ji8ZwY4pudoL0c6pz/aJz86J15KGtajhbB27Kw7dFnZYa0c8yTKlRIqWqhiLR7yVQ478kNO7xhhUMKZ2uJM7/K41ZreS2bXG6FphdMhpTQvUtjVGo5xev0Tv3mRL1JwBDad3g92ySu/fYtbP+PvmZLYsekZVJguSs8RSn8IxnntBuH+5T1I3IWOAVrAYgJEMkCQ98VO5AeMp0f3CfCkqaxAe3QpJ6kNlDWPThzAp/ZjsUXzxLLFkllg2Q6yQkbIHMPWz5O4VevU0sWgUnzeEzexDR9bDIupg9bOUmmlydi+mc5k+oGTK1PzVPXfFoafi0HND67W8LxzeYDfIyIUD2OweVNMUuVlGqRkn1U6QSofx1WPErgV6s4xaNIBrkVFHFdyhNXaHnNm0RG+WM6pmyOIJQrGMkD9NKJghpA5gYlqROWP4nDF8Yg86vBEZVo8IbUQENUDdO4L/rUlGqQqPaISmDaJr5JSGJWq2BJveha6YINZMk6qnSeIRfLYEk9yByujD5vRja6bJhVJ8dj+2dZ7Wv8qUrNCH1phSBWtEyR5RsmsnKWWjhLoZsnSDM7bNqVmkJHQg6ybIq0eCplVq9iQuaxRfMENMkWJSR7HJw5jAamj5CKl0kiAeJzTIqWXT5Mh2lHcdLHwYEz+Hi5ZhgyexojFMuAwXMIxlVUIxqS6kQiCqFIxthBHa4YQOOLEDASuDQkoh0AootAwCq4RCG2DQehi0Hgaphznkub6MtbONcXJJhTqIIW/KIW8rIXZVULtqqH0V7E0Z+E0R2DEf9jYT9DLK6UWQ4xPR268DbL8NfvNEZPvU582XHq+/9LH52tf2if/LbxOw/1ze9c+5Ta8SIDYZDjaZQPsSyIt4x688X33pZ/tFgO3nnq++9Hj5KtgekA5EFkEx5TByNcqjC+nfhxG2odmtaPc2TPAA2qsFLWrGxPfjfeuRokpIs4wsUwv6lgUDqyz1ie+SRlg8iI9oRPrXwphlYFS2M94PxfAgBVXAA6og4XXw7gXWisZtcIk2IOeMrnLmN9yOz8Kst9kXV5E7h4K5DWZqJ8azGEPPBYW2YTP6MVMq7pyaubjNXdS4yXc8zs9EmiXO2Y7P/olXzwK5dYbQPkMql+LTOhFBjTCPJpR7O8qzG+VWhxTWo0P6yH6tJGI6nFICZlbAERlArBhILAXBUgGucZC34YCvPWy+9X71OuDtaz/7rwQvvhS+eB36FprpCst1YdbAB1f7zKaP2ROmj6FEOp3eYrHq9D/7w4ymj9sLg8FgMpsf//SnD39Ti//TavEXg+HHw4Of3r//8OHDX/7yZ7P+zHQ0e7leqp6M1i4EWLb5x7NkzTDxTMF9Z415f5/zcJtmvI7RXQQbdREXpwEmQ6L+JuLmKvj6yld3E2Q0RptNcXe36SZD4uVlmNmQ9mDJvbfknJ0HSTUFX3Wubh1FaM9CJhTc3iXa4pZgftNt88D/6ibu/Dp+aVuwvM3fOvRR7HpcXkcdn4esaNy058E3N5F6fey21m99z2P3OGhSwZ1QsBa2BMpd7+PzIJ0+7PQqSLHvdXYVenAeOLPBH1xhjm9w5nb4q0fCwVVq0zSmb5XbroxInEirXwntXnfvVoc1biR3boZWy3h1s5z+Ld/WraAaZUK8rKZ0JXlk131ql9O3werZYEs2OX1KZr+SMbjF6tdw+jWcThWjdZ3Wu8XpU3P61ByJmjO8w66b8cUGFCQ1xoRXJgSK47MH/CrmeTWzvLJZz5RhfuKoD7Z3EN4tyZ/zrlig5wwgI+uAIdWQ4FpIaCM0oQsV04GMbIXHdSPCm2ChdbCwOlhiBzKzD924QJnUcGQazpSaLd1gdK7QWxeppSOEWhm5V8FsW6IVDGDLR/H1MlLzLKVqjFgoweb1YQr7seJ+rHgAK+7H5vagC/pQJQOYaimufAhXKcUV9aPbZdThZXbTJLl8CF/Qhy2UYAr6MNk96KxedO4QLnMQl9SLTpKgM0dx4nli9gguthWZ2I3KGcOnD2Kzh3FV85TsUULSAAbZ0eHc0B3VgsiUolMG0GkDmLxRbPYgNqMH3SSnNq9S6xZIBQOYzG5UcjsyvhWR1I4sHMSWDuM7F+i9S4w+OXNEwepdpTXNkyvGCM3T5OZJSk4PtlpGaVthNMqp5fOkQhl2fJujOnNvXicH1kF5BSCvamhYLyqoCe5ZCQmohZWMkspmiIULxOIVWuUaPXuWENSPFknRYVPYkEmMaBQtGsN4DaM5PUhCHQyVD8IXg4kNUFwLHN0AQ9VBsc1wZD0UXg2DlkBgFRBIJRRSD4PVwyAVEHAtFFwPA5ZAXkc5v45yfJMFsCkCvRKD35RD7Cohb6sgb6ugbyuh9lUwhyqYQzkMVIKxz4PaJgGeh9g98bV5HmT/KtnlRbrri2Sn79KI/1Tc8dvSzucJhGcRb18mOr8pANnmAL6LsHvq/fqJl82TgDdPE5xexLq8inQAp8NQ2Sh4MYDZjOc2onkdMH4fktqAJIvh2GxXfCaAlQ9i5IG5BaDKYeLsNr9mlpIpwbbNszoXOFMq3tgaJ6UNJ6qEolOc8OnOnHAcz5ecP0CsmCG3zHIXtwSLG2yZgi5T8mUK9ugKS67mbx95XV4F6vVhi1v8PAkquAbJygV6VELa5Myz68C1fW7zArFVxp1QCHaPPI7UgkOF+5FKqFplyZTM8klSQhc5rA0lFAMZeUB2GZjfgGBVYxiNcFotXCDBEkqhODHYvRtNLIRCkgCoMhAgycUm2Okbb5svBS+/F9m6JDk5RDm+Cn7zxP3VC9Hbl4FvXgXb4gpQzQvNxrl5U1GxYX//9u5ep/uZx2M26w0Gq9X6CZdtNBmNJqv17k9/U4sPHz78n1KLP//5R43mXUXFLQpl5fL+cqX/98eHk4UGw4zwbpJoVTBuj3hHs+yLFd7tmd/tVfC9OfydJenxLvf9feHjfeH9bfrVhf/NdfjdbcG9RXxvFZuNKbqbSN1N+NVN2OlF0PFZ0PllhMmQbjCknV1GH534xEz0ftuxpNb6nl+EzW/wltXCzQO/+U23hc3/xd5bBTeXr+eefT915mrqVLJzMpOzTyqw07v7Y7MtZkYLzJYZZGZmtmXJtiwzySTLIJlkZmZmtsVky19nd5K58NedTJKamrk656L/tUqlq6Uqrar3WS89P87jU+L9U/LOafDqgffWsd/uWaBSlaJWp9w+xB1fh909xl/cRK0dchb2PBb3vcc3PEY3XI8uuTf30WuHfuNr7tM7nqd34QZ9mk6fMrPj1zxJl6+5zB54bp27D+9G5s4WZo63AHoW/9C5BOlctGvf+K7h+n9rOHPonI4b6owY7gV0b/2uZef3bfO/b1/6s+Zz/xHJ0K6bfJ/ev+fWs+3WvMxqW2UMHrCGDp1HDliyfffBfbeRQ+ehQ+fBA2b/vmvfvtvAHtslX+BdLhDMhgvmIhn9PeQBeex0ic9gp7NEDmsbwfd0CRe86pZo2b2ECBE8owuf1UOMb8ZENSCKh8m5/YSENkx8G4pbDQ8WwEIqYBEiREITiicj1U/SRKPUzgVG+7xzuZxc2kcsGyDyBoglfYS0VnR8HSKxAZnRhq6QEeuGyY0KcqkUWzNI6p1lDS+7ze94yRaZ4ilS/yxz59B/eYdzcBq4fuCzdRJweBG8sOvVPePcOcmQL7pJZpltk/SaITJfRsjtwMfVo+PFmNwhYqGCVKKgVM7QC4eI8S3oIgWZP02rX3XOlJMjxESb1iGOjF866ZLZS0iT4IvHKHkDhJJBct0sXbzKbFlmCBQkwTCxaZxar6AV9OBK+gjSJXb3Als8y6hVUOsU1NYp57Zpeo2CXKOgzO57bZz5S5dcKocogjFKzgAuvRfDmyVVLlH4M+RsOS6qARUqQnrwYJ5V8OB2TEArOn6YWLfKLpimJUwSYydJCdPkqGEiV47njhDCFQTuCN6tDc2R4jx6sZQODLEJhePB8AI4qRVNbEMTm9HYehShDY1rQMIFcEQFHFOLRNciYVVwmAABKUcA+TBINQrbQHaqgjnwYVa54C95kC8CpG01wqYcZlUG/cSDfayAf6qEO4gwTjU4WxHSQYRG1NDsC9DvE5wcM1EQPs6+FPqlkPZ/VbX/ZVGlTRzGOhb8OQtiVwqzLgB/iHewSgFYpzqBUhEOcbDvQ22dsjFwARZTQULy0YRaOL0ay64hMsVYej0Gn4tGpQKc88GePKRbKdytGFbaRx7b8WxcYCVJMIX9FL6c2jruvnMevH8V0DbjFt1MJOcBUWkAagiB6UNLFzuLl5kze/5bx9zt44DLm+hHZc71XezBCWdlm7lz7HVxE3Jy6Te77VrUSwqrRXrxYL7VyIoZ1uZl0OKhp1BB6pl3Xdn3PNj2PFvzeLiM0D4kP5xFL+961EzSo5rx3hUILx4sqA7tXQmnFIDZ9Xh6HZIogNLrELgSGCAVhBchaPVYfAERwkM5CpB2ZdAfomz/1uujdbQtIN3pS4TNx1Crj0H2X0Id3odYg7IBtEpCsYyn6+o2gUDqUYXmxfK2b/HN9uPbvoXmG4xHrdXr9W941d/U4l/V4qeffvrTn/5keX19fnl5ff368mL56R//8U1U/3+wmf7pn35+fHwpLdXa2RkxGEt80k/Tcz89Hd7PFe4IEaoFhvnAzXzBeVEHG24DDPfhL8b4F0P8syHZYiq2mHgWU4XFLHw18wyaVI06WafN12uLdNp8nTZfry026nkmA0+lyrh/SLm9j9Pr8l+NOc/auNWT3GD5omixfe/M/+Yubv0wcO3A5/giePXAZ27HbevEb/c08OIm8ukp/u4+5vouQqVKvrqNur2Pv76POb+JOr+JPruOPruJOrjgLh/4z+/7bRz77Z4GTu14ypfZ/YvM1VPf/euQvevg5VO/6SOfiW3WyAq1bSkKKZv988bjvInm9bOU2V2/VGkyTNz3t+JthqRHMBxbNJzh2tn4901jwb0FxUOeVdO+oYP1th1bgcNVTSshowfs0UO6/IA+uMdsXo8qXsoOn67ijjf5jDcnzRXnLuRWrCQP7btPHFMq1pKIffNuA6NRoy2BQxLrrtn/3jTxP5pGIB098YOpUZKYwkFX/gSpcIgYVYOIEMJyuvGFUnJyCzaIB0lpQye1oEP5kLAqKLcCGl4FCxFAg/lQbiU0QgiNFMIiqqBxdYiEBkSkEBZWBYuqhkVVQ2NEsIQ6eGoTMrMVVdyNax6ldU0zuqbpNUNEkYwkHqPJ5ljD88zBWdbQAnNuzePwKGh5hzO76bl97D+3y5HOMvm9uBIJRjrNWN7hrB36bp74rRx6t0/TK2SkzDZMZC0ysR2b1IZJaEJldeOzJPikFnSGBJc7RModJaTJSHESinNH+fu2De5oReMGq26NWTJCTmnDJLdiivqJ/BFKWgc2R4KVrbguH3Gmdz1qRimds2zFjufskc/Yjsf4rsfiic/CMWdm17NtitY0RRvbc5/c9+hZYdWN00qHSPxJSu4woWyWnCnHh9Qi/Piw7G58qhjny4e7lUB9G1ExY8T4aXLSFCV6lBg1ToqdJMVNk8PkBE4HNlCGDxrGRyhIbi0YYj6UwIPiq+F4IQJRDMVWwEhtaGw9AlkFwzagMA0opBBul+pon+4ELoEgqhBwIQLKh8Eq4MBSmD0PBuAhQMUohxKoTT7IOhNiX4SxrkT+MQv0farTj/ng9xWId+WwDyVwKz76owDxuRL1vhLxvhLxQznUoRgPyCfY5sBtqlL/a6XsfbTT5whHx3ikfQ78U4rTlyQn6zSAQz7EvgjskAmxSQT+GGpjnQz9lAWyz4NhKzBYAQxVDCbw0Mh8KDDBCZsLo5XAwttxaQPknAFSTg+5bZFdt8hI7iP5VcEyOgitk6z1U9/ZI1/ZuodgzDm0Ec8uQeFyABQunh1Ej2gl5Q6Qlw4Cji/jjs7j1Kr8Z6NQr82/Pgs/2Q84PAvbPAnePw/dOAqQr3oLRughIoSvCJk1zGhb9qoaZeZICPIVj40D7+MN9/N1r8sjf5U6Wa3Jnd7htEzRkttwgUJEeC0yqoUY1IDHZ4FgGQBqLZwshEFTAZBMgF2cvW2SAyIfCUpB2CXDbDIhHzMB33OtP4XYOSUC7OMcQClg+zind4HWVhH2X8LtPnNtgAk2UR3cp4UFvYODns/X/ennJ6VKo9W9OVCofrEA0em+rRL/yrn7TS2++/nnn//0p5/Nzy9anU6j0z0qlTq9XvVG0tZoNBqt3mB8fX19fX39/6IZ/2wymcPD9fb2llKBeXtLc7luvOhXzQYqRzBP01TDud+zOuRZFfGsS3w2xD4b4p8NSS/G1Gd9gsVUaDFXW8zVFrPo1ST4ai79+ix6NlXdP8Q/PMQbdMUGfZlSlfukzDEayp6NfL0mRa9KWj+vl+5IU8bmG1Za7x5ib+7jlMrUh6fkzePArWPOzonn7qnvyRX38jZGo8l8eEi4uI58fEo06LKubqN3TgLOb8K0mgyzsejhKenkOnrvPGLtKGBx32t8iz62wRxcYU1ueognqX1L7Ok9T8WW+/S+1+yhZ/dmSshkG7Z79q+bdiIk2T3TlLUTzsS2Z6WMIF1wHVxPki6Gzu35rZ15144784ec25ZY1dNu9QtuzUteDFnbZ/Gudcc2eaQje66Qt5QZONEAl87jW0dtOwZpsi5Qfz++T8bqG3bun3Ee7Q+eFhK6xxiStoSh9Dh5RtJoRpbMt6CXxpfjc/uJuYO0bCkmv5eQ1oGNqUUEl0O4ldCERlRsNSKiEhorgsVWw2KrYUm1sKR6eHwNLKoSFiOEZ7Wg05qQBZ0YkYyY1YpMqIMl1ENTG2BZLejiDnxVL6lCSihsR+e2oUT9eMkETTrFbB2llffg6oYoLQqaeNx5ZMV9dMV1ftNre89v7yBgc89vdcdnesNzac9nfM2za5opHnPum2YPzLLHVlzH19x65hjiabpohNK5yKwfp/FllNI+UlorpkJBbl1iNM47181QsyS4+HZsUjc2uRufKiUlyz3et6+iuxRl45Q8GbFYThIoKPwRcu0EpVRGKu8n9y66XN9z968DOxboVUPE3kU36TJbssyaOPDqX3NpnKA1TtB7F9n9Sy69S+zuJVbPKrNj2TmzCxvfgolsRMWJ0ck9mCAhwo8Py+zA1U/RyscpSX34MCk2sB3D7cXHTJKixoj+XRh/CTZijBg5RgwbJfr34/378IGDBE4/zrsHS+FDcQVgQhGEIkTQWtDEBiSlDY2rQ8D4UFwTCtuERjegENVw21SnjxH2tilAUCkEWY3ANqBRNQhQKRRQAgcXYG2zoJ8TgT/E2X9Jh3wsgr0rhv6QB/qxCPKuDPpDJvBdEvBLCvyHZMCHNPAfs4HvC6HWAqxVBeaHYsj3ebB/qMj/b0Wi77lfbBPgDknITzHAd9EOn2MB76Ps3kfYfoywex9p82OI1Y/BVu+4Np8SHOwyQQ6pYJs4e5sE+8+x9rZR9qgCMEGIoFUgAlqwcR3krH56kYKS1I/LGiZGiTF+fGzjBHvtnCPfcqkcp0jXvFvm3MObcD5VeK9aBDOGwA6gRzXSeIPU6R2fndPgzSOfs6twrTpXr8l+uks2G4pVqpzt49DpXZ/aCTZfQa+cYiV34zgV8Kh2XHI3JbODVN5PnNj0OjgNvLkIub/kHh94HZ56rOx7t08xinrxiW2YlHZseic2qQMfJ6V4N5NQ+WBwqgMsGYRIQmAFMEwZzCnO3iHa7nOwzfc+n//Isfrex+pzhA2hDMNsoKDL4LhiNCwL/iXCAZGGxmagYMmOiDTr2L4Azf29wcNTExqqMZi0eoPqF8OPX3g8WrVao1Kp//Tzz78Gt9/U4ruvX1/fjJveGNpv3zU63S9NHs2bwZZebzAYjT/99NP/y73+8ed//unZoiAwALkAACAASURBVOVXGfr6LTcLN8PpGwLCWQ9RvcEwnng83/u9qEMthiSLMcliTHs2pDwbUiymHIsp32JMfzakvJh4FrPIYq62mKu+mstezcKXZ5FKlXl1w9Woc1/MVSpVzsV1xO19jF4de/+Ynzsz6Nq3EiEf4k1X3j4k7Z563zwkPJuKjbrch/ukJ2XagzJRrU4z6HOejYUvppKru9jb+wSdLvfqPub8mrt97H14HqBWpZgNBcdX3Olt9vgmc3aHvbTvun/hf/8UObfr3rtA75ih1o+QWyZotSOU3kXW2qkPun/8D02zXGlRkTyscYJWN05rn3PpXnYXDNLE0wz5CqtnmTV/4jV96N40SxGMEDvXXbs2vbo2PMWr7NpZTs5EDl1eA5L2u/QpOANjqJ4JzoigdDRIOMaqmyBVDuGL+0k5UpdwSYJ9QwOwtsq7ITpZTMjoQJQN4WvnqBVjhPwebJkcl9JFTOzAp3bjCgZIaWJMWAUkmAcKE4DjqiFZzaicZmRuMzy3CVHUhuJ3owvbUJkN8Kx6eE4TUiDBCXvxNTKSQIpvGaTLp91HZjxGZz0Vc56yCfbglOvcis/orJt4iCgdI/VPkNuHCFUSTKEYWd6DE/YTmkZo7ZPM9gnntgnq4AJ7asVTseQ2seo5sugumWRIZ9ltY7SRBY+t/SDZrIt8gSWbZwplpJQWTJoY0zTtPLLr1r/mMn7gKZ5jNs/R21YYNTO0kkFSfBM6VIiIa8HkD5IyBojpIy4O7aNeLQl5MkLJGCVHRiyRkzrXWOIFRu0oZXGfs3sWeHQTtHDs07XCrBwk1o5QBDJSxSCpe4EpnmaIpxiSeVbHHKNnkSlbd5Gssetm6OVjJOG4Z7GcEVWPChbCAyvhEbXIgh5i+xK7aZ3FX6GnzlHiZsixk6TIEWLMOCl2ksSVE3y7sMGDBB8Jzq0V49uH5/Ti3doxLmK0RzfGT05wacU6N6BJFXBMIQRTCiFUI9B8OEoIx9Yh0dVwlBAO40OR1UhoORxUAnHKBzlkAp1ywNAqOLweCaiAWxdD7AVIBwHKugj+uQj6IQ/8pRBmW4CyykN8Tod9SYHYpSO+59r+Defz33h//lv/L38ItfkYB3qXBPxjquMfC1F/JSj9u8JS+2T4+yTAuxinHyPt38U4fEoE2uZAvqQA3gXZ/Bhi9WOI9Ycou3ch1h/CbKzTALbpAGA2HMVDI6vh2Eo4qR5FrEbSeDBmPjhQhM6QURJ7Ce7VCJ86pFc5IrKWUjvpIllj5/USygbJklXX1iX3hC6cpxDOKIfQIvBMH3p8C7t8yrmwDy9fYh2cBSpVKc/G/FdTwau50GIssJgKn5QZiwcB3cuuaVJSWCMqpA7FLoS4l0Di23B5g9ShVZe5Hc+jy2C1Ovb6JPBglbW/ztrcYs5sug+vuEvnXeom6YJxalE/2YMPwxfC4ZlAxxhbSCwQn4qCpgAgKSB4OgCS5OgQae8Q6QCIBQETweBUCLwAhC9DwLOB9rF2X8LtbKKdMGkYFwGOJYK48wnts23qySkjAKBPSNC9vKje2M9qtfbbvsW3SPjv6Nm/qcV3KrXmV/9FjUarVmt1Or1S9W0JXqvTv40kq9QalVqt1emMRuO/u8U/qdX//NOfvj4bTA9nWo1Gc7n/vF5p7CKrRA43UpLmNNB4G2jRhb6ouRZDosWUYzFlWUzZFlOhxZT/ai58NRe/mote9MkvhnSLWWgxi17NAr028/4x+kmVZDTwHh+Tr265D49JOl2B2VC4eVpUNN0eNTqRrOgWLqRPbAetHngdX0atHnJWDz3PbiLUqnS9NufZWPz6XGYxl5oMBTpttlqdsX8ReHQZenIddnod9viUqNakX9xG7J76XtyGX9yE7J957Z15nVwFXdyEPinjtdrk6V3XgRX6wLJz3wK9eZxSKSfWDuGrJ5P/QrzPny/aO6SNLJPrFeSGcapohNIwQWubpHfNODeOUzuXmNOHHuO77o0z1MoxYt0UrWfDZWDXXbrl1rrMaJghts/hu1Zcq2ZDixThdfP+zTPkskFCTjc+uxOf2Y7N68KW9GCKe1DlPQieBFbYBUtuRsbUIbO6cAW9+OIBQnILKqoGHl2HDq+GRdTAomrgXD4kqBQUWQGJroSm1MKKxKiSdlRpB1LQjW4aIPSMUmukhFIxur4HV9ONrenBtwyQJaOM1kHnFhm9c5DZO8qWT7pKFUypgjm7yNnbDtndDl5Y9phecJmcd1tY5kwvcHoVzBYZQdSDqe3FVkmxxR1ovhQr7CO0DtHk066yKZfqXnxZJ6aiB8/rQjfJyeIRWnk3JqcNmdmCyGtHF3ThcjuxvD5C9yKjdZo+tu85fuil2HOvUlATWzExjejEFkyaGJskxvJn6JWL1FBZhlXLVMkEs37VuWLOOV2CT2jBVI3Rx3Y95vc8+xcYS4c+W5d+kmV20xyjZ5k9s88ZWHNvn2FMbHuMbLv3r7ssnnD61pkiBalsAJ8lIeQNkKpm6eJNn/pFl9weQmQtKqkFLRylyrY9BUvMuDFi2DAhZpIUM0GMGiPGTpJiJkjhI0TuCDFkiBA6QvDpwrJqkKwGFLsZQ61GUKoQlCo4uxlF4sMgyU6wdAAowcEp1h6aDUSXw9AVCKQIAS4CO6QBnDIAiCo4tgWNa0VjGpAOWcBPMQ7W6UD7Yoh9IcQmF/w5xcm6GOLIQ9sUwz8WgL+UIuxLsXYZCNsMhE0mwiEdaZ8A/yHe8ft4u49p4C/J0L8LtfpDhN2PSQ5/LMD/t4rG9yl0uyTIx1TgxyTQu0iH74Ot33PtHAqhNnmgz5EO1hGAH4NsPsY7vI91+GOg1TuuzYcYe/tEIDQNjC6CwnJAgBRHSDoAlQ2kl0BShimCFVa2wsWjBkfMAwVUoNI7SYltmOQOXEYXUb7u3b7ski8jR7UQGCVQXA6AHIp3CWCEN1IDapEZ7YTN4/BXc/5Pz0UGfZZanfqkTLp9jL95SLi8jzu6Cj2+Cq4ZdQ4VIdxLIG7F8KAKUlQTPnuAOLrhunvi86iMVt1HHC05784Qbw9ClQ9J57dh04ecoR3PxiWGaJleIKeTs6HgWDtInD080YmahcClgu3D7dDZEHwRBJ0NxOQByQI4OB3oEOVgE2YHSnAk5cPx+SBoipNNhP2XMBunOAdwioOrAFk/KdKdX5rJZAMBr93aUpuf36Kf0WhUqlRvWGidTv8fjWZ/U4vv3ogfvyrqm824Vqd7Uiq1Wp36F9XVaLTfwFI6nVanezY/K1Wa59dX3dycns02tLSbziefZe6moeDnyRDLpufLKeflxN905GdWhr3oIl90MRZDqsWYaTHlfwMBmatfzfxXc8mrufzVLLCYBBYTz2Kufn2uNRmK7x4iNeokg77AYhY9m6pU6sybuzDlU/jmTSOwbyd8cEKylnN4HnZ6ydk78987i9w6CVo/4qwdeW2f+B1ehFzdx+p1uVd3sec3UXeP8XcPcVe3kZvH3utHHpsnHK02+9lUbDGX3D7Gb524Hx65n5x43N0HPj4EX1wHX92GXN2ErB75jm+yRtaZY5uuSwecvgVm3TBZJEP5dlX/l4Yr3nT8za3XxpFX6zhFvshc2ndfPfDYOfXaO+cMLDJFo+T6cWrbDL1+nNI0RW2YonWusCTrbnXTzmVD5OZ5Vv0MnTdMKuzF53WhC3qwed24Eim+epDYPE6RztFHlxnTq8yxJYZsgd4zS2udoJb14bPasXF1yIhqREQ1PFoET2tExVfDQsvBkUJIaDk4lAeOqoJki9EptfDMOlipGFHfh+9TMKcWvGcXfQbGWA1SYkUHRjLEWFwOHp3y6pDRm/tITb2Uxn5ybgMiRQTOaYBVdRE65IzJGe+NtcCNtcD11YDN9dCt9bit9YTtjYTt9diNtejlFe7olHvXILmhF8vvQPK7MI0yascoo0lGaZfTRibdxHJqVTe2d4wxPMNuHiSVSzCVfbi6IWLrGFk8SWkeJ9cMk/gDeJ6MmNtDKOonpndgk1sxKWJs+SBZuuZaOELmTeEDhvl2zeMMUWRiJz5TSkjpwpUOkTMlhKR2bOssY3rPc+mAM7nPEc8zS/tJ4mnmxqnv4rFP/YSzeJ45su/Zt+XascqSbbkNbrtN7Hs3zDqndeKKRyhtWy6ieXpSOzamAZXTTRhed+vf8ChfZkSPE0NH8ZEKYswEMWaCFKUgRo0R46ZIkQpi8BDBvw8XLMcH9ON9JFifHhy9BkkWwBn1KHoNEpEJgKQ6YQvA7AaUSzOaWglH5YLRBVBIKgDBh2FaUUA+zCEbBCqCYBpQmEYUtgUFrYBbpwBsUoE2aUD7PLBjOcw6E+iQB7PNhH1MB37Mh3wqhtmVoRyzkVZp4A9xjl/igbZZ8M9l8E886Jd8qFUm7F0W6H0u5GMe4Pt8l/8iHPshyuGPQZ9/CLX5kWv3Q7DNlxTHTwkOXxIAoDykXQ7YIRf6McruXYTtxxTAh3DbjyHW74OtHKMAoCgwIMoJFAMEJwNRSShkAcizAxM5RIgcJIb0Up0FSOdCSFY/PX+AGVaH4fAR+VJq26xn67J7cj+B24HzqEaQC0EULp7lSw+oxGb0EqunWGvnYQ/K+PPb6NWzoNVT7uCG5+i+58KJ7/5l0O5FwM5F4PyeT4WMEl6D8OUjQ6qI3BpUZg9BuspePvLcOw1Y24+8vOi+Out/us/Wa7PO72KLB0gZElzOMJE3S0npJVELoIhkJ1SyEyED7FoIw6cDbcNtoIlAagnMpw3NFmDAKU720XYOsXY2ETb2EbaoVACzHMUoJjjFAN8FWdmEOTlE2LoV4s4fz4wPSkNXt3ZlRWk0vdVO3hb0ftm30L++vv7HWPmbWnynNxiVKpVGp3tSKt+cUn6laqvfzGI1GrVGo9HonpSqX1MQpUplMBofVSp1To6O7abZWNSvZr1MkSyb7Jdr/xdd1Isx7sWc/KKPfdZEWwwpL4ZUizH71cR7NQvePDxezXVfn2tfzRUWU9mLiW8xC1+fa99aF0Z9mVKVYjEVf30RmQx8g67sxSQw6yLmj3KChuaLZlu390OujlwurvyPLv33z7x3T31PL0NOr0IOLwLOr8KvbiMPLoJ2zwK3Tny3TnwvbiIfHxPuH+KubiP2znx3Tjhn19zr+9jL25iji6DjC6/DHfblCefpMfT6LuhRmaDWJN3cRc3veizuuSweuC4euC0cuA2tsnrm6O1jKGR7t2PbYsMk5+jC9+wmYPfU6/IuSqfL0uvS1ZqUe2XcwWXwzlnA8KqrZJE1eeAh23ARLzHbV1jN8wz+MDmnB1c1Rq0YJSW1YBKbMJliXEkvsWmcplhhzq+zVjfZaxvszTX25jJzY529seWysM4aXWZ0T1MrBwgZLaikOmRsNTS5DlkzSM1sRMYLobFCSFI1LFEISagCZzXA8xth5WJESx92YJQyPO48MkwbHqb1DpObe3HCDnT/CHt5iTs3HzQzFzg25dM/4trQQ84QQdKEkAwRNKcOXtSEaOujjUx4SIaY0mH27Jzf9Gzg3Hzo8kLY+nLkznrC5mrS2nLs+krc4kLkwChLMkRu6CWUibFFLagGKam5j9TUR6qSEOqkxJ5R57ZhqnSCNrPsMjZDn56gzE5RpuZow/PUgXlq9wylQkZIFmMyOnCCQZJQQasYIfFHqCndhKweNKBVihHlpYkRGR2EyHp0shhTPkSuGCaXDxKLZATpqsvUvnfVCLWol9g05Tyw7jq86d6/6t6x4FokJRX0ECqGKaIxevkgpWmW0bXm2rTI4o9RcwcIOTJiXAsmogaZJsaIp53HDr3ypmkhQ7jwMULEGCFcgY8YI0SNE2MnSDETpOgJYvQEMXSYwOnG+PbgfHpw7u0YbwnWqwvrLsa4tmFYzWh8AZhcCnUXY32keC8J3rUF6yzC2kd5fwkhOyTag4sgYCEcWAl3KIGi6lGoBhSiAQXmw+yzQI6FULtssF0myCYbbJ0BcuLBnQQI61KodTncmg+3LoECclGIdKJDFtw2H2qbD7PKhX4uhX4qhnzIBn0ogYDKsDYF2D+r6vnLwuYvUWCrRPsv8fYfwm1+DLb6kuzoVAZzyINaxTp+Crf9FGn7OdreKsbRKsbJIQboFAOCxsER8QhwjBMiwRESB3CKdYAlgxkiLKMW4SxCuraiGbVIWjEkpIkU0+ESKsaGt6F9yrH1k+zWOUZsJ47bhQ2XYoPb8UwenB5OcAt25jbhUgcJRZM0+a7n5JG3bN+je8ela8utdZnVtMJsXWX1brrNH/guHHtPHbtLN1zyeyjxjdiEJlxEHSKtG9+yRO9eZY9sJBzcLKh0Zo3m7ng/eWvfc3jNq0RGTu/ERjejfSphHD7SpRCJSgWiU53ciiABfBi7AARPcnKMsqcXYfzFeE41iZSFwKSCnWLtbMNtHMJtUSmOjGIYNQdlF+3wIdTmS6gVKNa+Y1KsUWt1eoPKYFTq9GqtVq3R/LJp8cbjMapUKvN/xsX7TS2+U3+D2b0tp6gNbwZbev0bdPDfogd1ev2vkCm9wfCkUmsNBl1aqo4bobw5OpuLV534WozRL8YEiyndYki3mHIspjyLMdNizLCYci2mQou58tVc9WoWWMz8r891X58bXp/rjPoijTrFqC8wG3hqdcbTU5Jala7VZJmNvNdn0YupSq/NsejzLx4rg0eXRAtizVO88jLk4sD/9irs+j5y99T76MLn6pZ7fh1yehl0cc29uY28vY9+UqbqdNkaTdr9Q9ztfczZVcjlDffwPHDzyHPr2Gv7xGvr2Gvn1PPszOtox+XyhHNy4HF05HVzF3ZzG7q05zG5yd4/9Ty+8Do48dg6cN06cp/ddhlZJmAlvaF91QPzrOlNz6v7cIMu88VUZjbx9PrCu8eMg6vojdPAnXN/+bKLdJm1eObdu85uXWC2zDE7V1j1U4zCPmJBHz61DZvRhi2S4OqGiAtbHjsHfvt7Prub7ltzjB0FbbEdP1mDmm3DrU7T1zfYq5ushRWGfJbOk+Iym5FJtbCkGlhaHby4AxNfDY0oB2XWITLrYHn1MEE7sq4H195P7hukj4x5jI8HDA24D/az5cPsvkHnvkFG3yCrR8bqlrF7Bl1aemgVbZgsETi1EljahGrvYzT10Avq4dUduLY+arOU3NhDqpOQugYYwwrPgWFX+bDL1JTvwmz40lzYykLMykLSymLc2krCwnxIt4ydXQMta0bl1IIlQwzFlI983EMspzTKiNIx6tK6z85a6Nasz8aU+/q0x/ose3vdbe+Qs7Dt2TZFE8gJXQuMxilK3RSNr6DFteDim+G0xmJqu7Ru2U8wTMrsxAiHSe1zzoodt+k9z5Yp52wJvmKEUtRH4A9SOhbY4nlW2wyjfpxWM0pLa8OmtmKyu/A53Xj+EKVijFo2RGmYYpQPUhJbccHViFARMqEZXdJHaFug5M9iQwbRwXJc2Cg+YowQNoKPGCNEjBGixgnRE8SIcQJXQQgexfv3Y317sX4DeO8enHs7xkuC8+rCOlcjKeVwXA4IlwWilEI92jEuzVhaJZwmJP+Dd84fPJNsYyF2iQ52SQBACdSpEg6pRSLrUfB6JEiIcCqB2eVCbHPBjiVwuyKYdSb4Y4KjfTHUtgJu83bxYTZFUJs8qH0F3LEKZVUE+5gB/FgA/syHfxZArQUAq2LIX1WI/rx2ziqbZZXs6FgKc+LBQDwYrBQJSoMBM8HQfKhVtN37gC820XaOSY6wJBQkHm0TbodMgOLS0YAoe2w6kFkOw+UA7SNtnWLsEMkARLITMhWATgOR8qG+LbiQHjynHsPtJgR3YaNbKc0zrp2LLiH1KG8RLKAR6cKHEbMhrCiKRxiT24rjSjDRvfjSSWrjMrN2gSGccS6Uk1PEuMhaZGQdIq4JWSjFj27779ynHj6Wru0P9M+Xdkx48iSk/B6WZDluba/7fnflqafPKOl/2tm8uCjdP3QdWfVomqM3LTDSJUR2ITiuER1Zj8JlAFwKwJEiZHw9OlAAZxUjyflodDrImQf1qkWz+QhiNsgpxs4pyo6QA/SoRXAaMZQs1KdQm48hVk5RtpW9gvuHJ5PRrNFo1b/UVN6YFlqd7vFJqdN9g7b9llv8p+e7t9LTWxnqrcmj/YYEMb61uDVaneYXHN6vc2Zvxo1PWq1WWKVDoZVry/vjRRcLrK/PMRZDksWUazHlWkz5FmOxxVRoMRW9mstezRVvUvFiLHwxFVvMtV+fG78+N1rMwmdTmUGXdX0bcH7Fubn116hT9Nq8J2W6UV/0z68Vel1Nz46E3b8SOjR4fpvyasq0mPkv5opnQ5FKnXh44fukTLaYRWajUKnKvLyJOL0KvriJuH9KfHxKunuMObsO2TvjbJ94nFwFXt+GX9yEXt1wz678ji+8jy+9rq/8z3Y9t2dpa4PE9UHKzQX39j5i/chz88Dt5MhjZ4W1LCPO9+D2112PzzhjKy727cOhA+V7J563DxF6Xd6LuerFVPlqrvr6UvlsLDfoCq/vE3qXWK2T9EYFVbLMlqyy2uYZHUvshhm6aMy5aphWICXw+ggji67bh/7be147G+y9ZfbOLGtVTp6oRi41YBQ8mLwQMlQAVgjgc1LivIKyv+m2s+3WPUYu7UYXd6KK2lG5zfDybnwEH8QtAWTXwoXtWLGU3D1A6xt0VYwGjI+ETI2FzU6GT46FjY1yJ0a5Ewru5FjY5Bh3bDR0aCiwX+7V3cdu6aLWteN5DcjSBmRDJ7miFZ9eASpvQDV2klq7yU1dRPmI29Cwe3sPraOX3tlHa+mhDAy6jgx7j4x6z0wFzE6HTk5yx8f9O3oZBXXwvFpodjWorovQP+wm6sSLurDSUefRadeFlYCjvcTLk7Tbi/S7q7T7qyTNU55BXWDQZN/eRY6suzRPU4SjRN4gqXKcXj9Hb5wkeraXOEsHyqe9S/oxrVP03fPA7YvAsT2PyT2Ppklaegc2pgEZ34QSKWgjO17iGaZomFQ+QCztwxdL8SV9eOE4tX7euVROKh0mNy2x+jZd6yZYcQ2EsBpkdCMqvwdXM8OJnCx27o0MGmDETSAjx7BcBeEtw/j1ClPgg0e/XQFDeL8BvJ8M79GFdW5A0aoRxCIouRSGzQJhM0HYTBC9EkYpQ2Byiahc+vvQuHfcZPscBqjc3iHDzjHbCVwDh9QhoXVIWB0SUosCFEBtU4A2mUCHXLB9CdS+FGaVDvqSBnIow9jyEdYCuE0lwqYc9iUbZFUABpRhP2dC/yHC9ocE+88lDlYV4HfVgX9TXf676pEPhdzPaQ7WmWCHHMSXbJBtLgSeg8bk4O1iHR2SHT8EW38ItnZKdcIXox1Twe+5NtAkJ3opklmJJmQDXUVwryYUtRgMiHGEJ4PgSU7YFKBXOdK7DI1KciIXQDiNGD8xyr8ZG9hA4rZQU9oJBf2k0FqMWwmSVYBwzofRCwHOYXiXQHqAEOVdDfUVIaNa8BF1mEAB3I+PiKhDZUuIZQNI4Si6YdKlZyt1/Wbwdn3F1N6pmZ7V6U23D1vr++LFneFHlcrcLdU5M7SfPuqdHNW9Axd3tQfH7LFNF6GCktZBDK9FJTVjigdoUQ04Vj4oSoTKasfkdxOiajGuxWh6ARKe7MiugAd1Yji1WFwa2CbM2i7MhlYK9axHsgUIUgbyQ7C1bZhtgTjn6v7BZPn6NvWkVmtUavU3G0GdXqlSGQxGlUptMBhVarXRaPqPI6C/qcV338bFNNq3dEz7Nh+lM7zNGqs1mm88kDcpVqm/5RY6g0qt1hhN2u1tHRSmkfVfblUrjzgWQ4TFmGIx5VtM+a+moldT6aup4tVcYzFVv5orXs2iV3PVszHr2ZhpMVf8ohbVel3uw0PkzW3A/UOoVp1gMhRo1NkqZbxGFTd23Fk0uxCumK9bbTi+8Lu69VOpM17M1WZjhVqdcXHtd3jmdnsfodEU6LQlRoNArc6/uA55eEq+e0g4uQw8vPA/OOMcnHnun3oennmeXvmcX/vd3kXc3HHPrjlHxx7H2+67c6y5ZuwEH77cQbg88j4+5xyeee6tsVdkpNkW7HIncWOAcjDvan7yv7uOdexezpgo0yjjX8wVL2b+i1lgeRaq1VnHV5GbJ6ELu/7zu4GSeaZi26Nj2rlzgTm659m5xKqboFcMkXkDRF4/qbQX3zZOubrimrSpmoc41UWo+jLk4ch3b4yx2k5Ya8ZsNKHnK+HybFBfOkCa6jiQA1gbd15YZo5MkjtHiN2j1J5hiqADk9eCjOQD06qh0kHG8Kjb8JD7kNx9dIijGOYMydx7e9gSCbO/z2VI7i4bcO3pZ/YOsHsHWLJBV7ncY3TEZ3TYT9bvKR9wG5S59UiZNS3E3EpYajkwqwKaXw0rq8fwajEtnbROCbO9y7mpg1rfQW7oJDV1kxs7qY1d1N4BN5ncq2/AXdLr0iN17exh17dRqlsJFc24mg5ibQeurhPf1kcaULDX1yOP91MuT9LvLjIfb7Kf7rOUD+k6VaZalXL1EDV/6C1bd5UsuRT2E4r68S2LLknzZVDpRPRQXPYAvnyEuHDGuVdHHt4Gy9dZ3UvOwhESb5CY1IIq7CV2L7o0jNGbx2gdU84No9TuWcbwqmvfEqtl3rlqnFo0QMqREkuHyWmduGQxNqoeFd+MTm/HVo4Sc8f87Fo7bdoG4ZIOuiwnTEENVaBDFESughCmILx9hioIb1IRMoYPfFOLAby/nODVg2OIENhMIDoDiM0CYTJBmEwALgeESmUiMj0cwiOsE0JRTShYBRpQ7eIkcgULcfBaCKwWCKlFgGuQ9sVQp0IouBBqmw2yywLZpAEd8qEOxTC7EhhcQLIrQr5PcXqf7GhVCLEugX4pANsWwz8Xwz6UAK1KHD4ImH9dx/9z4dTvsuvexTq/j7J7H27zKc7JOhb4Y6iVbawTNA1GzCR/CbX/xLW2ibG3irJzSHNC56MdE0GfpK2b+gAAIABJREFUIm0dEhwJ+UhnHobTRHSrQ+EyAfB4B1C0IzkLTcqEY9KdXHhQjgBOygAS00CkDAA1F8QuQvgICf7V6KROfPkkvXyaldLj7FmGdy3BsHhAZjjeL4rBG6UVK0gRDdjEZnL5ECO9BRvEhye2Y0pH0H0bEdOXtXs3E9rVBW0JX0ul66k0w+ycWm/Q6AxandFgeNZq9PrGJmV2tl4s1lHI+vLq81vp+oqzbMm5tI8Y3YhIF8PEU1jRECNQgPHlQfM68MJBSl43NqEFya0hefMw6FRHQjbQrQLGKIRRs+DIJEdonBMuFcIogblWo1BJIFC8HZOPGV4b+EelXn10rFV/MyT/V7tytVqt1anVmrd9C41Wa355/ncDUf/ym1r8y7989+aF8makpdZovzV8VBq9wfDW036zTHmDSb0px78KslZneFKqI6N0ijGtZsCsDLV8608Uv5rKXk1lryaexVxl+eYgW2kx11vM9S+mshdjgdlQqFKnPT0lPT0lXN0GXVz5qJQJem3640PC1W3E1bXf3U1Mw0pnkGymbKb8/CrmVZ+gUqfcPESq1Il6XdbTU8zlVcDZpf/RmcfRmfvxuffphd/FdfDFTcjxhef5lf/VbcjVXfDVPff0yufwyP1gi32053py5nl2xbm4Dby6CT674lyd+10d+V0sso/7icv1qIkK5OGKx+kZZ3PWeU6Mma5Dbg9RlOchZnW8+S50/yw7ZWooclR2eFv5T5baF5NQp81/fEq+fUg4vgwZX3fpXWA2j5ObJ6jSBdbIpnv/isvIjsfypV//mqtwiMIfIJUPEFonKBMbrNlN1ua++9WVj/Ip4tmQZdIlm1Qhz5oQy2PIy4Wfcd/zYcb5rI940InfbsXsS3G7o9StVdfNLb+93cjdnditjUjpMDu3AREjAKYKIfUScmsfVdiG4jchqlqQNWJscxe5ugVbWgvl1cJEzWhRM6ayCV0jxglbUHXt2IYuoqgVU14LLa2FCBpRjR1kcRelRUxsbSPVthByKkGRBVaRBXYZ5aDcSmhhNaSoGlJWhyoUIVN5jml8x5xqaIEIViSC8USw+lZidydL2u0qk3oN9Lo3thNqWzGdPfTBYQ+FwqdHRhX3YofGmItLfnPL/jNLfhs7oWfnUQfnwXvngUvHPtOHHkPbLjOH3lMH3pUKSokcVz4bbt0+S2gpSJVgY1ux+X34mhnayKb78Jpb8wSNLydWDpIki6zGaee6KefORXbfouvyoc/SAWdyy3PnIuBWGbZ7E9i+wq5bYNTP0psWWcJpevEAmT9CLRsk5fXgiqT4smEytw3FEQJZtS6w1oIfWqZpsuIwBTZ4FBs8ig8Z/deUIliBDxrBe/dg/WX4wCECR4rz7EAzhHBsBgCXBSTkgAjZIGI+iJCPgCR4OkYlABIirSOSwOUMdBPkQ03SXwpH/q6+/+/rW/6uoda2PgJZC3EsA1llggDFMEQV0rEQBitHgvIQ9jkQ+wKITSHsSwHYtgjyJQ3wLsL2XaStbQbUthD+OR/wudDeiof8u9q8/7N2+C9yGv8m2ucj1+Zd6Id3EbbvuXY/cG0+RNn9EGL1MdIWkQ0nFhAc4wA20Xb2CY6OiQCHRIBNnMPnMNuPodZWEbbgJCdsHtBdRGYKsLQykLsI6SZE4lKBzDy0czGMmA1l5IOYeaCgSnh0AyqoEsHMgzFzUGE1pKw+Uv4QNamLGNyIcCsDMwpAzkVAZiSBE8YolFPLJsjRzejYZkzDHLtihJraioqrw3Ut8A+2Z7XChueoOAMWp0ajtbm5uu0dlUar+fbeqddodG/VC9VPP2ktr+rYWL2Lm/J683g3cnWHIp4m8uW0vvXCnaf+xeu+nI6guFpE2wRj7TBQseZZOUyJbce7liFRKU6ELKArD+ZVjQhuw3uLUOxSpFcNxq8NQysH2oR9/BLxA1tIXD6cfSnm6UrKNA+P6l94R5q3QR7dNzr3r+1uvcHw87/ZtHg7v6nFdxqtVqvVq9VavUH/9gjfkCBKpepf9y3eEEZarUajNRgMKrXqDbit0xs0ao3+6urp5slkXPpqSn81815NZa9m/qu54tVc+Wrmv5p4FnPNq7n21VxlMddZzPUvpspnQ/HTY8zltc/5hcfphdvZpfvllY9KmWw0FGhUWQ8P0SeXAczhAU7/jGI7/vrK+fjc4/Qq8P4+8uEx/O4+6P4h8PqGc33jf30beH7ldXLpeXzhcXTucXTufnTmfnzmcXTifnjosr/tsrvG3ttkb03T10epuwvOR7tuFxfe19e+d/cht7f+95f+59ve+6POuz2EpUbMbi/5ct1jZ5U104yarkVuysnn60yTMuyf9Mkrp9Vu/avBIzMrF4V/euZptcVHl9ztE5+1Q8/lfdeVA8+FPfehVWbDGKljxnl2lzN/yOlbdqkdpTZOOlfKSQXduJph6vim29ax9+1dwP0t9+Yi+PzU7/SMc30b+ngdfn3AuTvyvj/2ebgIvD8P1FwFfX0M+/rIfb0PNT9yNTehZ7ucvZ2AjZ3Q+RX/qXnO0KRrcy89lg/0z7UPL3aMKYEWNXBquqMae+JLGjyj8u0j8iEVLRyhOLimPbSmLSCvElFQDa9p9xW2euVWQbIEsPIGT1EHt7SOncMD8GoITZ2RvBqXlGLHIhFL2BRYVIEr5MOrGzldvUliSWSZCFFYCahs8eU3eGbwHNPLHTMF8JI6F2GrX0tXWGtXeHUDq1iIKGtgtfZFi3u5Ygmjd4A1NOI6OcUZm3CVyfH9cmz/GLFnjNw9QW+boAoHibwBQsM4Vb7hsnDqLd93a15k5EiRkUOZ9JbGwGpybCM8uQWb1YFN68AW9eBL+gk1U/TGGee2Rabi0HNw36N1gdUwTl889l0+8hlYcpHMs3rmWf2LLh1zrJJ+UkEfoaCfUCQj5fUR83oIwlFKwyS5ehgrHMYXDxBdeXBSLohVCQnqApJbo7+IJzyHA8IVqOARQvC/VYtRfNAI3qUZ49aI9u/HeYkxpAIwMskRlw4k54FpxRD3RpSPBMkQuVkFpX0KSIdkBeBFdFIz0LHe+8+aV/6KV/s+P/jvs6N/n5X/O9H07xubHUrptqn29mkAGB/hVAwD5UIB2TCHQph1IfhLLtA618Eqw9Yq1dEmFfIhzuFTjOOXOMcvGdC/56f8eU3f70ok/z066FOwvUOGtRMPAilHIXg4x1yobSzQLhJok+4Iq4AhhDBkNQwrREEKwI7JjsBEIDAB9Ilr/SHYyjrM1inekSxAMVuRrDaMXyc9bIAUO0EK7SeQcgCsUrA7H0HOBHvxkGkScuO0s3CUFlmPdC2GeBQjgqoI/pXI4BpMQCXamwcNqET4VcBdy0DOYXhnb1oIHxNcDfcqhfjyYVH12Po5RvsqfXij7E6jNe4eaz08DKEh6sZG9c6u4ad/VBpNeoNRrVa/mWpotTq1WqPR6TVardb0rFlcUrd36J/U99cd9ze5G8dVhxdTN+OjxgKBvrL24mxHtpa4exawdhYwfcCpnWWG1KPoeVBMGoBWDA7twkVKCUFtaG8h0q0MGliHCK7BJdRxM1vS+TLh1OnGze6+HoVSZ2bpDEalVqvT6XT6by/EbzOfGrX2LdbpdPr/VC3eHMt3dnb+p0Tq/xXOd28DZL/+ZSqV5g1ortPrVWq1XqdXf3Nq1Lxlat9mar/1w9V6o1GpN2j1rwb9gcVU/m90ovIbv8hY+mwss5jrLOZai7nWpC/Ua9OUT/EqZZxGlfD0GKlUxqrVqcqnFLUq1aDPezYWmjQZS8d8F/nG/Gnd00P48bnfxU3Q2VXg8ZnH4b7rwb7r0a7ryYHHyZH76bH7yaHH4b7b4b7b8aH73hp7c9p5Y5y2MU5bHiDNtmDnu/CrcsqCGDfXiluVk/eWGKfHHtdX/mpVtEYZcnfO2RilTjVjR8sRi81Yw6mP8iJgZ4l1ueb5cOB7teGhPvX5WR02eVz9+7bz9+K19cOMF0OWWp13chWye8bZPfVZO3BfOXBd3Hed23MZ3WA0T1Dapui9i+zZfY5sxa2wG1fQjeXL8FWDxKFV9+uHsMv7YKU6yaQvNmmLjep8tTLt+jZc9ZioV+ZqHzM1D5nap2y9Kteky1U+Jl+eBt9dhR5v+qxOsiYk+DEpbkSGkw1ju4Zwwi5MeRshvAQQWuTom/Upme+5uDl9fL53fL57fn3QIC3yzyBu7M7tHK1s7c9vbk/Jx6sz+cSZpQHFVFtpbeDsqvT4fPPkfPfier+2I76snnP3eDU2J0koQov7CnZ3Zjq7ExWK8sODucuL3dvb4+m5xuZW193dkaUVSXapfXqJVW1bwPruxOHp6snl1sHZqmSoVDKYe3a1qdbc3dwfrGy2t0loA4Ps5cWolaXwpVm/+THWxDBpfIbaM0ERDuAKu9BpLcisDrRokiJeYTQv0RsXGcVydFBHvGtrdXE/u3+RLpljd82we+dc5Itum8f+S6e+g7seXesuZYMU3hCZP0xpX2L1rbHrFBTxJFO25CWdd+MPkLI6sMUDhHIFpXSYWCoj5ncT0tqwognyxIHb0BpTPE2qHiGFiJDUPBAlH8SuQvi2oX5s6sf2CbmjhJCR/4dUhIwSQkYJATI8swpBLoEQ88DoZCdnAdyzGe3ZjPLpxgYN4fxlNPdWX3BCjG2YL0aAxbX52DWX/65p6a+Kmu3iHRyTPjgkfrKNtfpDgsdfFDb+vkr6KYvllGsLr4VD65DgSrh9LgiQBnHKBVrx3P+qpuV/F/b/dWbM5xSgbRrYNsXx+2y//6Nm6L8KFL9PTvlDEOyPXn//Q8Bn60SATQYAnI0AZcMdM8F2yUC7WCAgEwwRQFEVKEgZFJgPRmYj4alw+yg7h2h7cBwEGA20jbCzi7IDpwHwAgi1AeHdTvDvwruIYLRCGKsA6ymEe1bCKFnAwCYcf4HZsenaMOOZ0ExMaUXldOGKpPjgKrhPOTyxhZzdRSsaIGVLyMEiDDOCwPanh1fhIuoxQVWIkGqEnwAe04SsHHc9uF4wmV60T0rNwaFOpVJZLNoXi1L1rdSj0+tVao3BYHgLzZpfat0qvUHzYlFpdDqtUqW8MH191p7e6AMC9R8/aL98MYp7jh47l48D2pZZFbMM3gw1uQ/vK0Ixi6CoNEdCLoBZBKLlOrmXQYKEMG4lUrbQcn1/c7O5+dzR/ZqZq8FgdE5OhulplflZo9Uqv62Xvf2yTq3WGAyGX+ncBoPhP1ai3tRieXn5f0qk/l/h/Pt9C5PRpFSqtLpvGYZardZodSq1WqvV/fqMlcpv02Zane7pSanV6pQqnV53bzFLXs0lr+bKr8/CV3OFxVTxaq56MQmeDaUWU6XF3GAx1xq1mTp1kuopXv0Ud3cTcnXhp1VlPBurzUaR2SAwm/h/eubPnUgBvdtVS/1mHV+rLbu+j727j7g64V7sua/JyZMN6Nk27Poo7WDTZXeJuaagbIxTNydpF1usuy2XLRl5vBI+xocPFkL60oCjZfC5VtyWhLDSgJptxGxN04/23E7Pfe7uQpQPQcprX9W5n+rET3noe7PutiOnbk8zrs989bchxifu3ZaH4TKgb7fuXdduhKJ3bD/m5CL08i7q4jbs9iHcoC826otU6sQHZfTZTejZDXfzlCNfYTSNU+oV5NZJWssktWaE1DJJnd/zGVxlN49TexdcZ/a8bh7jjfoyvY6n05bqdKX3DwknV74PTwkGQ4FWm3X3EHd5HXJ+4new4bEx7byqoM/3EQcFUEkuoDsH0J3r1FsNHpDhBWJUggAYVQaIKHFkx/8xSxhoMP3f7L1VcONrlid4XzdiYmI3JiZma7q3p7u6qru66kJymmSLGSxZZJKZMc3MzMzMlplkZmZmmS1b0h8kWbYz77152/sg2bd6eh9mX7oipvuLfMgHOdOhL+Kc7/zoqFa3Z3Oqow/FO+u7CwGp5j/9/HV1ayE03W5ktnNrfzEyg728MT21IKppTbu4OpldHhB2Z3/58nl4piO52EmhVIjPDvMrXfuGS2+kV/WtKRvbs8cnG53dqTu7E5Kb06YmjxPx0uXlZnomIiHpbVO9792dSny0WlfpVFzKrmx0Oz3fltyedvQn7h6MXd0c1LdaiEQ201MeM5NuM1OO89M2G4s2Oxt2M8sWvbPc9ilOzRCrsNc4uZOR0MmI76BHNNMjm6jRzVxKQ7Ndd0/Hgs/2sevwqu3MtuPhheeFxHvt1LV30zpHxIpqoMUJ6QWjnJp508pJXvkoZ2TTYfXIe2nfrXnaLFFIi2ygxLfSsweZzUsWrXOCzE5mVq/xyI7t/KF99xKvb9k0s5tlnY9nJSA5qRi7WgKzPuCH+nG7fjvvIcq/mC0GjT2GjD0Hja2qSYwENCnCiBxpxM7E2tSRbOrpgloWK8fdOMuDmhKMj/fG51l9X1n326Leb1OzXsV6v/PH6nx6rxuIMIxGIqKNPvi8f+dr+LcJaX9XOmhY7UasIZLrCOQ6Ar4Kj82n/ZCT+t9KBv6PiuVv6qH/s2L5+yy3t5nkH/Ld/rp04O/Sc16H8954ffzO6dW3Th++dfrwneOH75w/vHLV0fVF6Icb6YQbIcNw2ASiXqQhIszog5/eW28dXR8DI39DbBiCHIElh+HoUVhSuBEq0AAdbEBNwvKz6NxEMieFaJZCsUzF2WUTbXNxFulYTgLKoYTi22Ds10CP7mAV9rNbp/hzW5Z9C4LwOmZoLSO/zyS/lx0vNA6upXmWkQT+xk4+ZoktrOgWRmY/P72P41tBcMhFl/YmyeRSCFLIQQhSq+WwQlOXFQrVczkGYG14HySTAyAEaclRWCGTAyqVSg7ACuW9HFTAN7eysXFodl7lYK+0sT3Zn2me9a6cNAtpp0UM0COH6HZFGGa0ASMa7V7glNMdGd/qGdfsV9QbtbAzolAqFXcP6pHRO0MEiMVC3t6q3l6ZVKpZawHDCg01+7KFWyqVQTAslclhhQKC4C9/llvx9evX0dFRDw8vFovt7OxaVlauVCr/glX7L3W+USiVsl+DtDRiMoVUJlepVACgTYvScN0yuVw7iECwRjwg1dy9HFAolJDy8fpm9vY6DJSGKsGUO0W6SpF+p8hUq3Ie7ko1s8W9MlsFJ8hvA68vPS/OnE/F9ntrFvvrVqdil1tJKASk/3SXPbDfZdG7U7RQdnjmdnnlcXntd3LmtLdqsdrHWR9gT9fSuhPQXXGoyRrqzhR3Y4A9WUOdbaZP1tLWRSzplgDYFhx0Mkfj0W0B+g0+ui1BBmNFBPGgiWSAs1jPWOxhnexZn5/bnZ07Ss4dJGd218f20LmbdN9he4i72MJc6jDeHOZuDnMutuwf5d474hTd9tXUqerzy4B7OPH+rhCGUm6kAVJZ4J0y87O6RKmIlwOBt9LAwwvPrVOnhX2bgRXT3kWeaJk/uMIXLZmKL/zvVTG7p655vcaZ3YyGCdO9E79babj40ndL7Lx/4nR45rh/YrN/Ynt+5S6V+p5duB3uWe6uma1PcZdEJjOtjMF8nCgSORmDXEhAT8cYDebgxgZ5HQPsmGJ0SLZhRA7SM+FNWqWL+OywZ7jeIQQ5vTQ4tzQSnmpzfiHuH2tjOv6ppa/06GTPM5q6sDIxtTBY2pC8f7RR2ZzuHIKdWhhs66uIz7W7f7iXg/LcCt+2vsLj093S+tjtvZXVjfH4VJPp2cYff/zc3BR4erJ2fb1TXGicn0vpao9RKIDlhe4w3z/5e/5Vbh7t5GwDgCQ5ZaYxWQYF1cyyWmJrJ6d/yHxkzGpyyn5hzml9xWlhSTCyyB9b5i/t2C7sCnoX2EUiZm6/SVo3M7bVOEbIyOymBQrd2Q2Ngg5R45SXaMG8acqsboLXu2o1fmBfPcnL6GJkdDFjmunpPSYpncx4Ib1wgD28Ybd87LJ+6rZ/7j2yapvZwYxpoEU30dK7mDk9zIxORkobLauH2b5sMbojmNu371mwCm+k2RXg+ekY8yKCbQ3lVU0vozv90zDFY4juMcTwGDLWDBYeQ8Y29RRmCpYehzZOwrDSMKx0jHEqgxRpRwg1NfDw0fEMpaTY40o8f1s18Nu0ijeBdB1/Iz3fj3p+Ojq++rpBBsgYtGEMyiAabRBp8M5P/x8TY/+6bPSHymK9Ol/9uk+I2rBva5r+unjqb1JT/3NR/38umvtNWsN/LRz4TWnvf6rZ+e+ZDagQk/eeH//o8v47Nx39CCPDcOR7b913njpv3T++89D54KuvF2qIisJg0vGYVBwqCa0XoG/ga2Dgp48OMqTF4HipRIccY9ssok0mwSQOhQ41pKXjOLlE20K6SyXdIhPvVcqIFdJDa6lO+SSbLLwgHeeQS7DNJfhXMQeWLPdOnM/PHcdW7JJaWbXj3IE1i9oxdmILw7uU7JCPtQliOvuYxTWzIpppUS30xHZqSptN01Tx5e0lBCoUCiUEQQAAaMPAFQqpTPYsVFVoRPkaKlSjsdSOHTCs2U2kEevL5YDq4RH4+ou0pkb56gdFdd3K8VTZrFdAC9utguZWznIs4X6q9GyfbJUtzcvbW6TDIsnFqUR2q4DvQACGYIVcLFaub8iOju9gWAaC8LPUUw6AWqYW0HAV4MuWC7kcBCH4BYn65ZdfhodHeDxTNptramrOYrE5HF5WVvbDw8Nftnb/259v5IA2D0qlUmmMFDK5XNN4XyY1OQBqcL4XTZQmAh58XmwrB0AIVEAgdHKSKz40OxXbXV163VwFyG6i7lVFj+qyR3WlWpmpghPuFBmQPER+GyC7CZKce5/s2B1uCC7EDnJpkAKIvryIN+lZTFzqV8m8Ly5sxed24hO7/S3LlUH2VC1tpoE2U0MdTcR0hCAGc/DzbYyxUlJvMqY7Ed2TjBkpIq30sK7XLKANC2mfyV4ecSTSqD3UYDADN1VC2mpj7HQx10XsswOb6wsb8YHN2YHtxZGdeEOwOcJZ7TXZGja92HI+X7M/33S8PvJWg6Ff1PE5s4Op403ic0+1MkOtyFXBWVJZ6JXE60LiJZWFAkDU1bW3+Mz24MR2aU8ws2M5tW0xtW0xs2W+eWh9fOZ0JfFXKWJhKHRxz76gn1k8wGoY506s26wd2K8f2uwe2RwcWB0cWh8e2hweWB8eWYuP7U6PnI63rbeneYtdzMl62kAeviPCoDfMUBSM6AvUbwvQa0ow6qghd3QyihpIuZX40lpieoF+Rb3L/uHK9Fxnc0fq/tFqV19BSjZfKr0emWizcX8zPt12fikOSqQvrIwNT3ZWNmWeX51WNGV6RDKHJrvKGtPCM6x++eenH3/8Mrs0NjjasbY5U1QdfXSyu7E5FZPEGhmvhmF5dY37xcX2jeQwJ9skI4PS3h53dXW0vjrcLgwqK+alJem2t4VDEDAxVxad9j4170N5Ham+hdrSSe8WGXcKKV0N5NF+3syMYHrBdHnTYV/s3bdgVjrIqB1ll47yCoc5FVO8jB5mw7RZ/SQvoZWKrmszbW/uW3Ye2xDUTfFLRrnFQ+ycXmbNBDevj5XcykjpNM7uZxWOmJRPcEUbNsunLpsXrqfX3run7gOrgvJBdkk/q2yQVSRi1oxwqoe5eb3MrG7jtgWL2X3HtgWLkhFOTDPdOg9vkowyz0XTqyO/bZiz6PPzGSJ5Dhl7DBp7DjE9h5h2QgojCUOJRjFTMLYNFM9BmmWNLTE6FBMUqO8egPR11vewx2Ta/666709phbr+aCO/95gQA4S/Pj7CCBeB/OCjrxNkYBhtZBSLMkzAGMQY6YXqvw7j/j6t4P8qH/8vhYP/T0bt71JKPoTafAji/ian/3efeN87/PAq3OQfkqJ/F5n0nRfjO8fX37vpvPPXQ6WgWfVU4zoypZiATccg45FGsUYf/fXQ4RhyItUwComLxqKjUfoB+uQwskkcnRyNwoQgbPIpcX2m8SJOUJ2xcz6dHoUhRGAoGWjnJqZLFdW2kBjRbFY4wC4b4ia38lwLKY45+NB62qdyclQze37fWSoLBCS+EyuW1aPcwTXz6V2L0U3LpinziDq6UyHOJZLtHWxROsSLEeLD68gFg0GLq4N351cwAMGwQrPvGoQgTT0BAFBj+1UoVPI/24MNascLGAAACIIAANQ8Q/9FfjisAAAA8PGBwsLAm9vT29OuyTbhcP3k0tj+2uz5wpyqvvEei1MZGsJszsPUDPz4BYRgTfWHVSq5UqW4f5BBMAgrpDI5BCu0Ik8IBgDwZVOeXC6HYYVUKtcMOpr47aenJxAEvb19mEwTPt9M88fEhCMQWM3Nzf1la/e//flGc6kv0jEt7aPVHWtkAxAIQjCsuXtY/vwKgJ5FygAEQ0oV1NMDVdTdns9sTdtuTZvsrZgf7QlODu1urkLVyuJHdcW9quhOkSm7+SS98bw+cz/ZcTvdcTzbsz3fd5BJvNTKjCd1du5ip2nv9vFVnkTiKpG4nl86H+wJtub4i90mwwXk4XziQj11MZc4FGHYk4QdLaIIQxGVnjqNvnrtIYbNYYa92bi5NubhFO9kznStjHKcT1rJxy9WUQ/6OLezZj9dOoBXrudih5Mdq4Nlwd6C5d68+e6s+eG85eW2sxoKfLwLfVSHP6ijf3yIu1MkFayIiB173espF5cOktuAy+tPJ+cOx2Kr4yPr42PrY7HN8ZHV4Z7V3obF/pbl0b5ALLY5ENscHFmLj6yvLt1BMEKpiJFKA7aPnFumeDWjbOEUb3zNcu3AZu/Ebn/PanfJbHuavz1nurNgtrPA31ng7yyYboxx9qbNdqdNp+up/WnojnBEldvHCucPjV669R4f823fVLi/b09DiVoZ3b2sqgpCQR4qKe5tab7N1sbs5cUxBMivr04Ki70zcwRKJbixNV1WEbZ/sLK6PpyYSltdHxsdb6msS7qWXLR0Fq5tzt2r7/uGaqPSrG6k1zt7K7PzQ2MTnSur47X18Rubs0vLw4kp3IGhUoUCKilzPD3bEou/wcN7AAAgAElEQVSXk1JQIUHflZW4Hos35PLLr1+f1ldHIn2/jw8x6OvMld5eDo1mpqYa5BVgqstwtSWYphp8QyGmNsWwIc2wqwI/Mcja3HRe3nETLVgOr1rVjnBjG6mJLbSiUXbNLL9rRdCzLqiZZIW2ef2P2o1PU/2LJ74zh1ZFo7ysHmbrvEXbvHnHskX9rGn5NC93yKRwiNO+Ytm8aN4wZ94wzy8bZpcPmrRO80WL5jNbgqUD24Flwfi67ZbYdXzDunqEW9xvsnrkOrpnXzDODaihmBYQLcrJFqUEqyoSuqngVeOMvcjJc4juNWTsNWLsOWTMSscyktC8PLxDK9V7jOk1QqMl+5Fig5GBMQjfIGoUlhCJ/W1+xw+5ZbQ4I3qKISnGCB2EwEUaMtLx7FwCJg6pE6CPSkBhMnGYTDwmE2eUjNaNQBjGYfTjCK/9sG+8dd54v3vn8cMfYkL+Jq/3VQTrB883r8MMXvvr/cn21bdOb//k/OG1nz4pn8SoIZPLicRiIrEUT6kkMeopxvUUUiEeE4dBhCMRYShCMg6XiEKGIbAxSJtKY7tyE2osyqGMGN7DiOvn+FXRgiosTZMJpHAEOgzByyC4VlBDuzhpQ/yaSX7PimXBkIlbEckxh/CpjBxWS41voVeO8SY3HCTXPluH9tN71itHjkfn3ltil75l83gh3auc4BnLdvHlJdYzCgdce9Zrjtbn4YgYOCQMPrsAlCoYhjXPUK3m/tkEpwmDeKkzsEIJwfBzvQZghUIql4MQLJP92mPkAAgpldDpGXB6CsMKAIBUSjUE3ynkgDIsQvXureLbP8E2NkCfCJ6ekh0cggolBL/0KkBDRTwH38EgqA00et5goRXyKLRJtCpNWfvlq5a3uL6+ZrO5XC7/pVto/l5TU/uXrd3/9ucbjUVFcysaF/eLjAwAQTkIQs8AH/Dc+TXzo0wuhyAIBCEQVoB3ari6CkSjoeGR1d7Y8TyjTZHJ2b6t+MDmaM/89jryUV11ryqBweSbK8+LU4fbaz/JWcDFgdvhsvXOnPnthefP6pTVqzrDzp2MpTaVLOjq2hMEQs9OPHZWzdfHTedbWEM5pL5k7HAuYTIdv5SC6YvDDKYQBqPR0wnY9Qz8Xi5hLhm3kI5braJM1tMm8oiLueTjIvJSGmEqn3wxZSlbtz5bsNmZEKwP89YHOSvd7IUW1lIH83DOSiUPelCE3AEBwOWnqyNPyaHbzUVE5uIIu2O0oD9le91ub91iZ910d91sd91ie9lsa56/NcPdnORujLPXRtgL3cz5DuOlPtb6BHd7jr+7xDvdt5bdBkBQhEzmfyXxWNi2bpzgdc2ZT28Kto9t90/sdrcEayOc+RbGTD1tvoWx1M1c7GLMt9Kn66jDhYTpWupyD3MkHy/016/31G39pDcQgpiKQY7HGAl9dVuDdEVFhOEedmstJS9KP8X3XaTDP5Sn2kquTo+PVidGmq6vTra2JiurAs4vDpRK+PPnR5nsqqw8IDHJ+Fi8trE53tKWLpGct3cVVdcn3txeLiz3p+Xa3txezi0MLq2MXV4cXV8dt7WnHx6u7e7OZ6RbTk8LYVhWU+1zLF47Ol5KTyfHRurXVfqfn+2enKyNDhUJ60ISgvRiAl6nROkPiNKl8ouJwbKsaJ2ciHeV6UaNRdj6XFRfDWO8lTfVwVseNltfthxd4k9v2KzuuVUP85NbGXFNtPQu4+oZfvU0v3HZbOLQpnbS1Lo67GNlC79nMLQvJKqBmN5p3LVoUT3OqZjkNS5aVM7yM0TMXJFJ65x56RAnpZ2W1kGrG+PObDss7TlNb1st7FvvnjovH9iPrglWDhxG1gQdcxb9SzYT244t64K4HqZtPp6bjTcvo5qXk61riLbtNIPm2g9NTS4ikusA023I2H3AWFBBshdSXXsZriK6aw/FoRlrXWNm6J+CDIpmZLphczx+m9v6bUkXOYlJj9FjZmA42Vh2Hp5dRrBooVm207l1FFwqFpuOw2XjMVk4YjGJWkMhFBIRSeh3gXqvPD+88dXTi8J/lxb1m8LRf4wNxSXRUVHEb90+/vBJ922owYdoo7dBiB88dPRDkIgYlF4k8r2fHi6JRC2mUSsIzAYKo4aEz8DqBiOQYTjjQjqlGIeJQxLijcyLiQ6Vxha5JPNsrEsVKaCREdvGDm/guBWTbDLxxHAEJRJplUvybDCO6DFpWDVrWDfPGTWJaGQGVNKDq+lpnczmKbO+RYuhFavNPfu9TavNLcvjEy8YSj29DOiYMYuop3mW4t0jWe7+9qLNzuPDJUjYCpuaqeh0ZU2N/PoGVCghDSYBPUvwAVDDhqpUKk2r0ODbkLbUQJr3PgCCL5kRL5ARCIAgCAGwAoAVIAhqWHHlnRqUyW9LSwF/f2V5uez4GFDfy1UqUKHQqPw1Oh1twDYEa17DAADCkAIAQQhWQBAEQtALICYHwBc2RalUff1Zi0Td3NxYWlr9T93C1NS8ra39L1u7/+3PNy8kz0srfvn6NEEgMKQAQAgAQAAAX7ApmVwOwbAMADV3D96poZsb2MFe6el9vTu70CjY7DaWHDqci+0vTpwll34wkHanzJFLw86O7I62zE8P7KVXPoAk6GjV9njNErzxflKHp653/NC2CkjiFVC4XBaqhCIkF35Hm4KVbs5gNqktAt0SatgRidovZR9V8EWxhMlU8kERXVlncl/HgGto920mn3t4h9Ws4XSMuJKibDcBm43FVYzDCtpmPXOqmj6WTx7KwI/kEcaLSTNV5Nka8ryQuTdtebJud7puf33gfHPkdrHrLtm06p1Oc+xZH1kMhw8EV4dex5uuO/PWK2P8+W6T6Wb6TCN1qp463WQy08Kb7+BuDPD2p632Z63X+nlzHZzDZRvg2guQR8BQhEzmtyN2ntoUjK1ZLO7a7Ygdjs7s97atV4Y4M7W04Wx8dyK6LwU7lIsfyiX2JGObAhHtYUZjBfjhbFxLMKLZU6/TV7/DV28gBNHso1vv/bHBR6cl0qAlBdWUjymLQ6S5v422/u4T46+q09yenp7WlobjAvHXF/vqe6Wov/Tnn3++uTk+Olp9enrqF1VmpNsB8uuLyx1RX9HTPz+Jhmq8A9H394rzy53CUrenp6eB4fKFpe6np6cvXx7rhaky+dX55UFsHHtrc+Tp6amhPkgB30DQdVGhTWGBWW9v2uPjw8HhQmoiMsLv26Rw3cRwg7RYw7Rk3cOjqZ9//rG72asmn9BaSR3r4XVUE0RCxuqcw9Gu79lx1PVprFgcuLjtML9jN7npUDPGr57gVYxxika4uf2c9B6TXBEntZOZLMSmtjH0Gnp+qGprGqL3zFuPrllPb9vVjZkVDXHqF8yLJjgZImbLjPnUjl1xP6t4gDm9a3d86TW/49CzwF87cj678jk699wVuy3vOXYtmLbOmPUvWWV0s0Jb6X6NNJtCAi8bZ1pIsqggC6opdo14k3aPPzUMOfRyHPqMLYV06waq+wDDe9TYY4Bq20qnZ9gbBvjzcrnkSHdajCmhMuyvqpe+zSjCJPIYMbr0ODQjDsXJxLn2MU3rKMZ5OFYpwbiSQishoxIxiAhDRAwSnYZDp2MN4lDvgxGvfHQ/hiMQMTqvEl3+e9nCb6Oi3/npYmKx+Cjq9246r/31DVLwqAyybjxaJxall4B672egG4JExKGwSURUJBYRiUAno6l5ZEYBjZHNQEViSBlEYjoOHWlIikbSEzEO1VR3IVVQQLQvJQa2UFP62FEttOQeplcxzTKVyI5DMmOR/Bzspw56yiQ7dtgkTsRO7zHL7jNtmOKPrpjvHntLpFEHR7bzPZTxcvRcK3lr0/bkwuvkwmt0TRBeSw2oQIWnOcSGR4FZ+Z/tHEAsFgzwV6yvy1R3kFIpl8s1pR+CFBo0SYM4aXqABsN4hoCUGtWlht7QijMhbfN4tn8BCoXyRXQrf4aPAAiSPz7CT0/yz18U9/ea5qRpLsBzFioAQJqICgWsZVhffgHtf6ENN9Lut1AqlDI5oFSpXniLh4eHtLR0BoPJ55vxeKY8nimLxXZwcBKLxX+xsv0XOt9AsELbwCHNTto7zZ3JZLJnF552eARBEAAhWJPoq1BqiCnNx2RyAPryI9w/ABgZyppa9pdKjmcEF5vW50dO0hv/q3P3i1MPGEy9vQ64EDudH7odbdkebVrtL1kdLQskR/YqubdMlpQ7P1i8IlRDURAYd3n96fLS7fbaA7p1laxYrJRSR5JoHRHEpkBDUSx+OpO2nEMbiicvpuCgKqa6jiGtpK4VENdKqasltJUCMtjN+zrN/3GU80XElrawZguI/WmYsSz8fIXJhtDkfJgrnbe8nLc+mrO52nW9OfGWnvkB175KeYACiFbeBm1uxXC6JgsWhV/vEr6oE+/gOFgaJr34JDlyv95zud51ud53lRx5ScSfbk+9IYmPQuYLnrvITtzO1myllz53ypA7ZYRMFnh45rK6Zzu4bLF5ZLN/bLd/ZL9/ZLMxzV/qZE6UUTqi0bVeerUeurWeupWuOrVuuqORRnNphNF0TG+EYZWzTpX9h2r79wVmrwosX+dZvckRvC52fd8YpFcXol8c+DHb812S3atYwXeJVn/fVer9yy//vLY8nJPElV4fq9WKsbG6X77+srY20CxMuL9XHewvFhU63t6enZ1tiUTFv3z9Or/Qk1vg+vioPr/cLq/yenp66uhNbmqN/+WXpy8/fq5qTL6RXl5eHydnOW7tTD09PeWVOMmAC6n0OC7BKD4R0dER9fCoPjyajwvU8zT7TVIIZn2pf3m+OzsNs7XZ+fT0tLKYP9RnMznsubYcuDDjMdjO7m0kj3SxVtZdxCfhwE36jSR6cc9BtGzZvWwxsmvbvSroXheUjPIS25g5g9yiMX7WAKdokMVrLUE0t02vcHZPPVcPXUc27IdW7MqGuTWzppVz/KIxTlYPs2XafHTTZmzLZvnYceXQaf3YZefEFQQiH++SYDBq58RtYlPQtcDvnOe2z3Gye5h2+QRBNt4yB2+eh+cXE20aqQ7tdKt6onmrmUFzO6Ety0VEsG6hWTdR3QfpriKOdaONQxcTGxv4g0MuLsSVm0KmxLP+qnDqVX4RK1aPHqNDjUVRY1CsJAwzGcNMw1ATUMgAfYS/HjLCEJOAxiVj0Qlo/WCEXrChQSTKIAJpEGaITsfgC3CGUR9+mxj/m5Sq165vXn/SMcrEGMSj3/rrv/LW1U/EonJIqEICrpqMLSDrhhvpRRihkwhGkej3XjofvPX0QhHICDQli0ROJ2JjcUahKGwMBheHIsYhWfl4+1qmTxfbu8fYupToWkTyryRFNNJjW1j2WQT3AnKU0Ni3gcHPwnIzsJYFeOsCvFMRyaecmt7Fmt11vrmNvL6JPj52Wx4zXxXFLHdEznf5Hu4H3sh8Ty/dh1fNc7tsO6aKKurKkj19rpjMu5gYWX+/SqmU3qkVSpWm3Mu0RQPSohTPJf45wk8DfcMAAIKgVp2veYzC2hHkTqO40ZgzQI2JDwA0BKrGgy2XyxVKLcAFvIwO2h+BIAgCAEiLhcC/RhY9UylaozEEwXJQ4zADIBiWyeUACKru7v5cQXt2dhYQEESnM9lsLovFFgisBgeH/n9sFP3f5Xyj+JcWFY1BT6uRfW7FmuTBl1Hx2W+h0uxQksnlSqUSUqoAtVrl7QW7ul/uLm0OOWwNGe8v2lyIvSWX3hcnLpenHtfn7kooTgUlwbJY8Dbs9tzz9swNkvqqwOia1U73oYXL6/ybm9DzSzfxmd3etuXumvnFsb3q0kHSzz0sNT6pZoyl0ZuDcaIo5GQyriMSu5ROvalkSyvpuwXM/gTiZAZ2vZi0Umwylctaq2Dt1HJmsqkjqbjpEsp+F1M2a6baslcfOX6+dvkM+N0DofC1J3DqoZCGPKoT7lWxakUiJIuRSUKBc8/S6UJqx0bnTvujKu3hLuuzOuPLfeKXh/jPDzGfH6I+q8M/q0M/q0M/P8Qr5MHn2/b702bH8+a3B7YKMECpCAEAv7Mzx8Nj+x2x0/yO496h7dokb2WEszHFW+pmDRdQ2iIxlS66eeZv88xe55u9zuH9UOH4oTccOZyI6Q436gpAtLjr1Ni8y2J/n8H6Npv9fQb7+wzuD5nmr/Lt3xS4vcu0f51q8X2i5XeZjq8KXf/QVeb700+/fPnxs0IhfXp6urrc6u6KeXp6Oj5eLK9wl8vP1Wq4rMJZJru8kRx1d6dB8M2XL59VKvDp6Wl4sia7zOXp6alzMCc+W3B/r356eipviF/ZnPz69SsIy7/8+OPl1UFaHlcOXv7yy9eb24Nb6cHO7hisuP3555+k18dnx6uToxUX5xtPT08KWPLTT4+Pn1VDA74j/Zazkx5L86Gba5Fbq5/W5+wXRs2nJ3lz61bi0wDpbdTRuVf3vFnFCKd5zqJqjJ/ZzUzvYqZ0GGf2Gjctm7WscjOn/ZEN0z5dKRNbvI0T194Fq5J+bt24ed0EL3/ApGqKn93DSmljpLYzhNPmCweOx1cea0fO07u2l1JvORBycRMyvW03sGI6tGbev2zas8gdXDUtFLFcSkhm6VheGkZQSOSXkAQ1FKduhmkN2aIBx2gP+6f6FeP2SBcR1b6Tbt9BtW4xJSYHWwpZlFQ3Hc8kdrGdoBqLKfT9LxWLvDyedQXOqY0qKCdYlBIsSon8fBwzFU0MNcRHGOJijAjxKHIalpqHx6bjcTl4TAaOUEgkFeFI+XhSEZ5chDMo9PwfuR1/CHX+6PPunQ9CN8JQLwH5vYfOty4f3vjrGSRg8QUUdA7eKA1nlIw1iEPrhRphU3DkIgIuA6Mfgvjop68bqI+IMCTl4FExSEI0lpCAQUUZMbKw/AKSVbGxfTXdpZIeJeSUjJkWjPMy+vlh9ayoJmpCh4lvPZ2XjiGFGVqmY2OaaeG11LA6auUoZ2LXflHscXodIJX4Xh4n327MSlub5cM91wcLSmjt7LLr4mb5+GIHVt61tXXFhodfz8wAAAB9+SL9ldHUUqGabqEV6D8jFhrN/Uvb0Fq4wGdE6FmcqUGuZM/iTFihACEIBDXL2eQapkHz7yuUz8JcOaBQKEEQlj9vcntuD7Ds19RU1fMWVVDryQNAEIRAENYiYEqlVCb713qn29vbvj5RXV29UNiys7Pzz//8P7sx/j2cbzQ8tgYulMsBlVaQoJCD2i4NPmtntS1doZDJ5SqVSiOUkgFyTXCjAoaBx0d5T4/K1Q1aW98cdD1bMrvctRfv2FyI3W+vfW8ufSB5lFqZ9qDKerhLV0FJgMQfuPFSgLH9e00WvbOjO6kXl76nF64nZy7bi+bz3azJetpsm/HOlNXJmOBGyFR1sOZyTLpiWNPJlOFYdHsoYjAG3x9L6QxD9kThemPIoymU6SzCSjF1Io04l03araTt1TFupvmqLZsHseOXW3e11ONe/kkN+Cikn2BpkFIeogLC7qDIOzgKAiLVivQHVc69MvtBmXEHxI1sZbuJZvclVV/vsx9UOQ93qZqoxHtVokIeca+IUUHhCigOug4Wb7uK1xxPN+wPNx0urkIlN37nEtezK9ejU/s9sd3Gkf3FmevGuOViF2NOaDyQTRGGoMscP+aZvi4wfV1k9qbe7mOTw8daNx2hn8F4tNFJIVmcR9hKQo4F6tVYv623edPn/qHW5k2h6as05rcJxn9K4X2XYvpdruCHArtXSYJvY8z+rrXA7U558+MX1U8/PUqlR0JhQKPQ/e4e2t4ZLixm7+wOqu6Ayuag49O1s4v1ykrbflEiDEu+/Hi/dzAbnYpJK7VVqYGWvlQ7v99t7Y7c34M1jT7F5WZH4oUfv6gB+UV1nWt8mv6lZOvxi/LrLz9+/frl4GDq7Gzl8VHx00+fvzyqZyaKOoTuN9c7P/30CENXszN5rS38nm7T8TGnlcVPK0uftjcCTw7Dz44ijg4CZtdt+ud5ffNmQ0uChjFeVpdxyQC7eca0boIrnDZpnzXJ6WYVTdnmLwULukVmTWWFQ1zhgunyodPGsWvtiGnpEK9hyqx4gJPZZdw1b7kudmmeNEtrNxYtW22cuG6cui4fOywdOgyv23Ytmo+sW2ydeF3eRs7s2vctcwdXTSuGTSIaqB4lRItMLDsVw80jWFRQHNroVs00yyaKbReF0Rb2T/WL6NYihy66XSvWrpNGz/U0Co+mZbvyyngOnSRWnd0fyocMS7NsKgmOLTTXTrprN921l+E5YOwpYniJGC4ddH4xiZCAJSRhKDk4UhGRUkRg1OJplVhaJY5YZYKoitSviHxblf/35UN/TEpARuMJyWRsOkEnHIFKxaETiK88dd77G+hFIN8HIhCxWFQ2gZRHwxcSKIUUagGFUkKkF1EwCWijWKRBmCEyyoiYjCYkoPExaHw8ipSMoWdiTbKI7ByySSbOpYKeNcqrX7XIGeGFNNBjhcyyIW5RP9+nnCJIJ7Di0L61tMJJXumUYHTLa2bPuWHOtHbKcu/M41bqLwNyoeM1pbOHCokCSTQoNFIhuYGVjwpY/fDwuaGhMS4h8eTySvnwoK0JzyomGIZhSJtj/ZIKoVQqpTLZi6hS8+6UyeWaev0sztQ+QxVKlUwu044goIaRhrRh2DD8Mp0olXdaVPw5lwiCFRpISrOPR9tLFEq57M8MAACgVKqA52b2IsSCYPj2VqpQKL/+q1VImvPzz1//tWvv38/5RiNtgmAYACFYo49SKKQy2cvuPE3sIAwrNTaaZ7+FXKFZg6FSaSBIEILkIAiAEHQrUwDA1ay34tRFdeN6I7Y72be9vvACZWF3cCIsjwJkMaAsXAXFwPJwhfzT4VU6rWutba3o6sJLfGZ/fOp0cuy0NcGfqaEOxqHHcogzTYyRYuJIMnY+i9IbhW4PNhyOwfZGoIUBiOYAhDDAoCXIcCAOOxiP6Y1FL+aSxDU0eacJKOKCU6aKVUvlnp1a4v6o8H+AAyGJ7x0YoQTCb098geswidhHfhkI3YYqZKFKMAqQRajgtM/qgntl5h2cpAQiW1frcmYnb+WFCjBeBcd/Vmc93uWoFcl3cOK9MuUOjoKkobJLX+AmSHbpf3PuJT5yODqwPdi23tsU7G1bH57Y7Z86bh87X0vcr8RuG2Nmo8XkBh9EsfW7XNPXtVbvxtx1htwRIi/iYgRlOYG0kYTZScOoezlQi/FeFnYvDX2eijtNQp+lYY5SsesxRp3uH4osX+VbvC6yel1i86rJ/W1rwIdanzdNiYa99SxhlXF9BauqkpVfgkspQGaUEHNKqYVltLwy46o6y4IyZk6ZcUEFq6CYUVllUltnlltsXFjMikhFhKcZJucR0/PxWfmoohJycTE1JwudnqSXnYLMS8fkZWCz0g0KirGF5eSiUnJZObWsiJSfik6LMEgLM0z20493fZ/g+TYt9H1eolFhBr4sj1ieh62tILa2G/eIeFMzDv2jgsEJ+62tgIOD4PPziIuL8MUt54lV68Ud+8FVwdC6QLRuPrYn6Nt2rlsPKVyJDxko4rV0IxpHHRsSE9uZucMmZRPc8S3bvXP3kQ2r5ln+wombaNO2apzXsyCY3LZrmDQrEnHy+0xKBthtcxYDq1bNM/zhddvVQ+f5Xbu5XduNY9f1Y6e1I6fZXevxTbOKYVZoHdU2B2eShGKnYU3ScWYVZCshzaqFLmih2rRiqe2xv6/fMGzNYXe5CXqsbFu4JtkuZpVs+04Ss83r29pR3bJKhyaGbR2RV0QwryJbNdPM6qmOrTSvAWOXHoZrF922iUpKxhqFGBpFIDGxRoQSU4PmYMM6b2S195/Ka/82vfb/Luz9q+Kht8EOr70+GsahyYUUXA4Bl0EiZFIIOUREDPpDiIF+DFIn2PCdn75eJJKYTCHmEyn5ZHwcDhmKRIYbYeKR2FQMNhmDjjAiJKKxMSiDQH2jYAQ7l2ReTTQrJ5iVEs2L8VYFuCAhLbyN5lVFjm1h1s0Kxvech7YcS8f4Mc0My1SSRxkzqdekbN5q6dR7at8to49XOsyb3rO/vg1XKrNgaAl2dFP6+kJVVXBBISCVgwolAED39/ctLa2xsfFX1xIQghVK1Qsf8MI3PD/wYa1AX1OONX6L5xFEoVBoyW1YIZMDCq3IVeuV0xb6ZybjeQSRgzAkk8me369K7T4eENLobjT8uVyzj0cLnIAq1Z1mlNH8btrp5FkTpcHYb6Wyuzv1i3b2P87/dL6Ry7X5i9qWroWhfk340Fy5djPSv9CZaW3emhRCrfcCVirUnyXnW/JDT+mRw/me3eGaxcmu7cme7eWJOyQPV0EJN9cBgCz84S7rTpmkkH9aOsn9U/va5lkwLA+QyULPTtwvDx0vt23WaoxXs/Fz2cSeJHxrKLolCCEMRDT66rcE6HcGG9V56zX6oQYjMVuZ2J0C6mouaTmfelRNhXvYkk7T0z6zo0HTo3HL01nB+aKV9MgFkvgpZSH3cIQKjABvQsHbCPA2BryNh6RxSiBRCcbfwclyaSQgi71X5T3eFaqVBfeqfIUiL2h4fnC3Q6XIvldmParLH+9KHu5yHu5y1MrMe1WqWpmuViQ+qFIfVMmgLHh/w2ZlhLPQzpyspExWUtbG+bu7Vkdi+/NLt81Nr4lu5+EsTJWLToHFu3zTN8Nuuiu+iBlfg41w9FUu9TifuZFBWMnGHVVTN/Lxmzmk8zK6tJouraLeVNFuahmn5dStdMxClKHIX1fo9aHJ+3138MeOCN2akPfFIW+K43XKczC15bjicnRBOTa/DJNegEgtNMyvIhbXkEqqiSVVhIxio5QCVEy2UXYxqaaOXV/HqaxiRGYgknPRlVX0skpyZSWjvIhSlIUtycDkxRkWJOrXFGIqC7B11fSaCkpesl5KyOvU4Lepvq9iXb8LNv/HIN7v/Vl/H2TyuxjrP6Z7vc6J0slL0Ksuwgvr6e0d7P5+0+Fh84ERy+EJ6+4xsym1a5wAACAASURBVJZR3viKzea+6/Gpn/g8YHHHqXvOdGzTcvHYRrTrkjKXbD3YRhJOvqoewNc0ONcnhDZa5/Yx07rpWYOshgXz9kXzgTXByKZl2zy/f9tm7Mihdoof10QrFJm0zlvMHjpO7tpVj3FyehiFIlbtOG9gw7Jv2Wx2y+n4IvDsOuhWFqFWZt7Iok4kXjM71oktNK9SEicFY5KE4WRi+SVEqyaqoJlm0Ui1bqPZd5HZ7UG/rev9fdWwYYMQ3ZqLaIw0LAlA1ub+U93k91ml1ESCWSnGupXq0M2w66JbNNOYpSTjfKKglWZcTiSlYEwqSCbVFGI6lpiGJBWZ/b6i6z/lj/23/J6/zWv9h8iAN14GOglE/WTOa7cPbwJ0CBl0bAxRNxTBSmEjE7C6EQidQAQiBoVMxhKziB+C9N/46CLC0YQkMj6FRM+kohKQyCgjUgoWE400CjNEBBgYBhno++sbBiAwYYbYEANiGIoeiaNHI82zcTYFRNcqpkeFsW8lNa6FkdnNyxPx6qdM+zYE+QNs10ISJxHtXU4unTWtW7comzdL7mKXDwvaZ20nt5x3T/2vP69DLl6gl5dKdQeq7l5sWPf3Dw2NTXFx8aenpyrVnRzQbirVqGY0E4BWbwmCEPSr5l7DjGo+pgW3NfIZUFNhQKVCJX1Bwl/EmRp+A9R6v55JaU31l2vmA43VDnhOztaKPDVNSKGUybXpdhAEg+Cv72BtMh4MS2Wyx8+fv3z58vT0746Q+F8837y0X+08+GdjnVwOQrACBCAQhDW6Ao04CtZGS2lhPs13/dzSFVI5uDuRuTfC2Zrkbo6bbk1yd+ZNd5f4B2uWknOfO0XavSpLASRIr8NgIOpBEb18VvGH9rXtiwAYDLq5DT09cNwa40xVUvoScH1x5PZQREcEriOK0OinV+elV+OhU+OuU+elX+n8XhSCEhcw7hqM1U2Mi2qT4yr6aQNd3GJy0MYX95sDBw4PUvf7W+8HwBu+9b858YElfiogSH7te3X86fYs9OYsTHoZAd7EquGMh7vih7tCTQ94uCv6fF/75b7u58faS1mzU//G2qXox4e6B3XNg7rqQV31qK58VFc8qosf7orUqpKHu4If73Mf1Vm3Ev/FfsuxYuJgLkmUThrNw09WUNYGucf7tifn7mtr7oO11t0xhtUuHyts9TuddUc9dDuddGscDLt9DNcysefVjMMK2mkNbaOMtFmKn8vA75fR5O3GymE2MGiyWUFZzidOpaBaAvVafHX6w/Q7g3U6o/TrwnRqInWac9GtFaSOeqZQyK5uolQ2EGubqA0NzIpKfGkVrqKOUNNAbmhiNLWwKhvo6aXY+HzDmiZWX49VaxunvI7SKOQ2t/PKqgilBdiSVMPskPeZfu9Svd/mhOhUpaOq8rAVhbjCVKOs4A8pHm+jrL4LZP1jGPcPSVbfpth8m+34fdmnd03xiM4SYnMFqTYPV5eHayjB1dcRWrpNugbMugctRiatRqYtO6f49eOc5glT0bJVz4rVwqFT76pV2xw7fybSpbeF3DxgKGzxbvBLa6PndFOyOqmp7YyiEU5iOyOhwzhnwKRpzrxlwaxr0bxpmls/zSsZ4VYMcVtmLZaPnHeu3ERbViO7Nuti16lNm8EVq7ZZs+YZ7syhnUIR/6jK+qzOg8DY8+vAs6vgy5ug/TPXymG2ZymRk4php6BN8/Fm5USzSrJlPdWikWrVRrdooAgaiaalOFoaE18W9seaht/Xd7yuaPmhpBZf6MfPw/CLcDYtNPsuun033badZlFPoeXgGcVEk3oKpQBPzseTCwjUEhKzikgrpv5TacPfZNW+9TL8wQ351gf90ffde389nUikbjTqnZ/+W199o2gsOg5vGIUixJMQsaiP4QYGQSh8EhmRhMZm4EkpFL0QI2wMnphIxsbiMXEobCqaWkbkNNJZFVRUhJG+r76+nz4y0IAUhqTGIulRhrx4Ai+WwklCO1VTvIUM/ybLwBrTzD5ejNA4uIqU3MLomDNbPrBumTWNFzKd8wieZeTccV7uGDeugxXfzCgW8YdWnCY3rCY2/SV3l+rmVkVjo+xWBiqVcrm2HKvv7oXCltjY+MurKwhWaOwUmiSPF7YAAEEIhLTYlNb+9muINfSSRPvs/9V65bTGr2cHxssIohHdwtogIkAOQNrqr42t0zSMlyakodmf/QD/Qpir6WEawEoqk4MgKJXJ/jzq4z/O/+f5RvPFvRhVNLel6QHalHIY1kQKapr7i4r5ZeyAIEjLO4EgpFBf7k+uNvMOO6lrvazlLuaqiLcxzNscZW9Nco/WbWF5jEqRdn7ksbPCvTr1fbxLWzuvZ/UtHl3H3N4Gio8dT3dtdkSc7ihka7ChMATf5Kff5KfX7K9X7aZTave+zOF9nevHHl+9mUijzWTcWhp5LZ2wk0MYTyZNZpDWy+nnHSZXfSxxh8nVtIXqzPlB7ncn85FfBoI3QdBNmEQccr7nd3HgDt2E3yszf3wo+qzO+6yu+Hzf8KiueFDlPd6VfLmv/fGx4afHxq+f64oWZ2NmltRq4U+PTZ8fmh4fmh7V9Z/vqx7uyh7VlV/uaz6rK5VQGiiNkkqCTo4dFgbMB3PxjcHI1gj8bAnxUMQWL1gf71kf7NiuTFjPNNIH04jdvqheV93VAMS8r36vi16nJ2owwmg+C7dcRD5vZ0lFJme9TMkEXzptrlqyuBzlrDVSFyrJwnADYaBeT6hBR5BuT6iBKAY5lYNdqyIOZqJakg1GWlgrCy6zU87dPeZNLbTaGkJzPbWlilGdhSpLRdQUY9uajXs7zfr7LLu7OVVCamYlpqaF0d1r3icy7xOZDQwKevrN2tqMq/NQRbG61UmImmTD6iREabRebsj7qixkXQm2vhBbl2yU5/sxxvzbHOdXTRF6okL8YAVlvIYy1Uid7ePOjpsPdjA6qsh9zazhLvOBbrO+Icu2AX5ZO6W+z7hrwrRj2rRjzqxqjFM7za+d5lVOm7WuW1csRQs6+q2aczMG3IsHKPkDjLIRTt0ETzhlmtNjkjtgktLLSu1mlY3yWxesGmdMD849d07dRjZtygc5RSL20pHL8a1355Kgacm0Z1Owe+F5K/W/lPjObdvXjZkMb1kBUCgMhYFQxOHlp8UD2/0zt+MLH/GV29CqhUcJkZuGMc/HWVWQLKvJpuUk81qKVSvdqpVm2UQ1q6eaFBA4+ThOAYabZ2TdSLFq4ZuXE8xKsI5dDNd+pkMvQ9BBt+piWHcwrJponGIio4TIqiGTc3CYeBQ6Dm0UYYSO1f9jWeFfFw7qhFL1gnV1AvU/+OsholA6wYi33nofghD6kUYfggw+BhggI9G4JBwqCf3RX++N58ePPgYGAcj3vnq6oQhKCpUUTzHwN8JEYSkZJFwKBh2DImZhaRUkSgERG4cyDDLAhRjwElHmKWhuPJKfhBKkYajhBpw0lGcr1bWO7FXD9G2iFs/wK6cFOV2M5inTyS3rzWOHyS2r5DZGQAXJv4IcUkvzLKXYZ+EDK0jF/aylPRupzOXsukYqhaHHz7L7B01lgGBYQw+o1fcNDY2xsfGnZ+d3d2qZXA5CWrcdAGj7geaVDz5v0IEghRwAVEqV7BkdgiHNM1RLWmhFty/54YBGE6WpPJopBID+PAxbDkDPyJJmq4I23U7zmT9bWaHxhwEg+Lwo+lfI5MuXL+r7+3+dOPsf51+fb16s2lrdm9Y8qRWTKRRKjZNF+1KA4Bd0EoYVMgBQaNXQChCCwfsHUP3j3kTuQTtjp40xU00dL6WOl1AnK2hzjbRVEWd3zvR81wG8DQOl0bLrUEgeo4ITJg+bI0ZnLySJVxefDrYEJ5s214t2k/mUJn/9Om+d+k96NR4fyx0+Flu9L7R42+5tsBCLmY8jzsUih8KQQl/9xk+6ncEGEyno1WLjM6H5qZC51chcqzE+6uTcLFpKDx3PNpx2ZwUHC5Y705YbY1brI1b7S9bHWzYn206Si0BQHqNW5n1Wlz2oy+6V+XeKbKk05loSLJWGX97mIbu3NyTt94pUuTxRLk+8lSbL5DkwlAVBqTCUoYDSZbJkyU2s5CrgYM1qfcpspd90vY42lYwVxZHWm7jwri1w5nO6a3+ybbsxbjXbyBjLpa0kkmdDMSO+qEkf1GokZSGWOJ+M2S4mz+bip3IJ82WkpXLSbif7clFwPGO218uayccLgwwqXD8W2b9v8tKZSjCaysQMpmGGCnBLvSbrg9zFHubMAG9x1nViwqlHxBX18FsqKTUZRuWxemWRus1pRi35uMZiYksFpbmCKKwnNXfSa9qoXSL+wKDl4JCFsIfdLuIMjlqMjAmG+/hDnSYzg7yZAd50H3eig9lViavLQ1dnI2uzkHWphpVhuvWhOhMl+IUezvyE9cykzcyY5eQwb2rEdLjbpL+FMj1stbLkv7YauLYauLnuv7nuPTVn3TPOrx80Ke9nNk/xpndsZw9shjet8wbNyqc5Ft3tZrUFFYOMxnFm2RA3r5+T2c0cXLVZ3HeqHOVWTPLzhtlFY7yiEX77ktXsvuPKkcv8ruPCoePKsbNw1qx8mNM2a1k8zO7bsu5YtRRt2wyu205u2q0cOK4eOE9s2U7t2CwdOW6fu66dOu9deIFQ5MNd5o00vGfOPLSGwk/FCHJxFkUEqxqqeTnZsoluI6Rx8wmmlWTrNrpVI822hW5RTWFmE5g5BF452aKWyi0k8UtITp3GVp0MbiuN10rnt9L5TTRWBYmYjqXmEThNVEY5iZiFxcXqv0kJ+a8FM38Mtfvg98Ew0gibiEVEGBJzCJhU7Ad/g/f+Bh8DEe99dF+7f9AJ0MfFYVGxaESU0cdA/Xf+em99dN9667zx0Pngr0dMJeCSMMhwFDYRwyw1phWSibk4ajGJUkAkZ+BJcUjjOKRjLtmnlOKci3PKIbnk4c2SULRIQ1YCkpOIciwiBQiNI7v4iZ38+nHe8oHtltjpTBKwfuSY0sYMqKSF1lBCq6nJQkZcIyOwmpzURuye551cFspkRwrl/XP4tFZcpIAVIAjd3ambm4VxcfHXkhsIVsDPSR7PhIT8hRKAYfgZPtLmW2vIba3f4pmU1jqCIVADGQHPKilNOVIqlZp37a8qWw30BIIah8TL6PCi23wZNSAI0iTaQTB8d3enGVNkckAOgGq1+j/6xP/6+QaEYG28BwS9rARRKJVyQA7DsFz+qzkeeA5XeZFOa0KlIBiWKVXQ1jYcGno3NXu61zZfRRnKRPUlonvicT3JlLEc6lotfaOPuz0t2JkxvT31VCrTADAJApJlt0G1S23VS10XF0H7K1YL7ezlHvZ6H28gHV/nrV/l8rHa7WOF08cS6w9Flu+KLN82uui0e+s1+SDqPHVqPHWFAcjBSNR4AnYlj3zayJGKBLIxs5tRPjBvK1+zu1y3FS9bbw7xVnvZG0Nm+3OC60PnG7Hrxb7j3pLZ3qLlya6L9CZMLo+WSsMkNyEyWbRcHiO5CZPcRMikUReSFHLP2uhhBSgLuLz+dH0TKLmJkMqSZLK466tPlxcel1deV5KwK0nY4ar9cjdrTshY7zaRT1mAIvZli/Htij1wE3wHx9yceu/NWiw0sVYbGSu1nOEovNBFV+ikNxeM3M0gLWeSe8NRA1FGIym4vmTsWDLmpIZ2M8S9njc/XxaIx/nThYRmP71q548d3joDQfozSejVfPxSHma8CLs2bb48bb4wxl+cMJ2fFizNeyzN+85PuY62supSDEsCPhT6vKuPQzRnYOoy0bVZyKZCbJeQNjTCHxjhT0zYTk3Y9w6bNYu4U7MeC4veS4veKyuf1td8ZqddRvs4k/3syT6T7kpiRzmxp4Y83MKY6ecuDvHXR83Xp+2W5t2WF1wWZuznpqxnx8wnB3m9zfSBVurqrOXGasDORuT6qsfsosPqhuvBvufqttPQsmBg2bJr3qx30a551Cc4Ly6wOKBgxPSfGke9ulO65nidC+a9SzaVI6a5vczhNZu9C/euRcvyMW7eELt61qJhwbJ5ybRnXdC1ZNkwyWudM+9bFTTN8wuGmLUTvO4ly/ppfuEgu21NUDzCze9n9C8Lrm78r24D9s48N05cF8WOa2fOB5eeV9LAs+vArSPvw1Pf8gG+XQHePp9oU0CwKiNblJMFDTRuLoGThRfUUy0baIJ6qlUTza6VIaj7f9l7r6fG83TNs/+HE7sxsbtzzu6e7q7u6jJZlR4n74Uc8khIeEhcQuK9Ed4kTnjvhPfeewQIJOGF9yDvMJlZ3cVeSFDVuzETO901MXNxvheZeSEpFKHI7/t73/d5Po8trRhFL0UzK9GUAgQ5F07Oh2MzoLhSFK4SbSfAUhqxxBoMrhQFS4PA0iCYAgShCAwuDfrfq1f+EOX/3Pf5qw9v3wZbQHggUAIQng2DZcLehFq9DrEG8MDARDA0Dg6OhwDjQdAUKCwTBkoBvwm1ehVsCUwBg9MhwCQwKgeJzkNA4iDWwTbW4TZ4PhZXjsVVoIklGFI2xjYZTE2FRDcQKmcZVXOMsklmSi/RuwTBSoOR4qDURIhzAdwxF+HGR0fUYuvGqXsnHzQankGfsr7vmdtFLO0nVwyS01pwJf2Eznn7DqH77Gbe3unk2dWxRmN4WlKa8KNarVaj1ihVKoPR2NAg4PESj45P9AbDE0FOp9MrlAq1RvNIllWZFg/KR4ygqWCYLhAT4UOpUisfzRlm/7bJb2FaU5uH3r+kompMTYNJE6U3K2JNQdFKhUqj0ZlGVaYPNAmx9HrD3d3dTz/99PPPP3/58uXz5886vcFoNH7+j+nTf8v5ndrsg38UD/wCgNQqHuXJZneMaRpofjRQPs2s5AqF9uZWfXqmdHJSc7iao92l/viOGMtG/xdtYdaicvJlP/N6hCkbZxxtvFOcBV+fhZwf+50cB2wfRS7vxXsNTA+Ks/ck3PkWYn8adKwQPVaMag4DVLi+KnN7XffudZuPRTn3VQHreRH7ebHDiwZPi1qvN5XvLOr8AB2hgLlkuDQPfdyAV3RSdTOOum1H3bHbrczlRsKVTdkvd5OWO+y2Zxwv97yuDn3lR/7KiyDFZZDqOlR1FaaWJ+jVmTp1ukaVolTEqZUpBm2BXldi0JXd6Mtv9SUda0OpU5MadbFRn6/XFeh1+TpN9vVVzMmR59Gx2+Gh++Geu0zqutRJmq5AjRchp0qRoha782WX2x0nw6mPTh1l1MYfb3muDjK2u4jrzeSpdMxkDLwrmDAUBBEmIrYKScfltosZ0K5w69FkaH8SuDcOsFiEOpljn0ucDqaZKx3EwQxId6jNbCxIGAeYDLdaSQPtVyL3GlBrzaiRBtSAADvQiBlrt12Z5co2wsXLvrOjtOlW264ccEeyVWPM27oYiwaetSDZur8SMd9HXZn3mp11nJxxWF7wnJ9za+wlCboJA2P00UnG2Dh9bJg2PkAd7CAOtROEU67ieffVGUfJgse66P2mJFi2Gbq9Eby1Hr4uCZeufFhf8d5Yfbe24rO+6iNd9loVeq2JAjYlgasrvmvSkFWxx4iQPbLsMC12Gl/lTK5xZjddKgY5uW2u7OgkuHuOb/aHuhn6N82jkZNlK/uuon3XLqFDzRi9X8QdXeOuHLqPShxzekn5I5SicVrVLL18hlI2TRnbcGxaYgoW6dWz1OpZao+ULdx12zn1GV3jNs0zK6fpxWPkziXWwo77/sX7k+vAgwv/tWMv8ZHn2vG7teN30mMv0b7H5tF7rSZues07uA7jUYrm5MJZfKR9Gdq+AsWoQDm24Jw78NxWHCkPQcyFcwW2zBIMvQTJrsEyS1H0YgSVD6cVIoiZMDgPhC5EEmowlAYsqRxDabK1E2CI1RhCBRKbh/w/Knr+14+dP/oBXwe+fhXw1iLUEpEBRWZCQYlgywibV0GWb0OtoRkwTBEaX4aFpECsY2wgyRBoOgyeCYOmwt5GWEFSodhSNLoEicpDQJMhsBgoJgsJSgBAwsHgKCAgyhqdCKHmYmlFGN96Mn+aLhCzShcZmbPkxHFS8hgloZfhxrd1yMR4VWKc+DBWBii0Ad0icry4jlKqE3Xa1MOTQKGUu7XrKdnkTq9yBlciRNttii2hprFel5mrPb24Vpr5oaZ2QaPRKMwOCZXx5qa5uSWBl3h2dqZSq5/suk8v1mp1pvv61/asp8+5liu0j8VDqVJp1Npf+S1UGo326pEfrtPqzPXA5OR+NAtfyxWm60ir1crlclMx0+l0pqmXyUps6jM+ffr05cuX/6/y9ef/sha2t7fXzc3d1/e9m5tHcHDo5ubWb3vtHh4eCoXC+/v73/Zj/3uf35lkZ4/qBbXJb2GqBCYM5FPGqqlcPyWeP3Z/jzuM23vd7KwaAlaGhl3tbc+2fqx/D2oPtjjoYmuWnDRix8tNV9VFgF4dfXUSMr0WVCksThzpZ3TPhgz0ikXvVvvIA5nwBn+rtmhgRyy43h9YzHlZ6PC8yu1Vi49ljatFCft5icOLMu6L5ncW9V7ABq+31R6vesPBU4mwxVToYT35rJUsayatNuNX2xhbo/ZrA4wFAXWqAjNbhxP308T9tMU20mIrSTzM2prn7old9qWu++s+RzK/kz2fi8NA5WWk4jJaJeep1alyeZxCwVMqEq7l2fGTC+UrI2pluuIyUn4VdXYZcXzmc3YRoFREXZz47a05rI6Q52pt+zOgjaGApnDAEN92dYCj3PU0XgXrVZFne+9kIvb+Ind7kLpajdsoxojTketp6L0sW2EadLUAvV1JXsjBdEfadIZatwRY1vq86UkCLbcQj0UOskn6RBGiO8y6xc9iLBKwkQlby4BKcqHTeaCZUvhMLXKiCSOeYu+tf5BJfXc3og920rbXA4XjlPlmzGwRVFyLWq1BCMtgU+XI4WLo5qT9zorXpth/adF1bJo1NM5uH6L0jJCGhkmjw6SJMfrUGHNmlDk3ai+ccpIs+e5uRO5uRu9vx+5uxe5uxe9uJWyuxUjF4VtrUZLVYKnYb2stYEv6flPqtyH9sC4Nkm0lHuwkiyWhI9OOzSP2NaP0jjlm97y9YJya38moG+XUDvqFFfv6pSc6xicn1gaGVPmHdAQABEMubRVV46z6SXrdBHN+033j1HtK5tQrZTcvMOummfwBcmonoXCMUj5NFSzRR9cdi4bI5VMU/iCpeITcI2UPSDlDEm7fKrtinFw8ZieYp4sOPNaO34mPPadlzkuHbstHbqsn7qtH7gv7ruPbjnVz1JY51orMs1PI+lCFZuTDGHkwRj6CVYriNGKduvHOXXjHFhyzEoP/CCPlIzgCrH0Fml6CImRCsMlgVjnasQZLL0YSc+GIeCAqBUIoQ1EasbgyFKEKY9eApTSgSdXI55V5/1Il+0usx5uAl1aRNlbh1tA0CDgZbBFmDYoFAaMBFuHWb0Ks3kZaIz8iSeV4SBrEJhaITIFB42FWkQAgD4TMg6NyEbB0KDgJDE2CwJJhkEQQOA4I4YGAkTZWgRZWgRbWwZagCGt8BsSzDhvQZOtXiX9XhvaqRboUIqO6GOGtNJd8NDUJws5AOvMRLnykfw2mVshaP/GRHPrtnIRvH3/YOfK5loccnwafyNuuNlfleXw9AqOzASgoVLVQqNbrr+VyrUYr/0UrrzXpWYw3twJBI4+XtH9woNMb5Gb3tUnLpNCYkNWPPm2VyhTnrJUrFDq93oTWMOtiH8MtnnDXZjWUTieXy7VavaneyOUK0176CR719DgrV5i1tibdjVKpMrcgGq1cofzpHxo01dTUgsFQFsvBxcUtKCjk/3+1+Pnnnw0Gg0QiOT4+/q+8LCMjg8lkrays/APf7X/g+d3nL1+UjypYjVZnFjvL5eqndk9pKhVahVkN9cj1/UXHpjSJnZU3N7r+fg0AoAsIvFzfFI22d0YgVgV2VxJntcxVc+atvfRUnfp3LJYAm1fZrR0Dk4kzCx9E047CdrvBbGSDv3X9e1BLCKDpg0Wp08sSZwCf+aKE+7qY87yQ9aLa4WUl50UR29xhlDq9Lnd92eBrORQNmogHD/KQ3Qmg7kTQZDZitRw/V4kdLUKN5KPGC9ETJdjJcsxkGXq6BjvXgJ8T4OYb8cJWu9URyoaQsbnIXJ+jb8wzD7adTw7cLs79VcokhSL+/CLo/DLEoIru3y75qnVlYyfi8tTz5NDr9MT34jzs4izq6iz8eM9nd9NdPEabrkQPJkOGEjCtEbC2VMJCE+1szf3WmKhWJshPA4/XXcW9lOFcpKjGVtJEXC7FH1fZHpRglzJhhwLcXiN5oRDXEwOaSgAPhtu0BlkNZUA3+innEoeDWYawHrdViJyMtml5/7Y/zHqLj9xpJ24NU6WdxN0F1oXM7WLP6+I47uww+fQg63iff7ATJV1gibpsF+qR272ErXbMVgd2Z4K6J+Turr2XrX/Y2wjc3wjckLzvH2cMTVHmF7jCGceVBY9NSdChjHco4x3KEo5kCYe7MTtbgdtbAbuykH1Z6MFOuGw7YlLoIZa8l0q955a5SyIXsdhjay1gc81nfc1nfsl1ayPy7IC3uOLdOW5f1kvPaqMV9XCqhjgfWzlxVZ6RJRHRJVHhRZFJNRFtQo+8WR5N0P3Hqvn/q2bCv9k3tQmT1YVvE7IWZZ49Kw5lY+T8fruyMXrlOJ3fT8nrIxUOkVPbCRmd+LIRcn6vXfkotWyYUjZCESzQu0Ts4gG7nC78x058Ti++Q8QaWXPoFjFmd51n95znDlzn9l1G1x07F9l1U/TaKWrdNG1C6rKw5VY7SfUpQ7JKkI7VGPtilH0xyqEO49SNd+rG0yvRmDQoqxbj3oN37cY7teHYtWhiFpT4EcauRL/rJ3oO4hn1GEIBwjYLhitC4SvQmGIosRqGK4Wjs0E/FiT9b6XCbxKigHFwEA8E4gHBCSAwDwyKB1qGW1uGWb8JsQDEAiCJEMswIDAKpDoCTwAAIABJREFUCk0Bo9IQUB4UkwUDxYEsgoGW4daINCiuBAVNhVhH2kATYJAUCDwNikyGwxJB4BiATYilTbAlMNQKEmaFjATYxkKICRBqMpiZhmCmQ7gfoR5FaK9SVFAtya/S1q0A7lmMSOqjNiw5NglZk5tuczueQ6sufSLWwpbLxXWwXNcklx0q3N9pLa307/1UI6PK84tfXceKJ/i0XKE0gZiMxpvmltYEXuLZ2blKrX7SGplH03KT/Mlk1TKDOq7NBoi/t3xrdb/aUih0Op3icRhlDvHUmNaoJlagRqM1Tb/NOl2zLUOheGRmm9YVKo1aI5crjDc3/9i1WF/fAIMhBIJG0/Dqv+m9TU0tEAiss7Prv/KapaWlqqpqlUr1j329/1Hndw8PD58/f34EcqmfSB5mBr0J0WVyWpq98moTo1H+K4u/SeasUKlVN7eq3l69u5uhqvb8SLZY5bzagLmQOF1veWjPfBWHbq1TyVCBJKSuUtROWRmyWxlhzDfhu1MgVR5vypxelru+Evi8qfd6U8J9UcS1zqP+kEf9ns/8IYf6fZbdd7nUZ4Ws53z7H/nM5wUOb4qdX5c4v2jws2j8YFnn+7o51KYtCtLLg/byIN08UH8adCATPpABHcyCD+fAh3MQI3mIiRLMVDl2uho3U0NYaCFIJmjiMcp8C17YTpRM0ndW2Ycyp4uTgMuLcLk8UqNJMWrC5/eSLVqEy0t++xKHTSFza4m1tsBdnuRIJuzEkzTRJEcywtgYIF+3kxQ1uNUMeE88fKEWfSJ2u7tJuzNmqy8jVwcoo3mw6WLM9hhXffT+6sBnf5GzILCb+Qg/6aYulmL7kyCjSRBRNmorHzWVAhvKgO6MU6+2nI6XONOlyN5Y4GIiSJQImooDTGaAV+txpxInxZHn9ZGP8jxIeRYqP0+4PMu+Os06P848OYg9lr0/XHU6XmYfLbEP55jHU9SdKcbBRsDxbtj+dtDauu/Wht+q2GNpxWVj4/3JAe/8KP38OO34IPr4IPzqJPHqlLe/Fza74jq5zJ1Y4iyt2G+vs6eFzLF5zrjQaWPTb2PTe2PDVyx1XxJz92Vh+7Kg3R2/rc3A5dV3W1tB2zvBc2L3YaH7h8yo91nR2S1+IbmxuW0BEYUxea0BDaOenSLvmIlKQuuUS2thbPv77A7btFZs0SClapJcNkbK7iF87MJ/7CSmtxPS2/FlI9TuFc7YulP7kn3RsF1WF6F0mNwnZo9sOE5sO49ucgsHSEUDpHYhs2aCmtGOS27BlI6Su1aZ/VLW1J7z1L7z+J5ju4iV1kJIbsKlt+JyuwjFA3Ydc6ypdefiQTtuPoyRC3MoQbFKUfYlKPtajGMn3rkbz2nD2ddhXLvwnoME9z6CWzfBo4/g3kdwqMMwqzCOHXjnXhyzEUupxthVoQnFCGIZFFdNQVW72VWhbWp4/6lq7Y/xkTYhL2GJIEQ6FPERBkuFQJLBqByETQzAIsTaJsYGlACCJ0FhcXBanp1tHtw2E4VOgaNSYbAEKCgCbBViheLBcdlodDYczAND06CAeBCUB8HnoDDZMGQSGB4DgIRZY6Oh9FS4Sz4irBZX1Ecp7qWGVtiy06EexYiEfnzmFDFtnMgbIMR2ktJH7ErmKYJlZsMcs3iEWjXOaJ516BdxTq9CNZrYC32fqr5Vg0br2jvUNzcKvV5t4m1otKblgXk0rVKZPXcq9e3N3aPf4si0YzDdAyYb72MynUlDqzEjqzXmhcT/y2+hUplVT6pHt7ZCodDq9HKlyqSyMV1BJjW/GTauUpk3rI8gdDOTSqFQPfJPDQbD7e3dP0ZzMlWLxsYm09vv7u6WlpYXFxdvbm70er1QKNzY2Dg5ORkfHz84OHh4eNje3p6YmLy4uDw6OubxklEoTHJy6tLS8v393cPDw9XV1czM7PLy8pPvb319fXFxUafTa7XakZHR8/Pz8/OLo6Pjh4cHo9G4tLS0vCz6n3BO9TvTX7d3d79eFqkex1OmBuIRAKl6lEjrFAqzXk2j1SqVpq240gSOV97cKK6utNIN5aFkuxyzVopcbySezHIuN10Hp6KxjYt+hSVTRbjZevxMA36yEt2dCqnxeFvt9LaI9byI/WOh/fMC5o98+g+55G+z7L7LsvuugPas0v7HMuYPJcwfipk/lDB/yLb7voj+fYnDjyUuL4tcXlV7Axr8YQJ/y5ZQa0EgSPDBpinYojXcqi3KpouH7E6Ed/PAnfHALh58IJM0nIMfysYO5+JH+cjZOtvZWvxQFmI4GzFTi5VMM3ZWnY/3XU5PfVQqnl6dtH+akDjRnT9UtjZFXerGC9vxwhbcXBN+VkCYbSDM1mGn63DLneTdCcZeM2GjECMrIqxWkTYnGMqLAJ028caQrzwL3RygiMqRR1MOt8Yk1XXMucx7V+g4UYFbrsJudVJXa2zXy9D7tZiNcsxOOXY8GdyXCJL22qlPfU/ErgMpoLlE0E4uYiUdupYFWcyCTuQhDufZ8mOvy+NglSLh/Dzi+CRSfvFRcZl9fZ59dZaiuIy/voi8PAm+Ogk6Pwo4XOFsTNPXxa5bW+/E625jS5zJZe6S1PXgIOTylHd1Fn99zjs9jlvbej8vdplfdRtdcGyfYNYPU5rH7TrG6BFdMa7tBemdQcJV15PDUNmu//Fh6NFBuGjdbWc34OI06uQwZH/X5/woTLrpN7bkuCB1FYwzS3rtA7KjfbMScjr8gnJj0+sDS/uDPk6kh06Vc3p6yA1dgS0hZX3Q6jFbwRS5oJ/UJWJXjVML+kmt84xhCXdq3blljlk8SGqYoTfNMdtFrC4xq2WZ2b3iOLHlMiDhlI9SqidpPcsOvYucwj5S3RRtUOzQNM3snufWTdAF8wzBAkMwz6idprUt29fPMAr7yI2TjMZJ+tiq48ym48ah98qOZ2o7gfURxsiEMgsQrFIUqxrNrEXbN2A5bbbOPXjnbrxbL8Gjn+DcTXDpIrj14TnNWFY9hlyBptSima221DqsXQXargLKbIDB6sO/qWz7Y/nov1d3/L5k8KuESIv3bwDRVqgsGCQZDE2DIDNhtgUIYgUGlga1iQEgs2EYPhyWCgYnAhCJMNtUFCYVgU6BQ6JBsFgwOAoIjgQiYuHQaAgqFQ6MBgKiAZah1pYR1qAYADgaAAy2hIUB4JEAEg/mWYgLF2CLx8nCbS/pvm/nPCuzjexfivItxwTX2QVU2boXwLyLUUE16AgBMUZAiarDR9Rg0juI9VPUUTF79+TD2VXUyVWbZlmqnZxUyhVKExTWrGR5JHn8GhOnUpsUtE1NzQkJiaenZxqNVqd7nFo/6iRNTjqNWqN9TMoz+yTMLcivkFAqlVKt1mi1ppJg0u6b+eGPG4snsdMTveNpK6559G2Y9uGmJatardEbDP8w+M9ULZ6Y5DqdLjw8Eg5HLi0t9/T0EghEgaBRIGi0sLAqLi55eHhISkoBAsHd3T2dnV0Mhj2VyqDRGLGxcQqF8ujoKDY2jkqlM5msqqpqU0Srn997DMZWLJZIJBJLS5uYmNjg4NCysgqFQpmXl0+jMRgM+8bGpv/Z4vnM1eLLl5/M5gnNr5bbGnM0nlqtUT46aH7FoDcvus0I2yc9g1Kp1ulUd1+uD8RXdWjVKPNyxe18lS1bcght63AubBpKhQ6mWg7nIfo+IprDAeVur9o833b4AHKpz7LtvuWzLQvs3+bafZdL+b7J5e2039vFAEtpsJU0xKqR+6Lfy0ocZr3wwWIl1FIUarkQajkfYtHhD6jxhlR7vqnzel3z7nWd92tBgE1jEKQx0LolFNz0AdDgZ1Hr/ao1CNoZgWkOATcHA5qDAe1RgL4UyFAmVlpCEJWgl5vsDkTcox2vs0Pf81P/s2Ofo13XpvnCsJ5e0Zzrcjdxsgw1VoQZzkEMZkJ7U+G9afD+VPBgJmKsED3Khw/nIoYSEUMJ8MVqzHIXeWPO8foiUK9N0aoSFLJ3p5P26n1fpTL5YNt3dYQ5Xo5friWI26j7A9SzUeZRC+m4FnPSStiqxo4mgbtibSQ99BtdxOW252QR8oAP11Xb7uTAF9Mgsna70xVH5a6r9ipYLY9WyqNlhz5rO+5XFylqeZ7yOvfyIkF+FaORJ2oUvIuT0P0t72NZgGzNa3vDV7YbINsP3N4LWlx3F667npwGK64iTk8DhWuuo0ucwUX7kWWHSZHL6JLTsNBxdtVlYtndryP/X4pXbcr72fXtqaMtp6fhBwfeh0eBR8dB+weBp6chW7J3QrGjbPfd8ZHf9r7f3Ibz4JJ9WKFnTA2poJ+QVO+f3e6V3+Pt015C6RtwaO2xq6mzr07iNdIrB3C9Qs64lDu/5Vw7QRHMU7tW7XvF7PENx8EVzuSG09yOa8cSK6+XUDBAbF+xr52hNs4xxQfeoxvO/RIHwQwjv5dYNUwTyTxnN10L+oj8PuLwKnfrxGdEyi0dtuP3kypHyEV9pII+UuEAqW+Fs7znJjnw2D7xGRFzexYd2mbpGV04l3wEIx3K4CPsy9AOTVhWA4bViHVotuW04py78dxWnGM7zr4R59iGc+7EUSvQhAIEtRZNE2CJVVhyNYregCY0+LxoqP6qqONrXvx3yUG/z8l4Hs21Cnjx5sNbi0ArqxDrNwGWVhEAcCwIy0fgy9DQNKhVhI1NDABTgMCXo7AFCHgsFMND0fPtaPl2hAwMMNwGGG6D5MEAEQBIIgiRDoXwQNBEsE24jWWgpZW/hdV7C6v3VvAwa0oKxCkH61eKjawjVk2y5rY9ZccBp1fBB2dBrdPMsEqsZ56tXyEmoAThUwgPKbfNarPjd9MSGvAJDcSyQXrlKLNxmiHa9jw+j7i8btQYv6hubtW/upSfPFhqtUahNJnsFBqt1mSU/rXfQm8wmirBU/SQRqtVmeuK2bf7FLKpMaOGnuIrzJvRR364WftkYtD+Isx9ulse68QTyVzxSA80ewPNMzHN/f39P1wtGhoESCQ6NDSsoKCwoaHx7u5uYmICg7GtrKyKjY338vJRKBSdnV1wOKqqqvrh4SErKxuLxQ0NDV9cXObk5CKRmMLCwpOTk9vbu7i4BCbTfmRkpLCwCIXCDA0NPzw8hIaGU6n0tbX19fV1AoGExxP9/T/Mzs5WVVWz2Zyuru6CggI8nrC4uPxbXfS/yfnd078+f/miUKqeIqtMUybTNFCj1T4ZZMwcmEdyi5kU8gSAVD+2imqD5nxPOeWj2/e83vfanGeLxh1iGhp8y/sKyjKbC7w648BVLj/wKd+V2v9Y7fBDKeP7PPI3lQ6vap1tiu1f5VGe5VGeNTu9Hvd+0+/xuonzooX7sojyQxXrZZvLqz7P1+O+b8Z834z6vOlxf1Xj+KKM87yI/byE+6LC+VW508tSx9dlThZlTi/LnZ6XOb4q5bwqZv9Y6/K68d2bareX1e6vazxf1/u+aQ2z7kmAHguoqkH7s2n2xY6HSh6kkoefn7zf33beXbNvmcp06hidH3MRtdou1thuN9sJizDjadClPNhCPmImDz2Tg5jKgw1mQgfSoAsZsPZQq5Yom/5M6HQd9mjLQ69JvTXwdcqYkzWXozWX0/1A0bi9eJh2vOKqWHNa6bGXb7iqNlzUO55Xg5TLLjtZDW63ELVWjD5YcjXqIi7WXdbaCapOwn0v5baTIO8gXMyzdGdeRvl7gzrOoEvSquOvr0PPzj9cX8doVR+1qpyL88iDI5+L85Drq6iT49DLkwStKkenzlYr0lTydK0y5foyXLzttrbrdX0VppZHLm94TK9yNne99o4+HJ0GnZwGnZ4Fzq95dC54xw0KGE2dQV1p9aOeGb3+mNqR1PH2ean7wDxz98B3ecOzZ8ZBvOmxs+8j2Xl3dOK/vu85u+U4KeFG5IU5xEQHFvqVjzlkDoWyu7td+zp4k7mCpeDWGXZOKzyrDds0wxiWcOd3nOd3XKc2uK0L9JopavMCs3KCWjlBrZuiVYxQGmeZDbP0lkVm5wq7fJRcP8WY2nIZlHI7ltkdyw7V47SWeeaIhLtx5LWw7VYzTisfIfet2ncvMwaWuDNrLpI9t5EVh9IBu7xeUscSe3LbqXuZXTVGzesjlI4Q+0XMjgWGbyWKlg1nFiLtS1EO9ViHerRzN96xA89pwzl14zktOPsaLKMWy2nDu/QQ7ett7QqQlFI0pQKLzkMgC23fVGX+oWLsz6k5L8LIwOAXoNAX0JhX1kEvrSOsLUOtrUOsgJE28GQwNAlsHWEDiAEismDAWKBNpA0gGoDMgKIyodgsFC4HhcmAU4uI1CI8+SMBFg+BxoMwqUhEPBSZASGVoQj5KEQKBBBqbRVkCQkFwUPBOB7QrQAd0UCsmmJVz9Cr51lNq5yRLRfRns/itq/sLFi6714/RomqRfkVI4LLUaFVyOwO2syam2jbaWCJWTZIbppid887NE5Su+aZC1LO7kHy1dWWWmXKrDZpijQmmsNT8JxplHRtJmeYewseL/H01OTl1j1lUTyOpEy1QWcaMT1tL+RyhUqteWJ7qB+VUU+0KHP9kJtpESalrAkR+LQSNxPRH8WZ5j/lCpMm6pFNcvPPVAs0GksgkEAgCIvFMa3oo6JiWCwHe3t2a2vbzz//3NHR+etqgcHghodHHh4empqaIRBYR0fnw8PDyckph+Po7u7x8PCwvCwCgSB5eflfvnyJiIh6qhZotK2v7/vNzc3Pnz97e/t4eno9PDwsLS1ZWlq3tLT+81f8b3jM1eLnn382Go2maaApytw0qTT/JHKFWTGt1T4+IDzSouQK9aNb0vTQYXoi0Gh1KrVGdTkvGvWc76ZNtzOGy3DNyYTsjIjwwkb78kEvfs1oLH06EtkXRakNYg4HIkThsL1I8IDHm16315th4HEvCz7lWQ7peabtt6nob1LR32Rgv03HfJNu+20u+Rmf+oxPfZZPfZZDfsZn/FjE/LGI/kM+48d6p5cC7stcu29zSX/JI3+XT33Gp/1Yw3nR7Pyqiv28yflVo8vLOpeXPe/frqWjpHm2EymQiRToZh3+YIK2MceQSbhnhz7bYteVKaZ0ij43wuU0jX3sb9yZencwTN/rp4tbHVYE7O1W9nkPQzNsd9iEWSmDCcvwvQmwjjCbpkCren+LhkDrzlS4ZIImv4wx6vI/G7K0p94Xe96a69CTNQ+Z0Fl1EWhUhBwsuuyvuhsUUTf6GIXI8XqcrhY766ZYygn7S6mL9sL/TOx4NGWvlTgbljj3M/TPSyzj+Tv9dbBRG2/UJRp1STpNgkIRoVCEq5VRejVPp0o6uwjd2HfZPnA5PPG5vo4x6AoM2kK9JlOn4mlVcUZNxP5ZZJcooUGY3yaqqV9sih1q7xGXqZRx95pIzXXowUmIZD9uRJLo0133fe1IxbB7xyS9d4G9tOFUMZf++9oVQtNAwXi6dO/DjMR5UuwgO/I6On0n2XWRHXlsHbotyxxX91wnV33rRgIyO9hZg+7ktkHHrpbWFY/JDfveJWrdBLl6jCqYYjQKWc1C+36Jw+K+y/qp65jUoWqM2jBDLx2xa5xjzMvcR8SO+b3Ej1349FZcRjs+p5uQ30eqGqcJZhiF/XbFg5T6KfqghCvcc1/YdmubYw6ucGvGqeWjpN5l+8VtN8mBx/Kuq3DLbX7duXKEnN9jVzho1zzLrJmg8/uJXYuM7WP3ljkmuxDNLEKxilHsEqRDvS2nHufUYuvUg3fqxjt14Z27CJxWHKsRR6/Fslux3A60aw/Wvg5FKoSh8jGvCoL/tXTqRWooMNzaJvgFINzaJtTaMtjKMtgKmghCpkKB4TagCBtYAgjGA4JiATZhNvBUCK4Ihc2FI1LA8CQwOAYAjALiC5F4PhKXDycWoeDxYGQ8DJYAQiSBUUkQUDQAGAMERgNtImwsgy1BkRBGAZFdj3VvwcaN0nPmmKUiep6QnjRKie4kJHbZFY3TWhfZQpnP6VX4+p5fQQ8pvBqV0UYs7CPze4gtU4z1Xdf1PaexVU7nPGtshTknoQ4IKfOrzPVt13PFoFJ794tWXqO9Nl3rjxBA00Wv1ZrgfRrjzY3Jb7F/YOZEmSJRzRxyM+NPY2Y3mTVROsUTBFCvN73FVALMYRhPIUhmZZRCa36Z7rEFUZgt3+bHWYVer38cailMGI+nUdXt3e0/M4mCw5FFRcX7+/tnZ2c//fTTw8NDXV09FIogkch7e/sPDw+trW1wOKq6uubhV9Xir3/9a319AxQKb21te3h4kEikHI6jqQCIRCIoFJ6V9fHTp0+RkdFP1QKBQKWmpn/69Emn03l6etFo9LCwcB8fPxQKW1tb95vc8r/VMVeLT58+qU255wqlxsyJNPWVJr+FCTKoMQMg/z4191puBpibDZ8qlaknVV8rzg9OREMlgjCb1lhsYyiozvdl7XuL2nBURSwpLDmFktv9snj4TyWTfyqcdMnrrM7IFsYwNkIs10PBa+GoFifLDOy3KYi/pMC/TkX+JRXxdRrqLxmYb7Nx35XQfuBTnuWRn+WSv88jP8uj/lDu8Gr03Vs+5Zs84lf5xK9zyc9KuTaNUa7DVfn9/KSBAKgsFrAcYrPwwWrkvdXAextpElRejTe2U+RNhIVspLAMczrHUp36nO+5r46wZgWUaYHtdJ3tQi26pSXAtnExs6+7qy0ioLL8h9qlb2rmbOvnGgYqZidDl4be7Y66qpe5W9WY/kh4fwx6NAkyHAscTQZIu9BX2xyDIvn4ukinLjLqMrSK8LN1zxOpp16deKNP31/xFI9QL3YDbnVJRlWs/jLIKA+8UUbdqhONiijDdaBRGXerS9Oeh12tORmP3G6O3W5UobeGjBt9hlGfZtAmqZRhsiPP3WNPjTpaq4rbP/YV77qu7bvsHnteXAbq1Al6TYZBm6lTxenUEbfa0PXDHIf+WVRbT+5wVvZoQfpIScZoDrdjiDcxPLWXN76TmTHZ6dXdz23vCOmtaltJkux4rO/7Svf8hJuevUL2xyHnsK5MbOO4U89w/SK/U5rWLknv3Iie2Anu34hukSZN73yQ7rtvHzvunHCGVyiuLYl/qJsv7GMLpu3aRZyWZfao1HFUwq2fpNdMMZoX2R0izuS289Q2t1PIKBkkNs4wmmbpgll65wqnaZZRNkLK7cYn1GM/duIqR+3qJmn1U/S+Vc7kpsuQ1LF2klo7SRuScOumaaVD5OYZ+8oRat0EfXLdeX7HuX+VNbjiMLvutrDpUjNml9GGy+sjDkg5jTOMCYnL/pn/hJRTMERyr0Lb58Ltc5H2xUS7THdUYqBDI5HbZuvUiXfqwjt14bmdeMcONLcRZVdDIbSwaa1kSjMZ0ejzqrb634qHvkvhwWJAsAQAIBIAigKAIm2sw6whCSBkKgQcZQMItYZEAUDhNsBwa1AswCbCGp4KJpWhEfFAeBwIkgCCp4BtgiwRsWBKAY5UgqYW4eHxIFCEDTDMGhYPwmUhIVFAy0BLq2ArqxBr6xAr6xBrcAQAzQNS8+CODTivVpJbHcazDOVfaRvTQUwcIMR1E1OHSPwZas+ai+QoYELiWjZIFm68OzgNmBRzR1dYazLOzi5zbcteuOm+vOOzfhIsPorfOKi4Oh+/3llVnJ4rfmXFVf3qOv6F0CdXmtwMBoOx0dxbnKrUGrN378muq1CYFt3mQIRf0rl1pnZBLjdvSU2LT41Ga1qUmkrOr8SZCpMs07yWUGseX2Dagqjl14pHf5jZb2EaSanUaqPR+A9fi6Yb39QfmI7BYEhJSSORyHQ60zRNamtrf6oW2dm5T9WitrYeCoWbdh6bm5tsNsfT893Dw4NIJAKBoHx+4V//+tdf9xYIBCotLePm5kalUrm4uNnbswsLi0pLy4qLSxcWhP9TZS6Zq8Vf//o3k+XS1NCZcPA6nd6kRjDV/UdOpFqpVJpE04/aanPz+BSSpdHqtHqDorlZExB4uCFtSfPNJvwhm/iHXPKf88hf8alflbH/UsR5nsO1yuBYp3LB6fZv85yRue9YedTnfOrzXOL3H3HP0tDfpSC+SYH9OQn8x3irf0sC/zEF8U028U0O7rtM7DeZtt9l4b7PJX1fTP+xiPZDPvHrYsq35U7AWj9CQ5jjaHnO9vL85fmFUas/ODzsT/Wae//jbgL4gAdei0eL42ArmaTdcvJtH9047SCfZl0scq5l7mebbiudpMEsWH8aZCQXOZKLGsqET1dih+u4GZX8r6pl/1J9GpOb0JbLLq/N9Gvped4qfNuwGNY8OrGcf9ZOOOZbK+ugPw1hDMPk7S73+bGg9qXItPmObxuPQmeWjdqs64sgjTLaqOXdGfl6Vfr+qvvuotOh2N2gzvl0W3arz7jVp98Zc+5v8u+N2bf6tPub4k93ZTeKYMOlj1HuZ1SG3Okz741F94bCO0OhRh2n0SSeXkZs7DtfXAXrNQlXVyHX8gitJtGgy1ApwtSqSIOGp1PHnV0GXF56SA7T3XuFvt0VjVNO7TMM0bbX0XnIxoFP+6J/WH/Ft/UTrwXDAR0lpSM+JcPM5hnWrNSlY47VPM0YFjn3LDjUT1C652h9Qnr5mGt4Zxq3uZrc2Eptbv5BMExvG4U2TXxbP+HQOR07U/txMYm/mly0xGd2Tjv1NfXPU6uGKfUzzNoZZsu8Q9+K09Sa29AKt36KUTfN6BY5VI6RiweILdOM4WVu1Yhd9Th5ettpad91QeY8LHWoHacNiBwGRA51E9SCPkLbgv2szFW47zYsdayZoDXPMRpmaIIZxvy2x6LMc1zqIpS5i/bcB0TsthlG3Ti5cYrSMkMrGiBldhP4I+T5HU+5KuxCHtg6S/epxHBK8dwygl06GxIeDIsJB4Ym4j+60cuRLAHWoQXHbsCw6+CUFi6sJeFVXdvXNRPPG1p+rO/6T5UT32dnWEQQAGFWNmFWgAgANBaI/whH8sCQOBAuH4nPhUNjALA4IDwBBI4CgCJtYAlARAoYngiGJ4AOgireAAAgAElEQVRg0QBQmLVNmDUw3AYUbAUIskTHwyjFtnYFGGQiBBYPRKeASflwXBYMxgPahFrZhFhZB1sBQqyRMRBCIpyUDLFLAdsmAEjJELsUuF0SxDkH5sqHO2TDnHNg7woRIQJM6oBdz5qL6Mh9Ztd5+8RPuOG5sOEhO/bZ33PfXPY82E46O+s83p3VrouvO9rVVVWa8EgNDHZdVKj+/MXkkzC7brVahUKhVqtN9mzTaNp0Cfxdb2EwXJs1Ub9kHD2yocwMcxP8VfEEsTab/rQm7azJwWe6QzRPnAi5QqvVm9qIx5vHHIj0BP/Qmb+nzjzwMF9EKqVKdX9///DP9RYFBUUy2e7BwaFWq11aWqZS6cXFpSEhoT4+flqtdnh4FA5H8niJUulacHCIrS1heHjkb3/7m0DQCIHAMjIyTVFOfn7+bDZnZ0fW2NgIgZgrUFhYxN/3FmlGo/Hnn38OCQmzt2evropNc/8vX778Zjf9b3F+9/Dw8Leff1b/8ksrVRqN2YGhNE8VTQx6lZlBr9Casy7MtgzFk9fGDJjUaNTaa41WPTamg0IMefkHss2uMl5rkmddIK0uxL4uiF7ABebafV1C+7qY9l0++dtK5vdD715Xciw+4r7NxH6bivwmBfV9Euw7HvCr2Lf/xoN8w3fCZzPhaejvc8iW2YQXSZDfJ4N/nwr/Yw7mqwrKn4sJvy93R3bkxKzPjl6cnWm0esPNnVKr1yuVmsREXXffpnBSEEhsdvpuMRp0mIe/KKdsFVMXs5GHjYSrBcfjUfr2GFM6xpD0EKUC4iAP3hEN7ElG9yRj22OAnfHQ8QSL3HSPl0WLPtGpzVHY6VykpM1+d4K5Ouoy0Oxb3JAY3jGYOlRXMJadP5ZdMpNVMF+V3DcU3TWIbJz5oUls0yOmjS3/pE8+P/ZUXEfeGbJuDfm3hrw7Y+a9MfP+hn9vrLm/qb8zlt8YC2+Npfc3VffGkjt9xr2x8P6m9E4Tf6dLvdOn3xvzPt0Ufbop/nxT+vmm8EafaNCnGw25CkWsWhV9a0hVqaJUyqh7Y8GNIV2rCddrIy4ug9b3PKRb9hVzsa5dEx/H8ydWORMrjpNix7Vdr7U9r/l152mp49gqt3GKWTZEqRq1a5ggNUzYtUzTxsVO/YsOLTP09llm+yy9eYq6eeCzf+o/v87umKPwe0m5XZSKYUrFMC29xz9/0LNogOHRmvu8YejPgsnvmodpHa1xQ9lzm95H5+97lziFA+SOZYcRCXdo1al9jr244za+5lQ6TCkZohb0EYv6SQNLjsdn/hsHXs3TtJ4l+4l17oLMpUPIHF5xvLwMOzkPnttyaZml5feQ6ieZk1suszLXbpFDwwxjbMNped99ROzYOW9fPUIekzj2LrHaZhmTa84Dy+zpNSfp3rv2eWZmBzGhBSeYY/WLncbXnWrGqG4lOOdqJiXbHRYZAgiIAgVHIeJCCNn2tGIovQJBr0BQ8+Gg4uDva/r+tabvZXGBZW7in4oavuZXg5NooCgrYLglIgEISwCBYgDQOKBtGgyZAEbwwMhEMDoJQspB2FegyXwEOgUMjbGBxwOJBQhcFgyVDIHFAkHBVjYhVsAwG1QUGBhsBQq1ImVj8NkIdDoYkQyy/QillyMIaShSmi0iFgiNsIZH2WBiQawsW38Bxb+Z6FCAYGVi3IuJ70oItFQYiQfiZEF8S1DpbYT4BrxvMSqsllQ6xqqdZTTM27cuOvQsOy7uuB+ceJ8epVxf7qh1N6orlS4lTQuDq22AGgxGw2QovL3009MqrU6h+jt+uF5nkMsVJnmSVqtTmlOZHzVRvMST01ONRqM12XU1j3FDCjOE9JEqqNFqzYDxp6fMR2ipuQVRq7VKM6pW+eS2eyIPabRapVL9GAttpg2aOh5zK/PYc5gzjtTa+/t/PKaisrLK0tIGiURDIDAcjlBaWpqcnEKjMba3ZR8/5kCh8J6e3oODIzc3DzQay2Zz3r8PIJEoXV3dDw8PEonEwYELAIDT0jI+ffo8MzPj5eXDZjs4OjolJaVcXFw8PDz4+PgikejVVbFYLH7zxiImJs6klVpbW/f3DyCTaf7+H3Jy8q6urn6je/63Ob/7+eef1Rrt3wEgFWa7v+bRb2GaJ5ojCc1pt2aSl0Kh1Gh0ppZCYabGq1UqtUqnU6g12poahY31bUiIvn9Itbl9uL11dnp6sLUpnRrp+hhdxHqTa/dNLvWHEtrzWuYP2cTvsgnfZaC/SYZ/nQz/Ot7mD1Gv/jWLjpjqaNxeXZXOTPJZoNhX/0vxO2aJJ53PxZT70BvCnRqiXPtKeCsj/fKevpvhEZXeoNUZFCqVSqtTXss10VEqEEhbUS0TL1a9x5c6fD8chxBm4+cz0SNJwP54wEgiUJgDk9TjV1pxm0N2+/0MURG5PwbWEGRZF2BV42tR5/2q3B+GLuynfGzucbEU+AK7EyAzFfjpcuxwLmwsHzpfDm2v9aZUNgAq2qyquv+tfNeyarmuJqanhNNT4DDd7HW54b+yz29Z6949Sr0+91PJ4w36nDtj8f1NoV6XrddVf7oV3N9U39803hlLbnR59zdl9zcV90b+vaHw7qbs3lhybyy9M/DvjfxbQ65Ok6pSJV7Lo426pHtDxq0h686Q9smQeqNLVCojNapYoz5Do447PvM/OQ84Pg9Y2XDnjWS49ExmzbWLtrylu96XVyF7xwEzUtfGKZpgktY8TRtf5QyL2IJJSv2kXdsMVTBJaZ6mLW65S3bfja1w2mdoUxLu/JqrcNPt9DL0+CJYsuextOXRNccdFnEXNpwW1h1n1p06hczyYdvacbs2oUvPMrNVSGqYtxuROq4dercJWZldtvx+3OSmz8qB0/Ku4+q+Z8MUo2GaMbjiOC11GVrmLmy4bR74TEudmqZoud225cN2dROUgj5855z9qsx9dt1hcsOhT8TO67YrHKAMiLlVo/T8Xrv6GWb/iuOYxLl7yaF93l4wQasYIhX24pum6NNS593T98cXAceXAZuH3s1TzKQWXGQ9Nq2N2DjF4PcQ7JPoWN47aESYTWAsKtqblMJwb0By6ynUalf7Bg6rlv6sNO/fyufB5TxuDZyUD8UkWqFjLBGxVpBIa3CENTQGiE4GE3LgsDgQJBpoGWSFTAKT+UhqAZqQBSNkwWhFSHIeApMMAoVZwWKAthlQZAIQEQ+ERNiAQqyAwZbQMAA2FgILs4aEWWFjYZQMW1o+lpxuS0hBI2IAxFgUK4VKToRTU8DUVAg1HWIbB2Rlw12KEfgEIDMZF9hAimjHpnYR4hrxHztIfYuOkr2A+glWTINtWgv9Ywchqck2osY2t5veLmQNitmnZyEa9bxWe6dQaVQKpS43V5WSoh4e1kokistLzadPcq1Oq9VpzEE1T4ojpdI0SjL1HFrzk+LNzW19g4DHSzo4PNQbDMrHCO6/a0FMqwileZ1pWkqbN+HaJ3asOeboUT5jrlWPz6mmKCSNQqlUqzRKtVpuok79yvT3mMz6GJWhNt9U/wwuUCQSFRYWVVZWlZWV19bWzczMtLe39/UNfP78ZX19vbKyamZm5m9/+5tUKq2pqZ2dnTs+Pm5ra19bW394ePjpp58WFoSlpeVTU1OmhYdEIi0tLevu7lEqzXa8rq7uiorKi4vLy8tLPr9wZGT0yV1xcHBQV1dfXFw6ODik1xv+6Rv+tzy/M1WFR8iXWq5QqJ92TeZ5pUr7BID8VQ+oVKmVJl3d029vlt+ZAYUqvV6r1ambm5UMhp5BV5WUGLU6lc6g1RsMd5/UWuNEU3ke80068k+pqG9SUd+kIf+Sgvg6CfbnZPhfEsFfRb/+z5n2mM0l4V1vv9bZ6TY7Z6enabQmf31hdnddKpmf3Zeu7omWz+bntY3Nam9vHRqt5xeojDcqE3VAodDqDQq1Rs/nK16+1FZUS6eGS12BdZ7Pmz9Y1vm8qfKwaA0ELHyEbZYgLjqIh8PklQ6CqJ40noZs8rcqdnqRb/9jDu1ZIeNZuhv0XVBMa7THahxenGYrysMPJsO6w6xHYoHjKbDpj+iZQuRaJfyg0fa4kzEkCO4o95nKh/XEWHSEW45lg9bbMfuHwd5DywUrk591CVcXIQbtx/ubEoP24/V17OVVqtFQ9fmu+dNt66fbhjtj0Z2x6P6m4v6m/M6Qf2csur+pvDUUGvWZajXv7DL46Mxv9+Td9qHn5XXIjS7xTp98Z0hWKuKOz4JPz0PPLiMvr6Ov5FGywwDxtsf1RVjETJttx0KPOEd1Hbh3HDgpcd0/+bC+5901R2+dobXN0lpnqC3T1G4hY2CR1bXA6F9k9gsZHbO01hna4BJrds1hbt3+6Nz38DSoe4G1exKo0/JOL0P3TvwmxI4HZwEaTbhY5rF+6DO97dYwz6yeptZN06vGacXDdpWT1P5V7uruu65FZvmo8+hWy/75gkw9vH5ZPChy6V2iT29wd8+8ds+8xQcekj33MbFDwyS5YtiO34uvGCI1TJArh7Edc9SVvfD5naSqMW7xIF4wx6ieoPUsOcTUYGJqsbwmXGIjLrHJNreH2DxrPyN16xdyBpc4K7J3cxuuk1KX3RO/owv/o4uApR2PlDY8v4c8sMzqmnWKKvHkptn/4JT2+l0yNDyQlEKnlbpY1Fb8UNv1urr7dUP3j03Dv6+dhJaFMkph9hUYbCoUGm4NDraEhFgho21wqRBEHBCXDsNnwmCxQHA0AJ4ExmRA8Zkwch6SmA2n8JGUXAQiFgCJtIFEA6HRQGQcEBELAIZYAYOswCFWkFBrRIQNItwaEWEDD7fBxAAoSSh6MoqRhMVHIxARNuhIACEGzEiD+1bYuuQjXHLhjFSwaw4ipMLWpxTjUoT0a0AnDtMq51g145TpVfbxyfvrq5D6cWaswFYwyV7bdhWKWfVjlNRmW34vqW2GurYbq1Ccq1QalVqlUKpUeoPi9k73+YtCp1NpdXKlyiRUMc2T1WqNiR6ofewqzCk4KlPWkNp4c9PY2JSQkHR8cqLV6nQ6vUKhUJvVUOYxlEkZZW4d/j6dW2Fij6vUao1G+WgENkmnfs0hlyuVSvUvmRmPZHKVSq2RP1q+Tc+vT0XItHf5D7Lsf4/zO9PE8FETrVQ9ASAff3v1o91fofxF6GZuQXT6J6mc6jE2/dEErlapVFqDQWk0Kk/PFHPzuvVNxbVcZc420Wk0Wp3hZrA8KxH2Zx74qyTonxOhXycA/j3e5t/jrP7vqFf/OcfJbmdlyVhWrkEhlT7eqny+8eLK8POD8e6TRm/QPzwoh4a19vYGIlFLJCr9/Ay9fYrjE6VKo1Kp5AqF2f9hNCp1OmNhoQoI0PX2j9bnVzq/aHj3qt7rTYuPxXgs9KSLbBSzjDvcMyFzQYAfSINV+7wt4LzIpzwrIn9fSPw+A/dNMeNZp8NfZvzeSHgQUQZqKo3U/MGmxvV1s/ebrjBAfxxUXI477SJf9zMu+x32mtGyJmxfEqg11KojBjRegF4boBiu/cZlgoRpoUpdfW/IuzUU3BmLjbpcgy7XoMsz6kvub5vub5vvb2rvjKV3xsI7Y/H9TeX9TfG9seT+pvLWwDcasrSaZLk8/Oo6SKEIOTn3Pzrz1amj7wwpN3qeQhF9cRWtVMSqFLF6dZxBG69WxK3spDsPDr1sWW4XpW/K3FZ3fFZlPstb3qLNdyPLDj0L9H4hY2CROSlhCzccV7cd12ROa7tO0h3HNZmjZMdxZYu7vOm0c+Sxd+qyc+I6vebUMccYETnOrrktbjmPi1mDInuxzHtp271lhtY0xRDM2tfPMUtHKLndhOxOXF4PgT9AbJlnnZ757BxGbB6M3pfXGrkeGt9gxcjg/vXy1nHO9IZj+7xdxyKlfppYOoirGiF2zNNbZ2hVI6TaMUL3AnNuk7+9N6BfH7uaHdo5WOyX8AsH7NLbsQV9dpnt+KIBcn4vKbXVtm6c3r/MHVjizq47z224LG65n1x+EO26CyapXQustUNv0b5np5CT0mnXNM+eWnNdWPct7wx2z3L5CzsDGOjHzCNjK+N+Xzn3f5bMv8hMsEn1tsz48DYnklLhxC6Hk/kIQjYCEQuER1hheUBElA0+DYJLgeASQKQsOCoWhIwDIngg23QYJhmG5kFQiSBSDoJVhiHnwvGZUFwGFJkIsk2H2qZA0PEgSJg1LMwKFWmDjwUQ4gCEOAApDkKMhZJ4QEK8DT4GQOYBSMkgQhyIlgTxKkCyM6Fuxba+ZagP5ajgCmx8u13GMIXXRfavt6VlQhw+ooKqcDWjdutbDuvb3NUNdlEfkddM7FzgnB6/P95zmxWzKgbtSgeIrVN2wrVMtdag0f7yf9YEglOpzXFDil82BKpfIgzkCvVjptCjnlWl1eqe9hYmv8UvlCczxFr/5Ol7Sh8yDTBMpcJk2NI95rM+jo8ehxkq1RPR1rw+efx8pZkXqPnlwnkUUKnUmmu5XKvR/fRfSNX+j/NPnt89iZ1/JWjTXF3LHzXR+qdS/8igV6lMyewq9S/JrGYApF6lUisfMfSmvlKp1si1Ou2nz3Kt7jFRXau+vbseHDKEhGoWFuqSwuKh38aB/5ROsCzycqiNDOjOTR0VVB+viIw5uRpLC3l6ukqrU5jKzxNxTKfTSiQKfoGute1ybk59fa24udUYDCY8iclXaEpmVxlv5EqV1t9f6+Z+vbMtCKcVMf9U6fay4d3ryRTIVjP+eIwqG6fPVGJ7ksH1HywLHF5lE7/jE78fdHq14Pl2zMNy1NdSGAZYSwANhVjXBWCq/VBlbm8rffDFXIty57eCD6ChVNhGHUkmsFuo5CzXs1YbqL2JoJYg695E1Fwlfm2Qqr0OOZOXFc3PTOx2P9wX3hkK7owFd8biO2PJvbH8/qbizlh+f1N5f1N5Zyy8NXy8Mxbe31TeGkpvjaX3NxX3xqI7Q65GkyJXRFxdh+6f+C9vuyxuOR6fvddrY290CUZdwo0u4fb/Ye89n9rI9n7f+TPOvVX31bn13LOfvfdsT7DHmZxzzkgEkzHBmWAbY7ANJhmwMdg4G3AEGxNNzlFCQkhCKCCC1L1Wr+5WgvGk+6IDzKm6t86T99k1q1x+MWYwVq9e6xc+3++Pvmqjizbx6k/SN+Hd014fZwr7371buL6hP2M05huxgo2ti5LV0/1zMR+nwj/NRPTMRn5eiJpdiVvXn97czpKLheLBEKU8TrkilM1GKZZjdfosgighiCLNxpmOqcj3E2EDC9HS1fQ1bebCStzoUmzvfMzEUsyrsZAnAwEP+wMbuoMaugKffg5+MRj8oCfoblfgo4HAzsU0zebgTnk19bdvUGgo5eCAKmoIyxfKhK+oRyYkr/vn6tvG8pv6oh70+LwbD51bSZheDp9YPq3GpvXLUiLnIuXlR3l4WyNjYX9P++zdm299Kzp8X81GjcgThlfiW8fCH/eHfJoVTMuTZLrU1fWMpbVUhT7jw3RUY7dfbafP05GIHnn8nU9Bl1p8K4bC6zvPbhuuqnRnzz+IDrqZGFobeaLp7v/1dOm7+nqPm2EBxcciqo7H1J2MrDkWVnHSv9TBt9jBtfCkS/4JnyJ7ryI7j8ITgRUuodWu4dWukfc8fIod3S7buVy1d71q737N0aPI0e2qvX+ZU/Ad17C7HqF17t7XHNwL7QIrXIOqXH2uO3hftfO9cjKwyC7yhmNEqWPQNbuQYoeQYsfAIrvAIruAq3bhZY7xjR7Cao+cxoBrbQHx1S4hN52E1a7X2vw6Z2KfDUXd6gys6Qu63eGf3egeU+GcXOfyajR6e+usWpksW459NxpW0R74ZjxyeS1Dq02XyAUjizHd06GjCzEafT8BSRwDgHPOYKBHnovlq80458nBlw1Iiub0FqyDHG02t7a2Xb9esr6uR4jku+IYZzTHWQSy9wHBj3PGcIJzI2XkwPsMaxFPQPFSDOYYoSgKw3BG+MUPw+DV4ExQazRiJpPpj6ziP259xdKxkJ2gx4NuRgynKRoAnmpgU5D9xSiKNhkZ60eMoesYn0hAIIQQ27NiJDMYtmdWjOGAtFoJuQILCyOFccbRUf3Sonx0cF2xol1TYwbj1raBtO2i2TnCzw80PYAEgmYzIBAn70AYO6qPoCxWjDahnV0ckazrJACQn7vCbDgMp602XKGkJFKCIOd63z1Nd2yM+vPjpG+GKl1WWn0lz316y5xfnDn29PTRe8If7gUfaI/9/lXMwTeCI5MZx2bPnJCWBMhuBYzmObTkuDYnnmyI/LYq+EBNxKGGmO8bBd8/SfqhJedYd4nTwG23zmKXvgrv2Rfx8uexGy1xqmcxK6+DdLOx0HjehCqKx4dvzQz+9qXWZqq3mWpsplqbqc5mbrKZm6ymBialAKBMt5G3a2nctTTqNvL1W4U75oZdy8Md812LqZpG10lUAEE+Dq7oty5o9VlbhlwKFZioyyTMs6BLPSvPXT4t1E739ysedyxd/TglkK2mIniZRtcIcFm/eWFGmtwzE9U9GzksjplZjp2XxSwrBKuqBLU2eWkiZuyZx3xX4NyHwIknnvN9gfrNMwAWGYwF07L0dxPhH6bCxyUC/Wbu5tY55dopqSpuVBLTNx/ZOxfRtxD1bjysuS/ozXjolEwwKRN0Toc/Hwxq7PMeWn1sfvmK+vpvqKzMoNaY1BqjRELSNA5IhMxGDGAYtr2hXZR+eDeb2T0bKlUJl9XxRjAJCBtlALC5mbpbT7a9Ijw9zScdjOMj7dOV9V3+z0fDukXCdzPRU4qkQVH8k88hb8ejxGspIlXykCRuVBHfuRDVvyBoGwkvb/et6Q660xVU1OaT99r3yuu0V5+qWrqvFjwLymxyPdLc+E8N/U7VOYG33ENu2UXXuQWXu4RWuobVuIVUuPgU2XkUnPQqtPO75uBf6uiWd8Kj8KRPsUNIhUtwmXNQuVNQhYvPDUfn/JNuhSd9ix3cLtt5FTsE3HLyL3PyL3PyLXX0LXHwLLTzLnLwvGLvVWAXct0+qdolt9Gj8IVP1cfgS4+9zjR6ZdR5JFc7p95xTat1jSl3Cr/hlF7vffWl3/knPgk17tHlzin3PJ6PC1Z1mfPy5MaeoKruwD6J8NOssOKd37lmj4ZP4WJFukabrlOlzEqEdR8DHvQEz8riVepTyrX4RVn0+GLQtDzZoJhBuefwly24yUTta0ojXoPNQkqMATllxHCC6y4wPWcjw0kCiBBpMptfvGwpKSlVqzUUTRuNGBPs0zSNYRg/YROyXXHE1ZGI/ToJ1lYE/S4FYWB9kqKMOMY0zxmNMNt7hwQkECQQY09C0TTja2swYiaT6Y+s4j90fcXe/Ajh3FPhb2wM4/loirvSEcZzb4yogr0Pfqe32OuCYBjvQW/kUhAmkAEmMzE3B4VCKjDQlJVFZmRScqXlx58AQdImM86kx3IFgASgKMAajyFWs0NRjEMyDgnI2ZPwpvaQMz3c0xMBCCkKpyhEUjggpKN9rXkxLblOPTfsphq9+m+7tJw9fj/hcE34geqAr9uivp/PPCnOPjGQYTd4xnkq324836nv3MmnSQcbEw/XRnxbFfTX2pAD9WF/q4v4piHm2xfJh0aL7IdLnN/lOb4+d+xTiau4JZqeid8VCc3SVEKejjZPA+z8j1TRtZkPUf0LP5qafrXV2Ux3bKZqm+mOzXxv368GmqoxGossdPmupZ4mK2iqctdcv2Np3DHX75irbaZyC11qpq5a6GISXTMYL2xun8Gw84jIw7ZzpuXV+f2DndLbOCjcpfM3Nk4rtae3ti+odedU2rNiRdq4OH5OliqSp88sJywphPLVONXaqTXNKfVq0tLn8LHHnp/rXQZqXSebPEVPvJY6A1WapBV15uhSwphEOC6NHZNGTy7HrqhTVcqUFWmcfEW4uCIYEkeJVwQyedzssuD1aEjffPjyWoJ2M1u0eurNmH/3UuGWYpE+lQJjYgxKJbH7o5EkSbOZiUsAgIiiSYDIsgp0MV8u7p/T3pJpBRuGJ0ajkaLMOA4o2gQgAa1WanaW8HA3hUWtiaeeDJ6/8drj9nvfd1PR8o3M1a2s6dWkRVVa57SgdTTixXjYk9Hgz8uCFV2mSJXZMhFe+TGgY17QvSS8+tIn415YWkVR9pO0sy0uYc3Zf3sw6F6VGV97IrjMKfCmc+xdj9BK19Aq18h69/Ba99BKl9BKF/9rDgEljoE3nHyv2kfVu4XVuIRUuoRUuwRXOvuXOPoU2XsU2vkW2ftfs/e8au9X6hBS7Rpyx83nuqPbpZOeV+w8Ck56FNp5XbGPKnMqeO7V2Bf2cU74aT66ZyHm46ywdTymqS+suT/s5UhUQ09oep1rSLHzhYchDZ8CGzqD8574JNW6n6pzr+oJU+nPECC/cyq6/L3v88mICWVix0R4wyf/+58CBxcEMnGcdFqwIo97Nx75ZixauiIQTYWKZkNXVKnzqmzx1oPtj+/RD0eot2+hxQogZNIFpt/AsfK8ux8CkIm6AHusUzQTEbJhJYQms7mN11sgcl/hCOxPQQCH3fP9D05vgfPDcnAcUCQNCQKHbFWAJCmjESO4K4ezGsIRYqdzM+bniKQYZZgRwy0W608//ZFV/Meur5jzndklOICIt//lwAbActOIHZBLENxWA5w4gzET5q3nWYE+z1bTNGt6zIozWA96SNBmhOHE+/egqpp8/gJpNDgkCAIxcQoGIWW2AGYIFzfhHeO0mnw3jHHM5VSge9AFkwwx19s+uBsiRFJm6xZtnu199TT129azR1/kOtyP+6HC/+s7gd/cD/3unfDIULrj/NkT0vwT8xdPDp49+SLpUHXo3+6E/K0m+G9Nkd98SDzYnfpDX8aR7uyjny8cH7rssFrrISp3as05/jj9cHuRu7wrilpL0ElT1bIUvfa00XCeIq7vmKvkmw+KBmfuzQ4j8sFvOxU/Wyt3zNU2c73VxNSm6m3mepv5jtVUQVOlux2HuBMAACAASURBVOZ65teOuW7HXL9jrrWZKmymcqvpppm6bqaKaOqqdvPCivo0BPlmstBK5FaMvKsbbRlbjFuUJRqMlzTruVtb57cNl5SaXKkyc1aaNCVJGJPETS3HLSiSNLrTW1vnESxGRKFxPWe1N1L8yH283nmwxlnRHmCSxJl1KRpN0pRUOCsTzshil1bjVlTxS6vCRUWsdCZq+r3/TEfA0lSEdFkgW4hZmYqQLMV0z4b3zoRLlwUb6znK9dRhcYJI2YugGX0eAHPzlNXGxwoENw4TIhLHALh1iz5yGMUmGCZ6FdhTLRBR9A77lCEBCBInCGixwK5PpvIyyxa2qpe/GDj76LNf+2xU16Kga0HwWRo/p0obFCU/Hgx9NhJe+d7vyWD485GIZyPhr2cimwZDa7uC6z6FFLX5XXjum/3M9+IH3/MfQ4+3vTlY/yi63DWm0iG8wjXoprOgziOh0Sui1i3ugWdIhWtotVtgqaNfkb1vkb1fkUNohXN4jUtwpUtYrWtUg3tQmbPPFXufK/aehXYB1xz8i+x9rzp4X7UPqnAJq3XzLrJ3vXjCNe+ke/5J9/yT/sUOF597Nw4Ht81ESlSpitWkpZnIqb6g0dGwkcXoIXFC22jslWc+wnIn4W2PW69Dh+YjJTJhz2xk3ceAc81eZx77PhyMUK+fFSnTm7qDa7pCehYFS/L4obmooYUohSZpaThi5Jn3/FjYzFLMwEK0VBY91Rm6NFy8pe/QLw9gnzqoiHA6PBzqdDgiKYpipNrcK8lVdUhyP5zKIUmcwSjGOIoDiAiTxfKSyS00GoqxleX6zLwDB0Fww7QJhGOAmXjKMvcUL9XaM6wFBOQn5XGvNs17mzLtDQAAhBDnjNN3dnZIkvx70yX8o66v2KG45N4WgdxEwz29BUVzfgAIBzjLvbFfhvZQWpKEELGSb8asmDH/AoDgmlrMs+fMI0mISEjTgDYTJjMOCCZk4IzJKOYC48hdxE+KZxzHmP0NCQbohgAA9ishN9NxH87BygYRCQhEYJjl86Duc//nlupHaXZ1oX8t9/7zw5Bv3sWfaI8//k5wuC3B/mWiXWv8oeeC757EfNcQ/u0TwQ89yYc+pxway7ZbueQwd/bY9NnjiqsOqzecx6449hQ4fixwHrhsP1hwcviWk+it38xLn64q16Fmz5kPQTr1aQjySXTrZ9sdjeFZ4dDMhcGZbsVbDG/6zVr5k7XSQtdZTfU2U5XVVGE13d4x39kx390x13O/6nbMtUxiYTOVW023LHSJhS6x0MUmslijP6tZzzVTl38z5YT3DtbPvlxVpY0sxi0pT8tUGQp11qo2V76WtarJUahPbxsurq3nTK8IZeoMmizbNdfY6NtmunRzLVPeG7zWGbjx0V8/FEGoUq3UZRtduLmZvqSIW11LUGkSV6QCyXiETCpQaBNlopjBJo/+OtfJt75zPYErI+Hr81GLo6Hzq8K5hSjZbJRcHC2Shy+tlkCIEKIwkkS0iR2+xnrVAc5zFBEUhUECf/qUsrejHRyxu02ETMFEJL/3KCMBTUOKAgDSlG19Qzkivdovj3k4ENLYG/zoc8jzobC3U9GPB8NejoY/Gwh/2Bt6vyv4TkdA2Ru/qq7A4vf++a3exV0B1zoDEuucE+/7ubx69XVjd3C5f+jNk5FVrqceeMXUugvq3E41eQruu8c3ekTXuobedva75uBXZB9a4hh6wzGqyiWwxCG0wln40COy1tWvyMHnin1gsUNoiWPgNQf/Ige/Igffqw4BN5z8SxxCbzgKq5xjyp2CSxy9Ck/6XHWIvO18+bXPw7Fg0VqG1VRMbZ5dm4iTDEbIZKcUmoyWkfBLjzzibrsVPQt6Oxo6I4lZlsetKOJmpXHPByMKnwcUvPDvnIpVrCV3jEXd7QqdkyVtb51f06QvSQRTPcEDj/yGnwSI+qPly0L5qlC6EqFS3UfkLvG6HYWEo5MnKaFg++1bQJsI3pGBuw/YII9X4HLcPMfK7+kt+GKRxWJl9Ba69XVEksxAJETumQDtFZcAJFhMce+VBJyTxx72CiFBEBRTm2IzCfYFZw8lnKGtIADQYrGSFPXTTz/98svfkdT5H359xc2uIOCeAeQ+ihkC7qkz+4mpHhKsjTC1ZyXGmgwjdigKIAjIpCAAECR/rBMEN+cdZ8EGxJ8L/B5iyxTslwF+DhfHaTDTwtmtxsxlZP5SpprJ3CLMz0NabZjFCrm5wZAgIEnB7W3q3Dk6OBgfHBRPDraXX2yOOdkZ90NfwqF2wXcPw765E3q4KuxYZeB3j6O/ey784UOG88I5B23ecfn5YzPnXEUX3UZOHx3KPjp85kRX1rH3WUde5xz/eMll+7kfagtYexoy2+z/8bpjy9kTbwrsRp54yiUCrT55cyvHQtf8unOHIJoaF3qvDc+k9SzkTQ7ojQ9+sty2mmqtpmqr6ZaFLrXQt2ymKpupxmaqttLVVtMdm6nSZiq3mcqspjKL6aaFLrHQ103kFQt1BcE8jT5nlz4n0ZR5vJt6Iard1GfJ106LFSkLK8lSZbpUma7S5KxpckUrKdK1NPFq8sSycEmVqVq/oNBmazayIbi0Lk9en4sidSk2VYJxOX5zLQ0Y84z4BdXqKfFo+PJCjEIRN/cpcPSJ10J/yNrGqcWx8M7Sk+8vft9dZTfW6j3f6Skf8ZeMhUoXY8QjYUuDYerFKIX0rAFfIgiaPzI4Z2kuXGWPFYgDABAJLVZicgqkpND//CcYGYnUGpyimXuFCSp5IzLmcZuonU2jqk9+qXHUs3U29NVcWNt0aENPYGNv0IBE8H466t1U9IQ8cUgS9/BzSMFz74rewAcL4WXDwTcHAnKeuHk0nP9vD5f8qk9Hlx+Lq3NLavJMbPSIqXGNrHKJa3CPv+8eXu4cXe0SXeMSUekSftNJWOkiqHCJLXcOv+EoqHOLrHH1vWLve8U+tNRRWOWSUe+WfMc1o849qcYtuMTR96q9zxW7uDqXK20+N9/45rV4R1e7+BXZJ9a6lHT4NgwH9UsTjEQhZrionT+lkyQqNBlT0qQHPSHnmjxS77jfbPHvnYyQK+LESwLJslCuPPVxMrrgecCNV6F90xFqVdzIfFxTd+jwgkC/eU6lzJr6GNR333W+PXJjKR3pzqyvJctWItdWc3B8DqdsRMcHkJ9vevUKU6sJm42VPXMmfb87jrkwn4Eewd74I+ak3ucfjiheb6HRanm0iY0y98FO+0JGiLNHB4nje+Ej4OyhAAAERAR7G+2jLtkUk6s2E8TPP//8RzLxX7K+Yu5wgmB9ZwEABEHiOOTklHvUAUKIixoQb/WxP42lKJo3COG6VbwHPckN2sMZoT9kGDiCYJpgvOsUjuM0OwYLMdcTu3UY11v0O88ZAAiCICGEgGDkPwjuC1VokoQjI/DRIzQ3B4k9lSmkTWB5GUVE0EeP7rx8pRwZ/Jjl9zH20EDKycn0IwPJP/SeOtQW+01N4IHG8G/vhn7bHHPkQ8LB8cwjfcmHe9OOjWWfHMs+8S7ph/a0w58yj7SfPtKafrgl7QfRPf+lx36ixyEjd0PeFTi0nDnaknt8qNlLNh+j1adsbZ+x0DU2890vltrfdmsI4sGTpU8u7bILg1OIqPvRcttmqrCayi10qYUuMVHFNLpuo8stVJmVLrOZypjEwma6ZTOVWukrVuqyhSqwUPkWMn+XPq/bvlnYP1zW3zApiRfJT62oM9TrOUp1lkqTJVvNVKqzp6Txw4tR/QuR/QuRg+KosaWoOVm0Qp2mXs/W6FK217NpY57NUmQlzyuno2Y/BCx+DhFPhYnHwibbPKfeei30+o8+deu74zjR6rm8GD7W4tVTETb8KG9ltE293KNceqeTt4iGsibeuq3ORGkWomTjyQRYgsjCG/tASGCclBfwc935cTeAAASBW6z41hZ8/568dw9XKJHZjOM4yWAwzOg0SAAAed0ogcw6tLqIf/isrhvUVH1cufB4Mqn5c/zbqYjHIwG1XYHtoth3y7GPZ8Nv9QQWfwq43BlY8CEg771P9sugY88+/un+++Qa54Q7bom1bol33aOqXAR3XOPuukVVuUTcdg6+7hhS6hhV5SK85y6oco0td46rcUts8oyudAkudfK5Yu9XZB9W6ph0x7XgqXdpq8+NNt+qd/4323zPNnkKbjsHX3dIuONS3xv0fCKidiD43GufqErn2AqntHuuZ5rdr7/17V0U6pUJU23e8x0BU/PRzz6HFD3zufbc72lX4JvB4MGpyOmuoIGHnsPPfRfnot+OxRS1+jT3BC1KYrY2MlfV2a+GwydEp7Y2zxs2r+mk6atzyaszietLiarZeNmscGkmYmWuyGg00rQJkBTc3QU7O5Biu4+Am2m3v5EAufuYYR0BJBiAHnKFI+b1Ye4VgANGb3H9eqlWt05SFMmNtMNxQHIhI+MdCyD3snMg1l5lidVJ8L7XJGsAxf1sgKuDMQVMiqb/1WYef6x/+/oKIQQAASEBAau7AZBAiGL6AQBnZ5LwYQjkKs78HmJGIREMmk2wZpBMMLjPOIyZw4UxPpH85mCKDPvGaQAICRz/Xdl0X7zDKXQAC4lTfPsEAJIkmRCGpbYpCo6PEV6e6OD3oLISRyRF0wAASFJwaxs8aCKcnUx+fqize/jp/acxdq9jjnYlHJ3KOLZ81l5x7oQ8z34s61hT2IFKv7+W+/ylyv/rD0mHpZfsRzKPDmcefZ98+FXSoZ6sI52nj3TmnJgsch276tB7zaOzxKW/2vtTqUdLzrGXuUdf5h77VO68NBal06dubueYqHKbhe1PfLFW/7ZTrt1uKhwef7jQ9Yv11q65/Iul7Ivl5o/m6xa6iEJFVvqWjb61Y7qxY771o7nsi7l011RCUzc2jBUYuI6BYhxct1AFa1sVZSMjzdMv5eqUJWX8rCxRoTm9sJIkU2VIlOkzy4kSZZpckzWzkjgqEYqXExcXIte0qRDkWU23rXQNhhUSxBUCFRkN57GN07Lx6KEmj891zuPPPabeeo09DR1vSV3ouS4Zrp/tvi0ZqpFO12mWu3UK8daGHlEW2vyFMv2EAQozqBZHrs/1BsrmCgzqcbSsZGbcMLwmKwPGGYcxxoAI8HsJ8AQ9RaEvP+GIJBlzbISMRmzPpJoLLHAASZrGDAZz3X36SjF417rV27GxOKBc7F3flIpWP3ctFjWMhFaPBVRMBFRPBN2bC7vZH5T90vdsq09Oi6/n0/vfPxqMqU9IqXNKqHET3HYRVLjE17mlPvaOv+cWesMxtNQxtNQptNQx7KZTZKVLfIN7coN7Qr17QpNneLlz4DXHoOtOYTec0us9rr3wafwU3L8QN6dIXVxN650Tlrb6CipcAq45nLrjUt3pf6836Gqrb1azZ1y1S8od11PVLtlN7iXtvqPSOLCRK+2LnXsdsjwZ1jsVUf/Rv2cyYWMzT6/Lka/EzXRHzjb6qvpiNrRZn2aETT1BHycipXLhui5NrUntnooYnj9l2Dhj2MqzWapIY9FyV8xgo9vwS//J9/5THSErc49JagfHAaLYt4P5kAlOXcGTjaz6mqTBPnUb91LzryTLynOEK8UwUdevl2i1Oq4xuc8/nANqIWdDy1QmOLodcKAKvV/Czaq+uK74fh9yACFt+te7BP6x/l3WVxzsDCEkuO4FZcQwxgCS5MqITEDHAAlsqkGQOAa4sUjM76zwB+4LUiBBsN+Hh5Qois8/mPyXSWX4PcQboQMICYKEbB2MOSnY78MY3zI7G2OjHsD3ThFJ4iRFdnZSh39AlwuxuTlkMjN+BhgiCa2OyMg01d+DsuXZd8/a0nxbwg50xh+Zzz6uzHNQ5jvKzjtoCuxE5483hB647ffX2uBvngpPjOY6qa44D2UceRd/6H3SDy8SDj0UHLwf892rtCM95+3az5xsO32s9fTRljMnXl048eHSib7Ldq/OHHtT4DzTHiRXxWv12RRZajFV2sx1NnO91XTHZrr9m+2m3th4fXS0bHxkQP52fv3xGn5Xg9fS5M1fLUU/mYt3TSU/mkus9E2aKtsG1S/E7YndU8k9U86fZjMHRs98HovpngjtWKib7ID4he3trI2t8xtb5zGsYEVzelgUMySKGVyMGpPEytZOq/Q5esM5hBViGxcoWLxjrrGZ6yz0HRy/sr6ZubmdtSqLk4yHjbX4fbph3375+HBzklo6gBm16+OD8HPvVnc3/uQRaLgL8vPI4lLrmg7ZdgAkSJIyIpJSrJIV1bDrg04xg8nFpivXYEAglEggRfPzCZhZzezETQa1ZI4njqDnh3EiivGSIznFDzNdh80tmAokhhDS6VBePnHsGO3iSrp5mnwCaCd3qvgmTZi3sM3x1TcP59LqJqKudwfe6Pe/9Tno4lu/3Jde0S3XDjwajKqPS69zTL3rnlTnFl/lklzvltnsIaxxDb3hGHHTKfa2S0y5S3S5S2iJY2SZc9oDz5znXsIql+jbzqGljuE3nSJvOWXWuz/sCZ2QnlrWZGg2sxdVab2LCd3zwpvdAZkvfCJvOSfXuZa89rn7KSDvmVf6ffesh+71A8EVH/xzmtyvv/cTKeKMW1n41pkt1WnNQuLsnKBjInxEFKtbzwCGAsxYqFecUffHqGfjV5VJouXYwfkokTRONCWQzEbJlXHT4pi+6aiF5XilKgnDrm2rLq4PCGYfuXeWOXVV2408CdHIRwGiKYrGAQ4RggQ7mIhJ1vcSdGZCAU3zHy/BjR5i64esD7mJkzuwwAuXW7B6Cya8o2kTc/0YuHHZBDfOiNNbUCxzz1KXGFMH4+dSMH8pU4QgWAIT4Rhuov/1g/D+C9eXL19++eWX/+qf4t9tfcW8rkzuyZkJsgaQFFc0BOyIRPZxsjEjNwyDq4RyKQjgPOi5EXts8ZGV5LDRIuCcBiBBMHwt6wvGTmZn/wsTjECC8cen+XSYKZTta8FBRmPIAr4AIorG1tQwN5c8cRw9aMJNZsr2IzTZSNuPlMlqVCq2Z4Yny3M+Jdl/iv22P+nobNYJXZHzRrGz/qqd5orT3FmHp1HfNoQceBH97Yf4Qz0pR/sz7d4lHXka8+398G9exh1qiv6+IfbI/ZiDD2K/eyD4/m7Md83Cg++y7F6kHG5OPjRw2W67yWO50uXdhROTrX6yZcGaLhXCQjNdZjXX2Mx1VlON1VRhM1f8aL4NUfWosu3q0OSRD+KDH0THOsTVk30Lm/Uz602zmsezmsdvljoqRodCOmYFHz++nr42KM0bX70i1l5dXi9a0pXPqqu3jXm44czkcqJck0USVxFRJFOnj0pip2Rxs/JE6VrGpCxOupZKwMs75vJdS/2Oud5sqtnYzl/VJKs0iaq1+M2N01plsmggaOyh64cip4HHRetqFUlZ4c+/kZU1tKMT4eNLenqRHh7I3oFOSDROTOK0GSHSiANksRoHh6C3N3XSjvIPph2ciO+/B1eu4gYjJEmeoKe4WIGD7iDgRbwQMcUKHLD5IkWzQk6c3ZlsxEAgxJYpKAo3YpQRMyiUcGIC+9hJPHhAlN+2fPgAEImQCSFqC9swEpvts01X2v3z3vpefOVz5oXfgWc9vg3FqbUOybUuyXVuyXVupx945jz2Tr3nFl/pIqxwFlY6x1W6nqpxS6xxjatyjat0EVa6xFW5xt52EVa4Jta4ptW7XXvp+2oqak6drNjMVGxmSvRpH5YEBW99izr8C3sCs597x992Pn3Xre6Df8dkeEN30NnH3hlN7jc/+tX1B+Y2uV976b0gi8WxHIu55Iu12kxWbG/nLysTxdJYiShGoUpRr2arZuOm2nx7a+37G53n+vyX5oPnBwL7G5z77jotjITK5NHSlehluUCmEK6pkyB+DupzdUNRfeV2by6fGHyRt2XcIknaiAOICOZ92es47huOiXF6Kc5P+nesPBs+EiTDyhv3sfK83kKj0VK0iTea5Vl5vlPIgy2QIIwYBtk3l+ZMBnFWbwEhEwrspTI4TlI0E2tardb/HWV3FEXt2Gz/1T/Fv9v6ij2OIcFQzNyxjiN2HArBmssDuOdBzxHQRlYrh7EDtlhZBrG/Kc1ZvvBFUq4Dxg8/QXunPzPxm2TpOoqpVOBcNIRje0N6Ma4Oxh8iAECGfeINSCir1bgiB3Fx8MIF0mjYks4bxaNbonH9+Cf1o2sLZ9ymT/0wnnJ0IuPYymVvbbG7vthx/ZrTSr7d+DmXp4Jj7+MPL+YcV547vnL2eGfCwZexBx/FHm6K+v5exHcNUd/fjfyuLuJgS/LxiTPHRnKPvTp1+E3SoaEzx99mHGmM//5Jyg+Lt5yIZk9JudN0q49MGqfbSDMYzkBQSBIlVlOFzVy5Y6my0OUUKjWRxRaqhECV26ByG7uu0Fddm+g/1D7n1dF7vrstp+tN0oeOa31NrdN5k8spc7JTk0tx4yLByGL0iCjKsJWNwDkCP6/SZk8uJ82sJG8bLui3zk4tC5W6XDN5y0KVEbBoZkU4KomSrKUCcMVElWH4NaU2U6qKU2rilQqhZCpkacRfMuG/POy3+jl6sbNsa3OLttgwHFJWGzk9Q42M4HPz5KIIzC8QqjWAAwBYvoVl50kKSpdhWTkZEY6EQuzpM5JAkHGg4wl6DOO8ZBhXUep3Q9PY2iMzgAvxfqU0dxIBgp2wwuw6wNhZIoq0Wo0EIs0WnEAESREkM3QT4jgkkYmyfNkgYfmbCwl37FPvuqTcdftvj8bDGrKy7zlkNXlk3HNPu+eWed89uc41pc41p9H97EOPrPvuWY0eFx95X3riVfDc59Ijr7R6d2GlS3yVa9Ezn4ddQS+HwtrnYxvGI+8Nhj2djGydj2pdiL4/F372lU/GE8/0hx4ptS5nG90LHns9+Rw8KIlt/hyeed894Y7LmWaPyy+8zj/weNoTPCcViuWnltdy1Ov5RqxwY/uMUpE82xs2+T5SLkmUTCUMP3D7cMv14+2okScXJj9eFk0UT3TkD7Xk9D2MH3stFE+lL00lzvX5Tfd4zvb7L4wEiWeCJp67f7zhNvrhjn55mX74CL5sQSTF9Id5Uw3GBQrDWCcPXpPENr05uJntTwD4e+kSyR/r/Oy89XU9gUjm+mFLUggBDobk+ois+pqR/ZIUzVD2Rja34LyCCIIgSQAIiqT4WUyMLufvbUL1/+L63zEf+v9ZXxGsmgHwFl28kSSTE0C0lwewxzFk81OSonAcJ/n57Hse9AQbyJAk4DzoeWsaHEIGWCK4uYlMsYIiKcCVpAiEcBwSkP+rOTCXbblD/jLjqxlME569zABkIhSConD9hgmH6vGBgXS3geg/TcQfmDr17ULaQcnpI6LTR2S5x9QFdutX7HVX7MWX7LWX7SSXHDpTjo9kHhNdcFm9aKfOc5o/49Qa813HqSPTF93Hz9i3pxxtiPqhMeZIXeiBZ4LvZ84dV162n73k3Jfr0J198t3pY8/TDr9IP9J1/pj0tsv602D5sHBFHq9eT1HrkrXrGQbDJURcp1EpjhcBUIyI6xZThc1UgcAVnT5Hu55j3D7/k7kUw67MraROrySNiBP6FwSTy3FKbTYBblroOhJVY/gt9cblMXHypDRhc/sshQqkaxmzK6mD4jiRMnV986xqPceIXdk1VdLEDe3mWcla8oIiTrSaLF5NVemz5doUqSpOqU5Y0yRI5yJE3aHivrTlpRKVskkz/wrb1iGKBjyITNMYIimLBZAUpGlI0zgiIEc3sgQ9gJTFilM0stpw2kSYzIAbuYzzLnKslIctiPOsFAB7SQanrMTRXp9zT9/LxBaQQIDvlrGhBgkgAZgbhYN5GItss3QZTc69n3wWU3kk5a5rSr3LiQePjze/P/8kouC557mHnjlN7ln33bMa3Queet9+63/3U2B1e8DN1371HwJeDoS0Dofc7woseumdftc9t8nz/qegz/PRo7K4x8Phl5555z32PPfY6+wT70stvpff+Z555pVQ4ywsd86463aj1be6w693PvbDXHTxW7/EWtekWtfzzZ6Xn3jlNXtdfORV/trveU/wm6GQjtFwmSpRsZowOxTW3+TZU+Mm7gkV9wYONHiMvao2bhtJkw0bmzJ3fNru68fGh3X9Hav9rZrZ3tW5zvlPtxY/XJ54dXauPX+8LXuivXButE0/MmLKziH/+heq4ja2uUVQ1N5kOoJAvHSJjbRYqTb34nM9Qi5w5M1GWRcGRjFHkuY9vYWWomk+ROP0FjQAECIOcmF73QRfOv6fWXm+dcF0VjC2hLWzs7OzY/uDgPo7WV8xDWqmQ8Das7CPk51CheM4Yt9AlqbYx0HhBEHgONzjFgAkEElwpsGAO9w5QIJiLMmYDISvRLHddcDeW3yTAwcQEKzl5J40lB3ZyNkGsN8E8XQvU3uFbKoESZMJWn9UdT5+H/71o9DvHgUdeBj4dWvEN9MZR6YyDy9dcFIUOksvnBjPOjqedUR28YT4/PGelIPDqd+NJn87JPxzd9x3r4SHX0R925FweDrnhOjc8Y7EQw3h33xIO/4w+tva0G/rIg49FhzqTD+2XOKrveW1esuz76rXXKmz+r7/bK3f5LPQNfFp3XqmUp2g0iQp1afUulSd/rRKky1RpmjWL5CohCJvbhmL5OpshSZ7czvPaMzXbOSuajNVumwCXjcYL69vXjRgV0xUuc1cbTPX7Jjv7Frqdsx1EN4SK0+LV5P1m7liZcq4JG5mJWlmJUmmzgLwsokqMVMlFCo202UIXddvn5drUxdX4+W6DM1mtlyToFTHrUgiJSNRKlGzTjyKd3+i7jbC9Fy4uAQomjWHIFlwgKWfISQQgUPIYc0sFMfq8xGJQwKxSn4mekC8xzW3WwDkgQjAbgbABRCsfwx7PJHcXGiwV6yABBfTsKcYE+XQFNvEAjyySRAAAOJasS3ulEgyeuZx5Kk6x8wG19R7gQeb3/zw6MXZJrecRrecJo/sImq9uQAAIABJREFURo+SVp9nAyEDi1ETstjhpZi+2cgxUZRUJZStCcdFkW9Hgus6/POeed946/tpKqJ3NrLouVfBU897nQEXmj3PPPQofu2b+8A9vd41+Y5rSq3r2QceTT1BI5L4FfXpztnoi089k2pdzz/0vNnm+7wv5PVg6P2PQc96Q6YWY9Wr8UpVvEwZL5qI7m/yeJHzTduFI313fSZeRC2N3EckTZqtOIDE1SLSwZ4KDUPHj9PunigsgiqrgJsGevdXRFmN2xtGg2FbqaB6esGNMtLNjfLzJT98xAAkTSbmfYGcphqy0iUWdiIpCuCsrp4Ny7igkOFNmPdub+w2o5MA0GKxtLa9Ki6+rtXqSIrat1sAAffOBOYp88kN+Xu9BQCQRGxfnfkdIYovS/yDBeb/AOsrXp3AhOS8io3tXrD4BODDQL4nwXjMYwAyYAMkEIYBPuFlEAhmEyCKPXEYtyjW8palm9jKFQAEpw3kvMw4JAORbFGb6bGzsC83mxeAvQIaAfe8kffob0gAAKWNl8di/2ko6XB33MG3Ud92x30vzjm2ePbkzCWPqXNOgxlHW2O/bww58Dji2xdR37yM+Ofes74TTaWyrhdd9dfqIo7WeP3fTUF/fhp54EnEN3eC/lYfeuC54PuG8G9qQ7+5G/lDbfjBh1HftGccHT13XHzVqT/fteuSnajeT9sRKR+OWhMnGLdy1tfT1NpTa7p03UaObO3U3EqCWp+zsXUexwshKFrTnVOos9bWc1Z1WRp9rmwtbUWdLldnrq2fU+vPGY2FRqwQw69oNs6pN85pNy7oNvMgLLbQ5ThetKrJVmmz1frcze0LCBRg2KUlVeaCIl2nP79puECiYqvpttV8GweXNRs5K5p0yVqiQpOyvpFm2D6tWRGsLmYasBXU+pY6dow6ctgYEobPzUPaxDcSuIoQzVGPEMK9ygbkCHrEj7qEBMGC9qw5HQAQ4IDgfIQ4jQ47DYVhZviv5E9/RpCP4TgkIL8ZwL60lX3KbFGFU9gwhiKIhIjESZJoayO/+dbw6NmT8YbsJodLze75zY5Zj+MOPhvIfpZT1uZe9MLrynOvhk8Bk9IYiVywuBC9JItdVgmlq8KZ0TDRTJR+I9dgvNCzILz2yufWW9+B+cjJpeibr3xK2ryfDQbf6QjIf+5d2x1U8Mw7scol/7F3Y3fIy6GI8aUk3cZZpTa7uTck457b+WbP6vf+zd1BQ3ORa+p4qVwokQkkMzEqabJiLV40Fz342Kv1wuHPzYVzo+3K5VHZ4igwGgiSZrIuSiJBo6OwowPdrQc1NeS1a1hdPdrcwhmoHZHIYqPEEhQTS7i4kBcvIbHYaLZAksL4VJtJ75ihQ9ynRxCIy+a5V5XFDhGf9HMpCESIxDG2AoFI0mQ2v2xpvX69VKvVMSkg5KVUe7puxLLykMABOwKH11vgrFSbuaUgBJDZOTgAAMB/yyyjP9Z/0PrKiGEMogoZGwYA2NIwQWLcsU5ynQzmsCY4UJUVZwK4TxfKu0URHFzBBoPc9wGIYuvdfETJ9dI5mI+iOeaP3Z08QLUXObJhEZuI8NVPuE9HStE0BgmTbUe7quy/mTt5wX+qOP5TquNQwjfz6YeUFx3keW4LF51eJxxqCDpwL/jAbZ+vb3r8802PP3dV5qklCzhBkpYfsbl56WDP55f3XxSmVIcerPD5U7X/X6oD/loZ8HVN4N9qAv92J/hAQ+TBl4lHnyX+0CQ4+PzUodb0ky25ri1nj0/f99CKkjb16dub6dtbWZub57YMeWr9GelqonwtdXP7wvrmOZIoRkSpbuOiev2MfvuSXHNaoz+DGQuMxjylJmNeLphdiREpEmXq5DVdpmzt1LIqfl4RP6tImZWnTsmSltXZ6xsXMGM+wAsBVgDwAoDn6zfPT68kTMsSFpXJyvVcg7FwY/vC2noWicqMeJFkLXF5LW5jM5OE5wksB9NlQbofVdSS/+f/YaipQUYjhBAQbEWIeSIstYzYeZkQsGUNnnRgGxIsRUPtjW1HJOIKlXxwytPPfFxCEIjkzy+2QkUg1q2S7coylwTO3BhsdMwnrPzQX8QlxAAHEJhMcFVF+fqaE5MVq3ONvdklrd43XvnfeBMR3/oy8U1z+6DP096gx/0h76cj5mSxirloaXfwZHvAVE/wdG/w8mD49kqyBZUg8nrbeGzpG59Xo6HzK7FD85Hlb3we9QUtq9P6FwRXX3pda/Eue+2Tcdet+IXP54U4hTZLpz+7uZU7IUm8/Nw7t8mj/oP/0HzUlCRmdjlWshwrXRYsTkQsfAhVz8fPD0eNtQV01fhOdTQYPn8mK2rMj5/Tah2kTHxTB5jMmNlC7H7Bv/wEf/oZ0Cbek5W5riFCxMaGcXgYLIoQDjHatNdMBpDVrBAE09tja00E4ll5kqI4/AkwuQUfnHF6C5pn5ZkP2Wy2MnO5tVodRdHMXU6xIwxIDMMhIhhWHnL6J8jlFnw8h2Gswwcr8keIaY3s7u7+I6FE/zDrK5Kdew5xAJionyAQhznTbJuRU1+zEh4urmT6zPs86NmIHnKtZoJlmSgMBxTNQnj4HurKxDtsWsMjWEYjRhAkzulLmbyVSRqYQ8SI4RAh5p4DACKWjCIJTssNACQgwo04iRBOIGDEtJOjeMcbTU+XTrY0//Hl27zExpADjQFf3w/6usr3L7c8/1zu+c+3Pf5Hmds/tRVm6DRa848/EyYTkEhNkRGWqBhQdnurp1s23NfdVPkgLaAm6Jsq3z9X+vypyu/P1f5/uRN8oDXxyMf0o905JyfyHSTFbrIb7tO3vcfqvedb/SQj0auqpI2NNMx4yWC8pNQkqdfT9JtntwwFBsNNkrit38qTqlI3Dflm6tbmdp5u4+zm1gXtxlmlNmvDUKA3FIhWE0SKeLEyQaJK2Ni+oN/O1xsKNwxXR6TC7rnIQZFQocnCDHmbWxc2Ns+pdTlGQ54BuyRVp45LYyaWYxcViXJ1ypbhosVUaabLtwz5q5okozGbhBdN1HUaXjEYag0D3bSHF6qqghYrJCkCMo5vDInPke9sxEBwxzGAEHLAPgs7MakD5CZuskf8fl85ijbiOMkGlRyyyUzcZKkHEgeQ5uyN+UiCmYxCECR/DzHmo/geaEfwWSlLixIIWW2GJ0+or/9qanig3Bj7PJfRMRo6MB1yufeWw7t+6VJ032TEx+noCVnimi6T3s4CYsH8U5/eateJVh+DKsdKlxoM+VOy1Nsd/g96gyclsWu6pIUV4cOegI6psAlJXNX7gOtt3nc7A5p6ArLuuV186Pm0L2RKmqjWZYvlSc3dQZefetV/CBiej5IsxYqnIsWTkTNdwVMdgSPPfUce+o6/8Ou54/H+2tHpj3fwD59I/0Dk6oIC/OHbd8Bk5iUIkIOUWOyVNhkBZBh3CDmVK4Gg1YZsOziBEPewjEacN8jhpEuQbSSwxmsYD5iA/y9WHpFcAsfrLWiaNjHzLXTrepPJxFmJAG48Gs/KI7YMRUAuLmTjDwywblGc7gpBSJAk+fPPv/z22x81qL/H9ZXFarXabDabzWq12XZ2LFbr7u7u7u7uj9z68uWn3d0fbTab1Wbbc4vaT9Azkm/AzlDiBT5M2LL3wkMCkftMjzmCfo+qZspQTE6AYdwwV4pJFABgHccAgJAzT+Z2JxuB8qgVgRBAJPo8gAoKyIYGlJZKOruYPDzo+rsAA4R1Z1233vXgTm2Mc2XQodt+ByoDv6sKPVwVcvDJ+VjVygplMuMAIIqC63r05i2Zm0M5OVJOTqZYIWxuXluYXxjsarucdi/mRG3YoZrAbyq8/0e17/9TH/LnRzEHhs8ckV1zUtz11HaFqHuiNZ8jtuWn1PK0dW361vY5A3aZRLcoVKrfzFWvpyOiGMES2VqGWHlKv3Vx03BhY+u8Wpej0KQvKBKWVpO3DJcJeH1NmyxeixOtCkSrsau6VK0uQ61J1q1nLioShsSxPfNRQ2LhytppqSpDrctZ0+bq1s8jeBmAAoUuc0ommJEJZ1eECm26EctDRPGWIV+hSTIasih4wbiRq16Klw4L1xY6ifsPQVk5uW1AtImPEGmarRUw3DOLr3AFScbcxYhzxDMijUZmKA2+l7ASe0oatPesWVUN4irmiPWSY61cmGdtxHCaNjF6C5w9NZnWGtM8Z8fvYBjGX0VMcwVAgolDMJIkMQzkZFPffUe0tACklKvviqXCdzOn0z/2dE1cnZ6LeDceOr4Ys7J8akOZYVQkqvpC+2679Na5ioYiV5XJ87K4F4NhDT2BXbPR8zLhqu6URBX/ejxkYDGybSSkut2vfTxcqhTMLseWv/G9/MRjeD5GoU6Tr6W8/Bxyp92//kPAi8EQkUy4OBTeV+/eUer0vsju3dVj7aX2XdWub64ceZF1eOTFDcPrV8jRiYyMoJaWjAolbTAwHDqTTzPHOuN0sK+ZjLFzKfjqK2TCeU7UwkFKTDOA4Y5wzqDpd6w8TXOsGpsgYlzlkI/kWC6WNVwAJrO5tZVlokiSYvUWTArC0W5s2wNCRr3BXAYs6cCopnCcF2cwZ8IfKcXf8/rqf72V9Ouvv1K0CQDAMNEEU6xgSG0Mp0gKx3mDYsSkIIxOguZM6vncgu+5AQARohDak/jxQyx4FTfi0hqm6kVSNIZjHBOF9vmOUJy8CAEAkcmEjU/gwUGUpwcRGQnLyuieHlwqRQRBkBRB0YiktarVuf7OTw/ufLpTOvLy0cLHd5rJcRNjSsNMiEQkpCijEUNKJXj4kIgIJ5OSrBodZrIQBLG2LJlob+t6UNVy4/TTS5HPL4Y/yvF9ctrzebbHm3zf6Seh2/MCsBqnFsUsj8aqRMk4ds1iqrKa7uDY5fXNXMyYR5PX1fqzMnXatuEiAPlG/JIBu7iizlhQxM2vCJZX41fViRpdslIRLxZFy9fi5Gtx0tnIpbEw0VCoeCRsWRy7uCKcWBb0LkR3zkR0zoRLVembWxc2Ny9sbp43GvMQcQXDC1Tr2fOKuDl5rFyTZjQWAlCi3cjVb55G4Lx2OW551FcyIDRoZiBBA6ORYtvaBM/jM1kFxRH0bIERsaAaT9BR1D5fOc44kiXoCQLj6pm8ABPHIdtuZTV3gMlamO/DELdMbRNwtRFmS7CVcZIVA+9newAL7AK+AkaSJEbTlEKB4uPpx48x2kpS1Nb2gmztwa3PH2++b5ROBXROhI/PR8vHY0XvwiYe+4498Gq/Yvfuqt3k22C9Jk2lTXoxHPpsOGxRmaJQnJIsxy4phQOLUfMrsW/HQtvHwxSqeP1GklyT9PRzSMFTj9cjocq1eOVa/PBi9LQkdnghqn08TKqIVy0mDNz3epH9w4PE759kOrw4c+T9dbtP5WFTnx7jIgkVEko5OdGzM5jJTFptEJGAGYjN2WYQe2MhcJL1zyAZmJXV3AFIEIjaZ+nPJOsMU8Bp31gHDr4lydqx8EwUZ97Hf4wc/czOOOJZeU7LXarR6miTaS8uZMWYe6w88+4yb9MeK89tJyOGURRNkhRJUr/+kVL8fa+v/kVf/eWnn/jiMkmyoQGj6cP21aZZyIrtdyGcO9YRG++wBD3kmhD7O2kAMiQ+TlFs1EmwfmcIB5DYIzL3xMA4NwKW11swsQyiaGxjg1xTYxiOTGYckZABvRjig6KQAYNv31nu30eFhaaCApSeTkdE4H39wGRmIjVmiyPahCOStFhxI0ZoNNjWFknRACJEUtBkNqk1ZGcXGBndHh+Vtb+R9naKBrolY/3L492SgfuapauquVT1QoJRn43j1y2mqq3tbJUmYWv7HIWKtwyX5JocAEpxrGB7+9yW4dyKOnVBIZQq4pTS2JWZqOXZKIUkVjIROfbMZ0UUK1uMmXrrP9zsOdzsOfbMe64raGk0XCKNnVyKHhBFdc+Fj0kEMnXGqjZLs56r0edubJ0nYYmFrtwyXFDr08SrsVJV4rax0ERVEbCERJcRfl4nipENnd9c1xCUCWcOJjYb4AfRAEDwdQkIeXyFYdIokqtjsH1ONoHgPOA4iprGcMikHSSiMAyHEHHXD3uU7GtsEEZODMxfP/tUY3uOpAz0iWE4TZv4QIH/UQnG4JpAOCIpAhm3thBF44CgKDNJkv0q6tXMhHwyfmEhbFEilM4JFt4EtV+x+1js0H7V7vWl4xOvAvXKdO1a6ufp8M7ZGK3hnF6RsTAQJlqIlsgFy6q4EVFU/1y0Wpu8sZE+LhHe6wwof+vTNhI0Ox+xLI6WS2JXV+PFSsGcJGa8P3ikzber5mTr+RM9j0rFw58GHhdPtN3QyJcI2kJuG8n7jeTICEZRTLKFOJBs30hUJmvfuzWZ6i7kZ5Rylv57TWnufyT5PJ7hoHhLf85kmqJMGKeDYR4H9yFz/Sc2lWEb5gBAk8nc2vrqWvF13fo6IimCrwpwiT6TDjK/2J8Q7vfzYLsgFouFqWT8Bx1wf6x/x/Uvuy1++eWXPS8msBfU870vyA5r5LAoJv2kKB7MRaxhLQQAIrbNQEK0j9Ljup3M/sYh4GmN/wnZ5KJODuQgKRwQfC7CVjMoGiAKsoIMVh/EZPeE2YyvyNGZs5SvLxAIqJRkMukUuHrVJBJhJHPhcaa5gMU9IUkChBicg/0BfvyC2l6RBw+Shw6S9vaUpxcSCKi7DQgQtHUHkmaCMBo2u/SrF/TaDK0+fdNYsomat/B6g6Fgc/ucXJMFwC0Slur1Wer1jKXVRLFCuCITyGajlwdDZl97jL/wmGkPmH4XMPnKf2k0bPZj4Ngz7/46165y5747rkMPPcde+sx9DBQPh0nEMSK5YF4RNy6NHVmKnpbFTUhjx5Zi5ZosRNwgQDEBi7eNF9bWUxSaeP3WGUSW4jCfgBfN1Dlss8q4tUEg1n2BfXDsCGVWdbEPX0HMs2N5ZcjyDrxBEM78KTtFmUWlASAgQeIAUFyZC+y1wVhra8i5W/NxMavlJiAGAAERAATfpOX7pSxEy1HazJ8iktwThwKIEIVBAuyLlxFtItbXKZFUt/hKNB0nXo4VS4WikcjBeveOIvuXZ441Jx98lX/s8yPP8Xa/+ZHgKVnMjDR2eSpq9KXv1Fu/+c/BEnGsbC1pQiLQ6DNx7OywWFjT4dfQEzAhFahXkkSjERNv/Ob6QpSqeKU8buKJz/PTh5pO/TD4rolcFNtetqJ1PUGbIMGZm1ltOElSFIXvu/MgZPlxBj0DkGByCwIhjPuHMB1EJpUnCESgvdCe/5CZlgD7ITM3816xaI+VZ0RLLFFGcHJdwLPyezQjQSCaNrW0tJVcL9VodRRNA3ZwN8ub8L0lvjjMNKh432gmy9nd/U+6JH7c3d3Z2f3y5Y/Jev+m9S+7LX7++Rez2cyJ4BDAIdzXqOQ7V8w5wsQgzOkP4N6cIn70LsGNS2QYbWZj8fcBzdsgM9oiiHCwh2wCzlad5ConPDdFcOa1BDcKGAc4wfkY8n1XgqTgxhZalkG5At/YRABgGI5+/hmnKDZB4bWBBKMaY6XjXI8OAkhgiCQUCvzjR7qpCbt5k6qqBJmZsKQEbW3hrFidhoRJrXygkgmU6xXb68NofNS0Kl5fb5YpExVrqQAr0uuz1rSJq2tJ8tU4uThm+q3P2FPniZbAhQ9nxp4Ixxvdh5s8Jtv85j4GSnpDdMNhy22+XbecOm449tS49De4DTZ6DD30mH7nvzQSLpmNEsliJmUxs/IEmTp1fiV2SRmn38w1GPJxUGSmygCWZzDmrSpTZCKhfCVetZqo150ybl41bIgRMgEAGTUc5OYP8jMG2JSOw9uYnA9AiHgZP3d57+NemDueAtxAmz3dBvcZIrbyTuxZRkLW2ppXkGGAma3GJiuMGhmHrK/t/ruKQAhn6h6csJ+/7Vgwl/UWI3CLDXZ3UxERcGRIuXhTNBi4tCQQiwWTT/1e5B67G/2Xe4LvH5z69nXe0cEH7uLpcKU2TiKKmv0YKH0foOsL3hAlaBXJa9qUJVnsmjZZpUsbXop9NxHWNRc5r0zYXE9d6g0dvO8x0uyxOBwqHg4bqHR5mvFd7+MbSCwxBYfQEeFQoyVtNgb/41Ex1vuZE5RwmACE+/4h7KtE7qViBA+1Q8h8YuyLs88/nHkfIMF5hnMu0Vx1lwn5EX+486EeZGF3hOGQpmk+BWG03MXFJQxByxG3nKs5J8nkKmAE3+vCWW0gvrv7n8HI/vrrrzRNb28bNjY2jUaMouk/WiP/6vUvuy1+++23X3/91Wq1soA8QoCtCOEsVsvhDSxZwUFK2H5rGs5UgNnK7NXCpyD8nFc2TmFyYZbaBjyvTbCT4iErBd+zmUKcsybbL2WvHLiPAuTfQwTNZpymIUVBiiIY7xqSM+j/veM6Lw3jEC/mMCUAScGdXfzLF/DLL/hPPyGKRtvbuBFDbNJN4wQJgF5vmABTw3T2JeTigr/ugNS6Sluwuhar0SZptKfkS9HioZDF/oDJ194TrWnizw2byskN9cq2Rrry+fbMc29Vl7/krZ96OHRXn2Cai1j/4Lf4xGP+mdfkQ8+eGpfeWpf+e24DTR7DjzxFw2GSpRj1ejqNLm9vZytX4xSrAp0+a9uQT8ArFLgItvN1skzpeNRsX7B0OkItiZZNRK4r3xKkjaBp5tQGnLZmz+mPn4fD1T2YIgPgEgXOV44xBEQAh3wxnbu7+WoJG88izhYC52Y4M7kIDgBN/86WmDuw2JIU99ABi34yg1gIxraW3J/j8vwuhuEEi1mTGI4TP36BHz6Q//2/w+ctU123Pl07MvUqQDYSLfsUPP8qaq6jTjE/NtJa+y7PfuyBs3g0VLEWJ12MmmjzkXcH6aejjZoMw/bpZVXcwmyEeDpiThY7vBS1JBOK5qIWZiOXZ0On27w/3XD8XO8+9dZv4L5by9mDrwqD9Cti27Vi8ugRw4cPgKQok4lPrfaLWnhCHeyJUbjKEtqz9IfMq7QX2bDvJOCk2gw0xWXzPBPFYiBsUwdn/zomg+GZKPb1Zi9+Vk/DPiwckBRFm8wtLa3Xr5fodOs0bcK4qQT7/zmIQ+q58JH9IyOG2/6z3JO+fPmyvW3QrW/o1vX6jU3d+jqExJc/xnf/q9a/+LZg1u7uLoB7tWOICJwbaMqd2oiDIv5f9t77W6oyXRc9f8y9Y+w7xj1n733PTn26d2urSFKySkYBEcSMoVVUMphTmwGRKIKgiKBEJWeRvIC1qmaoML84Z1WttVix7g9v+L5C26109959zugaezhad60Ks+b3hud53ud1K7TYPTChNa6EZmgHJpCvXKM1DUo2Eb4gRBugWwwH5JQuJA76kmEtCHypUBWJooVLylv84uYGSMGlyeqAJ5V8JRhX2SmdTEBvbKWaaBxrMmmWSCVWrcqmTVezFtnrb0yHDi0vXSpbWrSthvG+fP6Zlvx9LeGss8d+//2uF09+81Z8Znt0cLcxmam0K1s1WVu5VDiz583vNww9srL/0dW3tnxzuzkzobXpruTwqMtfDjv18eDtr938xbzfff7cdZ/NvG7TrJu2v9X3yBdDz303Lio8kCSPX75wz8Xzd19umZKPHszHDxZLDwXn7jn1zagze8ac2D7yxLbbLuwf03xk2OVTb9hKt8rldKkEKIFh8z4Q0cIiZRLRKlTQYwegaX0Ia3IMWjlZpWH2G5VySTmBUIWCaapGOawjksnLPlGlnQJ9guoD1HC7VoY13yzvVrB4kYAyrrKxsqnU9Inv7E03Vl97c+eqVxZP/ofPn/vtd+tHHFvV79CKKUoVWi8G9szZg+vf3PnWkDNbhuabJpw7NWbvJ7du+0Of3Uv7H9w47OjWESf23XF46/CDnw85cWTMqabxZ0+OPfDp4G8+7Ld76c2fL7hu/RP/9uXC6/cuG/D5/Os/efjvj6x+NDl0zN5wQ2nOXN3ertLUGHNVhYSSAZqT4K0ernPyR5dIM2JtanBkWkMOZq8tvsgJ7Z6Ci8OvAz+WR0ojlKSUNtqA27yUP6KVx73cc+fncrlKpaK1V0jxRWZI2dfKC5WmWa1W+/MGsj/2qNVquXyYD6IoKrTkgjCKWlryWbX6Nz79Gh7XmC16enpqtVbSMqXlJEltJonGZEAJwQpjoVpkBb0mK0BAdbhuQgV9Io0zPUaHDw8RyhpNjwUbEEnymYEYAQGulJQ1KcET8rUlVlwxRMZqDdCMGptKJWEmOSFKkCGpJEmwefdWl/PEk6JJpUTIrFIVO3fpyZPsTTfauXOSY8dkrSbTVGtrTFpKWqy8XDq8U+/4orxjm9m8uTrjcTt6nDpxUmUZwAVZtU2Uimf2rfz6tQF73rrx+w1DSqfvTM5OOrp6yN53+3/7Vv/N83636enrvvj9dV88/ttNT1y36enrdrzT7/TeMS3Nky+33F2MH7NyVhQ9mIumN4f35qN7y+ED5w6MP7lz5KlvRh/bOvzghlu/+2pYUPisuuewvOGGZOtW1X6F+QAcuqRFypBivYsM5hCWsBHBMjmFYVoJ9PhjgU3GpDQDXEkCBTRNhpNk09uMIhgD1Ey503iHMbD22SSJtNYm2KloRZNDWMFonCIuJ8JWa6Zc1vffl06/7+SWDUvuu+Gjaf/vhif/5ZMZ/3PXygXlg0f07bdl119vln3UfGT32e1zT20ZeWbnjNP7VpzcuXbX0nu/fvPmra/fuO2d/jvfv/mr16/ftaTPoS8G7V9/y+bn//2TJ37z2fOjtr5536F3R554/5YD79x49O0+B1/5dXj4JfPpF/bv/i7bvFl0dCqls6wilZJaw+mgCilhS3+F2KxqJCQESNU1AT6oL5BISAgy7+OtYmXv6vkVEryOMqZUThivg5/yRyukEmf6rJJmGcxbBEFYqVQBMCgnArZnNmjlMee57lAk4j+H1u7t7U0SEQRhFBXCMC4USrl8Pi4UW3JB9SfTVXd3d2tra6VSqVQq/zt63/6FHteYLer1eq1Wg7sQw3oirEn+o+TqAAAgAElEQVRx2RnJOZyTx9UKesmIgQOOqI1N0wzUkwmbHnsWN1D3JLSd29I+Po0IL+8W1ldJNiHikPu6C/FMz5YTVOcrrRORKDK6QeddQqhYTQgeJCTKonWwtMeJ0pg0xiZhlMWxFFJlmTIWQPlyIk17V3LslJl4d3rjzbb/gGzgQN2vr5g9Rze3gHxLW1u+fDl7863Cl1tP71+3+fk+u9/pc3rzbcfXDtnxet9tL/U5+vaAg6/3Oft2P7l0UPmDW5vf7Lt/wQ3b3ux77MsRp/eNOn1o9IUz45tzd1/OTWwOpuSj+4LoPqOetPKZQsuj+VPT9q8ZtO+T8ZfPbEqaLiQPPpT+3/9X+u236kqHhCnfRKDwzDMS1rqBzuFhYEEDejhvQbsQfGwEfhFNpvSs+gcYioEmrU2plFARkOHFJ3AE1bSERmKRQUp/7j8VNaxuvEOIlBpWbVPR2mZfeCHr3z+/a+eGl+5bOeOGjXOGb/9oTnT8mL3zrvT669TgQfZXv7JPP1MqFIpxrhQHQug0q0XF6Ns1c9fM+NXyaf+44Znfbnlh6I4/TNy/5vd7Vz/+1SsT9qx8NdixTX/9dXLom+Kx9afWTzn21nVfzbvh7P7P0ldeTwcOKB89Ztrb4StjvZWmYIpDQy0itbTBHnOeq2a8eQtBeCk2AV4LIliBgpb+CNK6U6bpSCZ0JGmcHpUOUsEqEc1jGcYZ1iqct5g7P5cPjLWK/FpcWUY4M6ICCqwecWdJrXbtnrK9vfXu7u7u7u6Ojo6enp8aAWhvvxJGcRjGAEM1t+TiQjEfRIVCMYrjn+DY9+zZO2XKPRMm3DVp0uSlSz8Mw/CaP+3Jkye3bdv+n9ZL/dLHLzLjuvZsceXKFZrZAallKkgyr40F+Yp0rqJ4D6EITyF3jdJ49IOyfH8rkq9ISiTGWEO7OfmWJZDB2SASTKHhU3Gu4gYC964QdIvThVqXE5w+42WQHBOZWqQDhlEMAXp6UyGBZoScpLIs46rWVqoyzYQxvsBXGyO0sXGsvvpKf/GF+XpbdvCgDEJJDI1UWqeZudCU3TnB/K9fJ19tP33w491v9v32DzfuerPPl/N+u+m5X+97pU+w8pbc0v65dwfk3hl48oUbv3zy1+t+/8+bn//V7sXXH9zY78SOkefO3H+x5b5zZ8deaLozH00X6kljn62kz4mme05vvyt3dpvetEX26Zv+4z9Uly5R5UQaqwlNosk4nMxKYTGqC8eWWhCyeqRV7ZhOiBIXQsOvbC0jQpK7QIXGYnA/GOJd6W4h8xiav3TrnXkUgBldeCljLJQj1i1hVDydg6Kdrq7k3XfNP/6j3bO3qNXlMydLhUh2dNrPN6XX/bayaVNSLOk/vClef11ro9OqUDbNqkrI2oGDud07Nr30wLJ7f7tv/Wu5i+essVJqbVJdrYmvt2U335z98z+nN9xYfvGV6PsDB5ZN/ebtieGl82rDxvLy5SYRylpJbrvKm3XlCgnxIqp+mMwn6UHqNQpgrISkxdVDLdIpbpHOUUppndKP5S6y0oTo8lRNA3zH7gmQxrJKZc2aj+fNX5DL5XEslxp9OEqCvohy8kLYs2uSP6G36OnpqVRrUqk4LuaDKElEtVpra2v7YdTr6enR2oRhnA+CKC7k8kFcKBaKJaVNPgjjQrFS/aMRfMWKVTfddPPMmc+88sqrI0bcPm/e/Gvm5OfMmTty5Ojvvz91bX/+l3vkcrk9e/a2tLT8/D+59mxRr9er1VqaVRxWQCQwzxMx6KSQ5DCuhHEKemLhGpAl6SnoKUYQoq2d8z5aERjcu4LGZIqcL6nHZ26c3dQh3imNOx1x8Y7T9ihlNIYqdHYjl01WlLNeSwpl04wKN5S0N7L0ivE0zVIx2iKns4pIU1urCWNttSYxzpI+3Vp98mR2+23pb35jv9l97uCHO14dsGVB363PD97+6sjNs/9978t99r14w86512159vq19//zR1N/tfXlKXuWzzyyce6ZPS+fP7y88N2msPnLixffPrJt6Im9w08dG3P62LgLRyfmjo4pNS8zGz9X//Of7O9+V926VVZrgnU4Tr5C+dikQkggt7Vm4znSPVOKRWUBCW0hbVDZSxNzLLW0SBEptB92jaYmWyqBa5kdfsi5nDAWBNMNLGlHvSkiYNrbrmjJyEhKJSoVe/RY9tKL6vhx1dpm0opSJmttV+fOZUeOJEmiK5mu1VSlQnFWw89v77i9MvXe5tPff797s2rOqbSitLE2k8qqaqvdu7f6zEy1eo154vH0v//35LHHm4/uvXT8W21TYVNdrQpUB2ljDLgyp7ZBbufnPEPycUGzTYpc4qFEg1uU+jxce07dvCKOMCWqCUeXpAS3ZpqszBoqJCYRwbEF/B89Et4oqSqV6tq1n8ydNz+Xy2vcV6ZTomESAh6JpdfeTSWttdfWW/T21uFGigrFIAjDMMrngyCIgiCSUra2tnZ2dnZ1d/fWezs7O7KsEkVxEEaQKsIoDqPCqVOnV6xc/cEHSz5ctnzf/oN/LAesWrW6T5++GzZs1NqMGzdh2rR7f1FU9R9nz57duvWrv8LeYs6cuf37Dzx48NDP/5M/KVvU6/W2tvZKpdog7tbaR/mlUh5fqmhjgU4I06DSwxmhJ54ReuJJNhmc5XYBeU5Dyg3SRFH7givDuLzi+VIXjsmEWToJvxVS2tQNNElv/oNbeCjcvBbECKkEbh5Gta6QuN9JayOFJI5RUzfiSFpYIMNFpVTKaItPsta0tulTp+Wtt9R+d4Pe+uWZg1tOf7Mu993upuPfHF4764vnfnPghT5n3ux3+pXfnXjj9pNblhXyeWVrttqhKx2pqVWema3vfch+teXS2fX7P5387fJ+e1ffsuv9Gw5vfriUP2effia99ZbqiRPltnaL9nAKLzX4hzs5A+Y8CA0QA6jqV0prNnmkPo8aL2iqKO7zP0lQa4iz0Oh6pPCNSLWsfWkNaqJMKuhppJqjGpwUPhCRnfbUGaFDH6OMNqrWqrIKpG1M/9YmNmUhENEGRkJq1Kb03vv6H/6+8t77dsUqM3WaPnzYtrVLvPONEFIaqzs6RZra5xfZf/h7deBQ1tHFNQ08pFLQ5iKyZ6yQ4JwBc0hA1IMnG2rKJNotkwMHenahahbhI3xaSmlSeKCclDQtYbzRJT5KvDqTKjmw9lJUG9F+AaGMsVlWWfPx2nnz5ufyQVapSFC0KzyzcKywsbapMegkL8jDXCrV1t7+E4Glo6Ozp6cHvYc6O69c6ejp6YVQkw/CIIyCMMrlAyAk4rjYksvng6hQLAmly0mSJKIlFwRhFIZxEERhFBUKxf37D8yY8djgQUMGDRoyZMiwyZPv/uqrbT/67pAtPv10Q1tb64QJd917731hGHZ2dl68ePHzzzd98sknR48ebafPL6XcsmXrmjUfX758uV6vt7e379u3f8WKlUePHu3u7t67d9+2bduNMcViccWKVZcuXY6iaNOmL7777rvubqflPX369Lp168+ePdvT03Pu3PlPPll36dLler3e3Nzy6acbtm79Smtdr9dbWppXrlyZz+dPnTrd3NzS09Nz/PjxlStX79mzt6Ojo7W19eTJk598sm7jxs/Onz8PjMuhQ4fWrftUa338+PEvvtgcRVG9Xj9y5OiUKfeMGHH7woXPf/XV1z9TovanZot6vd7Z2UnAhSVEAu5PC4iBVCC1VG7bGrmKKk9dI0kTRU136odjaMyhWnHqESEqlQpKqqDMp3bbtSAs8AXrOqUkJiEyrDVa4FgG2qwqJudJSaLZJNUbaFL+Vg/SidKsItm8gyO0VyNrbYTUkopHgrnc6nLEjskiHoAF3dpmT58WN91o75poZFrtqpusNW3tbDl7fPOc/ttn/fveeb89+cat+uzO1s5eaTIU+NpUaGM++MDecL39X7+pvv9hePHIkc8e3v7av33z3siWMwezSps4eKjy3YmkUtXaaOWshMjaOuXPptHhVaGSEmpGKn5RclbGXgqiBuQDqYmd4s0WideICKmNIXTOJhJdKIx1v7IllZrSpCaQbpqPPgBxZsZKEkRJ5X02UliR/7ESVKw0xDK6h422QgiE78kpXaWplNI8/JD5f/5O/uM/mEkTbVNTgtCNwOfAlklrVS5n1q+3ly4nguXXJDNVCuwuhJBGu6UAzDOz4BUPkdReta6sdXyStdZ4Nv6QCJWnfgaFFYV7t8GC8yggimlKA/m09Ix+boBtlSdrVtUaeNAuiOK4rb0dYIZqrWbTtK2tPU2zarWaZpUsq2SVarVaS9Msy7KsUsmySmtbm0nTtFL5YWkPgFIr2NK1tadZVq21ZllWrdaq1VqWVYrFcpLIUqlcKiflRBRLSZLIuFgslZM4LpXKSRwXi6UkiguJkKVyUionxWKpnIh8ED7zzHO33jr4jjtGjRw5euTI0bfeOvjhhx8Nw+iHMQ2yxcaNn124cGH06LEzZz7b0dEhhHj11dfuuWfqsGEjxo4dv2TJ0nq93tR08amnZt5558QJE+7asWNnpVJ57bXX7777npEjR7/33vttbe3Tpt17yy2Dz507d/DgoV/96jcPPvjwQw89cvPN/aZOnXb48BF+x+3bdwwdOvzNN//Q1tb21lvv3Hbb7cePnzh27Pj06fffddekkSNHv/LKq62tbVu2bPnXf/3VzJnPTJs2ff36T3fu3HnPPdOGDRv+wgsvZlnW1NT03HOzJk2aPGTIsMmTp3z99bZ6vT5//oLrrrvhmWeeHTt2fN++/RcsWKS1Xrv2kyFDht1xx6hRo8bMnj3HGPNzQv2fIVvU6/Xu7m6vMFe+AANKS1bQM8/G8AXUHVobVkwymqFJ3gfhCU4Czm1Q3QRhxbljMt3tzl6Dl6pxmhmMfVC9KqWBwyBhLh4wrOtIsilJMov7pR0y696R7diEUJVKhSXtGnESnQipid6HD59mmVQqTTOshw36cSqts0pFKVVrbdXt7ZUjR5M1H1eU0TbVxmbVmjL26BfvLr33/1tyz//YuWJBVkqMUFmlorRJ0xTIHpNVqhfOp9Ompf/0T+mXXwfNJ09sWtR0+KvWtk5t0vRKh25rz7LMGGuszbKKUrpWrSmlq9WqUjqrZFqbNM2MNmmWWWuNsdVqVRtbrbVKpSuVmhAqrVSU0vDnWVaxNjXGVqoVrXWWVYRU1WpVSpVVKnDxW3I5rU2WVazNwPI6y6pK6Wq1ppSq1WrwJ8bYLMtSmxprbZpqbaA+qFQqWplKtSaVrlRr2tg0qxhjrU1tmhqDT6tWa1KqWmurVhpeDb6ITdM0TeEqKW2q1aqUulqtKW0qlSp8Ba1NmqZpmlprwa2kVmtVSlfa2tS58+miRWrR863FoqrVjLXGWmPTLKsqbSrVmtImq1SETbPuXmlsJasYYyuVCkCplWoV2iMptaKUhqQd+5BrUCrTXgqnGwTvHOU0UdT5QY8rmfVxR0lyPYf9mdZSqYxGoMpJorVbv4qTldo4cBUXGcBiVJFmGfQWDz7w0HvvffDxx2s/Wr5i5cpVy1esWLFi5YoVK5cvX0H/XLV8+YpVq9Z89NHyVatXf7R8xapVq5evWLF8+crlK1auWLFy1eo1n3yyfu3Ha9etW79mzccrV61euXL1smXLl69YuXz5iuUrVuA/V6z86KPlH3740eLFS5ctW/7B4iVLP1z2weIlS5cuW7x46ZKlHy5ZsvTDpcuWLv1wyZIPP/xw2eIlSz/8cNkHi5cu/XDZ+x8sXr5i5fz5C0eNGnP77SMhVYwcOfqOO0YNHjx0585dPwxoq1ev6d9/4AMPPDht2vQpU6aePXuuXq+3trY2NzdHUXTs2PHbbx959933lEqlNWs+/s1vrtuwYWOhUKxWq8ePn+jTp+/8+QvjOFZK9/T0PPLIjNGjxzY1NR09emzAgFvuvvueLVu2Ll68eMSI2994401+x2Kx+MADD9133/1SyvnzFz733KwLF5qefPLpxx57vLm5ec2ataNHjz127Pju3d8MHHjr0KHDX3jhpUOHDk2aNPnee+87e/asEKK7u9ta29zcHMfxpk1f3HTTzXPnzu/u7nnjjTcHDLjl2Wef++abb5988unbbx+5f/+BarX61FMzhw0bsWHDBvjb/7xsUccx7xq3DqwR4nkLkEmA4SUjyAy5+gAIyrrBHTNNGQLCokmR9NYilpokQqMCxx0wpTRbiaDqA5HuBKe0aMGfmzEkgY0hy8KyEAzQ84xhggQMehikIMrCFQLgqeDUUKwEYzWh9BT03tQrDA+i0B6iJ8F6uEFWp6m0tlqrCakgmdmsolry4sjBcwe3nT6yMz6wV0+YoJ5+WhRLaa0mpKpUqlIqk1WSSlVHsX35Zfuv/yIee0I3N6e1NqkMdFQ8OCkIi8iyCmWsVNEwiklTohA0RKI0Ta1NFb6OyvjiEApRySqK+AZIOUiuJkIIKQgxz7IMAiJMdGpteQc7XNhKpSok3gzk3aIoiuHnSYSsVCpSIqBnrJVSg2O20gbWvIOOLssyIKKII1HaGK0tpAchZaVSoXZTkV+Zs40xxtpaLSmWsjSTlYolg9gySoe1sSm0QbzDAygZdwRoAN7QnQz3Brtj8d0ChwL5AHLehQYuEYlF/YhVSoEVpnRHyd2uaABskflXZHzg92QJzUspg15hkqAtISS0MjjUYjNIeJ9u2Pjkk0/NnTd/4aLnFyxYtGDBogULFy1YsGjhwkX8r+5/L1i0cOHzCxcuWrBw4cKFixYsWLho0fMLFi6av2Dh/PkLFyxYNH/+woULF81fsHDBgkUL4W8XPQ//ccHCRfPmz589Z+6cOfPnzp0/d+68OXPmzZ07b+5c+te58+bOWzBnzry5c+fDP+fOnT937oI5c+bPnTtv7tx58+cvnDHjMcgQnC1Gjhzdr9/ArVu/+mE0W7VqTf/+A++9974HH3xo7NjxS5cuA9ypVCqtXfvJc8/NHjHi9nvvnX758uXPPvusT5++c+bMvXjxYr1eP3Pm7NChw6dOvXffvn3wUg8//Ahniz59+r700is9PT3ff39q1Kgxjz/+hBc/u596auaYMeNOnTo9atSYt956++TJk6NHj1279pOurq7jx08MG3bbihUr9+zZe/PN/WbPniOlbGtre+SRGWPHTtiyZSsvo71w4cKSJUsfffTxQYOGPPfc7Pb29jfe+MPAgbdCn7Fixcqbb+736acb6vX6/PkLhg4dvn//gZ8f5P9s2aJer/f09Fzp6IBIDQp6theEeqfMyneTAiAOEIHGxSw2SQTXO2yHzhirIgV9mdLD1eGYXTZpnkiTLhP8lj0sIsUQjCueTJmM/ht2RiIpLSV7qYKinw4quWxCGqMWRKMmnYS5PGPYoKBHGCFNWQ2stJOoEklDayHAkzXLwFBECKFtmpTK+u13dJ8+1ZnPmi1b9bhx+t/+tbz5S52RnwSNLltrVbUmlcoWL07nzTOJTJTRWjv1c+qwJgjcpKBPSHpgwS5UEq4N1w2RJW81HqufoZJ1kk1QQBmTiAQaTfqNyJwK4CPsIHFBQpIIS16qZeelqgnYQWEufM5yGdtN5bxULVp2wzUsJ9qYUpJwgKaCgVxkYAF1guMjEEYhQUoFGJcyxpaF0FlW9laHgvaBVV7QtnK17jt1Q8UAzyGIzG0XLovkBxWSpClX6abkkgR+BUPrwuB2taQbLCeJszkhpazB3xcrpKuHWog15HkLbYyQMIGElY0xNkkS8CVMhAiCMI4LhUIBdEf5fFAoFJtbcoVCMZfLl5MkyIeFQjEIwiiK47iQD8IojltyuTgu5HL5YqnUksuXSuVcPigWS2EYBWEURlEYRvDkuFDM54Mois+eO9fc3HLufNPly81nz51varp44cLFCxeami5eOnvu/OXLzefON7W05OB/nz13/tKl5rPnLlxounT+/IXzF5pyuWD3N9/ef/+DQ4YM41QxYsTtI0eOOXT48A9DGSBRq1ev0dq8+uprY8aMO3TocBCEjz76+IwZj65atXrcuAlTpky9dOlylmUvv/zq8OG33XnnxIMHD3V3d2/YsHH06LEjRty+Zs2arq6uGTMe87PFa6+9ceXKlZMnvx81aswjj8zw33TlylWTJ09Zv/7TMWPG7d79zfbtO/r3Hzh58pR7771vypSpgwcPfe+9D/bu3XfjjTe///5i6AZOnz59//0PDh064q233u7s7Dxw4MA990xbsGDh4sVLBw0aMmvW7La2tjfe+MMttwzauXNXT0/PqlWrb7yxz7p16+v1+ty584YOHf7tt3t+foT/c2YLePT0dCtY8MvesRCOywlGbaDOaGMBGw8IcmigA0ZqQkBRPdcahcPAFdb4U4utnHxFafTXzJyXqiIfQ49dJ19MCk+KWHFNXqpIY1jLfQ8r3xMhWIJCdKURoHB3AwEoX0FeVxtfQS9+2IK48Tf6f/EOS/JZQQV9mtmWFvn++3rChPTmPur66+Qna02tlig06LW4SIrCsU2lMVoqKXVKhARTTVJpIQQh+MqfMWRra1bQS1TQo9s8c1Fl8kBFWhjd5nEbLks2WVGmjYb/rjQD9A37+AwOtVD6gdE87F9tuQy5SlDnV4FfWSmtlVEomtJUcygaUyApEQl1kgSzHYiyMpLbcUYhFgR5OGp8vfV/pKVWvGEFQEtSe1PD2sCZGWOF5IlrpHDgS0nUDSI0maAmym9BEp5tUmRPwD8co7g0s4JegShqohZEeyWapU1lDXJbpSSBvXyUIBdqYwFy1EbbLNPGEpRXU0pnlYqxFog6Yy2AhFmWaWMqlYrWplatKa3TLGPcD56WZZVKpaq1qVSqgP3mg7BUKgdhXCyVwygCIWyhWCqWymFcKBZLYRiXSkkQhIViKQijYqkcRYVisRQXioVCsVgqw5Pff/+D4cNvGzJk2PDhtw0dOvzWWwe/+NLL+scge+Yt6vX6li1bb7ll0AcfLF6/fsP1199w9Oixer0+efKUyZOnnD9/vl6v9/b2bNmydcyYcY88MgN4l5Mnv3/44RkjR46+dOnyU0/N9LPFq6++3t7e/t13J0eNGjNjxqP+m546dWr69PtnzZrzwAMPFgrFr776ul+/AXPmzP300083bNi4bt267747uWvX7htv7PPeex8w5VMoFGfOfGbYsOF79+5buHDR8OG3VavVYrE0cOCtzz3nssX27Tu6u7tXrlx10003r1//ab1ef+65WYMHD/0vzhZ10ERXqmUhpNJSSbeoi0yfJCvohZTK6f8EPY2hUpFIhXWT1jxfmkA4VhRxsMKV1A0oVBMKZahrcfMWZAAFcYqqS+nmNnD6idQjCN0qRoQapsbItshY0PV4PndAw/DUGNGqSivFZlmSfdc5HHg5T8EErJDSpLzAzmmEpFTKWlltVWFkvv1WHj5irUko5iKpow3sloAxK21TAYgQvg4nJJQ2GlyaZoSQBuhokGyy2RfLupTWtPGUW0BHNeGsAFCpBuYByF4QpohZgcMtCEYx+JURsRGuA+ABTNQL0cjCVR0ASzYVatVkmuKG6oS2sVKbRxohitTUxkFYJ4CRJD3U5nrDKKT3k7TgS3KmtK5ahyewIAIgU81pVSitWTcIutiGr5DQYQEPx9QBUCiEVejOiW0N3HWAX/m/sqRtE+g2T+AYNjGe2zzkPEreeCTxKDmtB22rJFdm6FvodQRr5aGdQVm5p5VXHuyGomfY66c0tJKlctKSy8dxIZ8PC8VSAF5P+TAMY9BEBWGUD8I4xhYklw/iQiEfhFFUyOXyQRCGYZwPIpDSNl28tHTpsgcefGj6ffdPv++B51946dLl5h+NYKtWrb755n7vv7/47Nmzzz773OjRYw8cOLBixcrf/e6mzz/f9N13J0ePHnv33fc0NV0slcrnz184c+bM5MlTpk+/Xwh57ty5IAjnz184aNAQ4MB/Zraw1j788CMjR45+4onfd3d3X7p0aeLESc8++1xT08VCoVgqlXp6erZt2w7ZoqOjo6en5/z582EYvf32O/37D9yxY8e8efOHDRtx7NjxL7/8sn//gbNmzfmJbPHaa28MHjx00aIXzp49+zMD+18kW9Tr9d7e3s7OTklBDSEOuhdZSgTVolBQ9Svel8InEDwkKPSA9JAQG2MSKchoyEqUeWDQgWgopcrSCsxbSI+rIF2KI+F5GJhlJ4QaG1B3MgsinCsUVmqgkYWjy56sTMNY3hwulTWp1hiAmLHQyvg5hqtFKgAdrsLABSrKSDelbCqzikwzgVOHqmHG0LM5gaQL/1Gggl4ZVxeTtTWlcBoGpgx6VTgmTZRvGam9CRtJFC7XrQwf+ReZFWWMOvKTIacacpvX4DZvjH9hBQViXhytFD/NLfvjb80qaikbcp4giwGG6SXJKzB/U5rR2iQSuDehNPqHS9L+KepfLUmbIB9I6f0Tvi4ppxPmjUijDDApEleNw6rwRehwSchS+DS6qYyzS3ELChX700glNYJXTLAZDPfgZiidvgPZHcnugXzdiEByjoGJ5zYvFewxdHQdPM1yL+WpqAUtp4GvnAhRTkQuH4QRRv98PgyjOJcPorgQhnEYxWEUI1oVRGEUt7TkoriQz4cRQl6FIIzDKIZ/BdFtsZR8993JffsPHD5ytFxO2tp+XMW7dOmyX//632+77Q4AglasWNHd3f39999PmzZ95MjRzz47a/LkKRMm3HX27Ll169bffvuou+6a+NBDjxw6dOj48RPjx995550TJ02asm7dura2tqlTnSbqX/7l3xYsWNTW1nb06LGBAwdNnTrtqvd98cWXfve7m15++ZV6vd7T07N58+aJEyeNHj120qS7582bL6XauvWrf/qnf3n99Te7urpaW1sfe+zxsWPHjxkzdsmSpZVKZevWr8aNm3DXXZNmz55z++0jH3308dbW1ueff/Hf//26L7/c0t3dvWTJ0n/+539dtWp1HbFZhtMAACAASURBVFGsB371q18//PCMH7kEP/b4S2UL+LbSu6Vw6xbRCYIOmCIFLfb4lrZluAOGNg8EMTtxiHQuT/yauLMPDpJiYa5w1lJOsqlwNESSmpBwIWxBuMfXym0j51DlhssULaCWStH8HR4wolKB3mAEAOK2lJoV9Jg7yTiI31riCvRGJRh7zOH5R8zHCXzRdA/zH9EzGtMYrruhg+qtOlCOQEZvV8koB11qV1RqnBeDQOBGjjNGhDAJcSygwGQ5NSqOFDROARHN5QODg/TwEwgsz91soO+lijHOGCwOaFMpf0dDq8UxmyqtiW8w7nXwS1G+wdDMadVL3nAH8gAEljXwE1MHqZmjQoNFmqrhckqRnyZmPuUKfArHNJtCvymcFEmDqAyswSGSONsER4kk5nTWFG0BoaYfjhKttuSWC88aD6NgDwRkibFW4c2He5ThR2TOjE0PlfOgdSgclwU4fGMa5CRRXGzJBZwPgiCK4yKkCsgB+SAkW9kwiuJ8EBagBSmUIDfkgxCHLcIIUkUUF4IwKpWTuFgsl8vlcvLHpvPOnz+/YcPGzz/f9PXX2y5fvgwccm9v74ULF77+etulS5e///7Uzp27hJC5XG7z5i+/+GJzU9PFer0updixY+eGDRuPHj3W2dlRr9d37/7myy+3GGPK5fK6deuPHz/R1dWVJGLz5i+/+ebbq9730qXLW7d+1dyMHU9vb29TU9OmTV98+umGAwcOtLa2BUG4bt26778/1dPT09nZeejQ4XXr1u/e/U1ra2u9Xr9y5crRo8d27dodBMGBAwf37dvf1dV14sR3GzduzOeD3t7ec+fOr1u3Hgj57u7uU6dOf/75JsDWfs7jL5Itent7u7u7FW7UYc8ZrpvIBJBQCLjR/duUb2JsQTyBPBAPPiKU4DlkB1MsVLneESDBch8ApeiKGA7pPHYwUiSJZCMjRA9MQ0vETm34ygRe89wZK+iZhqGCC7+CpMrahXVvuk17qZR7IKegJ72y4q1EUgnpfV9ryzjEy2FLYfpEtEQTC0KOJj5faiy4YPlKML44/C4cpHCJOqdbCf2foAE0jHqk7UE6gVboECJPU8TaG6mDD8/xkWpPco4REm4zX9tjYZ0D8MOe2zz3QLxVgq8toIgQsIRHwwghlWfuomiMA3sd1IBZpvqVhkEfy4UFWK6yfRZzZlyySKVwlg2fgNtn6ftKbdB511jD+YnHEtFNB8syI5XSStM1xL4KQeA0pe+oBbrNKy4mmIaBWxSSnMJWEhssYxxyZciCgeQshps5IvOpLXaCCwL0GrXyEjMr5hWlVKFQCsMojOJ8PuB2obklF0VxPh9GcQyQFOBRURzngwDbjqiQy+H/LhQKQRDFcQEyRxTHQRhFUdzckouiQhhErf9Zrun/xzz+/Nmit7e3o7OzVE4IiwTy2cVBlqhqQnIkjC575n3WrQIWMLXLkxyoqgJsRFuQnQgESR0EhC9LfECZ4rXbPemKNaiYEAczjo9F6RSBwhhJORz7LIikncYMcRhjYamGk51AMkMnTpAzOh0wFnHEaRMOxlAP79rkiTb4tEjLI+wGjo28qRTHRxB/N+ZHFPQN0gOD4AAS2rDSGTZuNhgQpbDVTdJsMMFunpeqEBZXECKBwR1kQq+GO3eRCYfVWOQISQI28FKFd0nI3liT8o1RRHQoKifukwtpqFwlYgN1QeUyWEYqHshXaO6CcjvCNhXcOTC2ptm1heRDdCVV6hkuGW/pr19GlBORom9xSimP/a8E9UDuIlPSxZtKa1z0JFgXa1MhkT7RtClEEd8gaNKTJd2w6wIbL2pBuN33Gmue28cNenziANoqJyTiMFdp5RHxY6GwYT4JE4qRyq1xZRIefuU0TeEnDsMoCKIgjFpyOfR3igv5fBDHhVw+jAvFXD4MwsixFzkgM4JisZjHJ+CfwJ/noAWBvJIP47gYBNEfw6D+9viJx58/W3R1d8OSAwYrhJRaWzjJiceXYp2i8BxC3VQm+QrPWyBWS/WOpP1icHemWQZaJilxm7HEVcBYVNK8Bc0201JY7bUgiiKFpY1JNNNH3iH0RVwr8wMvVWreMRn4qEs5SUg6jGAFeTNAvCBDdZHgRIJNFVWI/NYaBb6VhnDsKegVmDegP12WCJkhm02okVICFfTgTQReuQmzIByOEaOj8MFu8zyxL7GuN1qTJJoUon4PZKmZg5sBf3QUqlohhEZra9qgBxfZzaw0eqlSz+GAfq87KSdkYE7VMTcfvs9dkiQmJXsScuXDdlBphfbGmXeLgoQa+g/E/X0TQNDmaWTy/fUbiKSlaQb6JRRJU8Vt0dxMOrldkrDpgCRMRhu+yDQMRKUAHSW6yASseZUWNtZkI48XmSok0sV6o0tkHozVG9wzll0IE1x4xWJcKdVVc/Up656lMtqyVp5vQvMjWnmbJEIIRYREFIRRHGP0b8nlwyhuyeUhE4CnbBQXgLsOo7glnwdJblwoXm7JRXGcD0LQ4AK9EQRRGBdacvkwjgvFUvtPmo787fHHHn/+bFGpVMBgQzBtoPxwDLNsHI4l02VQRtlGySa0KATsog2U3wFwdcw3IoIKXBBBYHItCGIaioz+oeBFEAD1juylSgp603jApFsgQ5wKK+hRJWlIQZ8QICM9p1WEgD33qnICzrvc4ytX5kve9oO2Rf4AINAMfFB9BT23IJaaJE/QBUy7cPIV4fhSZAKIAvXVzy55K601amq9q4dhlAFrgNqoBUE/bXAtZb6BIERnA8VVJzVeUpLnh+JpZFYHkfqZXsSDejx7Wmud2zwBIPiROK9jRZwIDZpvnE0jZIl0Qfg6ZHNCGToFZyfk6m0KWzfongHnDKiQkBVgJQK/TjkRaZZ5hQVdN5ojkUqnWVYWiesJSG6HKK7/K1Mm0MbyrhHGD/GUEeTLGdoYK5Vh9DVFhzfO8Y53hM9JIC029+4iWyuF8uSFzuFfk609o69S6SgqQPTPh2EQRrl8GMfFXA5ahHyxVAqAwwijMIqCIMoHYRDGLbk88NiFYhGMZvP5EBqRfBjl8gEQGM0t+WKxbNP0b/sqrvnx588W7VeuJB5fajzklItBKZVJUafP4Vh4JBt0uCIRqKBXDjsmXRD2JYwsUYmNMYXrOAdWkHes8RT0ita6Xd3KwMETrvnQaIROGiEyMlLkkAgJj1Q3aSNtrmAYmKs/g+NvpKBPwBHahWNFG16JYBR4wAgHEw3jb96GMuwGKoxusw6KZaNcqBKOz26G2mgUPik/HBN+iGInQtu473EW2e7nw5zHAJSUUnsb3xR6RjnAmukcS9tBhMeXQvJA/NDDHgHJcVaP3owhRENlPPiIGk14QsNFVujtKgk/tB4kJdz2WbzI3LoZyqyShESSfHBTum6sfpY0mwkfUNHMnbvI6B/OFZK0JjUcjgmG8i39Kf5qo51fDoG9rPmWNk35BuAWRGkegFXMNyjSLwk0zkLEz/+V6dhiC+I3SbDwitkULBeVhs9IH9gDV5VKhGzJB2EYh2Hk9EvFEiNLURznciG7yZLYKc4BrY3pIQijuCXnqA5gNcrlJIpjY2yt9W9ExZ/0+Av0FtUaKPYQdleegp7JAxThOXkG38RpmiWJhNla4ynoWTrJbLMAq0uWWqL8yXAhkwjJHUaZ+FLCo0HSh5i7pkWtgrS2zK4rFqUorT0ZDAp8U1bQG+Xp9+FgsHQKsQLaKatYY+pLPwV5qRIWJHHlslYKtZjEl3oKerB8oCFeHlvjWGOMSbjiBuEKvZ1ULqxrWqQMxoLQPxly+qL4yEMVVnkW2fwr89PS1AvHSmpM9g3DKKJhFRLxrogF4cBNlmUcqhCHBJ0YjmoaX9bMSjCuUZjBTlP3NE3gPoZCMAZntxJQEEhUpjE9C6AKW9JS5SE0+ySiCSC1IFAEiAbjW66W1A98DOkiG4Fe/ZLvJaMttFbQQkpuvJCgdrpYxMqIQqBBTotGUgpXqcONACMQCR0iw3aHcN0oxiutrbWJpF7WCahoKL2xgTMeu65pbw2Ug5y6JECXElelSSmdLjaMA8CXQiC0Cy25PEie4rhIAFQhCOOA8kouF0QRSmZz+QAG9KKoUCgWrU1bW9tqtVpnZ2dPT89/HLx+8CiVyjt27Dxx4rufflqaZvv27duzZ0+9Xq9WqwcOHCyVil1dnYcPH9mxY0dLS+4a3vqv8PHnzxZXrlwh4FUpGmpVZPKBB5WCVNqgrnMaISk9Ck7+SL2jGyTeyg34ENdHrYM2xgoe2KbZZtyZ4S3a02TWxDMNRjshlnae1ZZLS8Z/AeeFnkDzPCBSoJKoY500SuMJf3A4Ml0Bepox2lDmoBJSOY0QPs19EYnjJo6utKmSWNcLwsEYoOdqkYWhXDsrFAspS2WpB5F5s4EKXoqsHi2GdWx0KM5qksZZa8G1Xrgdt6kLx8yX4l+xaz2sc1DQQUpy/oAOUip3OxmDi5uAP4DKneFQqBISdOWTCo1skbuWqLzFgcGE9KyalBqKPPskIUKZw4IaECGQcUulFVU2jrX2vJYlXmRDgyPGtSBeZcMlizE2oV9BscDXGXylGnwTjBECdFbeUaIfUaN0W2kDl5cLF6cE8+8oeHHJglc+kuwML5WbJWTnf8JyFcnf4UjCR4L8AU8rl5NcLo8zd1EMWysgW8RRnA/CMC4EQRRF2Drk8kFAdEUQRmEYxRE8IcYWhMb0iqVyZ2fXnxjNdu7c1adP38cf//1PP+3cufOjR4+97bY7Ojs7v/3224kTJ589ey4Mw4kTJ99ww03vvPPun/gx/koef3q26O3s7GRPq3q9Xq3WoMBkvoEheA7HWrudkXzaAcxhJT6mHGwa4L8LAnxIqGps4s36QjyS7riyfAVfB5OHYLsq3j1JhIFUihWKTr5itHLtNvbUxOJKYtcVbYRFpSAq6P0sZbzcgPFOX731QXCcVSS3BwSMVS6ap4ily1iKtIkCfTJwTzLR6Yies5IHYxbNcHDZS2SkVhKGUYCiFKwwJhrGcHSQ3lgfAWX4ZMXOXYhXAEOgWBMlpWKJqqKUiSkN7X4RZTJuRwX7dymlXAOnyW3e/76SfnQ3BGBsmXhXmzbQMFepqBXdP9gDobeYE/gSDqZS68bNjDHa6+242He9S5ZxJ81fWTKZDKSdt1xWSOn1SVQhSelvLNZoAqipsiFw1f1wsFWM7VWk8iYr+VsbqucS6oG0NsYiDsYT+66282yvWNGQgGiKKhtDG674VmG0EObvADiK4yIAUKCODYKI00MYxfkgiuMCznUHURTFeYSkoiCIcCyDraUCnOOr/vHteD/zsWfP3mHDRsyaNeenn9bUdHHKlKmTJt1dqVSWLPnw+edf6Orq/vbbPRMm3DVu3ISZM5/5RQtN/2off1K26OnpAW/XNMuMtW3t7ZVKtdbaCpooOGBwewE0aXjcPxEOHKBgRxyAUEqzZyeTyXCrCejJQaHoAeuwxILwB+ZLtSEFPZzDLAWBqaWCl0AhGluzsL3Z4liAq+tposqwkZFwkk0pSaZljCHjOUSByuiNiGGFWiWtDVDYVynBDDkLSU2STaWUYuyYhLkIDacMfyOwrhQvYU4E8aV0kcGTlbI48UkJuZgYK0jaqJjq0Fo0zlsQ9sIVLsRZhBll4zBK6tEwivYPan9AnQgJhKSgcWHLSKlAsunPBhpjWScNv7V7HV4VRxENkTQhyEs15fuQNUJCSEm0hAYDcNQIVThXQcEhlIRsTb1dihfZg8tc40XXMMsqSeKGQ2ljHSiMneYt9ZSs0FPCL6KNQVcmNgVIBCxbBdaBNAs0ykNOmvBkKTVZW+Jn5hacb2zVoPfLBCnEBPZk2JL6BAzvzJA4DIR0l6SuAnAw6CbhslDitHAkEyFyYNEBwqeWPA5GRDHMSUBKIC/CQktLDrhrAKaAlvBHtXP5MIqLLbl8GBegwwjD+NoAKH7s27f/52eLKVOmRlH00kuvACS1ZMnSO++cOHv23Pvvf6BcLv8pH+Ov5HHt2aK7p0eRbA7kDeVEVCoVgfQyIkKS/I4YwU+SxFoLPm4CoQ9lcDWeJMUkKuhLqKDHkp9NLFDKTZJc9FKlpV3aqT7SxOOHJctOfqigp/OseYcSb/82lk+g5GrOOCMjpKa1ZuEKHlTPS9VpP6haJAKQFaLOyjRJiLegPd7GjfghIY9Uv/UU9J6DEMP0zBILT0FvXQtCYifGmiQr6J1RSrnBSxVbHEVu84omw7mSNSnmPK3ImwRAcxoGBpt3TrqKJLaKIhSjGaCLhasr3DCKARxfWyulyq7yUiXzPu/3xVHBhDSjfnerjSFOB28DIaQxKSvBsizDppDuZMZ/AOxKbZYkCU3MYQvigatS0fJgJz0gHJ+pAiAkyCxZplkFeRrAhbAFcd2As2ikMotLJd04Ywi3LnL4bJlM9sZ4i1rLG841lggpYblGSg3Mv/b7CbolNLknYAvCpI4zoUFNitIGlGnFUrm5JR9EcUsOVUzFYtnZdYRxEIR5FDvh8ASw2YVimUa4I3aLwonuQjEfRMViGeYtcrmgWCxdW1GfJOKtt96ePXvO22+/M3z4bbNnz6nX6x0dHdu2bf/975986qmn9+8/4L9yU9PFe+6ZOnnylIsXL27c+FlnZ2dHR8e8eQuefPLpjz5aPn36fcePn6jX68bY1157Y9myj7Zt275gwaLOzs5Sqfziiy/Pnj1n3br1c+bM3bFjZ71e7+zs3Lz5y0cffezNN99MkqRer+/du2/u3Hl79uxdsWLlo48+Bp4i9Xo9n88vXrzknnumvfvue1mWXXMw/5mPa8wWvb29xik0fE9WH6xAUNir6UiymZBIiapRhzOQtyt4sgLPyVgTg7/lJME4a8Ei29I5xMOA7T8WWbxUw5VvEMIUhWNWYfraHu57AFySSrFROWtmlNaSopjFHWqKLk6FFfSG3Jn8KMZzWLzYgIJpJr1wzEedp894HEzxaJ5SzNInrpcinlO5Bk5qxQ0HKPG9NQwEjEitPbd5SN6cUTy3eYzyxlNYkSbHhSflgDJcBSEahbkNzrvsNk+vgy2m9wGYUYefDjHJxDNzlVI7mxOE7CjbJbDIISWrR/54vnliQuscoNGBDkbwmJlBy8iEimgkD7QhoaomiBKHPCyxIFwSWeMICSFUmlUoHLs0lpB/uCSd7tUXx9sySQ1cyhI7rwxKUlaCeUv6NJlD81lmkFbBT2yQ7wG+oUyjS0wBKlLlcSdH6SdLnGMgSkXg6xdLTuwUF4q5XBAXis0tOWAvAI9iZKlQLAFa1dKCTw6otwjDOIoK4GoOmqi4UGgGtyiatLiG3qKzs+Ott9655ZZBkydPmTLlnkGDhsybN7+3txesyBcten7GjMemTJn6/fen+E+gt7jzzonVaq2rq6ter5fLyWOPPfH22+/s2LFz2rTpYPUqpXzyyadHjRozZsz4hx56pFxO5s2bf9ttd8DfDh489PPPv+jp6fniiy8mTLjz6adnTp485cUXX2ptbd25cxeYoj/wwEOjRo0ZNmzE4cNHarXaI4/MmDx5yssvv/LJJ+v+erNFrdZmiLnStBaCsQIWgFI8JnG3H46RKmQWEVnrBgW9JedkAnA1Mg0YjvmgMpKjCFk2NI+Kk8OJVLgKCQ8YqwkVKeiVp8TnDaOKhExMA2rPpgmwY4qzlkRTnu8btjJOQY9hXbpsJHEtBF4cwJeEvEpBj5Ei8S4yQiieZJMCHK/E8L1UkV1nfNy4/TySeU4IXliAe1MI2hgon+FLUdS0zH4rY8plYdESg8ffMMnDdQY9K+t50AiELVgkyk9dzYFTckjDUG6AuXosxr0qG9dCUG5wbvPelJzUxgiEuSRnHc2DnORJo5yXqpvHhqIhTdOyYO1pWi4n0FfB3kBFARQjvtblckL2xk6IbKhhVc4BBXMe7GJihsAQ508CDRL4gmGtzSSxR5qIDeWZ25OlP/wEinKe0pTjnZuAcGcEB+4UObz5wyjUmSk3Y4giBeGBtHQuNLvNQwERF9AfsLmlJaZR7VwuD6N2EQzT0dpt4CqAhMBhvbiQ9yjuIIxacnngwGPSRJFbVBAXitfQW1y40DRlytTp0+/P54NNm74YMmTYwoXPa60ffnjG88+/AE8YP/7OpUuX8p9wtmhvv8IvMnXqvevWrW9qapo06e4lSz6s1+tKqVmzZg8ceOvLL79y+vSZ48dPDBhw6+zZc4WQL7/8yoABt27btl0pfdddk+bNW1Cv19999/2+fftfvnx57959gwcPfeaZZ2u16uLFS/r06ffZZ59fuHBh8OChjz762H9CnoDHL84Wvb29bW1tra2tHJdZIKi83TiGhpbhziP+1pdssgYcpbFO+knmyaJBQY81HbwRcQMI0KOC3hia4cIte1wsN0A0Bu27GaoWVGpx4SaoqlJKCYlFpdKGhorZ0sCJphRSCM7kioaWeRBdMafdINlEIRaarUpPQe/BbkJDWG/E6yRs/qCRbzcbyIMLQpBtEeI82HLx9pEf9FKSJm8FGerRt07pCZhlFVoJaUvCXNpLoaxJhZCKdl8rYxTZ9lnrUC+OO5jMnNhasqKMkCXkaSBNEScPcjvsCTgLKno1KHvhpyFzFzQ95H7ROMxd8ThekjgiAa4bMEkuHPMiRW9xlqLJcHpl5AOEN9bOajpBUmBesg2/skSpBczVK0tMA4XjlC+Oj4kZaw07CCTCGLc6nhsv/OEIpPVYEDfIiYP9YNYilfJMFuDOwe3clGgVb/km7RMlXbeQEWiXJBGoX8IkUfRI6UIuFwCyFARhPgjhaUBj5AIY0ANBbY5dAkM0gCoEQRgXi1fNWwCrcQ29xa5du/v27f/22+92dXUdOnR42LARL7zw0vnz5++4Y9SiRS/s3btvw4aNw4ff9vTTM/lPOFuwociOHTuHDRuxZs3HR44cHTly9BNPPFmv15VSzz03a+DAW8GCcPPmL/v2HfDeex/U6/W33npnwIBbvv5624ULTUOGDJs589m9e/fNmjWnb9/+Bw8e+uabbwcPHvrCCy/W6/XVq9f06dN33br1Uqqnn35m0KAhc+fOu3Dhwi/9mtfw+LnZore398qVjo7OTm2ttSnOFtBSa4mTnG68k8OownpH+1Ut5BiEWbwhVa2NtRaU/g4yUgBYW9A7Sup28ZYFoRRKNpUm8JRkguw/4YEDOCuHCJiUuICMJZsePp6SWgf5Q/48hmQnApdkYG/EgLVCerzhgEHC0OwfrkB6q3me1lOP4MHGFo2KSs4xHONANKm4dXCWcw4Wx4rb8EVOGZ4GgQ3mBtIBS5fblNZGJFIbp681sMoUh8u4DGeBb4PbvKIgqzxoixeXCpo4kaxS9eRnPBMu2NpaaSEF3VRQFsAFQQhOUl3vvaZ2+Yl4KUX+5HDBFXqyOrd5SZGaniYZEdI0UuBaGctu89KpqK2lXSBQxeOXQtiNOGFugBIhcDeUN5OkyXZXQDIjzkxISRUSykMUuQrS2SSrR2+QU3r+BXC1gfVh+E5p2E2Li2cc7EbdPP9YTnhN1QPddd4IFKif6b3iuBiGMSSJIIxzuTAi4SxAUqBuCmA6L4gATQK3KJi3yAVBiHrZQkA5A16BdVBR7AS1hWviLbZv33HjjTcvXbqsp6fn0KFDw4aNeOWVVw4ePNiv34Dx4++8665JkybdPXHiZOgz4PHDbPHhh8tuvrnf2LHjJk+eMmjQkEcffby9vd0YA9kilwvq9fqnn27o27c/tB1vvfX2gAG3bt361eHDh0eOHD169NhJkyZPmXLP9On3HT16dNeu3YMHD4V3hE1Na9d+Uq/XoyheuPD5IUOGP/LIo4VC4Zd+01/6+A+yRXd3d2dnZ6Va08agtIO0iQrlK85IUipNHn+uMHSZQ0g64b7/j6t3JEn3OBwnZD5hLe1QokEJ78CbBNz0vJkgPmMQGx1y5c36SqWU1Jrlm2xk1CDel5JHtakHkmjh4OKjkO54wGl0hZtnbMCR0eB0G+QSp6Dn5gM0i7DemU+1i4AcZ0m+4oN1lIMbeE5JCmOJAkqUbMJbW5YqIYwmuRdRpARjfMmBPOxlQuIfzlIOKGsw5TbGWik1OSZRZKR2h00ADVnS+qFZesMomjsMZ/WYendL6nU/brsUV8R4a9mUel/0FoMSWHjhmAxaQGUHqQ6yPEzJoZeMdOIizFXKs3pkkBbCOsuvFWq6sAcy6MnqbIMJXNWNNIwWgmTW2gg6ktymK/KhgaMk2W3eejlPIbSlSKfAQCvQG1SWAZNEo51urh6oNa3pIuOV9IBWrJAM7vfO5YMgQLtA+D/oKsCHPI4L+SCIokI+HwRhFIRxHBexaSgUgnwUeaPaYVSAhRYASYXgFxJGoINqyeWjOM7l8mEURdfUW5w6dWr8+LueempmmmY7d+4aMmTYSy+9fObMmWHDRjz//AtNTRdzudylS5fDMOQ/uSpbtLW1vfTSy3feOXHt2k+Ar77//gfjOE7TFLJFc3NLvV7fvXt3v34DXnzx5Y6Ojj/8Abdnnzt3/pZbBj377Kx8Pt/S0nL58uUsy3bs2Dlo0BA/W3z88VpIhJ2dne+++96NN/bZtWvXL/2mv/TxU9mis7Oz1tqaplm5nFiyf4HbQpEd2w8V9IzFK2I1JLnTOEyDilNCToTWhmsQ4bxU0ZxAkGmHpt6CcV5Bkk3GxKgi01DvJNRuw9FlJkO47TouHGP0J5GSSbFhMnQSsI5TmuyVUEMJB0w58A1bK57bYEJCaRdGlTeWmNAY1w/lK1DfSaegt0niSSQJCOJX88z7qESli8MtCNvfes7SdHHYIdGmCbYLJLTn1XjgK6ewd2yQbBIW4QbU4dIpyUAWfB5gm7Ek9yyyGS0hpC7lK6lwUymNcSjariNpGEWbBt9JmAXBJTzos+tM99yCDUU0jCRmHiAaHGCG5K142WrDvAVDUs7qkVtMypeO98LBflzEYoi3J/Px3QAAIABJREFUU5LQIbY3piIGX0rT7+u0Rolg2I27XvxXfJpDhND1mUEk2jPhk2EGRjGoRKOWRUsl+WlCSI19M23DBHtj2pTnFVKQXE0+CMAwPIwKYRjBmu58PqRtd8V8PiyWSgQrwdNiwKNgVDvIR8CKF4vFIB9FcZGXW+QDShXQghSLYF3ekgtKpfI19BaVSjZ//oJbbhn09NMz77//wYEDb50/f0F7e/v8+QvGj79z5crV27Zt/+abb5VS/CcXLjRNmnT3uHETIFvEcfzww4/MnPksDKJ99NHyceMm7N+/v1KpPPPMs/36Dbh8+TI8berUaWPGjHv22VlTpkwdPvy2r776ularzZ+/cNy4CcuXr9y5c9epU6e6u7t37tw1cOCtCxcuqtfrsMJv7dp1SSKWLfto06ZNzzzzzLhxE06dOvNLv+kvffxItujq6uru7u7o6KzVWnkzHZj3caRAbEFx3YSRQhCVh70/aoQQSsbTSKw48YfCGGtodQEEIOk5tVEh4xAeKq80Ye7CkOke9PVCSOmxxIIcC7IM7EIpKOAMnSJwBsltFplgVeuFPMp5lUS4cOxoGF4T5JxTnWQTtLbcwsObNkyfgXwlEaklGoZMQ4FdLyeJdv4oTkGvCQRjhArCeubtJDfGV9Djd/mB9MD9BBjFPESI15pCyhRgZ+uwNUSEQPaqDfGlNKiotLaWASgQTYFgzPGl8PsykpMIJJA9821pjGWexv2+5KXqbglePOcZGVl20EvInoTWIHLjy4wIaD1tmkqlDeV4gQvJ0TcwSahCIrd5EDfzjSrZ6jGlCslbFa49U9gsrSTuKOHtlJBzFCJCYIcjlfZ0dM4jklsQL3l7rvVs9djgNs9uUdYJc5Hbg1QHLSm3+87qkbgu/KaklWdj9kQIcPUIKTfACiMgtGE9KmqicPdR1JLLE3sByqgojovwzxZ8ch6o7yCMgzCOC0UcyoMRvwLuUIIcE4bxtXkInj177sknn5427d7169ePH38ncM5RFL3++ht33TVx/Pg7Z82afeaMW1B68eKl6dPvv/vueyBbnD59esKEu9588y0wu92yZevYseM/+2xjrdY6d+78oUOHQ2/R09Nz4MCB++67f+bMZx5//ImhQ4dv3vxlvV5XSr366uuwzHX58hXt7e3ffrtnxIjbX375lXq9/vHHa2+5ZdCGDRsvXrz0+ONPjB9/5xNP/H7//gOgxfqLPhqyRXd3t7EpCMYB8fSFOiCJIbwVWwc+qCQSxzkJCIYOOyb5Spqm5STJqBjnYkTjjgEFtjbOSxX7X+AnBfuVGoyGeFBL5OHMzlEKR74t2PFDMVgqJ1p75n0Ep7DlqrfvgbxUPckmg0UJUS/QA/EaUX4aYg5K+cLcjGYMuSQHEZekrURO2yNRQSSdf4kR5LIFqUKR9pF/C+6laBrrai9VbXxRlkotrnNolB4IynneYDYBjFAjMxAnUVmTotgpSRgsKifCWm/fsvIRSJpVzED9zKQ3GhlRE6lo80HGmQCSrqLBZo3rK7IkSdyNSvbGGqAtrZltbhAmecAUfDxWLokfeqk6sxPlLewjWbNX2VjPbR7DcdkbaiG7e2Mtu+MADczG3amX45Vu6OalYt2gsCm4zYN9pzfog70FqajxSNIwCrQgilGBhjFY+L4sV5FEO0nSxWpaiOQGMNNUE/ZFxSJq5YWULaCLDSLwjkUDqCCKIvQPb8nl2GgWRiuCMAZaAtoF+H81t+Sgt4DVeJB4rt7ODU8oQgtSyuXDYrH0x7bj/YePWq2WZZV6vW6MYdFRZ2cnFARpmvoGFl1dXbDTHlqZjo4OpVStVoPG5sqVK1rr1tbW3t7eLKsopfzIDl4Yr732er9+A7dv3wH/EV5BCFmr1Xp7e69cuaKUqlSq9Xq9tbVNStXW1tbZ2QmuxpVK5dq+4y99uGzR09NjrJW+/xJ3AMT1lcuCCzo4rjzQBHqecjlRvJndKejhxlXKYMxySYj2Z2lthBSKoBJuZVCiShQcyWBw+gnu9TINXrGXqqIuO/FakMa6yZevuA2gXGW7iKMNxC+k8hhzSBKet2DDCQvOuxI/Jx9ULle1MYmkFoTETpZqQxI+ea583nJs7vETITVZW/PTAGSDspT2H+DgleM5eWOBwGWZ+HZZhbQJztJHKQWyHKVMRq0MBVPp5zyNI/F4kVm2L32GCTQFrIny3OYTkmyyHIhnAJMGL1XBtAQDMmAJgzkehlHIyEg3rrw1rgXBuyVzXqqokkiEUEb7WbnMA/O8g9rZ9jknD6zcpYK5BMFz9Z6lbmqxdeM5CVKpKmZ9cBdTw4whzluwoow3OPFQy4+5zTe41rOMm3spSTZNmk1qE7ebiDkz7kQbjqSvlSeMVEolQMQFRzJJpNZo2ZQLYGAbxE64N5tgqGKxCFsnmsE9EN2iUOwEaQbnLXJ5GPlGO5AwwkWqURQEYaFYhAE9mLeAtw6CEFaQ/nU+urq6giAIw/C7707ef/+Dw4aNOHfu3H/1h/qph8sWXV1d1WpVeVZiPgfLkUJK8gVqDMfWWknjbyy6IL5UcR3n13fSk6ULKqItWO5gnUiCWqKRGdrmAjDxfL8ZPjK0JsiwxwPxnMZti8TaUyrmXQ0/QTFfKpVipMVgluIxLrDnBFpVu6VpJFQlT1ZYjaeJIWDEXzbIV2hSmhs4hoOoAqWdTjhxrYiFZjzNoAsWV9nMOhgf6CMg3pbZJV5RzpOKZgwlXlic23B+6ZrkztoTH7MnK31reVXO4xYEoyqFUdfnYetGC9VRf+m8VGGFIsNBnNu4tBfeiLWQJMlDDLMBoOecR32tARIeiXehKDfDZjqSiiG7YRMhtIXVh9zKOLpbsVsMMRZam6Qs+OaUtGGFoD+okASDvbgIVkou7SUJCpIEdQTE+oCCC62I+aYSfgtCTblSGrR4cKzgfqaB05SlFljZkBjdGLxbYAQK6DGukIxBus6QKU45EaVyuSUXhKETKcVoBRgBdx0iHe3mJMhgvBB6Yqcoijk9AHJF7oHwNOwtItrJSrsuAL8KwyhO0/S/MLz+9KO9vf21116//vob+vYdMG7c+OXLV/6Vr2ly2eJKR4cQUpNbnCuLqL6GIU9J1sqaTQBJogPcqQbBJZV1gAjB06QXr5XWiWTjCprORS8jxdobxKNxvTNNIztkA7NISpCURPdmcIRGB2wppTVMMCrDxkrwNVlJIlVKrQycUyJLJMVZjPi+V6AkbRhXlIqxY/YLoaJSOQW9FqTIYrZfOoUxy1fQ7VnQ0ImisQzh0TkQji07vjmjKuZLQXuD3wXCKI6Ok8RLGQz07iJjzgMYsEHdr5QCqQxHMZiqSbxcIsm8hIeugU9m+gGAfsXkLSQnbakZSvlNpaJvzYujve/oECpvGMWmmdJGKITpjHObp7rbMn2FamZoX+hbO6tHiK3cYTC5DbPlZJNshVBgL89AGaBwbhhFCBjiYVkaQj2GPFm5QnKGj8qVDt6iDkVTNVyuUYmGiJDW7q7jygYuDqNbCd4tmoqAH7jNU1FCvyMKhUGRIUlFLXBSBWY/VamcsJ41LhQBWcqh2MmZAIJRB49qw9RFPh8CtxFGcRThYu18PogLpXwQRXGhOZdHq9oITctDZEHIpDbXsJ1bKf1fGF5/+tHV1bV37753333vww+X7dmzt6Oj47/6E/0HD8wWPT09lndQY9mrWSPEQg5rLdzevgWp9pzR+ICRWBBqRkP1jlPQM5JAqiQmV1lBz/MWTuxEr0liPjb7FEqjOxO7iIPFHvT1hiIOqQmvCseQq+iQC9CwNlr6QFaTNDjdqCYEsMINAShllKSWiHogxgqkVIKGUciej6bkpAvH9GSpSWHsxsFcOHY2fIosQGhfDaLYgMlTvlHaWG4R2OSKE7kD3I3mIsAbQyH/H6GMcT2Q8DFx+uHYbV4SBUr0uOIaNhEqc/50QHFbvjjGWAFJiNyFtXbtlNZGSZqDcV6q2O4oRPMV1xmusnE5jwsCpSnpUpVtuI1D7M53m1dOSSwSd6s3PM2ZgSPsowy7zbOKGlsHD5JCos7y2LwnxvOTIq93ZHxMYWurrvo8fMNLpRLptf5KKdXoNq+0cIoyfBEc5LQ4QyP9YRRJF9xYa9OykMViKd/QOrhhiCCMwhhNAMEJisI6dhgQ9EEOi+qpMMoRQkXeHsV8iCAVrrgIojCM8uQWVSiWgiAC6/IwjArFUm/vn2Qs+LcHPzBbdHV1ZWkmcQkMhmOuv4yx5YRAHtyFh2EapfGWtbCSAVyUr2ijlDGahK3k1qmNkcLFbmhB4M4TSjGQQqoP1+Mr8tpzCBXK7Z16RNI8AWUCLIuuQoSoBJOKDBssST8ZdFa0p081hmMSdGGpbsjehw4YTbFJ/3WIv6GUxooyLicN4dHQwXASlQj4CKl4gIsnxpFmlFKhKzVHCmhBsgq/KRW8GLJp61SDgh7iDdSSflEJiJAifkV6Al+iYaj2RHOIRBFEBhdKkc8KDvYn7AKAX4pbEG65WG6HiJOHyHvYozfuAC6qtM6BUURNjsLwAX6A+zkzcMrBeJENt9cCOirqIJXxKxsS+OLyYM5Vkt3mrdeC8BFQWmtcOWVIlVcmzsyQ+hlpGDJrkjRHSXeLI8bAlF7RNZeKPMMTt1JXcj9HmZ67E76pNKvOFMrtpDLW3S0iTcFtng1+tFI6jov5gDz+yD88R/N3EbUOOG8B6YFSBaBMLS25kARRrLUNgqhQKOWgX4HFq7kwjIDZLoD2KWJlVBBGcaE5B+xFWCiUarW/Xurif6/Hf+vo7MyyrL29XSRQFmHVRncPujJY61Yfw30p0RIDC3lPzOdKchhugnhHBz4VqMRXBKwbvjsVlefOPJkVqBQapBeeLG1MalhbTx4JkPMSrysvk2UhnXCyJ2HnDGQsEhYXJbTUGkMt+8I6U1gQ7Qju8RUZ7MiG/dIizTLpUBcewXXAEbDixlpYGSOEkODsRuXzVUowEDsliRcK2Xk3aRD4KmPRhZcU9ALN+zzbUSlTb9knkNKOCqJ2pCyuMu8zvr4IilN2D0zQkgvjL4M86mrpgbfGVbh1DgR9OKtHuM0UG1ZKpTTL7XDBJ7UO3MGk0hMykL0xLT5RWmnLNIx0kifyA8ZFfq6UVortjXGOgfuVMpubaV60ZRJiubRyTkrYphv8LbhHBKjtKm8xrbWSupEVJ64rzfizSTI/ZhyYLzLDg/xLaZrLw5TjtPLOkZASBuhiG7TyfJSYdioUi7DZNOeNZ7fk8tA6FArFIAjjuBCEIeBIQEs0t7Qwj+37k3PfgBv0WvB1eP1qnvcmRXEQRI6xQOlUMUdP08b8V4fZ/0Me/61YKoFyRnlsqqHN7OQ4Bkb/EJ6MlErR9BMXVnAv+l6qiZDWZoyEQFkELpvkQ+4ihWKrVwgoCXsKuRlsY1FBr7ROKOIYHn9zW7Uh5wHwStCWFymMpXldQE6cgl4ZAwp6PmAoO2HIQisE6H1hJX9rSysT4ECm3us42QkFFIizAHcwtKWtLSeJp6DHaMhRmy6sRe1pIysOL0vylUYvVfJ+EGRkRPARKt+IvaDRLeVyHqRDf0xBcaMjndoK5i0q7KWKNlOIs0F1DNGQbSg1WVsnvFxdMSKUYeQqJ4as6fkiE0pO9krspUpSNNfneSaM3DGTvTGBohrvE85A9AESKFlgAkbw9nLKu0KIjJRg3FwyJwEXyp9V9Csb7RmiSJgxdCciLUNn5oY/0MyGESF+HcKsUpe8ybzAGJs0us2DvbHWDp1LSMJg04YKie9k+HjErgs/NzMXxRRCLh/C3tNiqZTPB4VCEV3/ckEUxfkggB4CCG0O64VCEZmGXB7+nKe+CwW0k2qhSYs4Lra05HAmI4qwyaB5C8hVLS15EObm82FZiJ6/gVF/jsd/s7jX3vmsKWWYPWtcC5FQOKbZCIJuuX5nL1W+ywFZouZAkWSTbdSwBRFSaY8yuWotRJmqbJKvgJwDLSvAhhoOBhgQGZav0ECTd1CtO2AYQNECTzNzSAeMHaeVZ/uhSb7CG2ZYCcbkClTZ7L7eoKBX+NkwHDc675ZFYq9S0GPIQVoocc673hAAbQohNiVNkoQmzDW2IDTEoJBWdQr6MnipesIn9QMFvcZdIyixpyFed5G92I0i6cxJD3C/JrMpEJozkqjCr6OJQIaX5YqY9uqkLBkQkqfGFJX5/ryFVNAmKqcRkv7UmKd+pj5PWbB6xAJc8YYVZuy5T3UCEPjwCYub2W1eAayq/LBOAl/f3pjvZK0NyNP5TbknQGqQtlQlnD/QbZ6sHqn3FYlUNLokeFOLWz4mHQtikIRPEqxsWCsvBBP7CMBaP+fZlD+nVAoK/LgARh3FnPMPBz1rHHgr7QqFYpBHyAjoDRjQAya8UCyGYYxzfMxax4XmlpaIXpNJjtDfzp0P4riYy/ktCD45CKPW1rb/n703f7OquvLG+af6fft93jzpfNsoTURAmaoKVBACyOTAUAOQOLRTOt0xiYkmmtEpaicOTCqK4htn2miUSaDuvedO5+zxnHuriqqCqvv9Ya3P2vsWSToxxKHDeXgqRG7d4dxz9trrM63PeqX9n3DMSjPlibGA0Chs3GRKD0KPqScFnsDYcRZhBRnzzKKJYqgH8hUnW3sTy1doOdY8dNNBYh+7vejXTXBK49bi1gEzdjRj3AambgMvt1ZYLzxj3IK3yici3YjMb2EoQAcFvXVea4tAdeHqqWRy2p0AvrKRVHGWaoRmENzkMQmOfObSUTm4kR26ExNlJc2wZQgDabBHRh0Nxdtam2ljEDjB7w29BStHkTqlERmpkAgSKRTIxY0sVcXLkwh8g2Y3BFiFIHQH1xh/O9o425U2L5ZvRpa6PhSN3QYBE83ujeEyRsCQOqXgLLFUO11gGmwU9ZgxgyI7pDwsx9FYRsUMMF3qEPjSF4fAWrkMqJ5m58F3cpJ1nDYfnWRRcEnbbUQnAv+j9T7LuD+WMyA1TyvtPPUoLs2Ug8UH741F5HGIJ272oJWna1UqZfCE57lSWmktuU8c1sTDUBPqA+qNJtUSWtPZb4Eh2+VK0mimFC3OTHi5Sr1FGKLH5aERRuNh/Cr5LUILUk5kGqvIcwn4yjL9Vw7Ru3h0Op1ZkXEBy3GgdnHD082mNU3uBDrPO1lteRUjq1QEZVopCUycAl0haCtYZDllExoq3oeGwS9YjySQlZchHz0g4pxZ3UQLrchCrBMyxhjL6T3YHYvokC0UQkoztGWFAjXC9gtd6RluhonXCpWqA7ktwDdHWxutmYUX4kFWbfoXxQg1JKqCHcPVbKDgMhD70vOEDaDSWhT0tKOnGsWEKpQIJnxTCt5mepyGhEEbh8ara7AB/65SrBeYKdk0aFi5XdAmej/OK0mbt05x9rsnFbXGlllmOik2chLQb4y1UmAUiA24AqV7C3pWEQXEwlws/QaUUhAx8/eiiIzRxtCECYdkLbrqcmz5Q42hRtlGApCoBdTybk2UJeM5kivER4qgVgqPisIr5XkIFTBQE9A/6QjCkm8ZJ5kbMq1Yy8AtSB5iGWNi0oQYeeHquXYqpcuVpFJJkqRWTWrxcOwoBLBMQthKUqMCIDAUxQjKfIsEA1Ylc1C0tvF8iyrnnNertRpyokL6bByELlaPSiVpNFOZPHHx+MTHrDTLnKzmLL/RQtP5LjVhMPFKb876cUmPAHtGa4eFui5OHIOfKEQDuWhsjmiWhPdWWlvvMm18XjDIKzyzeDgQP0drZujKcQeaEN2qZS9PS7+RgH7YoX2ea2VcqFIBHjGcmhd7Axm719qKyZx6/CB11aKF5UEdBH5TC0LQhLY24xaEdtw62ga6eNC0kpxXS7gTm8sMW9LiiGzHrA+XYYOiAgW9DQAXRz1aMaPQ6hOyTJDg62UJpl9XIrn2khYl6mckjgD0N8bSwFGLaRyiyREqxcHkAWaFakzkm9PaAaC3qPTx1YKGlZ2kmuZtRFcvnTfRRJ1/kkUHVURzqi2M7kpLgm+wr5LwTCnxkKJWQeAr9L6Dg4+2LCSvotsHbSVLBqyN3pihMJs8/owa6mcpToDXgnESm4muW9KKwJc2AYhbdqzfhQgQ3SFgA+a6tDaVpFqp1hK0Dtw9lBEqXuMlnvLDpVeQWHKZv01yKcohL5UrxEOEkUecPd6gWUmoCkkCpiSp1pJqsHwnSU2aD3pmElnleXGxvfgrj1mO3b+Md2tI+GmxyMADe4QeZzq4N7U2Yjc1oMcDQI8rzM6QbGoITrBH5o4B2zEpG5GCPmyBSQlu4A0E/0GdkKamQQhhY7uWziyM2AveQIfWwZpAwFhYE2KfBHa1NpRGCHxV3OObaJxDUNCHmBMs+tFHjs0omIdMuFCmtUFAEO9DgSwBrNBRJBfXeDlvQE5cpjSlSljLzKQIfOHwgnoSu3gXseuhPKA2U3asIRYEjZecHGEdOOqRBRTY6Udp85HSge1sGsxE0PCoLnbdQELNmwwb0uallhh+M8Y5ijfGRVXQyWEJlmYcTAsGK70FNgFczET8M/Mkc/NhBDBUoMRUZGTRfOUoEfJJG0rXPz0PX/xdsmZjwG/RzkNzT0BXS0EImMYGSBAzOksOUyZp65OBXdfId7FAqFSUeKaQWm8NX5/0uejObabpcKksM7HjnqAaLfEkda3W2GhN9jpe5clUkdTiEED24lUq1WotoencNO8I6z60tkmt1qhAiUu/KNAW42D1Jj2Yi0epUm80Jv/2uXv/s49ZzTSN/DsGqw+PiJBrKAupomGwnYEIj5X41lKuH3SoFOdnoyhARGSD7XRI5tBhU6m1NqAWeXWIp4/ZoKC3mrZxMsZVAmtFxopNFt20BG3lmM9K4lTcYOKoYiQHHreZ8hUDVhwKeoexYkrMKKZLQe/xcpwmJIugRYvG7xNb8nDrkrnaOmMc4lqd0kpEaIzjMwfDcB9PZRCXHJJueTlGeJ9BRLaL0uYNzi2fHGmVCKxAbpK8Z1p5LVTUihV0UDwjFYbWX5yWkKUK/NDJZWBAxctEvzi0FZAUkzr07qgECkvP4TEAV634b7AcS1xVWI5hPiBAjNqCPNDmKo8mgBmYUsVvASqeNWA2ZHUIaWdEkUFJBykAPX57NOlLW84ocyFnBWCmp42XlDEKVCfplA5FFyixR1FU2nOSRzjJ1IKYQOpwn6cjrXymYeXBVUH3bzNNK5VqHVO1K2StKFeQGJhU2QkhOeSVSlItlSrVWqMU+S3IrS20hEQNVqv1SpkTAytgvOu1hli1a7XG8HBZVFjlCs9npRclmOv0cAldS02QMWsvSmn/qmMWwSBkW5PEi7CnI3yWpR2Zww2GvUmsoI8km2Fol9GaHqa1GKNYoaGEFSf9LpANo8GjINbNK7DZBvIVE+Bvw2OaQMQZY8UbKJvxDAJQuT2UMpJMHuHaKsZ5HWepdqkJjeE7GRw7LaNZZC5DtAa3MpTaluU0XSeKFRErO5ZjyFcAmmmMc2DMKmiEgpUXE3u05bwT66CLVZDuWMSD09errdGmq3WzkVDVSTOH0Cf6lruzVIP/AMY0K60MF29M1dY0UhR0lzZGB7+FEvWzhQNfmgYnUROREoy+X92dCJkxo6toaqm1ThSoFpSy5XCXIp2ZpUpDq6TmQWwt4VeR7UNoGIl6FC6ElGAhvM/w4qsgKCecKpdISq0dZu4qpM1zTya6Qem/0fFnmeIdUp6nWeZyqXnUaKrQuQa5HT0bmVFwemH0gbyQI/0zUT+DXae/k7iLUj2q1frpUqnG6tiaOCRIGVXmPiCp1xszpmoT6U0NATUN9DyxjIo83hwVhXjB+HlKPHY7kT6mXEkEoZohzBVWo5LUyuXKyMjIZ73kfoGPWc1mmuc5XUOyGXSANWUsRNY1mV32Gi4mQkUsyAFE5yvo6Ya3pMUMUsuwHINApudpBgV9K/ZJWJnOpo0YXFPOUg3BPrKGohGxRVGQmyFTmvK0GQMDJ0EaIYyFCFY13a2gh3wFpTHj92nDgmi1NrmXFPfMOZ+lVF0YDUMSLYB+yVKVpHSWA7FkkzFD54KCnhVrRcADUSroW4DGnxNkUfPYNSbTSR2GptGuFnyG6YbdWAwqm3EBG4VcJXiHaryQ0rJ1dc4jTFCSFoOphdPmOciIi7cMLJKWC7tj/r6UkRbQpmmGTFbgnMSKow+mz9uMx0JEhjXB8VMZnEWbgLwgwYXuSpsX1x73Up5rFfdPOkLeHL6LDKS0LME4k+jzNEf65zmP7UszZfEVmCjyj7wg1sW3Uoh61EZuSR9uJaZhWkIu0tWC4NuwQ8owxNs6scH6NFP1Rnp6GKaHOq3+mEpU5jRymXBH5aHRTCP4qF4qlSuVapLUZDxqnaLFm0iLQjdALQhSCKv1RhpXlOFSSViNSpLQtIwS+y0qSbV2erhMMzMYLkuq5XLSTLOpqU8y7uLiQccszEII+yYLQ5OBTBa7HshXEAgB8Eqo6bA7xmaNoVtC84WT5BsMOUIBK9DaiLg7+C3QgkCiKjsjmd8CZ6mOKD5NCnoQd9yp4N16phNoex/UI0qU+CyMicAK6gB8zptc4W8dIBrcgY7bfzClLPBFlioTyCYo6G13K8MeeKD80uFZ7BbTTAmeA4peCoZBNkOBksMtCAFWtDIaK71UGDRkOF43JB1pmZ9K2h7r0+4sVYKhMqWpzDjHDwBAD0QRgIyJZM3BtAxSWhnDeEt0tcD8HCFLKPFxb+G7xkKAppa0+aCJotWQayf1tXQZG4nyDq2Mk7ETBgSeFO8Mcb8CV8rVYm1XzTORRBW4XwHw0yrI6mKYN+9WgglkF+gcB/xQCaCHq4WmfFvZslCDLqy4UdTuCcokvZTn5lLLhFo0rM1mVionND2Cxk5QPahEbHOlQmKnRMJlKT+cRyGVK9RVkO2ijCQPjEKqlStJvd4g1SwVA2lcCFkSsVOt3hS/Bf2hl6ORSqgolJdeTqrVeqN9srj7AAAgAElEQVSptf6sF9sv/MF+C8Xm3khBH02xdxjrpkEMWuCYss5CFqKNCyGpqDfOOWyWw3jLOC40N4auXsxdgVomujGiuSsAT7DAsXW5wEpB79AKS4+Mhy4FPQZhyrqMCTC2oNF4DoNCNY/4FixF3k8W2BSmKzWm1ljrxN4hKLk2lmO3SQwTEYwWPQHUQVJpGCsQ8hM5QnCEdIksiUugYmakJ2CSFhIdQhikBkdZqsZZR/5BOY1x9VVR9KEAaLQ8KcNIprDWOtQGMqzY8J1i5q6xLgMgrjEq3EabXM/jaTkxl03aVPOcM2CbDYUFRItyHvVSKkp5ydjKozwybgk/tNDFEtIl3whv82HkBJnPy3FEMoWTrBBqi52NixRl3HnbKB4R7EZ4Hqr0Oko+p1XbIvSQAC6HNMlMaW2N0mGLJl+9WLWt9Hk6FF3wbVBMZMo6Zvg0VMVKaTZjS85rmR0SVYmDJd9DJSmVy4IIkemBVn8ophIeswr7BXSxDEyJG6PM/HlSrVEVaZYZWWL2gv0WCXcYVEvqjeZwqdxMs2qtlmaqXm80s6zdHhn7fCeBf1GOWd7novd34CENhDRhGXUSZscPsyE/3BoZIeksZSHQTlexZioKPWbsOGiiHCnojVH8nIKEYEabwFld1twwdjsIukRNyLmeBDFLJmtIODfWqSg/3HLGhowbUgQTe/jPqbXgXa0EW6HmweFcgCmFypakn6Zr1ZaTDCaGAJCwRw6+epw66R4YZIiClYTpMaDrReXig4I+KMFEJkDwHctAtXU29jaLf9gRYi1SMed9RlIIrRBY4iw8ldx3Mk/DMlCBkujzhq6UGzjUKu9NwHn4s1h4AxV6IIiLDHcDYTk2+cyrhf0Txgidw0nm9F1oSc8N7Dp3AwGhgoxbh3glflEn08JBL1HEukHso4MJFDyZlpqncLUYIEL05JFPQhrinPYp8t1phJXRuo/iHcdZopuHug8XFaMCRiatGhJEID0BV4sP01iN1gaDUXndL4lIifLDiYdAshNrYevit6gQRUEEeFKtV5NANshcitPDpSrXBn4waZmqtXqpUqmwo5vxq1K5UqtiGEYV7UUlSaq108OlvChGR8fGx8cnJsbPnbsomb2QB/ktos0+oitNQA/YoBCklpyuKrlpNs/zDLtaoRYxG8c4j7E5EBdm2D6HO5NtqFHoZnQXwU6BcQ4cqI5+2ViB/jPcYCaSinOHDqqDilC8HGtjJKMfNEzwNiuljQ3sK68skYJehLlacpMA6GGxA98TSSQtGALRVinINA3IfJYecD0GPx/1T7KseMhXAjgDBT2f5Jy35BpMMk6yA3SWz3gDJqw+RkWmPxQzKZ+05BFyRast1ypUU1I/O3YHg+viYRuSyYrlmNFBMVQrrY3NdKB8ueiGdHpuhS0KuRJFmXUWry5F10VKMJJshKuFlmaN5F2NXbxDOBXCZQWpC8ux4mbLQDSltVwtllqZEN+Ek2NBwhsk6vOqnSkbmbTpanHWE1NNMo0oFsGIb06RLcN1zYbiW0lkcnlu4CABFxKuFn6f2mhtklq9PGMuRbVWSap1SFRpiU+SajlJypVqpcyzVIWWKCPng+0U/MiEyob4LUj8KkO8adhRksCcAd9GPH5VZmYk1Vq1Whsulc3neJrF/4BjFrmmJVCM4e/I3KBxLUJ3pPK8oEtNKU33A7aBdBsYgVyxwdFKR2pCpa31YlOw0EQRsE4riHFBTeji1TZSE0qPn8fKd27DZYQfrU5wDstIsigInUZcGBlhFBT0WsSvtGrYyA3grNgd2HMum18k4HIWurUU3aGjWDdjIFG1YWoQz5OQjFKttLFhM+hkKBsr6GOhKhv06Oujc0XCM8kPl9ZBMG4bnJXKIiFK3pvDtLUAcEUpJiriM0ykUMBuPcxi8nmuMDbHWPbKWWu10VH4FXcYgvMohPdx/0TAuobJw4RZJtrI7iFEe8nOJlViLzDGWhWnzTP2okVBR98HWiJ+2wonRAbiKi55+R84sVkQSRs4pWM0SbI9rIS7cGkBjIma58S6FC4DZ5COFXZaJPAljw6Kt8K+RAPLFRpGiUgM08aE3FaYx0dfpVK6XK6Aba53uxkasVW7ROxFklSrNR6BJyZtYi84IDZpNBqyuNPDhqUFqTVkiEUQO5VpFCn7LShSkLRVXfLZhLmKVvEpTaj++zxmNZqpuMbYURwpK6jbxcLEPgnRvFsZshgGD6AeiJGC97NB2SkxG1lGJKGkJecESck+kSJuRKQk/gML+QqPc5jht+A0PRImsZOWVnlJWAuAeIQdo5HnDWCr1bUc03NihQ8eQ9bFuiDZ9GgjLEy8GRJ8I40QdsfWSmuVIX4u/kWHuFORvqAbMyzZLAod2AtjrUPOHSnojc+jqEefE9antJZ1n9iLHCeZFhEDn5fAgMiOpU4lJF5wi4agFw6sxVhTkRg59FKWE1bOS5sHbR6d5NCZkRKs20lqUBqtZQeDaKIk4QM1D+GGClmqDtO/aTnmnY2x2ATwLpvT5vNC1l+DIBDCWsVGxx8BzyOtQ0whCCIktxL1RtK15CTZwIQVBd2gQ06zgZGTLgbR0YV7UGpe1IcpCHN5xAs/TO7W0LBixp/DcsymaxKhDjMpzSlMPA2bt/ksT0qSKpHSwyXOoE2YFa+Xy0kZaVFJtZZUOIlWcsj5mUsVQq6I5EiSGrPr1TpYcfYG0ntDmkht6iL09Lc8WBOV5y3h63B9c6dsGDIKWapIIQTraywNLVXK5HlLbjDvcxMr6JFzoJSIuyVlU+QZ8KkCFUmzrMBYCPIGZlFEkqO40G4FvaxikKiChA8KesnqQTpWcOeG2FER+HYp6AUriO5GrBS8qXQCenAXxdymRGSDWaF+yyiRbLISP4fAl5ctXqE0914y/CMouGQVQ3gfTQtXStE3YpEwT8uwYo2QV1rT2RNbAP/UOvdEwwQvyIws1a6aJ/ghZ6ly5VNwRMpXZmBMk1FIIW3e2PAw2mWD+VAc3pc58cODCdMRLSQ55BzWdH7Uo44CayMlGF0zRlTUOMkk7bXO41NrIXWIhLeocJmitPmuq8WAWpMWhHISUxRd73mHZIELEZWVKb4lRQnmIvM5XVpUiT38FtEN67Q2AHuDbjD4H43NlNJIKsMOKWjl00yR9pRmawvaQ5ol6jDY/lbiadikUEqibX65nDSbKQULDpcqjXqTLNySGEg/Qw45BdZWa+Vy0mg0xexdYdces+t1GV9RSWr10MeUypV2+4J5KSYnzxZF4ZwriuLsH3KAT09PT05O/r1FiZDfgoamBROvBN0QPsDR1oEUpdpAhC7E3TKxwGKcA61lnB0LQ5NEoEc3mEemgoVpK+y/MGGGwAotqyG8wda6P6mg58w47BbDOIccNU+YVaUpBFcXYZfNeJpGjB2AuiBzKvKQpSo1j27sMDAgy+jNG8tyfiDvQfRCUxnOb0HENebgy5VV22JmhmDT0sBJC6LhrOQQLXHp42tSyA4qxMDFpDSvXOAGLH3LRV4QYp4hHlX4c8Np84W45Kj9og07AH1rQuy5SDY5S1XrCBEijBTJXcGM4pA2z/6yQEKgBQFvQcJcMnt3TVgJI4xQvL3sWpgq6Da1EGqqoXYzrH52oQXxXHS1YWECfbnincyxrNNp18bQ/Dt+e5hi4sMQEVZzWUR8RlSi4RbER1HquFo4Et/x7A26qptwVjqoeOVqSTOM6vN5mmapUmUZZlerszSWN/LcIgyXypT5Kva3Mk88rVWSqrUuz4vx8Ynx8fGJiYnx8Ynx8YmxsTOjo6PGmDRVaZqRG/z0cCmp1oaHSzUOl61CUlWhokISKdj9Ko1GA0rZksBQ1Kxobc6du2BeildeeXXlylVLlvSsXLnq/vsfOHXqVPyvk5MTu3fvOXjwlXa7/de/1qdccv6al5vlfZ6miCwO8hWWV9K9kWYZMQ2B4aQLly53yHVmjHOA7MSE5dgAgz7PbxEhQoxaZF0Kev6nWE1oIF/BvglcSyZZdZGCXpuQJAFkQ4NFtCDhM6U8tL+0PKnzFPSyUGahx48V9AxAAXOHgj6SeKnIQwsQrOt5Ip7GgLvm0C3ZRLMw18UTCwDiubA8kaDIRgp6qT3st+jCx8lYzvtlDZiRKG6Zx0erIchk7iClMsVwmTR24qqRE0JKVnkeyVLlVsAxsiQKAtSVHLw6E8gKei3WniKBAyyIxSqPd9g1OEv2E1ZGzVsXJtNRW+Odz6LwPsMTVhBkqYxFBm0qHwpXi+Vml/keqL1D2ryNPHcmUogInaOROpUBMeNPHfwW8L4QLgc5hrHCvfFpyaEEwz4vXFS0hcqUFvKA81+hOKrW6pVK0mg0pXWooaugBzebmbHuz5k7ND09PT4+3mq12+2ReqNpnUuqtTRTtXqDGfKkVk4SigapRC0I1SoBoOr1BlWLSlLV2kxPT3/idXDG8cgjj1566eyNGzd/4xu3LF3au2nTDdVqVd783r37Vqy47tVXD/01LzE5OXn48OHXXnvt0zGCnD179r/+671Dh15TSn3iJ5kl9ihZOrGVZgoUfKl20fhoy8LNsJ9VWCmMZKmiFwZUzW5ki+eRLbCHFIooX9oV0hvwkd/CAzu2sdImEsPE+yZrnXUuA92HesDaKoXWRG4tbQxkKkboaIWNv0acLW7aLkEXSe8JuBc8TQC9uBHRAIuUPAwmXiSOdEHeqltBr1kj1GVGYa44CuMCpsTQhwUKrwFl0AnhDxKPc1AqfpgC2aAR1h2x605r48jUEp1kVFMAUNhYWC7wYU8gdjAVslSp5jFcFkmSYtzPcHCk5RmODtonqp3SyjgxUuDrkA0B6lYk8EV0K++QvDTQbJZ0UUAASGmoiomGydmJ3ZU2b2zGWC6qpnTb0Kkb6CYMSCYBoGRno2ikGJ2X2CwZ5zRHIngpjTn6TiEUoSzw3C9CUGeMJbMClEskWGok1Vo5Ef0rGx14iGk5BIMba8c+6cSh6U5nenrq7NlzU1PT1nrmSCpBiMU270pS47SoIJ2iaJBKUh0fv5CB5I8++till87+zW+enpqa+vnPf37FFfN//OMfSzV67bXXXn311b/yJSYmJubPv3LduvVKfUrV4qqrFq1de32W/RXVAjgGt7HUw9LezaFTlmGZcm1RUx+ttlaWJ6WVn7FSGB7Xg2JjwtgJQFtxrcINEI1zoG22sc66+Jkl4oZIco35xt7nOmhko0mlinevkWnWMKOLmifvh5oSbL6iHCFw3aHm2dCChN2xFTMKYwWGH8Z2Mzl7BptfWg2LvFAaUaYM9TBYYSW8Twtex8UMuLy2krOSyxw0XnF0lxlFxjn4DGZga61WvCEwUNQw9hiFy+qgfjZi+pPlWCv2KnJR9y7TXOk1K1mNvB+trWBNVNJa7ZHRsTPjExNFq+28Z5NNV7wxy3+NcZAwBPEParOX74hWeaNFF0sZf7lUU0ccEjwc2LIQC4XrDc/mwgBXoHNaWdk9aANUh2W7lodlIXiYzr9iys0FsTV/IgWQ1sD6QFCSIXYQZhSFSBsPnQiVRh3VlfhqCWnzuJUYacQ30mym5UpSRXhfuZwk1UBKJ0mtmtQ5tIPC+yoc3pdUa1mmRscuzHC6VqtN9u8KsyA1GY0X1SoeXFFF91Ot1icmJi7IG6CDqsWvfvVkp9M5ceLE3Lnzbr31dnqJEyc+fvrpZ1566WVrDf3fn/zkpydPnnz33cPPPbe7Vqt1Op3JycmTJ0/+5jdP/+IXvzx06FBRFJ1OJ0mShx76yfHjx48c+eiDD37/6KOPLV68dOXKVd/5znffeuttet3333//4YcfefHFA4Rxvfvu4V/84pdJkrz66qvPPvuccy5N09/85jcHDrwkJE2r1XrhhRcffviR99//gP7LsWPH9+zZW683Xn/99T179tKrP/HEk3i5e994481P1odRb0HdLqbdcT6dsZAeehnmo8h/p0V6ITi+wuA5a0kPLtpT473nnAHch7TiZIr9tKLcIBkoYBNW4guykWPRt7I1Q5nBFpVpCQ0rMvuYAFxEEA0REsZaNCigOuhhmdZ50SJEO3RaEchAy1wGV6CT0XhKO8sTsI2xwDSgoA9erTA4GuMc4A0kbY9S3uXcD+nQqWhrqLfQIXzC04cKxZsXNW5lcsz/ySJbhumSbJKUi6UHQlcYsM0qyg9HC0LCXJsprWfkh0fBFVbsjWgdHAYgsmYpmtJKbcSBl16+7wc/vOvue/bu3V9vNFvtkQzNJW0IBAPUaEFoKy1qAjw/C6iimmfkSqO57qJnFVZJc2F2Ub10ShAhHy4G6TO40QxmFLovrOhZjQ3drSjTZPdgISeL7rUA0uIW4BgPi+z3WKNsGAfLwZ9RgBvsF9TchLQuJnU02CGtDY2wJloitmrXavVSpZJUw3Q8aT5ofEW1Vs8ydebCOaXzPCfKums6d5Xd4EmtBjlWQoLaJKlWykm91vgzl79arf6f//mb++77waOPPlYul/7Yw6haPP74rzqdTrPZnD//yqGhHc653/729XXr1q9evaa3d9m//du3R0dHd+/e83/+z//dvPnGa65Zcfnl826//V+NsUVR3H//Axs2bFy6tLenp+8//uM709PTr7/++j/+4//dtq1/48ZNP/vZzwcGBhcvXtrbu2z58mt+9atfTU1NP/PMc6tXr1m9+uu9vcsefPAn586du//+B770pS9v2bJ1yZKeBQuuuv32O3bt+sbs2XMWLVr6n//566mpKefcXXfdvWrV6hUrrlu9es0bb7zZ6XSee273okVLtm3b3te3fN68BQ8//Mjo6Ogtt9y2cOHi3t5ly5df/cgjj34yjmcWSUSstYoHkaqw34liG3yUpBSmcxvEG0RZqipKi9KRgp4WL+YwHWOpuMG04+WJbwYAXATdFpHbCzNHeaPKE+VmiJSEoJZtoNJY1q2X6MPAihttxW8B14KSLFUOhfXUBND5iYHmOGPH+xx0TuRJDvNTKb6J66gxllgfehgEMHmaqTxsVJU2ViumJaTmdSXvumAbdjA5Sh4RuigNRCvXkUgpj2KvZMXhJCXaawPgEsmmgVBYNgSiKTDGIvSQG9bYYk2sjooC9Qyif1utdrOZPvzwI9deu3LevCvnzp23bNnVd955d7lSabXbzvmRkVHrfHt01DrXarW8z30e/hRFq2i1rXPtkRHr/MjomHOuKFrO53le5HmRF4XzeZ7n7TY9YNQ61263rXN50XLe53nuvW+1WvyErbbzvtVuG+uKoq2NLYqWy/O8aBnni6LVarWdz+m9FUXLWt9qt611eVE479vtEed9UbTyopXnRavVNtblRcs6R79Cz9xut+m9FUWR53met5zzRavlnG+18Kmta7fb9BnpyX1eOO9brbZ1/KIjo6P0nD7P86Kwzvu8oIfRs42MjBhrW+22d77ValnnfFE47yi4t1ZrpKmq1RvNNKsk1TTNkmqN/l6vN2r1Rr3RrDea9Xqj2czowUm11mimSVK7sJv6ycnJaq2eZrpWbzabaaPRrNXqjUZaqzcazRTvrZ5lulqrp2lWrzUajbTeaP455O2JEyd27vzGwoWLL7/8ioULF23YsPHQoT/MPcTVIk3TBQuu2rFj13/913uDg0NDQzsqlcoTTzzZ17f88OHDL798cPbsr23duv2VV14ZHNzR09N36NBr586dS5KkVqsdOXJs5crVPT19zWb67rvvXnHFggULrrrttn/96KOPTp482du7bP36je+8826r1Tp+/MTateu+/e1/bzQa3//+D669dmWpVHrkkUfnzLn8tttu37t3X1/f8qVLe5988qn9+5+/9tqV11+/wRj77LO7ly27+qWXXj558tSGDRtvueW2kZGRgwdfWbDgqptuunn37t0bNmxas2ZtlmWNRqO3d9n11294++13iqL4pL1FmkU5/nyHs03XMmAdB/07JKzRzp12jkJ40r6pW0HPnYcJIGmXgl78dx4Keus4Gk+WdchFvOhiZWenaXnCP8nyJBS9jhT0Dgp6VjoCL6Llj4EydCpFIQp63h0b9BYRTwMBO9JzRfQFKICUYFkY5xB2eZCvRDEn1gaxE4DmoKCPCWTkh2diBefdIohoHkZCGsosE22PQZIVXtoYJiSCion8jwrEOHC/cJIlQZZOiwH3YziVT/m8SPFgw+F9RrbSGoifGDCdzw8ceGnx4qVXXbWop6evp6dv4cLFCxcueuBHP6o3ms1G8/RwqV6vnx4eJrlOo5lSiBDN4Wk0msOlcr3RgFynUm80hkulZrNZrdb4YZWkXmexZqlUoudJ07RUKtcbjUqS1Gp1nsZTl9TrSq3RGB4uNdO0XGFlJ/wHxLuWq9U6qUVLw6VmMy2zC4FZ4jJmf9brjVKpnKYZ2QtK5XK9Xi+VyImWVKtVAl4ajcZwqUzP02g2oynTNTK1VWu1SpI0m2mpXGk001K5TM9crzdK5XKtXq9UklqtXq3ViJQulyuNRvP0cKlWr58eLjUaTR4+UUmSpHrq9PDRY8dPnjx17PiJkydP/f7Dj06dOn306LGTp04fPXb89OnhEydOnvj45ImPTx47fuL4iY+PHD1+8uTpIx8dO3nq9JGjx0ql8sgFPay1lUpy5Oixjz8+dfTYcX5vx06cPHXq6LHjp4dLR44eP316+Oix4x+fPHnk6LGPT546euzE0aMnlFJ/4mnb7RFjzD33fGvu3HmLFy/t6elbsqTna1+7or9/gLCjP1Etms3mggVX3Xrrbc8888w111z75JNPnjlz5q233r7yyoWPPPLoq68euuSSyx566KFOp/PyywcXLVry/e//oNPpKKWefPKpW265raenb8WK644fP/Huu4dnz54zOLgjSZLp6emRkZGenr7Nm2+s1xudTmf37t09PX0HDx4cHx/fs2fv5Zdf8dJLL//qV0/Mnj1n9+49RVH09S3ftGlzmqbe+61bty9evLRSqdxxx5033HBTs9lst9u33np7b++yRqPx6quH5s6d/73vfX9ycvLWW2+fO3deuVzudDp9fcs3bbqhVqt/gjrB1QIuBOKZuR4IIBMvTJGCnkcIMOwOuXqKcQ7O+1TmPcjDjAyg5rFfBSv9g9lV1iZh1zOV5UXIUqW3YWYo6PM8CqwNCnpCz6n8ROQ2L8RpyhtqHyBmL+CJQ7R1ioXeRmMwBKywzqlMieqRPlpQ04JMtqwZbWXZ+Qp6wDjdppa8EAW9McZpLey6EUwpJWEulmOCeoS/9TOyVKGiEfpaRiykkfqZBUtB0sZWmEJMLWJGQUy9gZWaADF6Hsia2awnPSXY9QC7WeeNdc1m8557/m3+/CupVOBP79KlvX19y5ctu7qnp49+9vUt7+1dtmzZ1b19y/r6lvf1Le/rXb5s2dU9vcvkYfyA3mXLll3Nj+lb3tu7rK9vuTzPMnkeftiy7oeFfwrPiX/t7V0mf5H3E730H3jYjHfFD+v5bx4Wf+r4g4QHdL+0vKWZD5NPHZ0W+hn/1vkPi5+tr295T/Qw+acL+Ke3d1lf7zL5lv/YSV7a09fT27d0aW9P7zJCe/r6li9b9kefdvHipUNDO2644aaFCxfL1bV0ae+VVy78g3w1eIsnOp3OqVOnL7/8iu98597HH//V3LnzVq36+tq1169evWb+/Csfeugnhw69dskll/30pz87d27qzTffWrDgqrvuuifL1MDA4ObNNz755FNr115/9dXXnjhx4t13D1966ex77/3u2NiZTqfjvadqUS5XOp3Offf94PLL533962vXrl23atXquXPn7d2794knnpo9e86ePXuttb29y2666eZms6m13r59YPHipSdPnly79vqenr51666nV+np6atUkkOHXqNqMT4+fuutt82Zc3mpVJqcnKRqUSqVP3m1aKZZUHYCzg4sbgRW8ObUczpmpnjHaSxL+mQIEsOjpKA32oDCZdkPNEIikfTYdwc1IatlREEfZslBQa8R9sfDMAAZYUqP9c4Jy2d4hDWtgzIaT4f3L8sxtSAK8y08csi7FPRR+eFhZxF5a+C38nCfUdAvQUlZhCCzgt7nOriafXcLQu5rGhTaFZeSppmFBozOhjmPUXcwZ8CWYSyIX4eAkzTLjHNKmaLgbkCBpIW4wEDqitBDMXJCF2swVVDL8DXxDSC8T2gwTUnamOmUKTU6Ovbhhx+tXr2G9n3yZ/HinuXLr+nvH9y+fWBoaAf9HBzcMTAwODi4Y3v/wNDQzm3b+oeGdmzdun1oaMe27f07duzq3z4wNLRjYGBoYGBocHDH9u0Dg4M7tm3bjgfv3Latf8eOXf39g0ODOwYGBumR9OTbtvUPDu3Yvn1g585d9Gz0Kv39g/0DgwMDQ9v7B+g56Xl27ty1ffvAjqGd8g77+wcHBobk544du+jl6GHbtvOv9/cPDQwM9eOD8AN27Nq2vX9oaOfWbf2Dg0PxU9GT79hBL7Rz6zZ62PbBwR39/YODQ/xBhvid7NxOz0OnZVu//Hd60f7+wa3b+rdvH9iyZdvAwNDNN2/t7x/cunX7wMAQ/dy+fWDbtn7+2T9w85atAwND9OCtW7cPDu7Yum07PeHOnbt27vzGBfyzY+eu/v7Bbdv7t23rHxzcsWXr9sHBHVu2bBsYGNyyZVt//+CWLdsGB4d27fqG/Nm5c9e2bf0Dgzv++JvZdeONNxGYE19gc+Zcvn//83+sWjz99LOdTuepp359xRULnnjiyRdeeHHOnMvvuOOu557bvXv3nqeffub3v//wwIGXLrnk0h//+MFOp7N79+7Fi5c++OBD+/c//+Uvf+Wll17qdDpbtmzr61su1eI737mXCGrn3KJFSzZs2FSt1jqdzg9/eP/cufPuvfe7u3fv2b17z69//Zvh4eGHH36EegtjTG/vshtvvKnRaCiltm3rX7Kk59SpU+vWrV+16uuPPvrYc8/t3rNnz3PP7S6K4uWXD5pJ7LMAACAASURBVM6dO/+73/3emTNnbr31tq99bS5ViyVLetav35gk1U9eLZjfixT0iIEyjjlqiYcLIk74JEirJ/tWbUImq8I8L6Y3LDIHM6UcW6y7oq21KOi1BuPHYIWKEBij2SsnIhAEIkFBb1hBb8GC0MbW88BRlmNlolFxjvVGgqcBJ7EkmgJwb6DHp09K/xFwGTOHQFp0oHYl5y7nSC6N0CcVGb6yTJmQTyd+C8tcjuFAJOaQlMrzPIMkSc5GXNXAyjhq6USToyFOi3lXj/l3GQfWapFpefCl+LKQH264gzGwfPPVwiR5bEbRPif80HQx/LjqiBV47LHH495i6dLeBQuuuuOOu1qtdqvVHhkd9Xlx5sx4UbTaIyOtVrtotVrtkaJotVotnxftdrtotcfHx/M8b4+M5nkxMjLKzEHRahWtdnuEfjfPizNnxvOiGBkZzYui1W4T7dFqtVqtdtFqt9sjY2NjecHPMzo6lhftotUuWu2RkdFWq90eHW2120WrGB0d4wfkRXtklN5q0SrotUZGxuglRkZH86I1OjpGL+fzfGRktGi1R0fHcnrVkZGiaNFnbI+M+pzf1cjIqC+KsbEzrXa74Cdvj+ABPqeP0BodGyvoA7barVa71W7nRdFuj+R4ntGxsbxojY2dyYuWdb7RzJpp1mg0G400zXSjkTbTrNFsKm0ajVQp3WimWaYajTRNVTPNGs00zVSzmWWZqjeaSul6s6mNmZq6YBaH+BgdHavVm800yzLdaGbNTNXrjSzTtXqDTCHnh8uOjZ059yffTLVau+GGG+MLbOHCxddcs+K99947/8GPPPLoZZfN+fd/v/epp55asqT3+us3NJvp6dPD1123ateubx47dqxardbr9enp6f37n/+Xf/nazTdvefbZ52666eZly65+7733nn32ua985ZJf/vLh3/3ud9dd9/Xly685v1q0Wq316zf29S1/8MGf1Gq1w4cP9/Ut/4//+M7w8HCSJGmadjqdhx76yR+rFosWLanVag8++FBf3/J9+/ZXq9VKJcnzvNPpvPDCizOqxfDw8Llz5zZu3Nzbu+zBBx+sVCqf7HuZldE4LehSLOVUG6M0Ed1iREIamnOKdUa0JdeCC+WeyN6gjtXIQ6U9r2EXlVdKWw+1hvABAMGtCzwznsfKAurYxGsD4EPCTW2s9Rqz80Tgqy1iX0FLiIkXIhNrjOOUWYtoVRkLgaRFWhA1JsoF+QpYejonFIQes9ySCAIlGCLtoEeySPyO6d9MBZ+XhgwGHQYv5TKBQ0HsRA+MSWyaAh3TRfQV01ZASzuScaWPRuNJrrXlmhcmd8KmYKP8cMMtmmW3XTD2m0iwCwmDy6NwPe/zVrv9u/c/WLv2+ssvv2LRoiWLFi2ZN2/BihXXHTz4Sp4XiJByxjhSqckOgAoY9WeIAQ9pvizDc57KquOUdY9Lgi+qvChEeUwmDrks6RcJGPQ+p32PlfEehlwmYshv4VVo++G1Mdo6ajQNDRtnW4ZxzkvQsgmoqTfGtooW63cxHNtgCDk9LZ2QPI92NiDzqCRTx0zdttiMqLWlJPByJalVa9VaPUlqVY6SrZXLNHCiQmxQrdZIMECbgj1KnAqVJNWaNhfSPh0fU1NT2phyOZEZrrVao5LUiOuenJz8ZE/72GOPzZ9/5fz5Vy5atOTKKxfOnTvvwQcf/IOCrkcffewrX/nnr371siVLeoaGdhw69Bq9q/37969evaanp2/lyutuv/0OY8yBAy/NmXP5hg0be3uXLVhw1QMP/Ojs2bPDw8Nbt25bsqRn165vbN58w9KlvUeOHHnzzbf+1//6xzvvvKvVauPZnu/tXfYP//C/n3zyqU6n89hjj1977cq+vuXXXbfqO9+598yZMw888KN//Mf/++tf/0YpNXfuvK9/fU2tVkvTdP36jZdeOjtNszRNb7vt9t7eZddcs2L9+g27d+85d+7cvn37v/zl/+/uu+8ZGxvr7x/40pe+fOLEiU6n88ILL/b2Lv+Hf/jfjz762Cc7gbNo4KiJBOM+B9vM2/wwh8t254cDojFaG++81ryysIgIe1sjQaHY0pooSzUvWnRnysYc65QRFkTWRIsIJm2gUDTMohNyZa2jVFGN/HBLmdU8KY/2tkxKyzJNK5GViToaTRKjN92mP7guNNcqDtkGDcArBW3waQK2w8zwjHXANM4heOWoCMn6pSJBl0KUdPhGrFU6zqClpgF4URSiRVFICmuZFtsanfAAM4ZgWvpoYvFlaRz3eXEmK+8eDM6ktaGXMlAkSzOXA4gzmOqjFH+PUpWtc4cPH77r7ntuvPHmDRs23X77v+7bt9/FrkMNdh0hj0QO0fUTK8HYjGJx7Um4uuHaLNwbkVgMElIrLMm7SuR2CAhAgr1sMsLVAj2C3ErRziZAi8E5BAZI6gHqk4kntXiJPiTdISyEKM823grkeUEbOT7Jcdq8zzOlldJJUmObQrVWwTRTio9NqrVavVECP89ZgZhcVElqFARC2eP1euPCqqFmHNPT097n5ALhcRdJ7fTp0ugn9QB2Oh3v/dNPP7Nz564bbrhp+/aBxx9/nLbw5x+lUvn551944YUX33vvvRl2tlOnTj3//At79ux9993DY2Nnnn/+ha9+9bIHHvjR4cOH33jjTaoEnU6nUqm88sorp06d+vjjj1999RDd1Lt37/7ggw+k2o2Ojr799jv79z9P6NDZs2ePHDmyd+++ffv2v//+B2fPnj1+/Pju3XvK5fKZM2cOHHjpt799fXR0dGxs7I033nz++RfGxsY6nU6e56+//sZzz+1++eWXy+Xy9PR0tVrdu3f/73//+3Pnzr377uG9e/dSzzE6OvrOO+/u3/98kiSf7ATOwrz4EG0tkifLTYbYHViommXKYnhO1jVdh11yKlNxrIUoU4UlnhFkZEEnaG2I89QzFfQs/YTiSDv2+hoB6MklIMi+uMZ4IY6Spb3PVRYr6IMminVWIUs1HucgFYK8FA74EpdYSu6k92xQzOIWhH6XaRhS04M8V2iPHPwWIhWTEFzrvOYJCliOKUgRXhP6gPLqSlGisBJWnHSxVrwg4pBgubBErmoL74uBU5JbTMIPM1UULZSc4JXTSBYRwRi/+ZA2r7h5xTcicBlFYuRFK8uy373//pEjR0+dHm63R8DSU0YWWdVsLOPWQYjFqa60VpL6Gb6EnB9ppZ/QoeZhypNIDwS4M8ZaSbISAybFXvFyrDWbHCn/OJfGy1irlNKAEGfskDKlJd2EzgldOdzryFhGtJi4lSRtXmpe0M4RHEkbAku5xaD6MqWbaTY8XE6qdY6BqiQy0JSHpFbDaLxqrVGuVOsNHpdNjQVmXNdqtfrExCfc4P9FR7s9QhP3yKaXptlf380opcrlSqPx51o0/vSxb9/+Sy659KGHfvLXP9Xn/5jlvU/TFDuUPMTywMSrjVEIgIptCr5LQW+MMbTM8Z0DySaHOiBL1UmYMySbxHay7wldBa0mkGxSMHiLNrypaKJ4RKWVgKDuLFXhWvKwv4MXxDrX7M5StbI5lTRDjs9S2LgBuUKSa5wrp+KYT8NpptoYY1yXd13mLUeRq4r8txFERjnkSoeTnCltdEhm1dpQjF1wacEbSPtN1GAOe5f86jRKZ0Lx5lWVSjWLnbKsK3kXQR3WOUXWZWSpwkfGKYQ2tESGVNQehnx6G7Q6SwuSQRklWarO+9bISKvVKooWdSc6QsC60+YxSJGvFkcT/cD9KOsctwsBt7SoncjBREsHIRnbg6hpo1olyzGhOhnyw7WxDgPs6OQ004y6W+/4OtRRJ2EkpZ9ybbMw1cNgZDp5yxXCr9i6BPWaiVsQ2Wll/C3n3IKEqEcNhDBTGspdmiPEkyp4fEVC+t1qnYXIzXI5qXLSX43GV1QqCU08bTTTPxjL+rc4pqen2yMj5C2vJFWfF5/O6/75x+7de770pX+6//4fXdjokc/nMasJv4XEuol8BcwqdjqQ7TOwTgp6SeWDsLJotbLuaOt436Q0zMAuTzPlkNuTRanLBqatFBtnYdepHhjBjnWYOy+JqmRbE2Gu4CoCOjkkS1OWquyvM/av0T7OFrmUH+1cLoiQsB0O8y0iJRiFFXJwGy3cHjm7kI1lkd/CAk4xeRTaykqwEGREyzG8IDgVEPh6pcRIb51gU5SelNKzZQi/4kQmtA4SGIzqzp+aY064PyP+Cd7MLBLmUs0j6jve5vu84LT5kKVqpcUEsmTyvBVnqYoSzJLHEPHGMhYiylJFZ4aYkzRTlmuST3nVzhym5BqkzavI1CLF2+c55XBY6zJN8FqXOYZwPzFIswaBd0g8FiLltPmgBNOsHZe9C9Lm6dp2lIfGumcN76eYn0JKfJZR4dGAc8U9k9I3m3F/LNu+0NZr02ik5DLB6s+xSzKplMejVmunh0v0MDF5UMIHdRWNZup8/ilnpk53pkdGRmv1htLm3OcvIfzgwVd6evoee+zxvyku9zk5ZgE+ChmouNRoAVU5DxxFdGiUygfNTHBgAT7yPHdFMVYgW3tDYyoiyzd2nV4bS1k9gtd37Y5ZUIuxlJa7EGsdB6Fjao1SCLQwggjR/YyxEFkYC8E4m2DH3R2AkRuVDR/c8YC1hm8jhLQHgJ5ub4vY0bQ7SxVjqG2gslUMvlHLpQQBY6zMBDYFH6QIgAzS5mOgP88Lqk/yixpaLMsoeSzMpS+RGjgicjnK26M+Ue1M08zAOGkQiCSKsnC1ZMhS9awEE4+hNtZZF66WvCX7ZQOaxEhenlLe+1QpDwuhocFZsP2nUJQFtXemHJJ3FY+ck1mBOoyFoC0/Il7o/Bkrkg2uATp+M+ilgCyZ2NQS1zznOXGEVcU5ky6pmFF8zsw/7T+QH07zj8Ui0z08WHPafHQr0VwKBzDTGJtpVmPTeIkwFgK9RbVaL5XL7CIsc84r55BTC1LlUaaU8Wesu4AJH3/pcQHzZS/sMTU1NTk5+Tdi+z9vx6w0y4oWNFGCYyC5jIlQ3PBgF2hDZHhTSdexYAXsPpOAWGV4WjWJnYwsx7SLT6n1Bgguu2MbDdrjVsYGvpQhCN6LEQiT2RCarVwkeFVQhQKbCr4BY51EsNELEW+uje1aRlHzLAhGDWa+yIs0w5hVn2vreG1CubJiR4+4eoHdqIczxnme/8xbSwVgXeh0UXwpbaznKT1g/omAsVYQoZDUAnsHmhLBRgghVJI2bxHRqDUrHQwr34yxKZ9kZDgi+ZXs6AqfBe9HxayPNKwaHKwx1udRL4W0edkoGJ4lx2WD4lIA/nCkPLPrjmVOEQwoMm4RIjvrHCkdGD/MkEqAwScG7IKKglIYuJP8Enot6xkblBFGUQsiDxMpBCBTpw3CdQA5Gmg6cCYJPgq++nC10KRIPJguThtm93ZdLUKTNNOUUwJLlWqtfmp4mMYNkdO7ksjUuYbE9vHoumqN0sgrSVVp8/ewcb54/LfHLNx7NsON4Xk5ZoTBhQg2yf+xBKoYxFCDOWSJVEQJBso3kmzymsurdhc+brhrIFwbfKnSWOywzkITIqGwuiiKjDBosNnAtR16oBDl5iE7yZDJaqPZRN2rIRKhsT0HBuJlNSRgHVFavLm2XIcCPmCjLFXYFEISH/dnoogFTSI3P78ftA78BsIsJm2tNwi+1cYQJ4yAXq/j9VobRHJFUx8A5dFIanAkFrCb7/qWBTICR0JoT5eiLB7tADon9FLaaGvkeRAb4+kxuFpYO4zdA28yLAntQCNpvl4dIXKZTPlmYyPzECZSOoTp3DpcLaR00JGrRpZ1UT+L9Esba4zz8K5D8Wxs6Iei3GInVzL1KCaOjCR2HQ/jT0dlQ7p5Bg+NnGTmAp3zGe0e+GE4yUrVarXhcpnGVvOIbGTHVpKECQmKlS0nlWqtklQlTPB0qdxspta54u970nW9Xt+7d9/bb7/zpx/2zjvv7t69h7RGY2Njb7zxxr59+7Ms63Q6xpgXXnjxwIGXGo0mPbjVKo4fP/788y/s3//86dOnv0B9ySzZ3/loFLDmSQOWHFgmsinwjWFYOy9rEy3Hsi8jfphaEO+iYcWYKBerCaEc5cDa2ION9xNAZ+k8IvmKFtVjFueHm27UhZAcrBE+z4kU5ZVCG7gBuG65rmEY0UxpCMYo6RrUtI9bEAOqWf4i4X1ZlNetJNzbOTQKzAZnKijT5A0QEKaUNoY2zoFNIShPdrUxhmPi8QbeG2NomqEUVAEJpZdyPidERmYEYadsMSBBvCZGR4nFYTVEj0LuHCVNAymyKKKVv1OG9XTwBhpeZE2cNs+4k6jpFFAXbUwUw6XOu1pIQUfLMfNS9MWAbBPWx3FptE4xftU134mFbVCNS7GPygM8SfgIDK6iz6BvgbPFcE0aoIKGPUyGi6JUaL6SQ8uOTqWr5uFWMsZaIrF5TEWdW4fhEme7UoJsDaPxqpDMlss8ENsYOzk5+bnFfz614+WXD371q5dt3z7wpx925513/9M//TPZJpIkWbFiZU9P70cfHel0OgcPvjJ37vwrrpi/b99+evDx48f7+wcvv/wKivl76qlfj46O/q0/yAU5ZuWeEaEsnjyDkXZatvlBQR9NucA1Sld8huWYwShCciQ5Axs3K7lyFN4nVm26XSHZtCJSihX0jt+SBpZirLUOu0WAMzPYdR6wY52KneGaeVdnyajB4JKIFCUf0DAJz1JLQqtEOiU1j4luePEAIBgV8JAwtIMgbIdTIWu3QWFzAjIAczNccRmI9z7PKJpXU7YHR8xqpk1YlOUcceA5aBglfCl1M0ibz2XJc/CxawqsZRaGB1WxtkezjgAnnI2cQrSIqQVXC2qVZc9KBt4oJpMjFTVhoYb4cyEM8pz02ex90XDV6NjToAIrToAg/V00FBoDr6TG4FtWXcuxNuwxjOyi9PwWDatzLkMSTDfMhZwV6noiW4Y8D1+u2pDpT+NFXZR6gJaLfrIgwsQC38hvURSF1iZTmqhs+sPjtau1Uqlcq9fDCCO4Lij6UKbRKW0+Q37i83b8v//326uuWnTLLbf96Yc9/fQzPT29P/rRjzudzvHjx+fNW3DLLbdZazudzi9+8cu+vmVXX33tj3/8ED346NFjK1euWrVq9euvv7lu3foVK1Z++OGHf+sPckGOWWfPnqV1Ns5SFfwkhl/zvIizVAXzFTSAN/UiEGRdSoDXqVTM8Fuk0cTgQNgibggotqTphXHKFt5vgelpWS8kCB3SGr5vaR0F1eGh7QnIMqoa91J5QSJLsT7QDayRA2ihWRJy1UasuEYIB3oUjIXIVFetQnYsfZy8aHUx/4zASFyVE4gsFVkz91K5grhI2jWpeXSK0hAjz8uN1gGBpFYm51QrGuKNtHkpzyJSylngy9eMMlhk2RoGVY8owbSBOM1Yp2HDjB9grctSsWiEZk5aGXeeZEC20vFGx1hL6ucgfg3xJJIorLEJkLgq7YmUBgqnWZ3hQkga4X48bDV0XQqeBs8KrkIzc8DXkoHSVxrWLIpoRDfPF6eKgh0VzCjo70HDcLwxC3xxtWilTLlSKVcSa93o6Fir1aYnadQb9UazVCrXajwNm8oGy2eTarlSTZKqte5Tljx9no/p6em4WkxNTU1NTU1PT09PT9Pf5ZEffXRk9eo1GzdumpqaevPNty655LL77vsBPWDHjl033HDjwMDQrbfeRmX42LHjq1evWbt23cTExC9/+fDs2XOeffa5z+oz/kXHrOnpaXJlp0iCEw248KW0Bc2wIRK/RaSLDQg77hmJyC40wAoBiwxsCpCdKImrkuWYKocAZcT7GfgGDMAWWSkkhzyudpkKCnoHBX3afaPKq9hAorJOFAnkuHV1VPPIjmdJKMyBgGnW5Rqj9S6LWFOSwbCgVkMJxjWPYypECSa8iHORgh5VrcvUknPUo/wrdQ8i2czhG0hD2rw0cOG78D6X5ZiRQ7D6QPBFCZZFIiimYQwaPsfPA0uBJE46xvEZILI+SpvPpejKANGYzolNLXmeU8SIgVIIrYwKSjDs3Gkx1doorQPhlOcpLeuavyP5Kb2U4tqZiYiZ9h9pplxI3uXps3HbIVPTQwRIkBtogQTTNPMhnsQY5IIYi5nkSnmIsoQV12GGlYNKTRWtVqa0NoZGkzaazYkoHmNqaurcuXPnzp07c2Z8ZGS0KIp6vUE556VypVyuDJcqlUq10Ugvlgo6ms3mvfd+b8eOnd///n0LFy6+4467JiYmf/zjB1esWHnixInjx09s2rT5W9/6N3m8c27z5huXL7+m3W6/+OKBr371sieeeLLT6aRpunnzDffe+93vfvd7W7dur9frnahanDlz5pe/fGT+/CsPHjz4mX3Uv+SY1el0xscntDZ5HvktnNewvynW+NMNltGNKsAU1m7eThLbDNeYkQ0g3YdWNqdiHXeiJgy9heFECm5BOGA8ywzcXmEPC0jBxgr6oujyW/B+k4OkZJddFC3yW0CB4yn6W2Mb6DHTSYUsVYztDNQl5CuRq5axEdCwM1fDLBbmwlAtNc9DQa+CjU4pnfsCX43TYXPKphY6q6mkzZOUSHH5tzCjZFF8E0Hk5/vqI82otRG9QaIpeTBsazmKHCvoiHoh3kI2FtzcRGibMQxtyeAsxSmTBNQo69jhKK2boHMkWrWSvMKIkIcxW/sZE1aMXFQgIfBB6Ox1cezcETJ0KY2vfDtESmNyqpEgAJnbKFS8RjJHqPTdfgufM0irtRGLK2htMbWEfBqltOJ8aIdPKh5DTZMzyGc39t/NPZ2amqIvqN5oVmu1LMvSNLtYKuiYmJj4/vfvmzt33rp169euXTdv3oK7775nfHzijjvu/MpX/vmDDz54//0P5s+/csuWrfFvDQ3tWL78mqNHjz7yyKPLl1/z9ttvdzqd3/3u/fXrNzzzzLOPPfb4pk03nDp1stPpHDt2/OtfX7tmzbqjR4/dfPPWgYGBTxzF8Skfs+h/pqamWq22pRWH0AyAAA5CDvFyy51Dm0Qr9jf00QSezFAT+ohPRm9B1zos35b9FgbxU8I0YI3QIv9XSgvBTn5aUmTmHtPfsPwpCNqZKvCeTFtKg5/E7Ek7AytQHIIUtyDMl2pob8ReEBJ8cx2FNYkQS9xYZC8ICnoKrLWRZDOsF5jOjXBZjcAP040ICQIjKzKhW8bYnHLI5SSzRoh1sYYzHFWOHF/S+MsG1gil74JNgVkQnh3LRgFtxCfBLD3F3wrrgAbOSuVwGHglrmaPqEdwwnBZww8vRVdrY4xjFqRrbGKOSYvKOYxAt9YA7ge0JfCgFg2uUlTiQ0aZR/q6llsgoqYBarGdwjDhlHOoFNzXWsBPpL8ocbAzlOdxGsNoyPhWyvNCGUuCCDlLJrD0Oss0DVxKkurIyMifefNPT09PTEyeOTP+9+BD/vOPY8eOrV69ZvPmG6vV2p49excsuOrOO+8aH5/41rf+bfbsOR9++OHvf//hkiU9AwOD8W/95Cc/Xbly1csvH/zud7+3Zcs2Gjp04MBLq1eveffdw6+88srSpX3UQxw7dvz66zcsXtyzevWa665b/eabb342n/MvP2bJ3yYnJ2PWWkPtKgQj34exgt5JXAfpUrxsAEEqYCnU0oIYWRcQ6QN+UnxPABBUMDwHbyBzkiy0t3Tba74nc5l9nWPjBnVpV7ZrFmWyAh+P1TJOaWM9ah4+AlM47HKnT8djtxHWxK4xeqSBhFdpXeStgH0J5C0KegL0FKb7Rfnh8s41746lXQtmFPmZ5wUeHzTKgphrSZsnN4M2znpxdZkge9U5x0DJyFs5yQh/BQ3DMLpxhCxhx83Er0gYpA9QnEzM34h44OUkG2O0BslkqQ7ZIPBlQ7XWiII3ISZZ+yi8zzqnpQWhq8g5AVRJwxrBXBz6YnFBarGPOCfRXtxboF3Q4JmzTFF6lQixeM9jWEEnLYiTdCyODqOzYWmWu0J3G9wqihIbabCKpvuR/pJlihI501TBIVHxPv8MV5P/GcfLLx+87LJ/uf/+H509e/att96+6qpFd9xx539bLQ4deu366zc89tjjg4ND3/zmrSMjo51O54c/fKC3d9nBg688++xzl176Lz/96c86nc7x48fXrr2+r+/qb3zjlmuuWfHKK698UbRnXC2mp6fHxsYkh4PudhvNAdVwEctuUZxQoiaSICMnYL1WEt2qIymhY+V7PNKON6eiiTL4SxTDiV22sQq50wZKElETcoi6FVWii4lfGeegJZOV9ayG7BH0QlipCRDnrDoCWOjz8goo+eGSKuFCzdPaamuUjstDbEbpXo4x60JwbZIAadjWQtNAywqbeAs5k2RGUbpLsmmdVxpp82Cz6ewAVZMk2sAQaOwYHAtzXRyG4ZA2b4yziISi1xJGXUFxpDEWUGnjcl5GHTSmpEZT2CnjFz0AeqOxfdZR2LtQ/VxU4M7hAJKutHkmeyzsfuYPpc1rHSKNjbXWUKAIp+uDpbdyBphtIjxNW6nu1DoEFNF2SRi6Poi4f3jAF5l+QmSk1obS76kIeZ97X4yOjuR5cfbsZFEUk5OTrXa70UyHS+VarVEqVbS2X5R15/N8HDjw8le/etlPf/qzqampt956S6rFPfd8a/bsOR999NGRI0fPrxZHjhzduHHT3Xffc+21K++774edTmdycnLHjl1f+9rca665dsWK6+bMufy+++6bnp7++OOPV69es379xmYzXbly1c6d32i325/RZ/3LjtBbjI2NYcIaWgdE+hhOzoCCHhsliwQCeoyMx5HOwEBBT7gBPWekYTVYQDHGlRXlRhsbIruVoloV1ISagCOMUcKya6O4KtHpU18flStk5QaJqgw2CP5qACABrACTrwWjDztipYuCR9qxT8IQTaqxPFkaOCp+Czphikl4xuhVqHlOKyM9AcE+9HcslF4p8gNyC+JdIIqkPTKSyapNPNabW5CgJuBVjOsKFTXqbgAAFftJREFUD05gdp1OC6meLL9P5KNQ2jxkbBYpAISsq5Clyu5rjeApF+WHc80T/zkUZRl/r/AGAoaKFVxYlLkhFhZKlGCaV1sod51jHx8mRFkXZpnEofSENuGURhbCoKKeaUZRsbOS/kskjcNzsgE24zhhlElOduF2anR0rN1uT0xMjI+Pj09MTE1NTUxMTE9Pz3ByTZ49S6MmhkvlerM5ftFxfSGODz/8cMWK6wYGhpzzBw68tGDBVXfccefZs2e//e1/v+yyf3n//Q9++9vXFy5cPDg4FP/WyMjIpk03rFhx3dKlvXv37u10OvV6/aabttx885YXXzzwzDPPrF695vbb7xgbGzt16hSx3Na6b3/739ev3/jxxx9/Rp/1Lzu4WoyNnaGbipF98KWG9zu8UIq8D22y4jsHyRlgxRmcYY0Qdsfcv4uC3klvEYT2CgJWwsqxzEUCX45V18bAoiGSTZknSosm3eEul12wZCrYAIiLJscDoOf/qKOVgnhOHf2iR3KJyrQhEjiKyCYqnuuQFiWYlbncyFLlKFOlmYbhBZTzgMM4B6FzuOaFLFUMNAX6ZMAM6ZCCZYqipUTKDHtBOMnnWRFFsilGARPTMKJhzYK8DU0j0ubxcsY6Q4kXgOkFbDRMSPC8jQwBGzlTZY57uwgkFNleFjJgYEaJxkvEITTWydBfo4yoqJE2DxrGIqufi6IhRAi6WK4E1BUp6RUssqeo5JCWjERTfKdo5JBjyogxlpRg0EBr77xWfPW12u3p6elOZ7rzZ3QJU9PT1rpqraGUHh0dvUhTX5Cj3W7dddfdc+fO2759YMOGTV/72txbb72t0+n87Gc/nz17zk03bdm0afPcufP6+2da9u666+7Zs+esW7f+2LHjnU7nnXfeufbalTSEdXp6+rbb/nXNmnXDw6Xh4dKKFatWrVrdarV+9rOfz50778CBA5/2h/xEx6y8KCg1NkznhpowIBWWcuUkulULjkzbXtoa06IWz1t2zvPsNrrBGBAIYyGc8yFVFPPRqHePVCgkeWIBKL8BxxNG5WmzLIty5UIAkbO03UYcemT3Y42QVgR/0zZWa16R42W9gBAL65GhACWBJhAXCj92RoUTCnpk5eZ5nmVQgonAN4Kk6Hmc52nkGcL7hIYhsILelUWMvBLtKUuAvLBHwl6EqMdoqJHwKBpACinfHCJOLXRxmjsnbazLtC7ikywzZbWmHQN43fPC+zJFZRt9BrM+bPJAPCWdXlp/bcRsSQylcD8SJuaiiDDP5DmsLUp7z0WX0CompUNMsuRpciowwVDG8NSNOCCA8g1x4VlpX5wEBCAI3WGKhqaRWAAwqWFN07Tdbo+MjIyOjo2Ojo2MjI6Ojp05c+YvhZKmp6bOnj1LJoC/0Rrxd3gcP35i165vbtq0+dlnn125ctWdd97d6XRKpfJtt/3rhg2bnnnm2TVr1n3zm7fM+K3nn3+hr2/5rl3fpOlDu3fvueaaFc8+u7vT6UxOTj700E+vvXbF++9/UK3WNm7cvGnT5vHx8X379s2bt+Dxx3/16X/GT3DM8nnRTFNW0FsrGLeHotw6p7Xtkq9gxB6tQdYGesNapzKSr/DNn8MNyy0IFPSiwPF5nmWZ9wXdgYKki0pSUgjTSEGvYWnWMFKILYMRGLxbw7F9Qm8gCH2Gizgo6MMu2zmnaNXOkI/ieS6FqDnBFWvruyYW8GroQ8YD7V7DWIiQK8fMhxWhfaQ9Zf8BqAtCuhQkm90ew64WhDwuUrxJGWVgPQMKL/Y3NgOL1pZCDOM+T2H7zC0IYy/cW2hmfZ3ssmFGCcmGEt4Hza6TWSOQI4csVWsdyqFXSjvLUY8pKcEQdkKtgPSLdKKKopAWBN8s1mvisULQL3cY9JY0zg8VUx+pn8miYeIJKxDvBWseYokN+iEFl4lC2rz3eTNNi1ZrfHyclvj458Xjc3KMjZ0hdVmr1RKZ2Zkz8h/b55MN5HSOH5znuQQy0v+dnJycmppqtVqtVqvT6UxMTHjv/1vF8+fkmAW/tCngIpbFTiSbHIgEl6/qUtCH24bynYA5gEXk3SIPTTPWhQxatDLSghDuxLSg42yGSEAVFPRMhJpIoyWtDIJJGGLmdDxPUd7iPvOiZUJAEK3vmosNr9QYR4P0QGMCOh8r6AVZAtAPBb2NADfGwYLamIBsqpPILBFpDb1bY61irxz3XFqbnHfHPJlHQWoJ5t/YSPclvV3wW7CfxonrRUUEMpRgxjn+pIJHCbQFazp/y/RhlTZBAue8Ch7DQEpTe5cpDWgLcSmZyuG3IDJMtvn8eQG7ISnLCnvhfG6RByWmlkCDnZc2L4U/CAQw1EjKj3QqhMuJokxqXrxDkqhaqJ9Z1kzFySCwNgOpNjoyQjzEZ337XzwuHn/BMQtIMdKiWBNlMSaId+5BQQ9ewVmfKV61FRpt2voZy2EJCrYMAyBYJDQyR5o249S8m9jyjeVJWhklQejITTLG0bAdHUVbZ3DkSgsCzMorJTd8zvSJRLUba2yIn/KRZMUh5kQhUlewEReNYeCdcjT/wJgw/INaEKVoMp3CZDrWfcHjYmGm0zOUYBaRfEQREZDCPHOUNm+g15QX5ecpuiSbdPINsjq0YW2VtDKQNsAYESZZsU1BigdALbYrSpGeIfCVFsRIxWUuPcoPZ6Jb5wCgYiOF2DuwHBsTpc1n4YWoBaFhJ8jxJcFb+Fwm7JCwY5DJdNpaaylR0VrAgDS6nDYBBrm2oKZcDtxVfmrcSiZIAwyEFfmZsbGLpeLi8YU7Zgn5JlE5hGlgg8yLo6hHIpbYWEstSJBsGuNsoARFvmKIDNC8iXbaYPSClSxVEk0RKUryFY5boJcO2h7rIZ0KQ3iAWZ2noA8hgJ4JCdaiWAfxIj6mkSXAAKAXIlRUTAAfmNShZTdTPOgm6HB013Js4ohsxcuRhRmFmwbrlDGU4eGD9hR+eDjLkFqIaGvDg5IEF2LRkfOSO6uNVTr4BDMtMScBIuOOCgC99x4eQ0Nx8wpaWBft4jltHtq5cLVgaebi7YnN9jy7mz6ucYLjU9p8iMyKKCLaFvhcXNz0lXEqIsNK1mqURoEW6VuWKkv1wEo/FwlzFcUkI22eehAdzc4TXQaVNAEtDa46yscVNbbP8yzOi4U/HLeJ/dQmlV48Lh4X8Jjlw6qtLAAlAi6UNs6GYHBF7icMX2OTXZ6rYG5g262xLvwKcCe6wRQXIVp8Q8izwzZQKQbcY0W/BlUb4U680daciRQU9Bo2MeiXCDRgiCbcz5E3IhZi0QLE+03rtDLWBVjcAS4TtiaTzHDvVQbAAZAUrXqolJhvoXUOuY6x+IyGwZzQtSB5l4o32VkEMbMIeCckB9XaalE/Q0SrtS7ylgoJhvTrXrSnRiSqueR+o9HEhlrT2YtS67urFAOYTr56aH81+y1y6qtEIzRD62WjFZznDyKgkHFR+ZahfuZOBRkwBidZ5HatVps7P2LFtVXGKFi15ZP6SNlhTJevBT1QIfSJhOIouH+MdQA/sU/SdLYsd5OwzXufp1k2MXlR53rx+EIes5zzshcTeN0g3lWaaFlQAi3BOztNCyKQKysK+rCVhpNWlmNjLLs3oiAjuQOVBBkBCogU9CbwpZpuVEI2rMAUQGBYI0RPYhAFit26tlEQukd0a/ijbdSvMKbhghlFSzcQqWUYOLLWZpn0VfAGWi9ssMW8P9JQGm1JYGNMZPETaAWDxwFJ4WzrQCdkMQ9Eq7YTqgDgPhiRDFXBIMXISNq85vHg4GxyG9Vjotlj+A7xJF4qhMasXNAwLlMUT8JNGG20rSzHoWENafPM2CvtPDQULsqACSSKEaEqVe6wCQgPc5BHW+ucjtPmbRdyiA/CPQHLKFDATNe3zGJuE+kFuLsifUeeq8iAqTFbLNN67MwXg8+8eFw8zj9mnT07SUtzmmVIznCpBBm5MCZBkGgbpo9l0fLkpN12UZZqHrJUjaEsVXiRwHPmou0hkgPLkxUFfQaXXM44GGEIQRRrbZSlmpG0hn0SFrMQDBT0wJcwVbtruk4O4lQU9FGuHARaQUEv2iqw4h5oCS0o1oX8HyoPYjMm0Y541jSb4BCy5H2mOSHRIp6Emg/yyYnfIs5SFRMJWhDupUQJFkNbWRR7xXxAxIJY1q3xdCaC1KBL5hYk5IcjuUhzJhjb6NIso9rpvA9Xi/ewUPDVwvOllUwY5ReF5TuMABFFWRYP/0AfAOqrW3oQhfdpyJotgiy7WXEjrZsCoKcgB5edTZpm2NlwrbWw+InogPszUFD06mNjY5Nnz15kLC4eX9BjVqfTabVaaZp1+yQwyYdDaaxznm/UkCzN4RPsaGV3LgxNeZGpDDBXWBpYQQ++tAjJ0sxPWlZJzZSvxFmqvMsz3Qr6KFWUlvssy7zYbnlNId9G1/OIY4BAhkxpHQ1xixT0Gqg3FPQu5C/NyFIV6pv278LTBI0Qzy2QuTqYVk2mLYT+QpOD+T9okoTMj0U7WWRyBHpGAt8Q9MvaUxQzSMKwR+aVmi+GPOdxsDaKzzLxWAh45cBgcfIu+if4LSDM5fUXNU8bqXk+y1TOBABLVAE2hqmxeUibR0OD5dhhdCD3i8gPn5E2b5iUDuYYdBXEZvOkUmNlhnZIMg81HlsEw+OnwhBi6xxMLfGwXkOnYmzsL7ZTXDwuHp+fY1an0zk3NTUyMiJ6WeucQu4mYQI6jIXgcQ4KN23sGlOKJhYoK/nhUNBbDwW9pF6HnDv23GkIXgXFttZpbmVsURRdQf/IUsXtLfKVAiIWKOgZGecWhDeAEg8OmAuMNCNv8SoWa6LMDAV95EKgVdtD8ostrCQkhhAkJfMksDs2kdeMlkuf50oZKWay0hH7nWXcgnDxZmGuJWRMa0O9F1G7WOaQNs8phA6euxCsJMG3Oh5FxymEXOyzLGNBF8ROYZJVBDPGrQw8bmxxR+HRMg9RwTxISX8iPcAS7I2xzrItIzajzOgqxG9Bk7vy4LcgF3dwSBjOa2llUaNpEFsCKt4JQcKNl9bGOq01pnNL2ryYWjLvPWWpAVxFoIjzF0vFxeMLfYTE8rNnzxJMzHttY4yx7XablqoMulhgBTm0PRw3lEHBmcNELbcZ3VRupk1B6EpERJBk07GCXlaK0MqId1rbSEHvFNgF53lGhUg2i2h50pEuNijooQTDw4TwpLQ7eQMtWYloQSTHgEJfQuwCho8y6MHPaTBwgo3uilL5nMe85ShkifJUvBczMKuNSU1kZDlGfVI6OE6yePxOGDlnjKTNZ8pan+kA9IPp4UxAtCA6LMcEZ9kgFLZhkpWwPjkjPESEWEdtn9KcQSs0MrMgGiJUKLPRyshMJ9Yxa8uYpEcmq9BXxnDmitKaQgC14c+bY1CV4EKGCqcMUiSfCg/ZDh7DHCO55Lvgk4PWASkAnDZPpdR7rxXXTjl7EGUZSxy41hMXQ5wuHl/wY9aM/58XRZ4XeZ77vDh37hwlz7Ra7ZHRUbmHTYi2NnlOCvqwHIucxjmvlBGvnI2GY0M6JTMzwrpGNcAal5H4ChC8j+xgBul+ol0x0gNFRCiRECE/3DoyYUsZc85rFbac9NGoJUAOedjqagMzirAgmsc52CgcwkSTOYi3EMmmR3440xtd+XQhI09kV6LfJXwplB8ZE40UVZIMWOsk544+hXD1APrZY6hYrhroWeFpRFBLvIWB1dxIKD08HPwGIh2qk7R5H6XNG5hRIgbbMdAPZI+IMYTXzliO5Xl0NIyElmmqTw4JlXSBSeBHDnY9XC3GaGMyHXNvwdivOcGXax61rUoTfmhkD2FwNgy8I/J+hLLSGDkuZP4Xxa978bh4/LFjZrXooM+Y8R/Pnj07NTU1MjLKBKZ3oiBkxMN13WAzsALer2HplxvMBexYa1bQ8+5Yc26SbJxZNGWDQ5DrCi0E2GVD4BumcRgL/RJ1A5YtHVbegOTTGUg2FY9ltnHMicNAJ60NvStZ6Kk0YpyDRwsCM4o2hF0g48hTWpTCjASpVS7KOzLS54UKLbR5WOBkD0sGC62MdZ5irCL5EMPoNIbB+Zw+JmlzrWWju9DdznmttMt9KI2Yzm1jMwr4D+kVIhjHSjPnfM7mD5BhxjiWBVO2WKjxkaBW83RuLhtcO4MZRSgiG81yV0pb72RSi1wtOnqfTEpDDp6R40fqn88ZSDQC2cU7GyM5KyaKMNCQbEAxQbPNRWVnJiYmz7/XLh4Xjy/Q8QeqxZ84pqb+//auZLltGIb+/4dWBLiIAKmxVbdVegAeqN6aQzvtjHmNY0eMDFBvw4+GcNOAklDFloms3vLDDca1iXJWi8tSniz9TLDZOLgt3WG96fojuALyleXM2DGlJ0OYZNhLQchd9nFGfqjMN8lmRq/q8Irb6xGM4VWsuIw4uwnOBl4GIXHLUgXdjRwOOzi7J3npWWG186bb1o8cWQJP45qoeMKIXrUjzK7cIKm7UjlwPy6ruKPHlIqcFaTNhxklL2gLYqfamqE3XRzxC60txEu9YrhTgaO7tmYDGTNwRcM2gzIpNtfIgaNInFxp89XD+ywR0lPr3Q8foVhxt9yc9m6x7jdRHB6Vwm/Bt3jjUmptNcfm4OEVGorFitewavvMWk+bz6XU3WDbOENkI2Ber3e3eK//e326W4x58KraCDLKpYEhDAU9RYj3Lbxv79IQhB7iRZSVGKUJCdA9U4FDdtKJs6iWsEcBYoZkMxK/2Tle2BRKKOg5Vyc2RhTlfXcHe6k1u3V8QdUu2QRDAHTbla8+kFkHrXEOyzLm4X2L3Eay4XIju5HQKr7RGyZ7bag+JvAFO+D4kml7kmWpokHCpgBnCbwLsTnWLIGDedRjqY1LjuZNxmbH1KnWavFnu+DtoQTz/4VthVX2Refk7GRy95kZTsMU94kXaE9F1SzfkV8ZT2/WAjEM/JeYQvbosAZSegU74hbNoNMdB7uJpoKG6cS8oh5xMgA8WC2kXRDFbx/dMMo3B1sWKYRcFMM/DBT9Q1/g93qvv7Y+1y0+Pj6u6zrPc87j8XjMeTwez95FRMNvYd+WRNxFEtHz+TjPr+f59bqub9+/X9f1fD5ra66T4TzGSEQ6B3EeYxpaAvRmz1A3zjkTsY5p+Z3IgnYMqkKHozqI+DgOIvKi3Hr4wysiwVVHIlbVlGjvfUvU2hKqBmSkOrZEXeTLttlF7dD7W88T19eKvczezS7E+oGVdhH7XSFi6ULMXXRLNMawAQ/ANDo+gqzuzDlTIp9w3nv2MRiVKYdPZUs857Sa6LnfnIM9sl2yTR5zMrGIIiWeawh8d/zZxKpKRCK6beTiNJzErazrGLaHdtVbIrfQd/fHWHsQUWs5KbHtQLDZddnvq73D3uXLlsxfYkcNEYE1xEeQbolEJKVkLxhjujC3efYtMde2JyJVJWIdc0t0WBr44/l6vc7zHGMafMR2t3Ce80iJ+i2axQVjNlKQs4yREh3HYXcIMe+9E3EEallfGWMmIruE3mVLZI28tX3O352V/V7v9c+un0fPqOM7erWUAAAAAElFTkSuQmCC"/>
          <p:cNvSpPr>
            <a:spLocks noChangeAspect="1" noChangeArrowheads="1"/>
          </p:cNvSpPr>
          <p:nvPr/>
        </p:nvSpPr>
        <p:spPr bwMode="auto">
          <a:xfrm>
            <a:off x="155575" y="-55594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solidFill>
                <a:srgbClr val="000000"/>
              </a:solidFill>
            </a:endParaRPr>
          </a:p>
        </p:txBody>
      </p:sp>
      <p:sp>
        <p:nvSpPr>
          <p:cNvPr id="4" name="AutoShape 4" descr="data:image/png;base64,iVBORw0KGgoAAAANSUhEUgAAAg8AAAFFCAIAAADkbJliAAAgAElEQVR4nOy993cU17omPP/IzA+z7p17j4+JylkISUhIRAmEMiAkcg62wREw0dgmmBxMMCZHgQAJlCUUQBkhkLordlftWNVBgeTvh72rWj73fnPP982Mzz1nTS+Wlo2a6qrdu97nfZ/ned/6L7/9Ia8Pv/1mmB7T43nz5u1vv/1GqeF0CG635nAKquoacDhdLnd//4CiqIIgKapLlCRJVtxuzSlIqsvtcAqSor7ud7hc7v4Bp6q6HU7R5XKJkizLqiQrTkGUZbV/wKmqrlev+10ut8MpuNjxXW5RlCVJESXF4RQlWRlwOF0urX/AqaiuAaeg6bpTEF0ut1MQRUkWRUkQRFlR+gccLpfb4RDcmjbgcLo13SmIiuJyCpIkK05BcgqSrLqcTpGdoQ6gwym43ZrD4VRU1eEUZFkVRFEQJUVxCaLk1nR2pabp+fDhw1+zbiMjbwYcgqK4BhxOSVZESZYVVVZUQZINw3BrOjVMt6YbhunWdGoYbk03PR6EMMYEE6IDYJqmpumUUk3TKDXcmu7xeHUdUMMAEBFCKaWaDhDGbk2n1HC7NWqYLrfm9fqst0GMCUJY0wHG2K1pmBAdQK/P53ZrXsPQW1rJvn00ZQqZOIEkJ3sqa4h/WJYkIA5IjeWore7Fw5vC80alvQ2fPE3Dw83cXPi6H1IKEcKYmKbHrWmmx8POza3phFIdAIwJhAhhgjCGEJqmR9OB6fG4Nc00TbemY0x0ANhlGtQghAIADdPUATQMU3W5qWGoLhelhg4ANQwdAEIIpQaAkBqGpumUGqrqppS6+RLpHo8HIoQwRphAhDGhLrdGKHW5NcP06NYJGIYHIYwwRhhDiDAmmqYbhqFpummamg68Xp+m64ZhskWGEOsAIkz4mejQ4/W63JrH4wUAsuslhGi6DgDCmAAAKTV0AL1er8utGaap6YB9OwizQ2GMCYDIME1N071er6YDQqhb06hhuNwaxgRCSAhl353p8bjdGjUMXQd8z5im260ZhsnOHxMCIDRNr6YDQqlb0yilLpfbNE1N1w3TZKdEKGVvAAARQjVNo6bpdrs9Hq+mA7b42FpkjLDbrWFC3JrOvmWPx6tpusfjhRBCtoAII4Tdmkb4+nvZHnZrmmEYAECEkA4AABBCBBFm+5ltBp/Pp2k6oYamA7YaEGF2WNMzard4vJoOMCHszDVdJ5RiTNg2AAB6vV62OKrqotSwj0nZpoLIMExd0w3DdLk1SqmqqqbXOzw88vbN2+Hh4Tdv3rx//1fdzn/vr//yN/nUt2/fMpCQLXhgYV2SFElWRFESZVkQJYYBgiDJiuoURLdbEwRRUV2CKMmywoO7JAuiJMuqIMqqBRKCKCuKi2GDUxAkmaGFLMmKIEqqy+0URFV1OZyCorgcDoEdXxAlSZJFSZFkVRAZMIiK6nI4RVlR2ZsFUbIPpSgqPxOnoCjqgENQVZfD4ZRkWRRlVXXx+C6zt6kOpyDJisMpuFzau3fv/pqF8vsHdYDYPxQESZIUQZAEUQIQQYgwoToAHo9HB4BaEQdhDBEa9QfbMULTgWmaACKIMYAIE8LuQIQJgsi04qyuA0oNFjR1ACBCAEJCKCGE/YcOIDVMDSKkA7h1K4mNMdLSfV98De8/pC7dLQw0XTt154sFD1eldKyJaVgWcTN/4uXsiXc/W/Ds5jlw9SosLjYbGpHHCxGm7FanFABICIUQUesEWBxhUczCD6wDwE7A9Hh1AAilPNhhwuIU5NEZUcPQdd00TWD9PYtNOoAYYwaBECLT9Og8/EFCKIAQQAzZ8mICEcKU6jowDFNnYV0HmBAAEEQIWbiC7EWmhhXoAcJEA4AQyq4CE4YBJoCQfVmUUl2H7AIppQxXGBIj/peGpgNMKItcACL7eyGEQsgiKcSEaBpbFgaK0DBMiBBACFrhGFi7hRqmDliUBIQQhMjorQIhYudmga4HAMgQka0qQghiDCE2+HFMTdepYTDsZKsKIMQYY4z5twCgaZoaAAhTXQcM1LG1lzCh7OC6Ba6YEE3XCSGaDijh3y8ihJ3bqLhvsKOxlAgibJ8DWyuMsabpmO0W07R3CyGUbSFEMFtz9itNB6bpYeAN2Spjwo7DzoHBhqbzNTQMky0sQsTn8/+V+d/f9etvgxbv379HGEuSIogcCVgY5YFYkgVRkmRFZuGYB2XV6RQV682iJCuqKsmyKMmq6hJFmVUY7KeiuARBkhWXIEiKosqKakMFww/2obKisrDO/l6SZFGSRVF2CpIoyU5RUjTgFGVJVgVBVFRV/HdQSnE4BVlWRFFWVBc7JkcvQRZEWRAlUZRlWXWyjxYll9vtFCSE8F+zvfyDQ4IoS5LsFCVZUURJVhSVhXiWU7MwhzHWWXplbWKWtkOIWJxFmN+cAELMcnDDwBgjjFgUs2IBhgASQtjNACDEhECEECbsJocYszfrAGLDBC4X2bkb/XAIVFf01JU23Dj9/MaJR9sWXl844eGSoGfroxpXT7pdEFpaMPHO/PCL84IezA9pPncAGV7s9fMowPCAoRRAhBB2ORzGEEKYZYvEYMUBpbrOwwFEGCIexTChLKixlNzO1tlFsQsBEBFq2JjHwjqAEFogBCEiLNAgzFbPKl/YGvLjsGjLwhNLZjHmb9DZMdkbGB4jzFAPQIgwgZDhH7LfBiC0CxQWfVjUJpRCCFlJRCmFEGPMjobtyMguH/CgDCxkNVjoBxCxEgQhTCgF1jWyi2LfMkML9jaIMA+jfLcYOoAs2rJNZX9ZhFIGlYEFYTkENViQZTuNwTMmFECEGQgZFngjxBEIYZZ1YL56HNLYdwQhYokR+3SdQxfkWEWMUbsF8TcjjDFh24D9NOzdYmMexhAhhLBhGDoHb2j/iu8WACmh/CZiFQY1AV8cZGOeDhFLBYZHRv6AyPm3ff1t0OK3336jhjHg4HFWklUW4kVRlq2YLooywwBBEHk4Vlx2iJdlhcV0QZT4++3SQWUMFaOnFEGQREkRRYm9QZRk1cWPw0oZQeBxXFYUUVJkmdc3iqwKHZ2SDhyaLkPkBFDUdF5/iDJ7G/toQZAlWXE6RUmxLmQUOLEPFSWZnQ/7KcnKyJv/eHuZpkdV3ax2kSRZUVSe7CBkb1wWd0Zlx+yeYdGHsJsWQGRl2RgAiBC2wijPuPkNBiGhxE6vIMIAYWKa0DCR1weHhqHPz+4ZQgnEFHuHtJftzrpLXSfX3Fs6/tKCsdcWhdwpCapaFVa/Nurx0rAHxWEPFkXdXxj+oDi6rCjidvbY24Xh3VePKq9eUgYYJHCGrJTBmOgsiWboBRGLYqPgwWD5oz4K5BDC0GLMOFgSCgA0TY+NeawEgRABhDHGmFCIMKHUCvFsxVjRwA+CEEYEQ4RZrs2CoHUyyA6IgRqIUB1Agom1yBhhAiHEhJ8YoVSHjJKCZBRWUUpZBoDx74OaVQKyj7beRu0VY7jCoEiHkFIDAg4YCGGMCMcVFgcBJJiwlJ+BJf+WGeOHMIDstBlKQauCYRfCfstQHPPz4cehEGKI8KiYy0GIGqYOIUNozHdaALwx5qUwoQYAiIM3wsBCfXZKrBqwdwv/ljEOVLqU86UMnlnaxI5jhXWeIUFrNezdAhGCkEPaX+wWiBhWsUqJAn4CwDRNtlugtRrsVvorCYO/39ffBi2GR0Y0TZc4VCgOluw7RYu0UVg+zgOuxP+XETKMnhJFmRFBLBxLo5J9DhKiNEoFkUVJ5jSXFChB+HFUl1NSZIgk1cX+oSgpkksTm5rJ0iXu5ctc12+4bt12/3zW1dAgKqrAqg1REkSJHdkCMAYVvB5yCIIkyaIoMQ2G/7RKEFFSVJf7P1wohPDr/gFe3CiqrgNKKLIYA86JI2RFHIPX+AASSq2Ai2x4wJiwBNOOFJx5t+5hiBFEiFIDsErfMKl/ELvdsKvLqK3Vjx83rl7D1EDEQKafqJKj7Gjf4QVtX0R2fhku7J7U8XVc7WeJdRvjGjcl3VkSe7kw+FZRyJ2FEbXLYssXRd3MD72YE3QzP/h+ztjnP23RVBemJsIYezyQGobHowOAKYWAB3qIsM5vacKLGyuIYIJ1nSX7nOXnZQomlIVOK3LprB6C0KAGWzRGzoyK+zzis2WxgrLBYgGyCxErqlo1gcnDHwvEgUVm9IUF3tQAVnHDmQ0EGcywAEcMyoMpYJUHZ+cxJphFbYuAAlaBiCllxRZgNZ/HAw2TDA5Crw/7BwEMhGNeoBCCGOGDMBl1HErs8MfkDVZQsYqKQnthrdKTlxQWHgMIbYrSkl4gpcYoNYLXLMgqAVm81nlpgjEm7EMZVjEY44Wm6WHfKcM8iBAhxM5s7IqZUMPCUQAtXLEzDIgQK2UCRQNgRBmwYJgyoCX8Gg22qewjI4uJ4puKZzMYIkysu4zdShixhOyv1SP/Tl9/A7QYGRnRAbDpJlsEdrk0iyniMdcp8urBop64kMCUDIcgSLIiiDIL2SxqC6KsqC7BxgOFhWZ5dP0hWxUAlxNESenrQwcOKC2touKWVU2S3aKqqX2v9V17yJQUEhuHYuNoSCiemiqV3lMwEURZVlzs5GVFFWWZieeKRXDxEkeUZVllny5KksAxT2Ssmtuteby+/8lCeX0+G/80XQejcmd25wQCqA5M08OpdogCvDzLmzCBEHEmx4qJOgAI8VwecT0ZA6vGJ4bpliR87ZqxahXMzKSzZqGERJow2di91xgcdsmi3nxr4NSSF9uie74Jl/ck6N8nmYeS+3dOavg0unVzQvdXqe2bE159Gd/3edzj5WFXC4IflcQ+Xhp/Oivo7sLwe4XB1cVBPee/w5gi0wMePiItrYAayPTolBr+QcDZ8wCvDRECAHDMI5QpDTqAhmnyuxpAGIhigeTUJqZ4KQYAtKsHK4tnJQgXAHTAIjUPzYQEVBCGx1xQ5QQI5cKJvcicH7cLEWRxWYixflaJoOuMCwL2cTgbhjDCXORAGHOinxM+wDAMxmUhjBGliJrawACtrYXnzpEdO8h331GnoFODWxgoRQBAWQYQQYMLtgGakdcEbM/YtRSPyNQmjiyAZPUQsooka7cYeoBPIwFZwuLW7KjKlnq02mwxUQgZpuH12WIGQljXISFE1/mRGbqwepFtAJYhWQQmJx4ppfyAo7gpwuUixqfxdIrt+dGYx5g0rv0wjMdEBwAizKqrgCpjqSCYXynbewhAaJrm+/fv/7BA+se//mi0+PDhg2l6WCnABANZcTmdTEwWrPjr4tFW5kw9Y34cTsHWBhhsiKIkWSWIKMkMRQasEkRRXU5BUlWXIMnsExlgcKhwirKiOkVJ1XT07bc4KMh15lx/d7P69LheteXF9c2NV/Z0VZwTn9aCB2XSzZuo9K565Kjr2XNRdSuWKs5EeHYCLpcmCKKtgjgFUZZdnAeTZEmWmT7PNHZFUR0OAUI0MvLm312owaEh1eUWJdnhEDRN0zSd21cIr3/ZfWJl1ljXIaVUAzrb6yxbZCoFS49YxLE1OiuiEUoMpnvrLJ1n9wzChq6jb3cYGRnwiy+Ns2f1K1dAbbXW9MRZesBxpnhgf1r/rqjXu+Ok75Oc3yUp308FPyR2fh1XvSFqYMdk8uMUbVeCa3uCuj3h1RfxrRtiGtYl3F4UeSEv5N6y5MfF4U3LgmuWhLSd+w47BoxVq2lKCjzzM+zoNDVNdzgRALZeGpAcCROlzdGYx+5qW0xmAgujv3lg0nSECdAh5QJPQIbRrXBMCad3NB1QarIoxvklJp5jrOs6i6q2C4CpIIwVtIQHyrJkprvy8GTRUDazxGCDYTwHM4Ol/IHfMjnEwnhm9AKEUF0HCBEAESIUP38Ov/oaT51K09LIpAQjbRrdus39up8MDgNMqdeHvT74ut+zbh1eu5a8fg2oQbl6QYDOagJAreyYgagl3lDbbGZzVqwqteQNYodOTr4FwnHgu2BOMIh44cvAmy8yg3aEkSiR8xdQXQO2yg6mEHBECdBKCHD4YRkS1QC3bNj0FOMALX2aQIQMw2B6OBytNOiBMxydIWGumXF1nbNq7FjsZrGO49Z0fitRw07RWPZGCP0HLi/+aLR49+4dkwpkW5R2BsK6lZhz1cFyHIky04ddbkEQXW7NKTCFQBqVuduMkOSywrHlaBIkWWG2KBulLCwRJU2XKyvh5AR92Upnw8OXV4qdl9P1m+nSrzPrDkytOzZLa9mkPd8r1HzTVX5AECVR0WRZEURRVlRLTVEFURQl2TEK85yCyJy7sqIy2spW7AccTlb9KKrL6RTgv0d3+v2DbrfO5BwAkKbrhmEgTBC0/E4BTxTP76x8x6ZcrRofYZs80XVgmmaAZMAE8NoCQ2pQrw8gbBimBiD1DkLiQaKkdLSivgZ/23lwf3PnycKmH+Z270p4vSdGOZRET6aDwynK/uSXOyer+ybDH5LkPQnKdynkQAo9kAS/S1S3xSs7pyh7p6vfTu7dEvd8Q1TL+qir88OqlkQ2rYyoXRzcujK099wu5f49snipMWkSjoszUlJIdLT7zl365g1LCVlgQiyK4cANb9lXOGHNGHaIkG6FXUoNXddZTcA8QtCWIjCBXCyx9FIWVghnsQCATP5BCDNPFKtOmCWG+WUDEj0nKwzGtGg6NzvZ2SgTWhHTwwkvQZiPk8nIPEDrgFJueLWDuK6zHJYZsdi3DDGliBro0CEyKd5YvgJevqSUP4DtrXJdhVB9/1XNI3dvhyYJECLsFMCBgzQujixZQlVVZ75bgExuyQ2QmSzLZhIRRMxRBgzT5KyaRW3ZQZbtMY6dhu0E43QNwoRJJhhTuwJgVjFMqKZZ9ZnpQYjgzEw0d472+jU2Pex8NB6Ode5546o4tvUJtiAaM1vrwC6V7AwpgPSsJjM9gCEWBMSqF205B1rqum2/hqP0vNFIb+8Wnd2S7C7TAeIKBzIMY3j4H1bu/qPRwuP18RxflDizpKhOp6io6oDDKVtAwgCAeZlUl4vx/E6noCguJ/OhWnK3orrsQOwUJIWFY0VlugVDBUkKRG1BlJyCYPtrBQC1U6dIWLh25ZKr7nNaOQs+mG0+mTvSMO/FxZlV+5O0igzwYKZwfXrbmdm9tedlN2bcl1NgzBLr4ZAFUVJVNy9lRH4JsqKwT2QGX9kS4QVBYoq9JCsOh9Plco+MvHn//v2bN2/evXtnmKbqcrPF0XTAkkpNBxhxl47FFTB75Shx1aqjWUC0XZgsnDGtT9eBYfUfQIgIJphS4PHQ9nZYXo4R1oiXGF6l/wXueyqUH399tphcnjNya7b/ynT0c4rjUJJwINF1JMV7dqbv3Cx6Io2eSMM/pZL9iejHZP37JOPgFHpwinFoCv4xGe1L0r9LdO1OUHenvP568svPY7s/jblTHHarOKZxVWTr6ojaJcE3CoObv1vpqLxHb97CO3aTfd/DHTtpZzccGiaW0A0QRl4fHRrWA1HV+Av7CmGRAiFMmVxpWlZXOFrnZGQFZ7p05r3hlk3MKRrLpIS5WMKaUTRd504wwv4hI+gJQhggyK1T3LJJGIXNayCrUuF+HgvLmWWThSdKDYi4CDzag4CscGz4/frgEH3zlgEeRBgRikUJVz1xl1/uObip5dNZdStia5bGNCyOrCoKqyyJbfqqqPfkrlfnfnA2PkFnzpC4WHDvPvX5mINA0wHChP206zbE1WZo02KaBhjdb9dSaJQIT0b5WRn3xX5iTJjyQQiB1soTQnWM6fAw8HgNwwQAENPEHp/m1vCDB0ZcLDp8RDc9xDDBKBs3slQQbnkClgWLlzKm5fdDlvsZ8trRspzpOqDUBLZuQawMidWrlLIQz23co1RxVkyMsopxXs4W/2ySkBCKMEGYsIp2cHDwDw6qf9jrj0YLwzBFSRYlSZJkh1OwQryLuWNZ9BctJysj+gNiBo+zXAnnXiarBLFlbdXltmK3aFunJMlSOGRZUVyiIKkut1OUJES0Y8dxaLhY9XCoe/GIY/5wZ+FwS+5IzyJUk/fi8nS9aq7+YLb7YabrwUyzcYXSWyvIuiBKEjPmjjL4Ck5RUVzMUMvPXJIkWWFaum2RcjgF2Wrx47KHKMuKqrrdbremqC4nbyEUNB1AyMlWahjcoYG4fcVS5Lifh+V3TBOGXOhDLPqwPI7nTdRgFD/PIiFCXi/pfQlmTEfzF+gOcVDtQPU/i7+s0k6mgROp+PQU3+X0oVszhm7OHL4xa/jqrOErs4YuzfBdzPRenOc5O105kt67Z6pz92TwfZLnULLvyBTvsRT/iVTvsRTzpynGoVT9hxTX3qmuvVPUnXGOr2NefBbzYEnY5YWhFcvC7pRElxaF1S6e2L5lxsvLPypPLjlLT7y6/GPf7VN6Xyf2DGGPH3k8sK/PuFuqN7cgr08n1BJCRznoMWH+S4gtS4xF9FslCLHorFEGSszICnYcnh0jhAHiOrPtLoWQJ/WWX5kwdQSyFw871EYmq98CB3oMLVWAFUMMhNibrfhLAIAGNbAt3bOwjjEeGtYGHKSsjJSXYwABQoQQYpg69TT9cqR8QUhrSXD38tCnJSFnM8feyp1QtSDk+rzgG5nj7s8df3vmv1R8ki/X1RozZ9JjxyChnE6xZBgukwTswtwTxTDPVpsBZCQP1nkJwk2lNngzrZhjIefTMMKYeH3AP2i8e68NDRumCZ4/x0+fAoSoz6fpsLfsVvsPXwzUPkELFhjzsgyPDyBmT2LKM7IMrNzCwKoxGx5YnTe6kcI2SgVkbUJ1zXJ2GMbot0Hu7yCaDhDLFX7fb2EbfH9fgkBbzgnsFktdZ/em1+sbHBx8+/bdPxgr9Yeixfv373UAJVlmZiFOOvEWCi7/2tjA4+zv+iQ4kyPLisgyd0ligViSuHYtSQr3Vgm2eKCKFgfF+ySEQJ+EoAHX+QskKFi/dd149ZVfKRrsXTDUWeCX1/gHlnk78o3mHFKX7e0s9D7L89XO8PfuVuQB0Q0lDQiyIlm+WEZJ2QZfSVadAu8xFEVZklRR5K4tRfkdMeW0pP4AnyYrgihBq/GKy4zc3o4wIay92Y5c8PfULb/BmOGEUyXcosqJb96WYSCEsWlil1svWYyDQ9D90sGByqHSlf7zKehUsnE+1fvrdHR++uCtWSP35gzdmj10fdbw1VlDV2YZF6aTn9OGLs+AP8+s/DrpzLK4X5aE3lsb8eybBONo2pvTqf4T/M/gyameY+lgX6K6I077KRsczFB2JbZvSaxYGf5kVWTnF1Ma1sVXLAtvXhvTsSa4ddn4mpLxrcsmdqyJ6Nye23/zMHzZofsGzd5XZPoMT8oU99GjRNOAz09MLyPEbccL+4MwsVGTpZCcWeJmG0SpwdxE1sIGzE6jRWBKKGPA+cKytgnuuuHdIaPrPJZj2s0oAEBMCS8aIEaWTxTxrovAN2saJgAAGQagBlOYALNFMS3X7zcNw337Ni0upv/tvxoF+VBWkMeLqUk8/lf1lXtmR+9M/vOFzPF1xWFdKyMeLwytWRRWPj/0p+lB3yf9aVf8//g66r/vTZ346mmdNy2dfLKJGiaA2HbcspNntRG0GvvtSzAME3i8kKlc3GFlQISR5fsKLDLgmMpqPkIpM9pBjPXubqOmxn3pMj38E9y0kUxJJkuWeAeHXS53/bEfy+eGl6X88+Pvt8IzZ/C0dPSsDXu8f9GMArFlEuM2ME4zBrzjlh3ONlDZqQBTQZhQx6COWKYJyE1q3NBl6WSIZWBWVcqPSawWQgAgtN3PrDNplIPOcpFRBBGzTrx79w8FGH8oWnz48AEixB1KkhzIuBXVKYqqy20rFqwmkAJtCqrA+y0Yq8NjLgv9rHSwO+aUQEMGdx/JsiIIoiBx6YJZXSXGDrl1ualZ/2ar+KACgnqvsnxYKvLLxaazeMhR/MZRZLYXeLoKfZ0Fvrp5ZkOWXDFnoL1Mrn2qfPWVq7FRVF2yooqiwhFOUQLNg0qgq4PB1WiDr1Pk1qnRtZQkKaIoCaLEUk6WnDK2hHA9DdvEMdvtACLC8lDDAIA3l1miK7HdhABxy6Y9koHRuzqh4OZNGh1tnP9V7Hw48HOG927u27Lst3dnD9/NGCrN9N7MHCqdM/Jgrv/W7KEbs4avzYI/p6snUv2/zqAXpr/cn1L3zaSyLSlVW5Lvr4s8tyS89utEeGTayKmpI6dS/SdT/SdSB0+kmEemkP2Jxsk849gccjBF2pve9llcwyeT2jdPat0U3fxJdN3aqKfrolpXR1wtmPigOLRzXWTPmqCOFeMrP8+t3b+559Ix5cZN+ulmMyRYLywkVdVQVjA1AG9b4+sAIYKQp/BWRsx7ibmXBvM+CcjZkgDQ8q4xjJnzikefgMMYWXYaqrP2N0Kh1wsGB8nQ8OhvxO4+s/SP0XjDu4gBhAhxLAEIIf+g7nLjzi4gK9gwrCBmaG7N09qKNm3CE8Yb+QXmT4fVBw+A6nIJgiaKav2jho0ZV7Im/Dj1o68S/vXXrOCGkvDywuDywuBr8yacmh10dNrYPYn/ui32n3ZN/lN3dfng4SPwwgXEm6IhoRQQagwOAcNEFqtm288QwsQwdUmmTU/x69fY64NWtwQc1YzC0BRCZBgeACGiVIeIYMp+BTBB1DCOHyehISQtzUhPJ4UFaMdO8uDh6ztX6jYXl2WElqb96UTyn0p/2ot++cVMSsSNTwE1sOWtsssdVg1Y7RSI2AZfXgNZfmhLFedZAg4kAew49rQbrkkgfoPYxRxjnPAovxZTdLgKEtC6Rvf6IMC9tpDvBBRQ1D0e7/9Fi/+fr/fv3yuKKnIqX2GyhOVnVa3gzlr2JNXlkqxcWxwV4p1OcZRQIcqssOBxVpQkZpxlgzpUgXuiWP4u2/0WoiwH+q4Vl7O/X3YBQXBKnT8KjXliY56jaq5YnSXVzHM8mStWZRnPc32tOaQpt+dyWseNte7KRzQ8Qt++XdCAoLolxSXLClMaGA9mn9toJGOtIZZa43eoTXoAACAASURBVGLA5nAKTPZgbSWKogIAIW/lRdzTaWc6EFHCbRiWOspM4sSmU2yamGW+loOeQGC3bVueQkKoppsLFtCsHK+rz1W6XDmX4DyX1n86HV2d8bZ87tsn895UZ49UzfM/yPTfnDV0c5Z5eYZ2Nl09k9a1f2rttsT23ZMHDqSKP04jhzNcP06/s2HSheVhd9fHlW+Of/1jqu/sdP/ZdN/Pab4zab7Tad5jSd7jKb5jU7TvE3u/jqvaGP1wXUz/1knC9viWT2MaNyXUr4y4VBB0at64R4tD7y6K+jlr4oG0Px2e/F8fzQ/rOLmtr/IhuXzFk5FBIiPghg0QAGSpNQAA5qpklk0dBjgHjS/OKP2G9WKNctAj7qAPzKWgliiNLCaEt+NhYvgHdcMkkozLyuC32+n+/QgAxIybVlO03W9hejwAIeu3mFn12aGo6dGpYQwOao8f40XFxtJltPcl9A8iQiEm2Oejr17h/AIyKd48ehw21b+8fLB938qePUue71rZ9t3alnUpnUuCu1aEVy4MPTFr3ImsiKt5EQdS/vzjjJADGdEH0j4+Nm3MhdlB52cHn5k+vunmRaABArjDChGiqS7S3EIqKkB1DZBkOjiITA82eI5MCNUN03SKaOlSXLyI9L4kg0O6ZXvFFuZhQgHE1DABocjr0zWNKSHUMBEmxPQQr492dpErV12lpa6K8oG7N7t/Pdm6e211QUzNjH+9O33s4cR/3Zk8obXmCXnahA8dAv0DkPJ+F7sliNUuFiNk5fqYQOs7ZQmBXRMghDkZi5B9HAAhwRSwVh5LsceYwwa7LmaI4BY7yppRaMBFjawuSCsJsJr8LeYKE2xVObbaTwj9R2rZ+6NrC7dbYw0Qdr/FgMOpKC5BELm1VOVIIEqSwFq1mffJ6mtzud2s525UCaJYrXmqJMmq221bnliCz7DBGivC+rdFW/8YcAqKW3MIkqyCF88eP7tWIFTnS3XZvWUZPaWzu27N7Lk1a/DFfKVyXs/1THdtTv+dWX0NN9HWb3FCgn7hgtTzQrQsXrKiOhwCwwDGhqkulw0V1rQokXeZMEOtWxNEkbdqqy5dh6M7zqClSdrhD1pDHaDV4czCHBvUQS37CgAWV44xCjjoreZbw9AhxB4PqqnF0THo6Ance3WwdPrIo7nGvUzxwoy2Q+kvTqfhh5nDzbkjrblDTTlD9zPwxWnyz+m9h9Of70tu3Jnc90OqdjQVnUynJ6cZx9Po0WnSgWn9e1Pavpl8Y/2kK+snl30W238w2Tw3zXcu3X823X82HZ+e1rIjufrzqN7diQ1fxFduinHvTRK/nfTii7iOTfFPN8bXr424UxJye0l42ZLIKwVhR2ePuzQvqKEopG5B8MOlSa1XT2mtrZ4Lv5DTZ0yvT4fYsMZAIUIRNTE1kOUZo6MEW8OqzHTA7Su2e5IQCgCfFoVt+EEYEgo4/PC8VUfIUF24tBRu3mxmzSXxcWZcnPHDjxBAbHowV0EMHWHi8+mEEq9PpwY2TA0ie5KS3ZahuTX67DnZthWFhxlp6Z7LV9yOAZfjta5pBFPq8cIBBywtdd653XvrXPvWgqaFIU2FY1rnj2ktCmpZFNxaEvx8eUTf2qiXa6LqisN+zQ69nx92Nz/8SuGke4XRB6Z+/EPKn6/ODSsviLqXMabu66WaqtLBEYAIpgYwDEMHxtq1ODbGSE1FmZl061Zy5Srs60PUgAgTw0M8Xrcs0WvXUFSksWu3jjAyTAARQrxZATDjlNenI+xxu8HlK3heFj50iPr9kBoYQmdDzfMD25o+X9j07fLmr4qaPsttXD2jsTiuMfvjloVBNUVRx9LGfxX2367u+pJVJ9CtEUJ0PuDLagnCVkckazayuuq4Sq9ZOrNlR+YlCJevMGCzZKBlzDVM1paBLBYx0G9hyfiaDhjNaLVu8GYUu163WnnsuZyGlXZwASvgojZMXQfDw8N/ZIz9P/r6Q9HizZs3giiJVgO2zeAzE+2AQ2Dqrq06sDjLyhHFKhdY14UtJrtcbmt4nzK6a4/NDWQjbDkjJCuMiWJFjD0rUFU5VomS6nRKvbWHlMYs+nKhXJ/T9zDzdcUc+qrIP7CU1OfB+mLcssxxbeaL+9sdLc1g+WoSP4lMigcli+VnzxWAGJjxjhCnKMsupyAxTYJrFRbOWSZaLsOwU2K5LTMdjvan211j1pQhiJhl025qJdS6wSzGyTAsroBCiC37CtVsvyOLa11d6MgJ1PTYV73Bc2cavJNhPp7rr84DZfltR1PqD6Q5b+cNtuSOPM8bbswF1zP6j6W1fJfUfSDVcXSadjLdc3Za/8Eptd8mdH6fiC5OG7w9e/DaTO+vM+CpaR17kk4vCTm9JPTOxqgX3yeRU2nes+m930+p/jKudXtc34+pDV8mO/dONo/NVPamOHdPf7k5vndr0rMtMbUb4x6sib9TEl62OOJmUfiZORNu5YU8KgytyhtXvTq9YWtR1/kfpLanLpebenzI8BCvT4eINDTg0ntQB8T0AAANw6PbBhhujbfb37goPdpBD7izU6ceLzA9xPRAABG0GiYw1nQdv3mD9u8nEeGeyYn0m2/cV66g5y3ayx6XICBCseklzF+rqlpfn0fT9Re9tL6enDmDL/yCAIS2ekEoHBjA69cbkyeTKSnG3r2u+rrq88cfrJ7ZuHZ6x74NPcd2dJ39caDsSsOJPeeXzzw2O/jyrD8/zA+6khN6PSfoQUFw3aKwliWRdYujGpZEda6KfLEm+umS8JpFYU1LIpuWRDQXhTwuCL2ZE3y3IOpGTkR5Xkj9/LAXZ75T+19RTDSXmyDkcjhwRYX6ywV88CDZuInOy6ZR0f4bN/BvvyHqoRi/uHOpZkXmy9sXzF27cXS00dWleX0BzCMUEELb29GZM+Srr4zUFBITQ+fMMe6Wyn0ve0qvN28urs6Pr80KvpL0z6eT/qkue2xT4fjm+RNaikObF0fczQk5lPLRt/H/8suU/+F+Vm+OvAMII+ZGowb0eA2vX9OBwbUB3tjPLE/cHU6I5RoPzLzRdQgQZmYG2zfIuVwA7VFamh4gG5E9hdB6g30rjW4qDNSLEDGz9e96DKnB5ogQ21XFaF4dEkKHh4f/YcioPxQtvF6voqgiVxpkpzWTlflZGRnFW6AV1R4AZYvSLMK6rOhvT/iwfLGibFFPbAK5Pd02MEFEkizNQ2ZVjqxaxlxBElxu0U37O++0X53aemWGo2Ye6VvoGSjyySV+ebGvd6GvpwjUFThvzO77ZZZa/YO7s1a8eQtt2wm37XR19TpU9+h+C8aD8alTkmTPv2L9Fhz5BIGp4m5N581H1BoPB0a1Sum6YfBRBFygQ5g5RHUuM0LmGSX/xkEPAGR8PXfQW7MQLGYfA0h8fXeGH8wwH857fXFmy5EpnWfS3HcyjLIccCf75cVM8W7GcGvu8LPcofoc350Mz41Znlu53rvzzYszfZdn4AvTW39Mr9wW131sqq8+982z3DdN2W8qs41fs5/vmHRpVdjZpaEnS0IurQ5/tnOS82CS+XMa/Tm9Y++Up1/H0yOpnmOp+Ei6fnimtj91YM+07m2Tn32TWrY6/uGK6JZNSS0b4u8sCj88a9zV3NDGpdHta+PKi0IfFIRcKYyt2bNhoLoMvup2iw5EDPPYCSM2Fu7erWs6stz3/9ZBD7kcarfUjeq3gNAYGkaEwrY2euoU3rYNlt5DAGLDABAZXh8eHPF0dKmXLoOnDV3Xf6naubm0MKlsTljVirm91y64e7s1iLzDI/D4cZwwiRYUoCnJZkoKTUszihYZxMA+HzZM6vNj76DX4zO374D796tV1S/u37iyaPrR1I+uzJ5QmTehcWFo66qUmmVJVYsiny2LqCwc/3PGuEPTxp3LGF+aH/akKPLCnAmHpo85PGPc6cyJF3IiHywIq12e8Ghp4qGMoOOzx9wvCGpdGt20IrlpcfSTosjzefFnsmNLc4Nr5oe2bMjo/Onrlz//0PHDl+27Nj7fvbF932ft+79yll13N9WpZWVaa6vqdIgNNc3b1z+eG1ae/N9bdq9DNbU0Lk5fuZKqKuSJs4FNL373AX/zDUlI8MzNQmvXuy/+4m6s7v3lUOW6eTezY+5NH1eVOb4iK+jstAm7ksceTvnoZtbEx4UhLSuiK0qij6eNOT9t7PWZEx5nju8+vguoKvUNA+qhPr/e0Oipq9PcGvb7gWXV5YwQZmozb45hnYY4MLWeT95FVi8IJpQZozVNJyRQWzBDM+TlAsSY6Bq/ieyJuYzRZYkFcz/DwHRb3ro0ulsWYwwhm/tiTe4CfGDt/60t/oPXhw8fPnz48Pbt23fv3797944h64cPHzAmjBGSrUc1CKJoN+X9234LSy5WA318ijUtysmdSLYqoFhtfQ4+gUNipYMlfthTp5gnSnU4bKxSnYKs6EDueyULmthz7/nFyU8vpHWWzvYKi4Zci1HvQqO/CHctRM8X6vW54t25rjtzyK10eG9+T9n+9qrLjq6aV93PFZcuSIo1UESxKhjBHnBit6ALosQmG0qy4nQKqstti9LIetKAEeh4ApaRY1TbMKFsPh0JzLcAiBBdBxjTgDvWIlvZkAnGWVnqLtUBpJ5BinWz+vOhslnDtdlDddlGZRZ8mNl7Pt3/OAvcy3rx6yzXg8yR1px3nXnDPQtGOhe8bZv/7lnBu6e5b2qzh6vnjdRkDz/OMkszSMXcwe7CkVfzh7sLRp4XDD7ONy9MBSdTXu5LeLQ56vyKsFNLwis+j0EnU+HJ9P5D07w/z9KPpskHp9ATaer+5M5vE5q/nvxyR1LHl3FP1sW0bUl4tjG6enV08/pJTatjy5dEPVwS83TdlMeLIsryQ57MDykrCLqfO6F0QWztV0ueXTwu1FbhrVs9kRHo9Gno81PTw+UcaE0qJVRHmBgmsrqRLc8SQpjoEBHToz1/DnftMqdOpampRk6Ot7TMHBpB/iFz+K3ucrt7OttLr9Yd3lWzdl5FVvCdaWNKp41/kBFUPWf841njnhQkdp3e31dXDSsqPPt+NL/4Eh/8Cf36i3zvtqvqsftlj+Jw6Kqq9L3Uerv7qh72P7jeemxv/ZbiWxlh16dPeDA3qCIv+GlxRGtJ+PMlYc2Lw9qXhr5YFfFidXTb8ohHRVHli+Lu5QXXLIpoWZlUVRJ7I2fihbnjf0j7+Mj0Mffmhz9bm1RREnlmztiD82JPbl5fuWZG/ZKoJ0WhV+dNuFkQWbogqjQ3pDw/9HFeUGVeSENucGthWFN+aENeSGN+aEN+SNPS5Navlzz7ZlnLpoLagvjqrODqeSGVs8dVLUjsr7jnP3KMJiXB8seetx/I0FugA63/tfz6lV5VJdy+5W6qe1F68fkPG5+tSW4onFhfENRYFNZUHN5YEvVofuyl2eNOTBv3U/qEw+ljLmcHl6+Ib90QU7Mk/H5BaNnc4Oqs4Oo5E9v3rXdU3aaKE/jf0MNH8cd/9nz1pdbeQf1+aFUAo4x/9jRfZJoejcl10HI/Q2tIOxftLMNroO0mMG2ed65gTAPDz/mtBBFnlrhsbs1rAYGp9QEvNbFGPQb6e0Y1o4z8A82m/d+DFm/fvrX/2zQ9Ho9X16EOIFtxapiUGqbpEaw55L+fySrJamBwk6q6OcsvSKIoSyKbEG6Nk7KedaGMGuTHKhVRlGVFsT2sdvsb+ylYjJDIx3XwKbaKogqSLGMqtj7TN2zQzl958exa57UpHddmdNyY6e5YaDqKPUKx3JIL2ws9PQuNZ3l6VbanPm+wPhuUzWn+YVLdrogn25Mef1/87N55hk8yQCLCcmAQuiJaBl+mscuyavdb2P132Br8Fxi1bTWm/kV2PMqySZBVSdiDjLiDg7vmqX1jWF1jJpfvAMTUBNgAXTeGnywYejh36Mm8dw2575ry3jTlj7Tmv20toFXz6o9OfXoyXSrLBvWL3rxY+KFvwWBnIWzKpc3zh14Uv3EsGnpdNNKzYORl0bBUMqguHlKKh6Ti4ZeLR1ryhqvmDZXN8l+bTs+kvP5+cvOOxAebY+q3xUnH0smZ6f7z6c6DScJPU50/Te/YmdCwNaF5a0L/3ild38R1bE3o25HatDGm9dNJzevjnq2Jbl4dWbs88t6yhNoVk2qKI2tLIh4tCLuWNeHUjDEXZoy7M2f8ky8W9FSWozVrjagoXPYAejyIWDqNDsigH4y8QYTg4RE48gZ6fZASZI2Z0yGiHi+4fRunTTUiI43t34p3botP65zN9a8aapyNVS2/Hm84uP1OybTrs8Y8yQ9pKAxuWhRaXxBcVxj1dOmk1sVhjYUhVXPGP57xcdX8Kc17Phsov/W6oar3/rW2vZuaNuU1rs2qX5/XunND8+5NNZ8vv7d83uOciMqMjyuzJtRkT6jJC6vOj6zND6lcFFuxePLTkoinxWG3cyfcmx/+oDjmflF0dUnE06WRpQujj84ad2pu6J2iSY8WRpcVBl/NmXhx7rhTs8cdmjbmfmFwz9rIjrWRpavTFu+7cfOzFS3LQhuWRd7KDXq8KOJ+Ydjtwsi7RXGX5k64PHfC7eyJ9+ZH1RZFtZeEty0Of744/FlJWEtRSMvCkKf5wS1FYe0r458vj20qCq/NntjwSY6z8r7+5ImrplpubXh571Lfz3ueblnQ8tWSp9vXNX5W3LA8vakopG1FdPvyiLaVsR1rojs2xL3+ZlLvlvjmZbH1heF1CyIeLowtK4quWJlQvj6x58tJlasmXSmMvZMVUpsd0lQS9nRpUPeGSOVICaq9ghpr9R27UUSEUVAAO7uRx2PZnSGfNg/Q6LHB8HfdgtwQiO1eEMu5ZJkAWQFhwsBIf44oEAWm1tsmbNaWhBDSrTEnCGGI4F82cloqiM67cPiZWO39pt/q1/vw4cPIyMiH9+//Tseb/29Ai8HBIYyJpumDQ0MQYeZoYrGeqQtOpyhKcv+Ag7Vwi6LMXUB8JqvbDuiB1gpRYmP7JFmRFFsTlmVZGXA4WY80s9KKo+bLCqJkh2OHU2CTM373cAvmsBJlSVJs5UOBSK6o0HNz6Ecfo4sXtb4j7saMV/dnN5yZ2nB2xrOrM16WZ/U8yu+vLlRq8s3WAl/nfE97ManNd92e03tySvvhpDsbo84vHFf3dcqrulIXwFLpffXKVVlWRPYwDFEWJUW0ph+yC2FgpulAt/qzEApsO4SwPWKItxRYgytYxxAhfBQg5QQrFzMs62fAQR+wr7DnASCMDEOnBjFMgAwsPn9Tt3TkydzhqpyhJ9nuG3OUW5lDDXkjz/MHW3KHmrJR1bynp6bXHJ1Zc3xOxy/TX16b3nV5evMv05suzOwum2dKi0fQsmF58aBruR+v8oOVfrjCD1cM6qsGhXWDPatHuhaOPCsYrJjjuz7D+0saPjGle29C7c7Enh8SjTNp4Hjqq/2JnT+kCccynQenvtyT3Lsrqfnz6M5t8f27EsQ9k/t2prZ/lfT6q/juLZMb1sffXhbT8MnUptWTa0oiqhdFPJ4fdjcv5HpO2OOiqNtzxpR9s0Kqa/BMnw7HjsWPHkFWRkCEBwfV6mr46adkw3p982bj3DlQV08whobJlpf19NFr143PtpiVVX13fm7Zs7xsXc7l+VMeLkmvWBB3Lf2ff0r8pxtZE5pKwjuWRT5fGtG2LLJrdVTHyqj2ZRFdq6Lal0e2lIQ3FoZWZk6oSPtT+dR/rZwbUZkxoTpjXH12UO3c8WUzP76b/tHl5H8+l/rxhTlx1+bFPs4LfboosmVRRFNReMPC8Nbi8JbViTfnR1+YM/7njLE/Tfto37TxO9Mm7Eodc3z2uF/mTriSPeF6QdijRTFl+RMvzhl3fOaYQ9PHViyK6FwZcb8w6MiMMaWFId3ro7s2xe347ufv9h7t2xjZuCzq8cLwhiXhdwtCruYG1y8Lv7cg7HFxdPmCkMs5waczxl/PDW1ckdCxOqptVWTX6qiu1ZFdqyK610S92BDdvTaqe3V0+/KoxoJx9cuSn+9e1batuHX99JaioObCsa1FE5vnT3g6P7hmXlBDQXDb8sju1RHd66JffZE08M2kri0JA98lO3Yndm2Oa1gcWV8UWlcS2rRpSvWm5PpPErq+THq0fsq9pckV+SF1i0J7tsS0bYzq2BTZ+2noq83h+oU1sOOR9vARjo4mJSXI5UaUjyxE1shIZE2b57IE56n4Y50Cc22tVsFAbQH56Cf2wCvCW5eY3jB6Br7VTo/xX0ybB9Z0RWLPGYPAakahNnLYA9xYRoIwNg3z7du3LGmGCBHDJJS+/XuzS/0vocX79+9M00QYMzxwCmKgCU62W7VHPSCINUOMmuzEmulGe4SYOCGPel6FVSJYDdvWUCmRt0aLrE/bPqZ9nNHiAX+EkRjAFUZzqZqunjiJ4uPQpER85IT2+hbpWmD25KKugheP5tScnlV9albLpYyuO3ktlzNrT017fS9DrpwD6+eTmnxyb458aVr74eTqHZMebYpu+TK6++Tq/u7n8PsfUHCwUl7hBFBR+IVIksyHfwiSLCkDTqdb13/3BBurTcxyDUKEMUTWE10M3i7Lq2hstRdZj9BhmRQb0I+sflqWH3GzBqEAYWN4RLt5k2zZAjt6EAFvnn878njO0JPs4Zqc4cpscG+u48ZsT9W8oaacoWe5qHIurJxjtiwANTni3Zm9F2e0nZlafTDp/t7J9/dMqjg4peXqbKElHw0U+9DaIe+GQWOdn6zzk7V+Y90g2eSTVvmdi/2vi/zt+cONhf6Hc32lmb47c14emNx1PM3z60znweSKL2KefBVf923Ko89juvckSgdn1H2d1PhVfN93k1/vT2/5dmrzVwllqyOqNsTVfZJYvi7xyYaUp58kN6+KblwcXrk0unzJpKqS2McLwm/lBF/PGl/z4xfuR4/MNWvQzZvYx4hvAw4N0fIKPGeOsXIlnjWbhEcYSUlo1UrU3AKpgTAGCHn8g26X6+Xjex0/b68sibwy5+PLc8bfzh5fljnmSc6E2kXhN3PDqkuielZHdK2O7FwV1bU66sW66N4N8b0b4h2bYrpWRj5bEvF8SURrcURNbsjt2UHXM8MeZoU+mRtUlxNalx/5MDPofsbEc6ljr80Oqls65VFBTHlucO38sDs5wadnTzySPuZmYXT72sltKyIqFoTeLIy8WRhxPSfo13lBZzPGHpz28a4pH+2c8tG+tI+v5wR1r4hoWRFfvijmSVFYRXHUg4Vh5UXBd+eH3FkYVrcqum9TzK87Pk88Ud3+ydTm5ZFta2Lb10TVL4u4viC6dmlEVUl49+rYl6ujnq+edH1h7MmsoOsLI6tXxj7fOPnVp7Evt6R0f5724tP4l5/GdH0S1/VJXNeGuLaV0a3FEc3zx7ctDe5ZG9GzPvrFhtju9bFd62I7V0c/WxrZtizyxacJr7emObZPlb6dJO9J6tuR9HJvsngks+vL+Ja1ke2fxPR+Efdya1Lb5tiubXFtOxIfrI6sXBPVsDKicXlE16cxvV9O7vp8UuvnSe1bYge2hptHp6HOcnL+Ihk7Rj90SKe8/9yK2ogQ9owQPs4AWZM5uApt98qNEv8gRr9v+uOtSxAiRPDoTAsEJiRyFQTa0/5HT5u3HxcWuFX57HrbQMXOk00TgAix2WIMq3QAWXeO1/c/m0L9n+31/w0tPrx//+bN26GhIY/XSyiVZcXlcjFUYAQ9y6AlW0iwLEDW/HDVKUiMVpJkS72wNGEmSwTUC4VXA5IlcliP2BPtaVGsv0EaJUvY3eCWICGpqlsQRFlxscLCFkWcgigjLF6/gcNC9YWL8LMGREup+zPPy3yjMw905JOBYjywDLxcQgeKad8C0JItVOd0XJ/Zdnmm40GW92n+UMM8fH+26+rMvtMzXv6U2ncwqee7eKX8a+lJtZGUrG3cpKouJ39okiiIrKucyzAII435cHQuwSErJbHHzIFRo601Tce24zPwIBdsjXIjbJYqy30060kDhFDMn6VDdIiIf1C/fx9FhtNZs3FHO2o77Hs4G93L7v05TbqdMdSY97Y5z1+V03dxunx3tqch22zM6b8+3fUk6+3LBW97579pLxisz9PuZTQdTynbm1D2XWLZd4lPjqbUnZ3Wcm1u7+Nc5FgxaG4YNDf6yXqldb7ckO2oye4pzXh+Ma3rShatyTcbst0P59LSma4bs7qPpD35Oq7s85iHX8Y17U5UTqQO/JTcsTvp5XdTendObvwq/vGWSb8siTiRP/HMguBLJSFnF4ZeWz753uqE5o2xDaujqlZEN6yPrVkRW7EwvGpReP2yuOtZE05O+ZeaA19TRfUYJqKGx+cDmBCvTxcFvaFKenhLr3yo3r1tHDxAtnyO2zup1w8xoR6fLjifndxxqSS5siTqbmHY7dzg0ryJ1/MiqkomNS6OaV8R1bEyqm1N/ItPp7zaFP96Q/SrDdGv1kf3b4od+CTOuTmpa3X8s8XhtUVhV7MmHkkbczB1zNXMkKqcsLLMoOrs0NrcsIb80MbCsOq80Nr5EZWFERV5IbULI69kBX+XOmZ78p+3Jv5p99Rxh2dOvDRvYv3i8Bdr47pWx7atiOpYFVW3OOrxwvDyhWEX5o7fm/rR3tSPjs8cc3z2xOOzJ56cNfZk5sSypQk3CoJuFYXfLQ6/sTC0eUXY/S+zPzr1tPmrgu614a8+i+vcEH+nKOphSfTztbHPl0d2rorsXB3VtjG57ZPkxlWRDasja9dO7v5sUu3qqNIV8WWrJz9cEdWxeXLLhtiWDTFVK6LuF4VVFEe0r530YlPc6y1x/V/Gv/487vWWuFdb4l59Ftu1JaVyTXzfNwnK3lR131TwUwo5O53cm6M9zm49mlG5aVLX5gRh91Rhx+TX2yb17018fTj9ydbE0lXhdRuje7+M6/4s+vU38cr3qcq+ZGnfFGFfsvvkVN+lZO+9Itz92Dh5Sr91Dy7IFgAAIABJREFUm5iBKU/Qeo4eHjX+1u6ItHyDrKWO9Rpxf6D1XFvA53zwJ8QYdsrFShB7Er6lrhP2D1nFb/Xi8HFhfGww4E8fwaPsdgBy4Z0QA0LEBEV7ODTX2NnwHoQIpUNDQ4ODg+/+0087/6vQ4v2HD8PDwwBCVXW53JokyYrL9bp/wJ4ga887YtwRS+QtUZrZSQXbpCRYTyoVRUmSZPuxEIqlXrDJUWysE1cvmKytqILIzE78qdq830JWBEEa3bXHhvfZJlqRz/5jHBSHH5euOyUFbt4CZ2fCzlrv+3Ne72a/scmHN/nQBtO9xos2Dnk/HfJ8OohXD2pL/M4iX98i0FYkPpnXc33Wy5s5qGruYFO2v26ecTvDuD6LXpuJfknx3MpW2h+4tu2gMdFCxWOFUJF3BfJayuEUdAAhtGb8jRrzyXZkoIxF2BpEqhPrecvMhakDaHeoMpgxTI8OAo88swZa8DlrGBM6OOjq7MIzZ9DsHLOzzd9z1HgwU781Q7+d6fg13Xlttlmf62vKGWrOF+4t6L1W1H1pplo+16if57g722jNH+mbP9RTONyWP9yS62vO0R5mtZ5Me7gvsWxP4sO9iR0XMtt/zeq+Ow87lvvperF1Ueulmc8uT+8py3S1FoL6HNSS6+lZ4HmW42me522cq9+b+fr8jLafpvf9lKqdTvP8Mt3/63TlxNTeH5PA8al9+6aUbYq+siL8WEHwvpljf5oz9sTCuP3Z4Yfzoq+WxDasjW7bFN/xSUzb+uiGNfEVS2OfFEfcXhhxJT/s/rzxFdkTKrauHOjpJtRQFUV2DNz56bvb6+d1bs3u+DSt5+vMnl15r8/sUusfY6AjTN2Co+bSmYefZtUvDb2aM+ZCTmj5oqiWpeENS8Lql0a2rox5tiK2Z1Ni7/ro/s3xrz6b/OqTeMdnMQOfxDo/i3V8GtOyMupSXvjxjAln5kUcmz7uQMqYc3PC7s8Lupsx/uK0sSenBZ2dFX4y9eNrc0JLFyRenjn2ZNrY7xM/2jP5T98nfrQ78c+nZgWV5YddnBt8YOqfdyZ/tHvKn7+f+vFP08Ycnjbm+Myx5fOD69ektK2Of7kmqnNlRMOy6Iol8ZWLQsuLQi9kTdg39ePvp084mxdyIS/oQl7wpcLg83kTb+ZPOPLFuo+PVzesn/xocUj58ojGVVENq2J6vpomfJPw+tOYzo3RbRtj2jfGdX8S27s5vvWT5M7PJt9fHHoka/zhrAnHcsMuLwzr2BwnbZ/U8knsLwXBd4vDyxaHPfss6fX2Kb3bk9R9icreyeKOBGlHgrI7wbE9qXZzSs0X8erRFHJyqnkv09e/2BhY2nYzt2JnavuemdoPKfqPqa6Dqf3fTnaenPrq9MzWPYktOxI6vo6XdqX0bUsU90zW9k+RD6Wic2m+Oxn+R/MGW+aPdGb7e7/QVAcxPJZEwTIkhDHhQwB5F2rg0eXs0XhWImUzQljTdHbXmKap67rtuLU70i3gYf2efNo8tat5xNkkiwcj1DA0Pt6YC4rQEhSx/fRGa2AtG2jGZswgFOCcia2KUwoA9Hi8mg58fr/fP/if1nH7/4oWb9++e//u3W+//fb23TvDNAVRcjidLLVnflaXWxN4WLcmO0mKKNkt0+wB1KLL5XZyYZn7WUVRYnSQZI0CdFrR3zbUCpayLcuKYs3dG91vMeBwSpIsSpKsKKIkMdcTmznIgME25vLHuKoqV0FkWWDCBnvIRFuH2t7tVipMssVnbPDRz3zmZr93y6B3i8/c7KWf+s0vBz1f+81vBsH6QakEdJaoT3Kkh7mdF2e2nEp33s7Qy/PArbnGwzmee5neWxmDl6YalV+qFQ9xwmSyZYtjwCmorlGTaCU2aYCaJvfFIuvZarx0ILyGYM3A1hxyLrtZu5b1l9qzVA3D1CHEPr+bEPw7tw/LmzD1eN1ut7F9O01MJlVVpPe08WCGtzyDPsikDzLRvdnoXqZ2L7P30qzeq7PE+3OlsqyB2xlCaSasnOe8NVu8P8fbVjDiXDj0cv5QZ8HIi4LBtiVmw3xQnac+yWv/dXb3pYzuq5nPL6YrzxdIzxe+LM92PF3g7l6EXxX5pJIhZ9GQuAj2LFEq5hrN2cMv8knNPMfFGa5fZ8CL0/GFafrpqc7DU/DZdOl4Wv+BKW27ku9/GnNxadix/KD9GeO+nznmh9njf5g9/vtZ4w5mjC9dGvN04+RnG6LrVsfcKYm6uSi6rDiyrCisYlFY/eKIW1njTs0IvrWupPSLdT9mpe5Mi9g2+aNt8f8Pc+/5FNWirvuu/+TWrVv77jXnVMmxm26gyRmanHPOOQgYUBAEJChJzIhIECQIIjnnHBroHEceowM451xrnfthjG6Y++y6de8+p+ocy/KLbQtVOt5+3+d5fs//1ez890/+eiNheosx+vsZtONCh4v6RP7XN7OV6c1edyrt/+259+2BCKMOP703AQarKea8YsZpAf04l3ZSYMUpYfHvMoVlTGEpk1vMENxlCsrs+KXW/Lu2M8mWrwMMu4IN34RYfAs3m482XUukf4+kvXK/88FL74OXfpPTnWrbXxscfuv00H/tfqfD9Vat3S+Prf9eaf33+1b/Xm9/ayLUbDrC9Hu42UQ0YyjM8rWPfre/4WSkyVy8+UC4yVyi5XE2fT3F/DDd8iiDvpREX0syP0in7aRbdQUYtfuZfY4wH4g0HogxWcy0WM60+B5n+CQ94t+ez/ekesymms2k04YTzPoTrFeLnY7LmKKHNpwy5lahzXSG1WK27XGRzUw67WuSxcco0+kM+mqB/UyG1XCi5Uiy2Y90844Qw9Ygg94488F488kMJv+Jk6jOiVttr2hygNqcoHZnqMMZanWUtbqdv3BWTfhdzgarD+JVcL5oN2m500P0ia0aZKu6vYguD+XXAEmbu/iTz/E7t81mx/UnrLF8xkCa/Yc4q8FU+uoD261GV2GPh3rGX7UaojlPUEsTCG4sKBhRgChOKLWPde2xCILga9AvhGl9schfwSS6CxW5fxNKJfkHb6wglMlQF/kGQIBaQVBUW84I6SiEOmgbacyVKwD0uqxXW/6hwxtTtHkq8UMZc7UZQxhGSK+81rJIua3kgIIgCJVK9b8nYOo/nxZXV1cymQIAALVaTRBKPl+gI7zeuAgJdL4jUie44YslxwMVf6NiEDJqBZFIrpmsQuoMRTJoqZyE7u5ERb4p4UFAtiTdJGfohG7d45ivhQlKyVVGch2AEInEQrGEJ5GKIVigvQhJFCBfAl3sdwp2Y6Qn8ag0S40XElA+AeWr8UIMyEXkRQRSrkTuIdICRJQBHiWejQUe9/me9Xuf9gbwR0OhH/GK0RD0hz/2IxCf9FcP+2hGQqCNLllhKWqgr5ieEQAgCfwQisTk533KeEdhLylzN2XmoPZcbRWztheM6qUgS9O0IJrrf8QIqhQI5PMLmEgEaS7RyyuEIAAt7RlBUADD8aUlzMQYrayFeVPQsA/wxV3S7w2NsC+6PE/eeon7fZSTfvKv3vvv3Oebnabq7RebnXdeu532+J/3+3F63MTf2KqjiJ/i2KuzqCt+7E9R/E9uzO+nkb9fRBPHUZyv3oefPY77vfiLIQAnkZCmIdxE8VYMdz4UO49Wn0ap+fHIWsT+e7eLUd+fgij1XrRwIAD46k2M+wG9nvx2F/QTW9nvI3nlznnuslrlMJxP60mxeBNv+SLIoNbrzlOPW7Xut+q9btd53an11KvzvtMRpN8dafoy1KI70momibGYSPsWaTwVYzoTR/vib9zpoDfkbd5i8/dyo/+j2PT/LKX/233bv1fY/1Lt+lud563hSMPTLDNOLmMjjTETY/I13LCNrffE5benbr+9DtDvDDCYT6MLy22PC+mH+XTuXeZeAZNfypBX2EKVLMl9a3mls+ieraicKbpve3TXYTuXsZ9ruZxhMRRp2hNo9MHPuMffdDTYeDHKbDHSbDjE4luI6UKk6VKU6VSYyXCgUa+3fr+3/rCf4Qdv/Wbn2y3OtwYDDGcT7RZSHRbi6RuJFtvJFqfZVnvZVqMxZtsZFtwC+ky82XSs6X6axXKC+Uqi+XEG7Tybtpxg9iHQZCPH9iTXcjnHdqnAca+YKXrIWKnyi6z/MnU/nn+PybtvK6iw2yhgLuTQj8ttwFpnuN5eXO20WmK/Xux0VspaybEcTafvljlLH9qIH9hKH9pIHjt8jjVrDTJ8H2E6n0k7L7eZTDV/E2GyUGaPv/ZQtLsD73yVfT7KUbZ62k89G6BZDFQvBqlWw9WiTBVWppbkKQ7S4cOkS07i1WHs5UbU5Vbs1VkydpS43uU79oTVf5fxJtH8RYhhHVu/1lv/eZBhfyFztZ0t++ov+x4A7MWowWzwPPlo1PtgOA2BFBCMarU97DqBRDXcQbpaWa22d523+OsKQpoAKfC4LlevxR/AMIIoAFCLjKR6OECd2YlCWFJpf/IqQD79UW1ZLykQIrrODKrLHdR9tZBu5mk9vuQs0ZZzUEErCCJr+JR//PHH/24D4z+ZFkqlSkzhuKlbEJWAo0YF5Vwijzy6cmyBUExW3Qlu9Gbr4gW6GUN6hK754SKxTCbXbRg3T0mia7CSlC8QSmUy7YYhFN3otyCBg7opJaLmilSnsYvEYqFEJgIhIU4IAVB2yuHPL4hEYvIb4fHFcgV0sf34YNKDvx0pPowXHMSfLIRzViMU3BRQmKkQZisE2RfbcdvjIRsjQZzVcPA4Bj2I4v8I5I2xpdOh0skwZNJPORNIzAQQs4Hwd39xl8Pplzzx9ARYek8wOiaUyoQiiVAkIX3clP9PrQZVGuyPPyEE0Z5ZtTss+U9Na+QgDbWwloGKoNQaiyKYbgXBf/6JLK0gbDYUFIS+ewcfHUMgCKvVCEFgGAbCMEYQ8JcvUEoGuDwnny9Rjrv/nA0EvrIl/V7iPvbeK7+NFlfpFx9wjC0Z9Np45THT6Djf5LTe7nzU7SafDSR2wqHlIGwt5HdJ3E9p3E9x3E+p9qcs7qcsgTiJhlaCFQsBwH6kGsmGLxKkm6GyzXD5dpRaHKcWxGkU6Zec6MvdEM1+yE9uJHEUA89H/tyN+OMgDBj0Qob8fs5GqyeCsS9+wrdusw+sh4usetIsu1OsPkSavAo2bPDWq3K6VeX8a43b7WqXOzXut2u99ZvYd1p99Zo9b78NsvgcbDIWbTEdT+8NMelgm3R7GX/30pvyNfnsotfE+vUx7f++T//3+9Z/f2T/yxPXW40+dw4LbUQPXHdy7JYSzHYy6OsZ9MFI484A41ZfwxZf/Y5gi8kUxm4ubT2bdlHCEJQzgUc2SJUdWm0HV9nCT13ASjukyhatZike2XKKrXZzLPdyafuF1l+jTNrZRm1eRuOhxvORpqNhFmMhpitRprPhJmPBJp98jbu8DId9jUf8jCaDzeZjzefjad/CjH9EmBxnWXOyGUcZFtsptO105kU+8zjPZiqRtp1hwSuk72VZTsSaLSVb7mXS99KtjtMtOBmWxxmWXVE2/dFWU4mmn2JoL6NYH2Joi0X0wyrXxobXb9ua0TprRa0D3OAoq7HnP2bxH7PE1fbgM3ui1R1odBY/Zcnr7aU1trJaF7zND29wROrsoVoWr8Z1tdhmJc/q4oGD6KGN8IH1aRlzNMXiY6LZbrUj3O2D/YhU78RpuMkabrJGnK6WZ6mBbDWUq1HWqIgmRFKISLOVUKESLiLgIjVxFwMKeTvJB99Cvj9z6C22epNi+SLMuNFfvyPIsNnPoDHA4H0GfaLKYbndj7sQIT1NkJ7Eg+cJoo0Q6VY0zBtHMCWIYZA2dQFTUEhE22Oow8HipBXq+hhFpllBmDzS6pjNlGyg86NTkdhr7RqCIIhMv2rJkpDOpnjjvySohUGR5CgUw3R2RGoFIUVELSHxurlLi7PUNaDolhjdaYvcnP744z8v1vxf9eM/TgsYRi64fKFIzOMLKLCSWKr1nlJsVwGVk7gOVJPPceHN+muRrhpPoC14kJLgVdENfrhIyyHXvY+uqVSbghZfi9LaEm/ycnXtbqLKMHQhOJlQKCbjb2KJTCCRSXgC6cKipL0DLCkB/P0RTw/hzr5ICnH5oFwOAvIhSJQnOY4D+GmclZid8cid8cDtcd+DmYCL7VhEli/nZRwuBG+P+22N+O18CziaCZaexGOcOPFs8PIr99VOd+GQj3SUrRjz4/b7rLe5fHts+y7LfHn4tViBiKRyoVAsk8ogGIFgFFWqAKUS/vkHIBRhMzPI+/fg/iGIoiiKk34PiOwBJjk8MFVDBurWWG2FAKxFRUEgjGEqmQKQH2wSH3rwuBT49m3M0xNLTwefP8fEYpgs0UQQGIRgvoTgj2FTfuiEPzrmi4/7Xs0E/D4bAI+yD145nX304g/4Hn1w2+702nvtttnpPtPkPN1ov9frjR5G/xTHX57HXp5HX4niLi+irsTxl2DSlTxBI0q4hNIvgXTiIpHgJoAX8agsHZVlSPfjBIth6HGiRpp4CaVdoqlXcNIVkHAlSbkSxmMHUeBW3E9+rHInEpuKhEb94FEv6KsPMOi3+9zpS7b5UKHt52TLnniLiRSLiWTz4QTLrlCLBvc7j+x/qbD7pdLp1lN3/Tqv2/0RJuPRpp+CDN/6G34MsfwUZPzO36gv2vpriGmPl/64t+FSoOl8iPlbzzsPWX+vsP/lkeOvT9xu13re6Ymy2Myy5JUwj3LoOxmWuxm07QzL7Ryb1Uzm1xjTZp87PZHGK1m03Tz6cbHVXrEV74ENXmNL1LDQahZabYtVs9BqFvSEBTy24ZXbckptOcVWkocsTrHVVi7jRyJjMcrkW7DxRAxtLcnqe5TVp2D6YIDxfDRtPNRkKMCoj23wwdf8lb/JYJjRTKzZeqLFfjqNW2BznmN1nmN1lGtznmfFK2Sup1ruZtO5RYzzQqvdXOZ0Cm08zmw0jrGcSuPkMk+KHL/E23yOYo4nmncGGTT43G5k6zUH6g+kmFZVloe/Hhc/td994rD+wHY8i9Ybb9aXYD6QaD6cZrH30IZ46Ux0OIMtjtsV9tOF1nN37fYesThPbA6qnBdKWful1ooaO1kNS1jFklSxFDWsiwrboTzaQIHlSoPL1nuPi4VggJ+hxMo0qkcaVb1G1axR1aqJOgyokguyZbx0TFGCggUycTpvJ37vW8jEM8f+UmZ3rtXrJPPnYSYvggyG4kxXs2jTqZaDCZZdqVYDhYzxauflLr/VXr+1AS/hXiwBFGLCVIjzDFBAkEQCASCCUbcmRItHA6mcBISiOIX7BUk9ANMGjLQc8ht5C935l5wWqJZar1vZb3iiqJYOSOsrgWEY1PoYdeo6KTj+RWDXRtC1ByiYChXCVOSbnAewtn9Q142oA9/qTmT/W0EJr6fFv/7bfwNBmC8QibWP4+uP+WIqLqD1HUl0jD8yQqFLyQmoOodr/6tEIrvmh2uXBtJiKxJJRCLJze2EZNCSs0FbZ03pw2Idh5wyO1HDg5pVYun1l6qdImKpjCcUKya+o9FRkI0NZmSMeXopUjPh9rfSsxORZBOBfmBwFw6WaLAcHLoLCzNlnBzJSZbsPOVoIXj7O1uwH326FnkwH8LdiVZwk2BhsvQkbmc0YPWz184g+2w0UDDO3u9yX2h0WnruxO1lT9c5jley9tpc9pttz9+Fyw5mhWKFVK4AABDFcBRGFKccbH4eePAADQvDGAzM3x+eXYCv/oQwNYLiIARBGEFay1FtuIyy4l1TNrWAfpUKIpQYrgFkp4qDBs5sEXf3OcKbJr6NAmUPiZg4KCMTPzhC1BqqYQZV4YhUtXdXteoPffMFR8Ogb8GXs4GqKX/5F2942AedDMB/BAPDbGF/4Ol7L9EgWzETJJ70X2xxWuxwUayFihcCT7+ypduRl5J4jTzpEku7RDKUFwlKcYpGWaCSpCpFydKjWJCXqIKzYX6W/CgB5adogFQNkqVGMtRo5iWWe4Vma+Qp6ot41VkMthmGTkfDExHSQX/JgLes3/PsgyvvvdtBk9NhrdP+I9uVAvpRmfVmAWMxzWoumT4ZazEYatzlb/jc484Tx98eO996FWC0nmZ1lMPcTKVNx5mNRJrNJttORtH7ffQGfAwnfI2mA4x/BBl/DTT64Gfw1lf/LVv/ja9Bo9edJ66/NfvcGYs3Oci1OitgnhVanRTanBVZcYsZB3mMkTjT0STaWq7NTI79RqnbwT2nxXzbjQIr/kNb7Kk9Ws0CK20VlbbQE5bskS33noP8iRNc6ww8cRQ+sOGXM7mlzM1k2nSU2X4O4zCHMRLLnE+xXkswHw42/sA2fO+j9znU6rmnUb2nQbP77Weut1756n8INOgNN+0JMe4LM+oPMxyOMllLox3l2a6k0/dy6RfFDH4x4zCfMZNsPpFstZltxStiXtz3Ws6yHYo2m0ujvQ0ybPfXb2DrN/rotfj+vTLJza117tHj0q54o5Zw40Z//Wds/afeenVs/ac++m2hxotlVkCL0+ZDVncqvTfZrCfRpD3KaCjTfPmBM6fGTVxpf1bBOn3E4lTYrJYw9h7Zgq3OB43OUxUOs9UO8y9cFt86CQ+SLtU1KqJKo2zUKFs0yuca/LkKrVOjTwm4BgEfXJzErw77TrW5jlbb9hUyX8WZvQgzbPDX7ww1mkmjHxczufesBRW23McuB0+cjp7Zrzx3XPnIPl+I4G/EcjYSQdm9S/yRkniHHRxhaWnIly/Q1c9rfrjuEgtCBKHUxVq1/HCE3DFIUo62jVyXt7j+LA9fzwOYAn5Q70PV4lLzgHx0YzeiSxhO/hU6IiGCoqA2GX7zox5MvQ+oPXzh1FyBYKpugMSKkLe1/67LHUHQm9nn/7U/rqcFCEIkOZVyxPIEursQ2YpKWVqpDYO6COlmgI7ULRZLyAf99fIhkVI11AJyeJBKAzlUqLwFXyAUi2XXcFmJVEB1CgmFFC2KDHhTpintCqJtvxCIBDffViiSSOV8oUgMgJKxb3Bioqj2mXxsTLw5wT2Z4IpeAkCLGm+8Uj66VJZp8HI1WqrCHyrhUkSSpzhLJsBcQJAuPIyWX8TuTQesDnpxVsK4G5EyThwiTOauRe6P+S+9d9/u9RJ+8z/86D3T4LL3xvus22ehwfH0refPqYA/Z4LVg17YQKRsa1SugDFCjV79oVjfwFNTMSsGYmqGZufgvf3y+TlsewaYfAotdAIyGYzi2NERrAAQ3UcMql8a1Ol1lAEDwxRv3mATkzKJQrT3BtsP4f/wPOyzAy5yNH++RtFx6GRWvjEv5RxBCAwiOIKrUASXrrUjP3wlI+yD1y6SL37qhZDfN0JUC8FH772O33rjcxF/rAb9vhyhWY9E54KIhcA/DyL+dR4tGA/4XmO31OYk+uF3MeIt+OGnFsVfYpkaPFeD56kVmeS0UEM5hCAJ4qUgkiwCyMZkWQA3UXERrwQyVGi2Cs1RQtnAaap4NZw/5Suc9oe3giTTIZzPbMEXD3w5WD4TeNHjwen2Qsb8lUNsxStnoNXpotrlpNJxp4S1kU7fyLHdzGDuptG20uhz8RbD4SYvPPUeO916wdYfibGci6cNh5u+CzJ/G2zZ4Xmn1eVWh+vt91763/2Np4JMRgOMegIMPgUYdAcY9EbQ2vwMnvvcafc3fBlkPBhtup5rfVTE3M9nrmXTltItd3Pou7n02VTaYpbttyzXgSSbjSLb/XLH5WKno/vOkipHWSVLUWkrrLDFnjnidQ5IjT1a70g0OWMNjkidveyRraSCxS+zEZTZSO7bHOXSdjIsDzItRyPNWvwtPgRbfvI16PA26fC4U+/46zPn2yORpt9jTUeiTN4GGnT4639LMJ1LNV/KoC1l0OdSLN+HWfRFmI7FmozEmIzGmo7Fmy+k0Y/K3E9rYk/ueXHu2s2kW70JMR6IZ06nWvVGGA7E00cynYdS7SMaPlk3j6znWH9PM5vLsV7Ns+qNNqnz1qtn6z/10n8eajheRJ8udxjJoZ0+tN4vY/Sm0j8k03pSzCdyaSvFjIMKu4saR+4T1vEj2716N+irv/Kbv+CTj2wsSDIbfjDOFhxF48h9NVFL4E9UeA2OPibQJ0q8XqPqRJFqubxQzE25mAjZ6PT8UemyWOb4Nd3ic5LFcJL5eo7VxX0bXqWdsM5d0uAsa3aB21ywLndoPgQ4z9BAxRA/c2s8+GAtQirLxdQv8PNZzMsXCQnB5HJQpUJQlFIsKLYNVWKh0CnGJIdYOwPIgw+sbZkkUZJkpo98apO+QRiGSWCtVmmACIIgt3yKREtlA2EtrFALItO2g0DaLiYURW+q4tdGFR0SkYpooNeZcwi8bkahelYg8tSMoKharSEFjH/961//+Mc//r+fpzRXVxrN/8zaV2paQBDM5fLF1zGF654GChguEpGiNOk+EorEUpnihphM4ZvIpUG3DQiEYh0Clk8VkQr/w8FKrG0NEmir8SQSqYBqQBKR7FgtBorywkokMi5PIBRLSNY3+QWItIV6Qm3kWyqV8YVisUh8sTV9vN3BOX7IOcg62kw4WPLhHURiQDEkyUMUJZdEpQopw8ECNX5fidyFhdmgIA0WZ/OPEsTn8aAwjbcafjLttzPqs/bFe7Xfa2vU/3gmWLQYLpz2W+l0PXjvwev3Xu30XW31kgz4XE4FaaYCeT2e5x/cj1vttp6zj4eeKE7XEYKAz7loXx/S2wstLqD7s4Lxam5PmuxDiPgFC+xwVKx+gqZn4YAAZGQUUmtQgiA/NwHX/4bIlhgUwHGYy8W9vbCaOsHh0up7tnw9GNyMOBvzFSwGKGWxGiQHOc5UrObI1nLAlSLp+nvgcFyy8HD1pffpJw/pMPv8k4d4yAv54YvPBlythyIzgSdd3rLx4N+3Qn/fjfzzMPIfR5G/74ap1kM12+GX2+GH3R7fn7I4X7yxrTD8MFzFj9WgeRqiWIPna/B8NVagwkq6eRTlAAAgAElEQVRU2F0VVKQE8wi4SAnnq+AsXJ6By9OVcLYKyVaj2ZLd6LOJQP5cmHQtBDqORjmxgkl//g9feCtUshBwOsIGZvz5g97IWqhyPRT56gN/8uR2uJ3WO3MqHLZKnGfyXZfzbfbzrI4KrA/zWdvpjKUM1vdkm09hxm8ibDoDzFqD6M+8DJ+63W7wMGzyo7f4mk+EmSxHma5GmU2Hm46Em46Em3UGmtW6Gz5x+rXO43Z7oNFAjNlQnPGHaEZboPFz9p3nbP1Wf4OXgQY9UeYTqYyJZMvtAusfqfRPUcaLudYn9x1OK9yFVa6cCufzCkdFrbO0xkFYZYc+cyCaHJVNjqrnTtgzB8ljW3m9O/DMQ1BhvVFs8zWONhJH+xplNhBm/D3eajPNeirCZDrceDXWbC7KbCTSfCrWfD3VcjeTtpJi8THE8H2I4XyqxWkRk1PE2M+jreXYzKdZ9kcYfQw16goxbPLWa/PV7422mCsNPr7nIqu02y2x/xJrtpxptZdrtZVteXDfi1PhKi6lPah9YPBiZiLHbaeIJnpsJ6liHZcyptMsJzPseuKtG/30WmNMFh+7nDV6Ii0OcJO9pN7h4ond6SObs8c2W+XMHwXWQ5mW3wut5h64HL4KlE8Gq/kZannuJZivVOTyNiM5G8ESfoISfXylbrxSN+JotVx2DwIeyOUFPGHC+WHs6WrYbr/37DOn/kKn4VzWSLbFzj1rXiVL+MRBWG0nbXJUtLqBnW5Ilzsx7K/cjtYART81zWqs7mw9ZuGDy+Jnt7314DNevBjtxYZGYTMLNDsbu+CCBAEjKKJt0CNPRhQOFr7usCJ1aR1tXgGABKEEIRhGUdJQS/ao/zVvQbVzU1FtQPcyVGeyAiGqIwShIlDXAHOq/IM0qlznLSg4FWlU0bUzUXAq7X9tKv+B4wBIGXMxjPLKk9+URqNRq9WEUgnBsFqtRlHs/2Vm/POf//znP/+p0WgUAKhUKv8nriZ/++c//4nhhM5rJBZL+TzBTZaqrlZaZ3i9fqxLZTfEZKraSJuq+wsEUBeAkMkUlIKtpQFqa4soBi0Zy5DK5FqWlDZvIbj5PtrabZ0qfqOdm/xVKpPzBSKpDOAJuMebLfvTfsdr/qcbQacbwbyjxOP1MP5RAg5XIEA5jpSq8XsEUkwgpbCiAIcKCbAQBwsRxV3+SbriIgk8ikYOw89mA+ffuM+0OU+1Os6/dd0f9N3p8Z565jDb6LjW5jzf7HzxyVs5GYBOBODj/uAwG/vmJ+z1X2v0WKpxOO3wIcYLiK1uZPWNaPQhOJovfR+yWcnYqbISvrATtTlB7bYXr2OhvQ2M7YcFBaEcDoBhsFpDemQVwDVLFSQICEWJ6mrcwhIaHV3sqZhuZJ6OB8IXKQg/EeQk4JIUpTSJOAxR7YWpj2MVk17cLjdOny+y4I9vhyvmArdeu212uO29cVtqdNjrdEFnA/7YCkV++CJTfsRSELES8nMn/I+DyD/2I35uheKLgdhCoHIl5LSfvfzS5Xw2SLQVjorTLonCS6KAnBYqrFSF3VVjJWrsrhIsUMI5SihLBWer0Fw1lqdC81VoPnCewF8Ogc7jlVC6Gk7XYBlqME15Fq3ip0k3kg8HvJC1IOVmkGDIC9wOv5Qlqo+jiDE/rNcH6fKXPHdbL7VZKHFaveuwe9d6Lo9+cpfFvefAv2dzVmJ9kEtbS6f1xdAbvI2qXW8/c7v91PnWY8fbrWyT+SizuQjjngCTFm/Tpw6/trjdfuWt3+J+u9rhtypX/Rq33xq9bzf53K730qvzvF3rqV/rqVftfvup153WAMMfqbSFTPpuIXMtm9EdafIqwvxLCuNLosWPTKv1ItZRGWu3lDWWbvkp0Xw8m7Z/z5pXxZLX2suf2guf2MKNzsJq+41iq940m48JtvPZNnsFjINc+m4WbTXdejPN+jCTfpxJP8qkb6bSlpLoQ5Hmnf76rwP0x2JNBiKN23z1P4UZLWXQdwqYZyWMk0L6dBpjIcf+II++mWs9nWrVF2H4Lsx4NNni4pED75HDSoHNUqb5TIrZSp7t+j3PtWIrbrVz1fO24OqXY6nGe4/twVc+0GsPoN1JWmfHrWCdPLD/kWX1LtHiawFD+MJF3uoIttnD7c5IqzPYYA82OIAN9tJGF9ELT26T02yF81yT5+ZHL8Vp3qWmQq2q0CirlcgjDKzA4VIVdl9F1MuBijN+2gUv7oIbd34edXYeeXIYvjXO/tHg0F/AfJVo/iHRcrGYwa9hyZocFS0uUKcb2uWu7PGEB9n4doxKkq5GypV4HQw/JdBaSJAsOYg8X4nkbkdenEVyBJkKZE717hPEtEHCw9HpaQzDyMIrEIIxbSUJaXYiH9ekwKBFomnVCwAkY3rkqYe8CJEf7UnfoAIAEBRTaE1K2lgG2ZahuyxpI1AgSMYpCIKAIXK3oJxOul2EwJVkdJwMZ2hhDRCsNUZqo+M4CFx75XVlyf/BK4/juEIBUNx1BMEwnBwD//rXv/74448///xTc3mpUWtUKhXpKpbJFSjl3VL+639S7u9vUqlcIpWJtPk1baLtpkWVjDIIdQgNsTb0IKBWEFLNFpFSBFl9qgWDi2QkGFyLAuTx+SSBgwzKCUWUrK1bQXg84XWLqpAifotEkr/UQujauW9YocRaBq2AAoNTHHKhFOBx53lH+XJ+mhJ9oMIeKtGHOPwAhx5cqmo0ylocuadEy1TEA6kgi3+ciIIlavw+ARep8HJImn+xEyM5TJQfJJ1Oh52MBez1ea29d93o9jz44rXU4Tzb5DhWbXfwzhMb9z/r8uB0+/KGA+GpAGI6UPrF+/SN216L13Gr29FzO/i9s/C129ozx62ndugbJ+yt89Fz9/MOL+kbb6DTWdrudFLvIJzphIeGEWMTwpqBvHwJzszgIjGAXMt6AIIiQhHx8CFqbII+rt6fHvhyjzX22Hrjk7eCk6gC0sUHsQpOkuwkDjqIUfMS8bNU0USA4KuP6IcvuBxydRx10uszWsEafmA9UckafmA99dReOOyrXAxSLgYjcyFXe5G/70dc7YZdrodcrodcrQcTi4H8ER9gPVrFiRV+99397LnZ68HdiFJC2WosV4Xmq7E8NV6qwkpVWKmaKAP4GYg4TQXnqOBsFVqgwkrVeBkB5StO41BRohrLUCMZKjhdjWRo0Aw1mAqfJwhmwvCdmD/Oo1XbocLRUNlMuFoQo5Enqrej1D+C1cPBUJc/v9mH2+h7Vuu+UW67Vm5/UekgqWSJHtmKHloL7jE5JbZTqfS3YZZNbOMax9+e2P3y0utOd6DRbKTJRIhRg9OtZ863K+1+qXX8dTDEeDbGdCzC7KWfxVPn32rcb9W436r1+O1zlMlUOutbMvNVgEET26CBbfDCT7832qw70nQylfE12aYj2OhjtOlqIfPkgT2nwvGglDWVw/iRY/U9h/42xrQzyvhDnGlPosViiT2vylby1I5XZTeZa/U+3nwpl8krtxGUWwse2GyX2K7kO57k2R5l0Q+y6Cc59K002mCk2ccQk/EYk7EY0/fBhjNJZtvZ9J0s2ki82WCC2dldJr+MySlhnhRZnxYz1nPpi5mWcylms+nmI4lmXTHmCwX0vTLmaYU157HtaaXNWZXNZonp6yK/kOfTbx/nHlXQBC9dd9tdFursthpYpw12omYHRbODosnxoo41kGvxKd1ipIDRm2X+JcdiPM/ya6blYC5tv8YeandWv3O77PYgejwEPR7c0QDxfiIkvUvgNSpl25Wm80rdekU8UaL3Ds+TN44jDo7DT/ZCd+b8N775rI+w10d9dsf9Dt97z1fZjRQydx7YyBrs4JfO6Ad31aC3aoStHPPDv/lKF4IhQZoavXepfKHEm2Xyu1JZLgYVapC7aqxMjd5VosXHF1E7nAyVapnY3UJi4uGoKIzHRQkCQVESzkHqFjihRBBUVycMwYiSIFAMR1AUJwgIRpRKJQTD5G+R/H/SSovj5MswHCcgEMZxJdV0qwBIOKBSpYIRFMPwG+9G5cBJ/iBBKCEIIQgljCAohqMIBsOUb4VQKskVBKAQ61THO1mGoatnv+mVx7UyDLlbXHvlqXMWjOM4GdVSqlQatQbVOoDJtyW7EckhoTu+YTiuubz8+fP3P/74H9oz/iYUSURaIgX5dOYL/kLgoIIRWq+qTtzWNVJoVxBtM52uKu7GZUmnXoioSiKdnYkMact06gUJmpVKZRRBREgFsMklRigUaw21chI0q11ByGGmE7rFUqmcLxBJ5QrRzJzsU69CPCnmpKCy3EtlNY48UKEPL1W1KqwKkBQJz1MRoAgBS4TcdBV+X4XfV+MVMFACyPMwqARHSnGkDBDmnSyGnU2HSRdDoa1w/DyOOxO098l9v8dzq93t4LW7YtAHHPbd6vTY/uAlmw+5mAjhjgXik37KIS/1sLei13O9wX6x3nG80naq0l760hV44yp86wt3e4Jd3srPnuB7L36zvfSlB747BL/5AHqxMXt7JCoaWN9Cfv4JIDihugRRDIFgoqgQ0dOH65vPlycnmhP6Ci2/3mfOPHc8GAuQHMbwNqIgfjIsSIGOElBBAn6eCMwEKTdDVbvh5yM+3NHA9Xaf+Qb3hXrHnRan1Uanmaf2W689LgZ897vY863ex4N+yu1w5VYEsRiEzQeKxnyvtkLR9VDJcojmIprYj5CMs8VLwZAoQX6RiEgyMSAfA3IJuEyNl2mIcgIqBHipiDRbhd1VoflqtECNl6uwUjWSq0Yz1WimGk5DxfFKME2NZmiwTFyaDOxGydeTlMfpV2fRP89iwJUU+Wy08iBCLYpXixM1x9Ga+SDlEBvvC1D2+mHvXcUvHCVNjtJmR/iFE9Tqqmh0kD9l8Z56zmczZjJoC5lW47Fm4xHG63FmW3Gm67FmK3EW/f4GDc63ahx+fWDz7+3e+t+iaRPRpiPhxg2etytdf6tx/63K9be3oSarmYytLNpUkmUL2+Cph369t16Dj35roOHHOGZvsv2bcJPOUMPxDPp5hb2w0mGvzG6jzFlc7XJSYTeWxXgba9afYt6XbPExkTadT5/Jp3cnWbyJMdsstgFqXMWPWcIqFq/ecf2B/XYBg1vKPC+x3shhHufTV1Mt2v0N+yLMpmLN1lLMZ+PNesKMvsWbHeXTt3Np48lm6/l0UaWdrNoeqHaQPrHbK2Us5dCmkkyHoo0WMy3fhRt1JZuuPmAALY7K185Qiz34wh5vYSw3BOe+GP/WnKd4aX/xxnXmKWsg1/JllHFLmGFvmvnyPeutx7bbFYyxPIvuRNOP8SavYozbY4zbIo2eBxm8CDd8nWQ+WWJ1UGd/1u563O683eG82eWx9NFjfYTNOUgQCPMVwAMUrlQi5QJRxs5x+MFO8NYP36XPHtOdzt+bHSebHSabHcbr7cce23bn0b4V0M+fsKC3blcjvsSoL7YUDK+EgjvRsv0o8CwFg0pgqIrAmlC4FgTuiSXZYmkeBFdolHVX6loCLd8+iVo7ipZK8zBiANtfQVe3UBgBtPxw+LrohSwvghCUajz976NLurwFaa6FYSpMB2nJIgiCAgAlSOgMJgjyF2QnRb8HITISS1EItdQpCIJBAIK1vCkIRqhkOOW80vY26ojoEEwmrnTGXCrsDesi39Rc0dIccG3QCr7hvtVmDCFIG++gvimIuoNBGEZK+v9DBPW/ibR4VL7ucUzqFhKZzhcrFIkFAjEZ0tatDlKpTNtFIST1Z5FIIhCKBNq83k2koESqi3yTnigtk1Uo0hVCCHTyhljK4wsoOoj2AkZ5oqhZJeXp+i206w6prt/8i8RSGV8qAzpfQb/8Iut8x+cOSrlZGmXdpar5Uln7U9OgRCsFZ0nckzhYcReQFigkeTBQpMQeqonHaqIGAkphsEhN3NMoH+JwmZSTJtuNE8yH8Gf9UX68cClYPhcgGWOrJgMuPnpKx/zl0wHrb1z3egL430OJgzh8Kxb47qee9QOHfY7eeBy2u168cj/u8N5tdjtrcb5oc+R1OP0cC/nHdPg/JgP+HPdT9flg752IbrZyfwDZWcVW1qDFBZx7DAg5uOQck/Lxqz8xkQR+9Ah8/Qo4njl5F7f4iNFfbDV433r5pfPRMJu3HiLcDRMdRCPCZPgiHhEmq4Up+Hak6ijy8jBcNOW389Zd0ucn6vYnvgb9/i3g8lu4vMd7u9VjodV/sMJmoJzx5R5zqcNZNhl4tRYCzwStvmaL54L/lMRdCWI14gSVLBnei5QvB0G8eAwoQGV5OJCHg4VKqAiDikFJnhIuxOS5KqzsUnVfhZUScAmqKCTgQjWWp8aL1FihCkrDpIkaLEMFpaPCZMVRtHgzijsdoD6JujqP+f0ihjiIvxgN5I74KtbC1JIE6DhaNBGIzwT9nPFHv7DFHzwl77y57Z6SDifigwfwyh1od4bbnRZKrLbvMvcKGSeF9LNiK04hfTXJfDzKaiLGajmRPh5h0uap99Tx12dOv733NfgQZPHU9Vabz+03AXofggzb/fQ6/PUavG59jrJYSGeOxVu1sg2q3W4/9bjd4KPfyNZvDTJqDzF6GWr6MdqkJ8ZsPochrnLgVzqsl9ge3rPbLWetlNhslNouFzMmcqw+J1m0hBl1RhmPplvu3mXKq1jcRyzhMwdpq8tpo+NcCfO4nCF7bCt+ZHNSzuKUMDazLHsiTCYTLdfTLHcyLI6yaWtZFr1RxjPpNNF9G2E542u8ybd02mop86CKBbS5wO0uwhq7s3vM5WzL1WzaaKJpa6hBb47FWrWt4LUL2uWKv3a56nVR9AU2tX9496lJ/c3lotdrvclx6Z51f4p5U5BBo79+va9eva/eM1+9Jn/9D1HGA/EmbyKMmoMNmwMNGth6z9h6TQH6z4MNWiONO6JNOuPNPubQBu9Zj1SyJpvsl7s9tucDD4/Cj8/jDs8TNo7CdlYClwY8J1ud+ssZ3Xm07lxadz7tY47l+3SLl/EmbVHG7dHGXWmWe22u2FKYYjXiYikMkeQRirtq7L4aq0bgaomsSCItkspKuYK0c17CyUX8/nmSVF6mJqpF0tyF3XCBpFCuKJArcpX4J1wtAiGC+qxNuoy0MQhdbepfCq9gisChy1voZgMZ3biO6WlTciAI3gShwyii5aDj2ty1NgJFytEoCoLXeSmq5RvDAQhGMQLSRsphBAFAGMVwCmGiFSNJhUVXa4ZRleDUaYt81kNaMf8mHQvS9sZTuV1IC0BEURCCCJxECqGko1dLLoFxnPjnP/+Lrty/kV3W5BNfKLq5Ogi0Vx3qiESCVMXaZzf5WZ5LFlCLxCQUllwI/uPqIJZqg9YkP1xCzhUqJ6GrxpPodBGhSCwRiMQiiVQoJnPaYq1ZVqQ9asl0/RbU1ymklgyRWCIQicgVRAxA4uMTIiEBNjCQfPkqUHxBwIcqtAaQlMlFBRj0EIMrZMJcubhAISmA5AVSUQYMlGHwfQK9r8JrMPiBCq/CkTK5KBuT5cDncdy10LP5IOl2JG+SfTTgLZ8Ou1oLUQz7KGaDr86iFUtBex89+BPBP8+j4KUQ+UyQYibw8KPX2UdvsI991ObKfceWffDYa7I/bHNV9PlJ+0N5Xe7cLk9Bj5/ksx/YH3De6nja5AaNFEFz9ejsE/BrgeBTxsHbrN33xdtDz893N3D1n9DFjuxDhKLN7qjZs7+YMXifudDmtD/oz5kL5a6FniwEiQ+jCUUqAWXi0my1JE0tTdKcRat3w/hjvopx/3+shP78HvhzKvj3mbA/vgeoRgN2X/n/eOqy2ey0UGs/XGGz9dbj980Q9VrY1kf/6RZX3myAmhtzCaWp0EwVlA4cxfLWEiBBrhIpxoBcAspHpOmAIBUU56jQUlSeDwqzBIdJvL046Vmy/CJNhZbgYAGmyFdipWq8SAXnKs7ipfvRorVQ7rQ/dy6E8z1QdRz58yLm51n0v0Rxopnggy9sYCccPIw8HmXzZsK5U9HCITbvk89Om+tqo9vWc09ui+N5swOv3Qt87QW2OOxX2sob7BW1dtInNvwHNtsFzOEYsxc+pu3+5n0hZjOxZtOxZt0BRq/Yxi+9DJ7Y/b3G/tcPgSbLqcyTXPrncMNv8SZD0ca1HrffBpkORZqNxNI6/PSfeRs2sA0a2HrPfPTrvfWe+ej9yKAfltkNJ1tulLAO7tvslFmvFVtvltnyquzkdY5AvZO41unwod1QOm31ri1c56BscASr7TfL7XnPHZEuj8Na1vdci5P7TEU1C6ixBZ+y5FU2ggfW5+UM/gMHwUN73j0G/x6DX2a1kUN7HWrUH2c6lWrWFWHU5G/QFmr4JsF07qG1+I0b9skT6nRVNDsd3GWuZNO6oox7083fpJoOlNAP37gA/V7n711kn90HPta0jXYSsy7HvV4rTY6Tpcy5AvpohkVfomm99+3HzreeuN9+6nG7xuN2jeftWs/b9d56DT56DWzq12fees989J756DUHGLSFGb2MNXmTZNadbTl0z3q23WlnIfD4LGLtMJTDi73Yitzu9histB25x+hPN2+JMHwWqF/rp98UaNAVY/wuyqgp2KAj3mT8CWt72E96lqq4KFYhTy9VLzTKlkvl80vlcwypkUjzVXgdhj4BwWIQvMsTZR9eJCqgwv2L1G8bEXKgXIlXoEi5hniEo+1K4gSClVS11+UVeHWFXl6B12VEf2kVg7UMZlCLX9Mpz+TDnXwBCMM6AgeZjbjZKANp++2hG1UxOocVBMEIQmZBrgUJ8ppEHsp0sQwdvIQKcJCo/L965Ull+7pgA6LiFzqcqM46jFAzTxvXJcPn1+hDENK1mmud9wiKIAhKEMr/4rQgc9pCkYhPfiTXXYSkMpKcoc3NUTkJXdqO/C3qZVIZuXPwtS2qZOhBKBJJZXKhgDwfCUi8ILlGkC8jQSC6YJ1EIiPV7BszRsvjI8V2rTGXx9OafbUjRCQW65okRBIp+T48vlAEQuK9A9zPF7FiAMtzEkWLTJjG58RzdsPOD6PlomwULMfhRzBQjsGlMFAAyHJBeSEgK1RI8wmkhkCfyKW5oosMRJGvAjI1QBJ0FnMy7iv4EXQ85CNfDP25F3G5G8b75idbDLs6jRJMBpwM+ormAoUzgfh26MUI+/gTG54MUoz5Cj95Y198wU8ewo9u3E+e+6+8Jqochh8wvz22GXtsP/6YtdrkvlLnuFxjf9psI3/Jgl/ZnTc7rFTaTZTajBZZjRTQRipD57ufLXQUnT93A1+5nbf7j9+3GSiznqh1XHnvyZmPkBzEyU7jMFm6Ci1Q4YUqOEcFpKuANJUs+ZIXp9qPEK+EYdthv68E/7kcfLkU+PtiEDHpv/+avdHCFr1zO2hx2m13m25wFgyz/9wLx9ZCljucplo9dob85afJaiRTg6ar4EzpcRJvKw4UZiiRQhwugCWZkDADFOZKTpLONyOFB+nCw0zefsrFTgIszr1U3sNkWYgkXYkUE3ARJssR70WJ92J4S8HAdpjyLPZ8Kmizx4sz6iebC5LMBl+MRx5+CZDvhENHUaKl4OPRgNkW95UOb/lYoOKr71GnG9jnBXz25nYFgiOJwGc/4L0n8toV73SG2pxOnzqs3ndZLnWdybEeTGT1RZi99DfrDjb9Hm02GmkxFmXeF2z0xkfvra9Rf5j5Qpotp4ixmWV5kE9bSjGv87hV637rQ5Bxf7jpUITJ1yjzTxGWz/0MP0UYf0sw64s26Ys33y+z3yy2/5pCH8uymcq1Wr/LXCthCGscgGdOsmeOQIOjoMZ++54t2uyqqHOA6x2l9a7H1Q6KVy6aIZ/NJ3aDGebzhVbcaluw0QFodFRUs4BqW6jGFnjqBNQ4ANU24BMb6UOrkyL6bLp5X6zpm3DjzhCjlyGGLYEGLYEGndHGQ8VW6w0Osm5P7JOXrMVJ8JS1eZex8cB6r9pm4xFjoZZ12uOx9dJpqY7Z0VpU+GV6oS9hscVu/6XL/gun5XLmUh5tPstiLNG0K8KoyedOldutKrdb1e63q91v17jfrvO8U+d1p97rTp3XnVrPO/Xed1r89Zv99Ot99OrZerXedxr9Dd4nmo5V2RzMBQmFScenMVJxMgZkQQfx3B5PTqP9YpnVfBlj65HNRoXNdBF9MZ82n2Mxkmr2Ptn0Y57lRL3d0XIEABbJ5SVCSR5PlHMuyDs8z9g+Ttk4ThSIinD0kQp/pCYenfAzpnfDTgVpx/yMmd0YJf5YSTzC0LJL4omKeIDCdRC0BcFKRHMlbX6OlpdjHz4gB4egUolg14XE2gc9giLaMJ0WNk6anVCU6jsiH8c6diGkxaFfNxlT+TtEVy5AziryqX2tikMwqjP4IihZCovA6E1jrs4ET6rxKFXLQVm8wBvGXEo5R2CdmZ4aEtd4Ekj3tekCHNfEIF37LAQjCHn4osIoAACpNZr/yrTQOlnFEm1rEKlg8yhHE19nhaKe2mRLnTZvQYnJ1x0VWnifSEIyuvla9YLULeRyBaVda8GCfCqqLRJrFQu+QCiTyW6G9XRRbZ3QfaOplDLRCkRigZA6l+nCgxKpVCAUiSBYODMLsVhISKTieE4iLReex51shxxuBB1vBYvOUxHgLgyWSEVpCmkODOTLRFk8ThLnKEIkypLJcnjnSfzTVJkwS4mWqZBCmBt/OMY+/x56NslG9kOvuNGqowjJj4CtLk9oI1R1FHk6GnA0EQqfx+NH4YIJf/lcBH8iSDobDk/FysZiDt8FLDxznK1jLb1w3Ot0Fn3yPH7lvtPmefrGW9jtJf7oLenygHo88T4v4rMXv811vIz1MZPWl0Pry7N6l2jwOsH4dbLFQB59v85R9tKd3+qy2+w80+i4/sH9/EfQ+WKYcDcaPEsg4EI1UajG8tVovhrKREVJhCT5SpwEceIv5kPw3Sj1XpRsIRiYDxL1+xy98txpdT1+6Xny0pP7wf3kvcdss6Ng3BaF+sYAACAASURBVO8PTrRsJnjtred0m+tar6/sNFm8n3o0G7z33W9zhH0wFcrbThYfp8rP04QHcafLEZKTNPlFhvAglbuZyFmNPl2J4e+mAYJsNVqiQotV+F0CKADOU2FeknwvSrEXhZ/EcCYDp1ucR2vsV167g0tRF99C9z/7nIz4n475ybcjhIuhay+d5xocZhtdD997g0OByGi4ajpY9IW9+dKb84END/oAA2zxW9eTOvujWoelBzZrj50PazwXCp1WCh2nkiy7goy6Q8xm4syWkiy30iw20yyn48zG4yxHooznksxPiqyk960l96yP8mgziWZtvnotPnc+hJn3xdp0hxq/CTJu9jUYiDWdz7QciDNtDzacyrLiP3bsizcfTGUuFtkuFzOmc2m792zE9Y7iRsejStZyibXwqYu83mHvkZ2o3l34whvq8rwa9gZ7vOYfOiyV2Z5V2UobHWRNjufV9lC9PdZkjzY5wHW2yDMWVGOL1LGgWhtRhbW0grlfROuONplItVzKZSzlML6nWrYHGbaFGr5NNvtaythqcjhtcT6qYR09tpktY0yVW0/fZ05UWJ+N+KIbYaefXLc7veK7hmI7Xy7VMEbKGbPVrB/3rGfyaQfFVrwKu91Cxlyq2VSS2WCMcbu//hO3W9RP91vV7req3W899bxd63Wn2U/vVYhhT5TxRIr5TAZtIs1iuoC22Oy0txBydBZzfBrLEyShQBaBZCtPYsEuD1GDPdjqiHc6453OQIujuMFO0mAvbXY4qbUbLWaOVNouD3gdboaeX0RzziOPzyO2jsPnd4IWd4PXD0NX9sNWDqLFsgIVXsEX5y7sR01tR62exk9sRsgVZWrisQK4K5aWEOgDAi2CwUoA3gEVKJqTh/3yG2Zmjru5AQ0NEIJgSiWoVS90oB0dapP0IJGaM7WCaLvudS/TBWPJRlVymdBiRWDddoKipDGXfByjIAiTNGjdNoBQU+qGv5Y8bZFwXG3gg4SI6FYQbUKQ4lIjZGUTJcOAullFrgskVuTaiwXrqp+oSAcAQCiK6xAjJPgWACGlUvXnn/+/71F/o5iwopsXIRkpI/8lXkeiooRivkAkFktJPDiJb9LBZW9wOERUE9E1geMveQstMVBCJe+Ef8ltkF0XpBFLRGUypCSUkIr4SWVcntbgeyNvIdDiSUQiic7gK5FIeQKhGEGBnl7Q2kb8eUAGTsKKMlBSwOck887S5eI8SHEXQ6oU0mLBRbxcnAXK84XcDB4ng8dLFYiSQEU+DBQgYIEKv68iHqDSzNMF/5M5f/AwgjiPVHGj8f0wdCMY3gyRr4dJV4LFiyGc6VDFcRR+EQnthgsXwyTLofzpMPlClGA0bLPTZ6fd+eCVi7DXUzXuJx/w3mtz5n30AQd9sRE2MRKoHva9HPJWDniL3ngdNjjP3Lf+nE17m2L+OtG8M96sM96kI8a4LcbkXYrFj1LmYbMrv9eX0+u92O68PRhwupC8OlM6t16lAnM1eIEKyiaATFyWBp7FS/ZjlFCuCs4W7UbJ1kPB3YjjUd+jPj9uty/vvdvFW5edFqfVFz6n773hEfZqm/PiSzdwM0p1Eo3tRB5+8198777Wx94bC9r84rPc47nS67na770+yN4a8T2cCTmcDdv57nuyGMXdSuLvxXM3Y3e/B6z1ey11eWwOsoWHqThUAomyQUGGcCcZ4mUpdkKhw1jufChnPOhwIOCgL2C/hy38EQKuRZyP+3K++V9MBp+OBPC+sHm9XoIvvoKvoef9QSfdvrLRoJPPftudbhutrvttzjsvnLaaHE87XI9euBw3uQmfO8naXDk1TgsFzJl8h+kU2vc4s7lEi/U0i91My+0M+nYmfTuLvpRuuZpuvp5uflLE3MihL6ab7+YzzooYO5kW6+m0sViL4WjzkWiz0QTm2xCTtkCD/gTLD5EmbcEG3TEmExmWG0XWC/mMoVTL2TzmSqnjykOvk6duO49s5kqZKw+cZA3u8ibHnSqHqfvOy09cRV0e6u9+O89dlx/ayBqdgCYHsNkRbHLg1jkjrW7KTndlhwv+whF/7oA22GHN9vhzB0WtnaTS9vgeY7uYwX9ox73PWsljrOcz1vMZ28XM0WxaZ5LpUKnV9CPWSL7V5iPb5fvMvmyLrgzz7kzz2VYnxUY4NO653h8f/W66uq1irMS0PdqoI8boXZLpwl1r+TNHQaXdTh5tJ8dyN9dyJdNiKsl0OtH8c6jhS3/9t0EGAxFGXyKNBqOMv0Ybf4k2mcmwPC1jXty34T20Pb3HXHtiezIRJOGlcs/jF3dCN06iAXk+DhYhinR4Lxb+wga7PIHP3sBnb/CtK/jaFXrlAnU4w61O4kb76WrbqVeuK198ducCz44jOdzIw7OofU7k8UWMWJqlAAq3T+OXD6NEsjwIKjm4SJnYCPmyEji5Ha4A78oURefC9JWjuGNuOgzdVWIlMFwpkw6hvBXieEM8NYEkpaDGxmhHB4RhECkGwPD1wABAgpIltE4kECZV7psIEMpfqx0VJOWJ7E2CUVLHhrQeVpQESckBANVFKyjuJ6o1O0EEoVRod5QbFX5aFUR3TaKMuZgCBEiVBSOBPTDVAaVT2slVRtdNoKt+orhB2t0C0C4fVECdMmJhkPZchuH4fwFZ+DehSCy+YVEllwaJRMbj8UViCU8guGk0ummd0j6Or0MVpJ+VDFLovFVaDjmfXEG0sodEa44Sk4OHeh8eX0y1c8uEWqqHTsomNXbJjbwFxbUlSbTXnKjrS5pcDlAyjFAsEYqE27sCDhcE1zXK+kvlU1hRLBWng4pyGLyPo5VKtE50liHm5cglmbCi7FLZrFE2wlA5CBTCYC4CFaBQiUKaDyvyQWmG8ChFuJd4OBEgXA7SCGLV4vhLaYJanAgdxXCXw7irUbvDQdyFIMlaiHAxED+KFC0GiRaDBN8DxUM+wFe2oN9H9sVL3Ot9+s5jtdlh+AFz6D5z4Zk994M30O+N9XlddLqOl1sPFVr15dLfpZq3x5m1Rpm0hBu3hBu9ijZ5HWPSEWnSEWXyKsGsv8T6R53j9Av3gx9RhCL7iFeZND4vk97D5CUqpFwD5x3slst42fKjaEiUrcZLEFGGaCMCPU9UAxkqYYpyO4KYCCAGfbABH+Fn//Nutqjfb+e1+8orz91+74sf/rKdCJQbJ92L3f3qu/7Zc+mjx/xb94V37svdHqsDXqsDXqv9nrvfgzlr0YKDBAIqRGV54pMUOTdjdyJgtdd7/rXL/vdQwU780XTw8WzI8UwgdyWMuxi0O8I+GPEHd+KI03gNJ1Y+HXI2FgysRl+M+x8N+hx+YZ9/DxLOBMPTQciPAN5AgGI9Ft+OEI75n3zxl/4IPOv13W13W6x34Lz2Uw4FYgO+vE6P3Wq78ybP1QrnoQyL74WOu8W2q3m2XxMZ8+m0g3zaSYndWp7TXh7zoJC1n8fYzLYcijVtD9BrD9B/G2I4n04/zKXt5litZTBWU2hz6XbjqXZfY82f++p1hph+TbLqijR+HW70JtyoN9Zksci2N9HqVajxu2ja+0TmRL7VfCnzay79Tbz5QIblfhVr+b5tTzrtY5bVYCnz+P8h7S2/21q0LN/7l7zX73WPvlXV94ROnMRJzMzMbMsMMrOTmJLYTuyYY2ZmZmaQSbYsljYIN4jl3FtVnfdhS0r6fbw1RobGyIliOx/OXlprzvmb3c7AgBfQaAfW2uyVmlMrrHnVNhef7NAWJ1WHs7LdWdHiKG+0xept5I22sgZbzkdzeqkF+5Ol5Ksd/NmWXWp1WWC2lPR6Kfk17YPFbZnlZonF4Tebwy82h5U2d9W2ohYHuNn2sMSkN9FoMPPVRpMdbyWgfKLFvW+ePuq5/MliJeftfv6bw3zjm48W/HqHswLT1YQX+ymvVuNfNHs/bvF6fJLy5iLtzTn5zUXam9scE1qeCS3v7X2+CTXX5DLXhPnBgvPRildrw66zPvhidT7pzr+LhnhJB5cha6eBd/R4EZghgpIlAjICpiJAihQgo2AqAqQg9/HSs0jJsp+4z1na63Q36nE05ne7EwLdxwvANDYv4Z5NuueQUPS9Sv5JJSsB4Yydq9C9m8g7XhIXSl0+Dxzd9Vq7DKMByTxhGoIWAMKsvauoldOwe04qguRKJHmYvJwlfk/hfWVfb8nik2XBwUoGA1EoMQyTyeXILw1cLiWahqWITK6QEvZZDEMxnPhsbkjYSaRSmVwhlercsTK5XFeFJJPpUhd6L6z8l31WJ3FjBrEEwyVSqUwuQ1FMJlcQnQKIXhUnXvXAWt0JSy7/FfnWI7BQCYJguAzTdxOIJfrItx4CRFAeiCn1e8aQWGVwAzFXD8ElJH2JRKrV/jMtGn+BIBgAQRAk4LIQjw8QRdm6NiGhrhwbACEAJAgcunYjPYHj1wpCPM31pinAkOMzgDqIoAaoazwlaOQABBHj4Vfkm3glvsgvxQKCiRIkAiLC5fGJqWAYZiAkACFYv8rAvP+jYg+EYSEAwpBYCsICsWBKLa9SyyuV+CcF/lEqzodBsgBKl+OVKvyTVFggEmQT80OOf1YrvmHIB1SahaG5iKRAIixSYJ9kSDbMTKbvkmib4VJquEacoJalqjGyGiersVQxK451FHK/FUhfC2Bs+srZJDkvDjyOEBwESM7D8bNQZC1UvBpy3u20U2Mz/cF0rMBsJM9sMPPNaL7J5Duz1Y+WO5U2c8WWIzlmA+lvuhNftUYZ9ZFeDES/GI17ORD7ajnt7Xa22XaG6WLym64Io+/hzycKzVdqbA77vMTMRImkoGl/eeygG7iKEfMyOczyqdlqEZCF8DOg62iZMBuHc0TsDDE9QSvPfFDnaIXJ6oso1VaIYskbXwyEJz14Uz73o67Qtp+WGQWu+1GG3KlLvkJqBGsv6GjQZf27/fp3++0O571e16Mxj+NJr4ulgPuDUN51nISfLkdyUCgDuI2X8NPoh+HAFYm6FsI9jRLRE2jr/mfjrpfzXgcDLkcj7qcTbsdDftezIch1+D/AGO1thIQSwl71pc0HUad92TvBzI0g/mag7DBUNOvOmvCGjyPFlDDaQjBnKZA3F3g/5HvV5cUb9MGnggSDXpwe781PdoPkVzPZ5lvv7G4+WnIrLRkVdvv51vu5tktky+NMM2b+26t829s8y8s8x6NMq6Hwl03+LwfDX01FvhwI+bM3+Plm/BtmrulN+puVONP9FMvpiBf13s++ej5r9Hm8mfzmNtd8MeHVHNl0I9PqON/stthyLMb4u/+zjtDnPbEvRpKNu2JedEa/GIh/2RPzYibN7KDIfPmd3UC66UTBW96gMzbiwm+zP6iwOvxkv/3B5rbSGm22V7U7KdudlO2OimY7uMoSrbOBvljdlphAVZZ4gx36zY5ebHmabwpU2e7nmPdHvuwNf76a+/amwZHa5cIZchOPeQh6XES9ztR6m+ns191JL0ZzjbdrTLv7i536Kd/bCrZrzY9qbLiN9nCLnaDFll1vPZ/9utbvcVfY06GIPxt8H391+1ul0/9q9XtCyTNlvjO/zX1Lf2fGLDZnlVmyyy055Ra8Smuo1p71zYbeYMtstLv4ZnXY73pzGnlKjTqlRjJZaRxWGgwUieBisfCDRFQkERWKRe/E4g+IpAQR5UkFGVJBmoSRgHDSMHEmJkzDROm4JE+BfcaRSi6YBsJZOFaFoZUiaa5C9hHHyjcvwycOfRn8lMWToO5Nj8Fdn+WLoDteskJWopQXS5D8o1vS9KH/ETVaIMwUSLIgUdoFK4rC+yBhU1QXt4gU0QXucBlhPyU0AIVSQVDECZAfimEyuRzFcByXY7gMx+VyhQJFMYVCQVBpURSVyeQohsnlxKsCx2S4TCaTy4mUBvGKoKhMLkdQVK5QEEVJxOd94m8pVSr90x/FdT0FMoIO8gsjSJBLxBJdVZ9cVyv7m7iNojpeOi4W6yBARIuaDJcRaoRBP5ciKIbJpFIpcdrSS9w4rjNZ6SC+avU/q1voPsJDsK6ZTl89BOk+0UO/oLAgLPi97xoWcH+7COnXFGIF0WU1dP0WPL2XSc8OAfUIQuK09Ss6DuvzgPponj5RoWvKg/VSOaG08wEQgCC+Tl2HeXwA+JXbgAQCIQ8AYFgAgIQpC+IDgABqxKSFmKRQIsyTioogKJ3Li+MC8SCUjEpzYJjM4cZw+bEsTgSHG4shJQpZOY6+R6Q5ClmZRlEtR99JoGTeTRTzKFh4FybjRMqABLUsTSNPVeNkNUbWKtKknDjapv/9hr/wLlIhSZKLU8T0ZJgSztvz52744edh0Ir33ZDHeYvDdJFJT4pJb6ppH9l4KPPtaJ75eKHp9Duzkdy3gxlvepKMmyOMpsmmtBLL+xJLSqHFQZHN/nu74yLbs0Kbi0Krs/cOoykmA+lvlqtt9rpcqMv+OEReuOlOXD6SArnQXVJFXV3v0DfqZfHsbCXtkCy5j9ZIyf/593wUSJVwklVoukaepYHJGkak+iZMeRIgnnWXbvnKToOE+/4PfNIDMxI5Ct3vdN5oc9jtcVlvdlqptVv6ardUbbda77Dd6XE+HcQ9joevoiT8dIiWKOKkoXC2kJXMPo/knJNEtBgpJxG6DmMdkG7Xg+/Wfa7nfQ67XPa73fb7XbbbHHdbHfY7nbm7gVpezN+hGOQy/HY+mHdMUghTEW4SYyNIfBqF7vpxNwLpG4HUZe+b+UDKeCB9JvCy22O22PSi0R4Ycj9t8rxs9tsottssMhtLfT2dYXr9yZ77xW43z2w2+dU02Xwg0X4+yey+yOymwHydbDYbb74Qb7yZZrWR6XSaa32VZXqTZUrJND1MfcMutGQXmN1lvjlLt1iPfztLMh4nmTQHvuoM+vMo3WSXbDyXarWSZX9SYMH5ZHNbbDFMetkS8rwzyqg79mV/3Mvjd2ZXpRabOSbXpRbMSuuTMqv5fNPNMovrZgfuoBO33xnodpL2OgnbvaBGR7TZQdnuJG91kDbaYvU2aK2NuMaaXm4m+GqF1tkom+24ny1pZebn78yOC0wpReaUQvODfJPJdOPeDOPpcsvTHhdozU+47Hvf7XxSY71dYrqUZ7xW+vawLziiY7Kgv4k+40XpdqR8t2P1ODH6na/a7PYqLbriXtUFPO6LeNYT9qwz8Mls9POxsKcN3n9MxT2/+2DO+WTJ+2oD1toBtbZwowNQb0f9YsVotue0O9w021Ga7K+nvDmUJC4re+M4ZGbLn3qXIRV8RIRVErhSDH0WwSUiqFQElfF4eRDwQSL4KBWUSOB3UuF7TFoh4GUKuEkSQQ4iei8RZCPCAjY/Cxa+Y/Izr9kpDDAZEhdgaMkaJWRg2+vwjjR9Gti77bV6FXrFjaVyk0WSAgmSKxBnSpAsviB99yqSQo/hwRksMO2cEb9NDabzaxVKBMMINRvHfzXTSQmNgdCu8d8i3LrcNYIaKmd0LFu9Hi4jqFOEJ0rPGSREcpk+E/7LB6Vv5DZ4ojAM0zXoyRWGGgxiWZGiKOFZwmVyqVSHD5HJZCii6ybQcaYRoq4DJRzA+mZlzCCf6PLheiOW4d+L6MmGBicY8Y/FcByX/TNnqJ+6vAUIAaAuJ0EIBoantu5xrAOMwwAAGeYHDAsB3eMYJKp+QF19BQiAv4C1MGxYHUAQFvD1xah8wDCE9NlAwxCCYN1pC4BA/VzRHbiIJUZvzOXxAPD/jHwDIMQHIYI+QpzL9C3fRD5cAIIAn1UmhshCKFUsyMGkZRCQTr8LZdJJTGYEgx5Op4ZxWNFiUbZEnAtAKbAwC0XKUOSdAitVyT+rZBVy9L2Qm0Q/8L9e877f8sVYEZK7KJhKEjFjVShZI0tV4+QHZTp8F3214CdmxajQZAxKkPITGAcB9BUv/kEwchuPn0UIln32G20n35mNZpkOJL3sTjTuiH/Vk/J6MPPNcM7boaw33SnGnbEvZ8ivOZUOrE/Wl+W2NxXOV5+tqNWu5+X2Vx/tLz850784U784jWSbLXy2uZ7yZG8ESO9JXOhD0fZG5e76JePbznrpyHjNu4r2tKKOlYVyuYB8fFK+vVeFST+IWYlieqxGnqmRZWqlaVoxWQsmKE+DNBfBSkowvBuM30VpeVGCw6CDNtfFGtulb7bL1fZzn6yniy2nP5jNlVsu1zicjnoyVgOZO6EgPQUTZYm4aayzWMZhmOA+ToFkq6TZMkGamBEjuiPB1xHgeSSwF3g/7XY14nrS43g55sZY9mEs+7DXfeW0yB+cKPF56P2SP/+MJBOkSXmJ0G2slBWnFsQztoJvlgPOJvx22522W+zAGU9g3P28xeGo0W6/3u6m0+/sm/NhmcVRufXRR9ulHPOxZJOFdPPh2JdjcS+XyK9n4l5Oxby6yDXdTjdrD3k1GP6iO/jPSdLzi2wTuMRCWGrBf28uLLEQlJjz3pvSCkzPMt5eZ5teZL5h5L1l5ZsvpNi0h7zoCn3eH/asL/xZa+Dj/vDnG+lvaWU2tI8Oc+S3PTGvOkhGK1lvKSUWe4Vmq1lvN3JN1gssLr/Y8TudoW6ny3q7zUqLjUoLZpujvN9F0uEoarZXtDpqu1zFTS78r9ZYg528yQ6ushR9scIbbBVNdli97f1Hi+Mis6XM14PxRgdFJsIme7zHCWh3OPhiNZb/tj/3zXq7I20n4HzCjdLhwOh2orXY0HpdMnt6wuvaF79YrTVZ77Y5HH232/hmPVpk2pHycjDdeDHbdD719XD0nwMRf87EPN9KfnGc9nIx4XlH6NOxpBenpeZAiyM07M6d8OQNufKG3c4b7K7aHMDNQPZ+8N2aP4MSw2aRb25ipjd8a0cdW2fcVvYiqHepLGYmj50LcPIh7nsBr/iennZxm8DnvBcAZTBQBgNlTEYG4zaGx0jisJNv6YnXtEgWJ+HgOvLsLpoDZB3eki4YCRRODI2XMHXo07HqeUyPmT4P7t/xYYLJoCj9hpPAhlJhcYZAnHnHTQZEGXxBGo2TcESLWb0OpzATxvd9l0/8mEAnguEYpuO8ElBYHMdRBPu9xALVk18RmRzBZYg+J2GgeqAYJpX8H8BaDMcJCYHIAOJ6RAcxPBAEM1R5Y78Y0lKFUonqcVUohuvSfChRckFMFB3eSpexICywiC7ZZ1DCdcrKb83KBvCtIcpHWGl1DVFSBMNkiJ6PS0QIERQlfuZ/moL+F8OHd8L2CsECHgAYPubzfgPNAnq4k87YyoeIvIUh0a1nm4MgJIBgAU/HjtXLCZA+g23wX4GQLgGuFzkMeQuBgPBEEbMK1IHQ9eqFvrj7VwDQIFoYTLd6NCExKoQ8WAiIxFwA5rDP2ddJvLtwAZ8MA2SInwzxk0BOMo+RyGPEcxlxACsJBshicY5Umg8Ls+i8WBY/HkMLlXipWJQjFGQp8c9ypIRPTaBueN2te4tvwxBamJgeA91GC+6icCheIUrE4QSFJElwHwPfkMDrSB4lnEcJYR8G4CwSQiNJrmL5m8HUQZezTmdKs/PtF5u7jxZXZRZbBaYDia86E152JRn3kV8v5JldlFvxKq3BSit6hfVRme3ZF4erL9bUarvjT3anZVacOie43g5ocNwus1kstTgbdpXcREgYJLWYLEXK+i9mcjYOqo/n71k1R7uVE1M19Pvy3cPPqe863ld0razWYMIcITVSIU7TKAo1ikKNIkcjz1Jx45CjAOQogL0eAB6FqZlRgp1AcCfkZtx7rcZ+uth8oshkocJ1pdpv6oPVdIn58jebvU7nw2GPoykP6nYQn0qScFPk4mytIl+J5SqkeWI2+W7Ln7EXAF2GCY7CuKv+0H4Qch2OngfLb0K1rMgfnCjpSQhtzkvNIYHHpIMez6M+V8ZumOA+ln0eDt1F868jWcfhrONI6mLIZrPTToMdOOUhXvBClrwZQx7LH632vtjctzlzOpwYzQ7cegd6he1wrFFj0NPeKKOx+FdLKcbLqWZ7OTbXBSYbaWYrCa9Hwp+3Bzyr83rcFvB0kvRyM8n4Lu/tXZ4JUGwOFZtd55isJ746yjCnZFve5FhSc0zOs03XUt5OJbz9HvS82f9xa+CTloAnrQGPh0gvjwosL0rsRpJMO6OMZshv+uJedce8GE96PZFmM5xhsVD0dq/CarXMeqHU5rjW+rzRhtliJ+52ua62ufhoQa20vKmwZX5zkTQ7ytqc8O8OaKMdWm+HN9hqvttDX602c03Wc0xOPpiclFmcfrQQdjvKZ7xkEx7SUdfbToe5EtOezFcr3+1OZz1OJtxZW36MJY+Robzw1vHdobCdRovBbOPmOKOmxBe1kU+/BD/+Gvy4NuxJT9zzOfLL+YTnM7HPFhOMNlKMDtJfzMT9WR/4uNL3b81hT0ZSXs5VmN8u+jCPQ69mPU/HPTn7YZzrWC6TzLqNO1jwWV/w2N7zmd/0Glx0b5lyap5w7J1zm1r3O7mIubslM2jpNFrq2WXcMYV0cB67shuxfxx1RiHtnwRQzsKur0mUq4i986CTq2AeP/38Nn75JIgPFzJ42TtXpGN6NCDIumamDG4FdG/4TJ4GTR4HCYSZHJB8yY7lC1JFkmyRNPuanUDjJ+F4LiROnTwOnD0LXaSETB0GXjJj2CBZKF5FEKUMVyByBaJSY0QqAv+Vx8b1aClEIMA5XFwoRBRKVCYnujF+rQ64zs+qHxioHiyoq6n4Pb1BjBDiT/VJC90uQkS1dZk7DNftCrofRrd/EBARAyfR0E2gV+BRnXCCoDKZHNHfr/5/Bt/f30ZECHUriD7uR7z5v9Kw9BciIcHXDQz9Z3YAEAhEv6EGYUMkQqcKGMRkWJ+30M0YXVOFQRiHYaGOF0LQAwGd9G0IcIAQRKQCdd8O0K84sJCYNAAIEl1+oH63gPXyhs6YSyw6+oYlQuog5hyXy4dgIRcWCnb34Nk5ASDkMgYYlDDmVQT/PoFzn3J3Hky/iuQzkmBuqoCXDvHIID8VhtNBDUlGbwAAIABJREFUKEkozoBFGQxe9B0nSiDKVspKZNh7GCIj4mKpsBhkpgjoURJ6FPsgELwMVopSlNIU8DqMdxrCOw1iHwbe7wbS90P5lCjGTqT4PkFIj4IvQ4U3EeBpsOA0gj7te9Pryh52Q6Y9kS5H/LudvM1eVGdD+ey0XWK3U2xO+WQpbnFUdbuAjY7sOjuoxZHZ5ECptjn6ZElvcOa3ul5V29Nq7YWtTuIO57tvdmsfLVZqbW9WfET0KBRO1cry/0NVcsJr7z6ZrN5eyNndvuY2S7hZzR01yQU9fYOtc/ON2zuVAgYZB1I1imKN/J1Gnq2RZwmoScytMOQmXHwezNn1x+9J/P0Q2rw/pc9ts9Z+v87xpMmOPegjnA657XDeqLSfKbVcrLLabHU6GHTbH3U5m/OiH4fBjARclKGQZos5ZBE7RcROpu0GXy16wUdBEkqkkh+jAmJUtAgtJ1rNjBIf+XOXvWkzHgg1QgkkQqfhp0MeB92u3LNI3lXk9bofbT8EAZIV4jTpTQxrwoM17AZMeUHTvswhF1qfD63d7bTGbq/Kkd7h9o8VH8WAi6TJ/vaT3WGh+VmR6X6++X6h7V6B7UGB3XWJw26u/XLi68GwP6eijZeSzVr9n1a5/1Hr9WiH/OY402Qk0mgp/sVl9pvzLBNKjsVtgRkl2+Qmz4RWYHJX8PamwPQo8+1Gmul43NuB6LdDseZtEaYDMcarOZZzaW/6Y160hD7viHo5k2a2mWO6X+K4XGQzkPxyLOVVT/yrsRzzk3rH8wbb4xrrqzrby1qviy/Op+WWlI9WxyWWd5XWaKujrN1J2eGkbLFXNNkpGu3YlZaLWa8P35vdlJvTqm2hXifpXqiYGgdvBl+12e/WWq1Umk2Xm0xXmG4OuDDPwumH4fUTX80bFqqrEpe+mk59Npt4ZzKe+Xog8cVgotFQklFfglFXzLOhxOc7Ra9PCoyPsl7upr3YTTPaTjVaSvxzMubZQOTTar8/ukhP1vJeUVodbk4iTlb9V4edT3fCbi9T764yrk9jt6d9R+stZ/vsVxfdVze959c8J5fdO6cc64YcRpd9pjcCe+d9Rld957YC+xe9O+dcp9YDLyipe4fhO4cBlxdJFErsKSXq8jrhgBLEZJKZrIy5Q3/KfRIbyJk5Dlk4DeUJ8hR4OQgXDG2FdGx4T5wFX7ESmVDyHT+BDiTxBOlcQdopI3btInzrKmpsL6Bn03uZEjVzHHLPS1Eq3qkUeaAgkw0uSRCZdG1T0dSEi0SoUiVFf1XjSaVSTC5HcBztH1C4uCBublhjowzFcI3WoDbL5DL96kC0c+vNryhGbABE+TaqFxJ0EQ0i443hBFcKIcrA9QxaVK9C6yKE2K+2V2LM6InrMolEKpPL9Tcr4gimq9szvBLG3N8yfZihRum3vIWUuIDp0YqYRvPPiNu/7RZErBqGCbSGQZbQg8F5EATzAQiEBYTRlvgtBAu4fACEIK5OTAb0kW/iJCXQH4gMeQsukbf4tQ2AEAgKQBDm6WJ9um8KGnjpxBAC9e1JIASCkI5nrlfFDeK5vhQWIMLneiQJKJRKuQgmurrG/HxRcjp4f8LnVLCvw2knQayrKJidJmCnCjmpvPs4+mUo4yqUdRfGY8eLBAVCUQGKFkMCMgcg3XEib9kxQlGuUlYuwz7I0VIJlA0yYrg34RCNRNsJ4F2EoNx49lEQc98fuAjDoUQJK+Zu05+67ss9CxMzEmWCdCE7CbgiMfb8Wdv+d/Nedwv+koNQdNFbteajWPJRTHnKh5wVfY5ovwev2RnrcVP2u2iH3NRDbrxOp7sGO6jHmdnhcNtoe/LFltroIez2EPW43DY48jucsWE3ZNCV1u66UeewP+B9u+EvYibK0RKNrPg/FUU/5GUH5+/q5+uTF7bXb/uYd0WrCwWHe5XjUw3Dky39w3XUs3c/lMUPyncaeb5GliMXpckEZLUoUcMjCc6DGUtet+O+243OW/W28LwnvuCjWvFB5zxpvW78YU/plBerz3WvwX6twW67zfGg33l/wOVg1O1kxvN2J0jATORckmh7QfT9UMqs18267+16IHQajjIjJbRwjBGhgWNVHJL8NgS7ChLt+0vOQhQckowRKbqKoEz4no370/fCOJQoHEpRIxlqNEMlTsPv48GdsOt+l+MW581qm7thD9mKLz7hzul0Pmt2fdgI0s754L2uSLuLqNEB/mYjrLUTNXsBtV4H+ZYXJQ7779zmkkxGo4xmY1/tZ5gtJbxp8X9a6/Woxf9pW8CTrx6Pajwftfg/aQt4Mhj2bDnx9X7am83kl9PRRj3Bz7qDn/WGPOsKed4aZNQSZNQR9qo15EVXxMuxFIu5DJP5lNfzKa+H416tZJmOJbzqjXk5mm46kvp2LfvNes6b3oSXY9kms0Vmu9U21DZn8ZAXOuwJNNjDjfaiJntBg4Oiw1ne7gzU2vK/2Qq+2cgabMGv1itZr4/KLDjf7aVL3vfnuUXzM9FTK4Mrdeud/iufTFcqzDfq7fc6nY9m/Y6PcgP7ex2qh9+XJn5Pe/Et+smXkCc1oU/qw558C3pUG/K4lfTnZOrLmVSjhXSjvQ9vKF8sLqssjj683c83Pih8fVLy9rzc5Oyj2XbR66NPpjetduejnqdbQed74YcrAcfrQVcnKVen6RenKWdHSYcb0XsrEStT3pO9DrNDTitrXjPLnrWD9hVdNhU9NgNzfksb4Z1Tnq1T7jMboafnabSbnL2jmOl1/3NKKpNWSL3JPjqLP7mIWj0I3DyJnj8OObuPZ/Eztq9it69jJdJiqbQYR4o5QG7Hql/bpk/flt/EQdAxM+aSE7dJjZg8Ddq+i1q5Cp87D504Dp4+C164CFu9jIJF2TK8QCbLF0nIx9RYpmhP2T0gM36NNTeLYQGu1UrkCl3umgDNqrX48TleWyuPiceePZNlZUoYTEyp0l+WULlcIZHo2r8NtCjsd0ATjhMmJcLPaqgHJ45OBGaDgMUSX0efldOtDr9WkN99sTK5rrhJDylBdM2yOLEeGcQSIjxoyFvojmaorovp19eR/CJQYSj2X6SX/0X/IIYN0TzBb/E3oVAEgjAECQw3KP39ByTyECKRmBgSXL5O8NCtIIS4rW9RFQhFOpMSHzDwOQjsBzGuCMD4r4SE/pX/awX5VbP6O56EWG4M1X6wQIe34vH4sFDEAQAx9VZKTpW9MuYPTnB5vSJeqohHFvHIqDBbLS9TYsW4uJB7R2JdRzAuQti3YXx6opCfj0hKFLKvStk3SJDG5MdcMiJuGCRYkI5I82FhLiopAmgxIn4ScBN9v+uHQokqLJV/GX696HW37iOiR6uwVBRIAm4iafuB/Ksw/l0UAqULGPH0oyD+ZTjKi5OLknB+ovA4Un0Zim/6oyu+6LyvYsYdXfBAlwKVS77KJS/Vqp9ixZc96ETvcxGMurG6He+7nZjDASfNflC/m3TYjdHmJOh3lQy5cTocTxtdN+tcdjqcT8bdqJuBCJyrlpeqZCUaRekDXgTfxU+t5SbO7ExQZzBhAeM67/K0oLO//mtD1/hEM4fxVSIo/XdN0Q918YOqSKvI0uDpWlmaXJTEP44Ubwcha97Ymt/Dtv+PTf+/bwU8bPnBc76ipSBsO0R+HoKeh8DHQYKTIN62392i71Gf2+GQ/8VyGOcqmbYfejrlfjblSZn1Yh2HSrnx7N3A20WPuw1flBOl4kUq6BFqMEbDI2GXgYKjEBxIRhnRCkGiQkKGqNGMfRLnPA4Dk5WSDIU4TYVmqvEslJfMXAxkTAecdDpSupwYAy6qFW/Nohdv0FM87aNc8lLP+ypGPbEeZ0Gbs6jVUT3gLmrxPPnguJpttZJqspFmspdlRskyOyK/mYl+tZxoepBqMh5p1Oz7pMHrby3+T5t9n9R4Pi7zss/xS2wING32/V+1Xo+qPR9Ve/xR7fmo2vPPukCLGo8ntd5Pvoe87Ah/ORxvNkd+u5dtdvneZjrxdW/Ui+aQ500hzwfJZpslThflVtv5b4eTXvXEvehONJ57b86a8ED2/MUHkccV1oxqG1Wni7LDWd3lDDbaH5aYH5eYw412yjYnvNnhttSUO+yiuIvbv6qIntohd/ZVfP/0omUttHVgqCOvszOra+zT+HrJ8GZJVO9YaNXXhQ7vxUqThrgnFcGPPvv8rczj30pc/+W9y1/fu/y1zPN/Vfk/+hrwR5X3v1YF/G0s3/jom9Vlow2l3prSaHPd6XjT5UBts7tpsbvscTpd9jvcCD7cCDveiT09JJ8cJJwcJJ4cpJwd51xTCm8uCi7Pck4PUo92E453447343Z3IttGHEvaLMvbrZqHXL8Pu1V1237psa8dcOmZ8ptZC55YDaoecZ5eD6de5d5e5xwcxx2exizshDVPeTROuS+ehl2wknZv4pbPogC46JadtkGJ2L0ktS15Ny55TZ+Hdqz5da77bVxHnLCitumRB6yYA1bMISt2hx6zcB0+sO/fve07dxy8cxVJ5cazoBQqN2GDFs++X5Sl5chfGkvDw5GtLSWfLxWKZHKFRILIZCoEwSDx3R1/BhacKqu/4c+N0PBwCZ0hU6l0xEDJrwojnb6N/Hocy+UKiVSiPxzpK4wQQhXXoTikCErwwzEcF4klOC5DEAzHdZcxvXZNtFwQniiZAVqu2wn07CliMOiNuTofMLGC6Or/dOoFLtb/2MRXVigUEomuJ0ouV/xXRsXPnz//AhACsl4VEOpTcr/RogT8395juFAZRGkYFhpEaR2BQw8SN5idDKE//eFI8EuU1oU8+JBAqI9860IVhvQGsYIYstwGKV4gEBHflA9CgL4YXJcxFIqAgyO0pkZm8hb/4zFc+Y12OX21SbreDLndjeBdJwg5qTxaIvUwiHoQcHsQANzHgfQ41nUY4zT0etufz4wWi3IUWBWKFMPCTAYv8ZJOAgS5WuVXsaQIRd4r8HKVvETMSRKxolVYKgonYXAy7yKOcxoBXpGYxxFiXqpaniXlxPKvI4A7EnSfANPjAGq0kJWokWVrsXTsPkrOiVYzY7GjMGwvVHUUq9gMRNZ9xEeRgjVf0Za//DJMfh6IbPqK1335Ux7guAtz2I014gWPumFT7qIJX0aHq3jYHRjyko578ga8r3u8DvucTybdLxa9WRexMmmREn+PSwoU6AeNvFR4Hz+zmh0zsdt2soqgX/+hLDs9+zI22bS20tTU0jI7XycVVuCSKjn66UH1Xqso0ijy5eJMMS9NIUrRsmI0l+Hqs2D1ebj2Jk57F/PAT9FAKRpRqgbL0spztGiGRpSsAZOUTBJt0fty0ptzQeJT489mvS4X/IHrODErBYOSZGA8d8uHu+0juQtXwjHCs0ARJVgJRKuhGBUrgrfnxzqOUErSJZw4/kUEyo9HwSTWWRR4GwPT4riUcCGDjMHpSmk2wsoAt8Ilc+7CGV/OmBe+5iOe9TxotN+sdTzvdMaXvP6+6f+w6qdaCsWng0RDXidVztMpb8bi36ymmx7mmNOK7WlFVmfpJpfZFrd5low8c3q+5Wx+1ECc/WWOGTXbuCkqIN63uDEssDvk1Tjp5UCYUZ3Xoy9uj2q8jL66Pfni/McX57/VeP75PcKyMeBpR/Cfi2kW29kWu1lmK2lmCylmfTGvJtOsR1PMTz+YSxttJQ22vK82h0WmoymvuxNfLZSbr36x3upwP+1w2y0y49Q4KFsdFB1OSIfj7RcrZpUV3uqg7HHRTrn+55ILh5I9cNIXNL5d2tW03+exWm/dU+H6qa4g9Fvrk+p+369Nll/a/1bZG1RSVVPotlRrst1qO/3u9WDq8974Z+0RT74HParx/rdPHv9S6vbXIqf/Wejy1yLXv+Y5/I8S/39rSP1zodpyr8fpdMbrbDXodCXwaNJ9b8Z7dyVkayV4czlydzNvaz1zeyN1dS1qbT1seTVwbS3i+CD7aD97fzd7dzttayN2ayN6a4O0vh42MO5U22tb22Nb1Wld1W3TPuTQN+LY3GP7rcv6c7vVp3brD53WtSMuPdOBwwshG0exO0ekzYOI9b2IqfXggQ3/6ZPgng3v4Z0ABjdXjpVeMpIvmcmrZ1Ffp92H9oMXbiLmLsNGDoMmjoIWLkJ3mKQ9dvQeO3qbQera8Wvd9B49CbzhJC6eBU8c+a9SQo/psatXAXv3OVzmqry1Xe3igf9pJPP1lV1eieVqHNdIJYBUMktlpV8wYmFJMSo/wPqH5b7+yNaWlAAu6Z7j+mo8FMP0TXziX7wpohpP+Rv+VkbgaVECfIvpVHF9TkKPKcQwBEGJAYPojVIK3QVMZ8RCdMBaxEAvR3VTRG5gmxNKO5HII0xWKNHF9BtlRCzVzRgMx+Vy+X91WhhIroT3icvjE2V2RL4BFujasEH9LcjwODYUrBKADVAHi4V0KwgIQpBABwHUGXNBWC+hG7YB3R0J1EW+CVAHYXYCQFgfpID1Xd86lq3B4KtHHwJ8gRDWAWsFPD4MwRIuKBb0j6Gu3ohnEFRVTz8aP50L3x+yOZlyvVrwpMx6nM55nMy4n855XK37XSx7ny/73GwHXG36UlZ8bvdC2JckPj1WCGdKxHk4mvVDlv8PPBcWZMKifEiYBQmz1cpvKqwcBRNl4mQJNw68jUWgNAWSwz4lXS17s8/CEYiMizNwOEXISgRoJAkvmXcVI2InQbREFMzTyN4rWVFKabJSkKxkRquuQ1WXQTglErsjQScR2GWo9DIUPvAXHgRiV9HKqwh0119+ECBe8+LMeysp4ZqbMPlBALbkJZxwB0bdHtZ9wXFvSqfzQaf92aT7zYYfdTeQdREFMxPl0neYuECJlyixEv511OZqHHl8tfFkW6Wo+6ku/qkqPTv+1jfatLza0trRNT3TurHZLICqtYqK/3goVSAFmDBLjedoFDkaRa4Gz9VguRpFkUb5Tqsq0SpLtcpSjaJUqyzVKvI18iytokSDFaj4MdB5EHAdBd5EXK36Mk/DFEgawk9GePE4GA8eBaJMklKUKKGFC04DcUaEkh+lhmO0wljxbRh9M5C+E3i97HU46Hw65nq/E8g6CYNo0bS9oINR56NJn7vdCBTOFTDI0tv4v9NiHygxmv0IeMV3r9Fu8bPVQasXddATnvUAp7x5k97yNR/xnN9JvcNMkdXee0dmiR2j1JpRbg99tIY+WrE+WPPLHTkl9hcZb/fIJk2VjS1fG+/zTNgFb1bzwr/F54zGuC6kBi9nRe6nm/cE/9nga9Qb8rbTz6jW7dEX579Vu/7x1fNxg9+z1qBn/VGvFpLfHOVazJGtZtIsdnLermaZT6ZbHxdb8mtsZS32shZ7WYsDv9pmPeftcNKr9hijoWyT64Xg2wFP3qAXvhgEdjqDnc74op9qNVC77PtwHM66L52+aP6wvpq6tDbUlzxW8Lot/s+m6Ged6S8GSk27y8w6ik2bC9/W5b6uTn1Vm/q8MdOoPsd4qMp8ptJk5p3xdM6LqfTns+TnM/FPRyIfdQb/7ZvPv1Z6/LXC/a+V7n+t8vnXmqhHn6IeNRS9mul1Wp3yXV+KWp0NWZwKWFmMWV1OWViIm59NXFmKW1+JXl2KWZoPHR73GBr1WlgIW5gPGRr1GBhwGxlwG+xz6Wq37Wyzbm+27Oq0HRl37elzaG+x6my26uuwGx1yGhtzm5zy6R91K262SP9qklBpEvnxTX6XfeeK38RucNe89/CK39CGf+O8R+282/YVic3PFokLaZzU2aOQ4d2AL9Pu74dcmjd8Gla9qibdPo64Vo67dW37j50Gz16HLd6FjZwFjV8Ezd2EMmHyPZg8fxVyxoo9osXOnQWf0MMvuclUYBq4PZG2t+Hf2wXXt3INLpYcMLlf92/CVs9C7tiJiDhLIn0PC9ellGupRCrXh58NAjKKolIEIfh9OoOTVEok44g9QweIxWQoIW+gmIE6pc9b6H1NCPKrnfu3ZguZXEEIG1IExXGd3C1FEFzf6/crZydBDB4tfQEUasAjYjgu1sFupYSYQSTPdar4f7ni+y8ABIG/6cOwoY0O0Hcf6WmyBCgQ+i0VYTApcYnLEgjpVBAI0l2E9GV2PH0Zhg48Dgv1uWshUXfxqyfjN+cusVuA+gsY8Tad8vFb3gKUSKVz84KqKoDF44FSoVgIw3SJhCG8W0VO+sTsaaFoErzLYR76sE5C6QchrKNQ2pY/Zc7zbNrjbMb9bNbtfM6Tth/KoYSyKRGsi0jqfjjrMl7Iiv53jPwfsoIb7ree65GvlLkTeimNFU7nxoOCTKEoBxHnYsIMASsRvIuHmYkKPE+jLJTwUi+XfVhn4bgwExdlKLBsTJTNu4vl38Up0fdaZTEKpUuBdBX2QS3MVmO5KjRdiaSrJKlKKF4BxymkacL7GAWPhN6Hszf9BKfBgqNQcN1bdhrycBelPA1UcmK1yjQFmiE5I8ErQfRht/t+p4f9AGTdmzboRB90vZ/wvFj2vt0PZl9E35+Eg7RkGfJOJS/Vqj7KpO85lPCt1div84PfD1ZGqEvNV2ubnKn//Y+G+9vauub2L3UdnT1dvYOduwfNdEbtD/UXrfKTRl6iUZRrlZ+1ykqt6otW+e1BVf2grNL/9otWWa6R56nlhQ+qz1J+pug2AeXEC2jh/IsQxnEIRIsBLiI4R0Gcw0ApJ04uTFShZJUkWUINx9jRGjRZiybLABLn3A+mhkKXIczdIP5lFP8y8n478GLWk7YRwLuIvloPOJr0OlvwvtsLQ8AMATNJheep5AUyThJ2Ei5e9WOMu131u171OvMm3Dnj7jsNzvOfba56nC/bHPh9btTvnvfVLkClFeezzVWp82WhJf+jreSLtbDCml9mfZFtuk82HqsoCv2+efPeA31njJWYACW2Y+nJJdGfPkS9H4l6Oxj6rD/g0UTYm77A1yNBRi1ej5s8Htd5PfsebNwe8qIt6NlsgvFmuukq2XQ++fVE4uve2Fe9sUYDCcZT6WbXFVbSFnuw3vb2o7m82Y5ZYbmS9aY74cVCjSPnJBblpCGiXPFBJLwXjoFpalEqAmZ+PxgrW9vK31xr3WzeHQ/szzTqjH32nfSsPvJpTfjT5rhnDUlGNQl/1sY/60j9s4P8rKvgRW/pm873xl9T//yWaTRdZzVZYTqU+2KA/Gwo8elI7JOhmCfDMY+HYx6PxD4ZiX86mfli7N3rloIXNelPmsredNfbzE2Hz04nzs/GLc4lLMylzEzHjo2GTE6GjI37TkwGzs6E9w/7NHTaDw37T0wEDw55jg77To/6jw949bW79LY5dTTYtNVbTY57D3Y6t1Wb9zTaTvS5Ls36zU+HLM3FDI/6Vn63+PjdrLDRjFxlEl9pEvfNrGDYvm7Jo2vRq2PO89OIU8Oa1yk9/oaZtHsdBQgyTmhxI3sBXes+ZSOuH8Zd2/f9OrZ8q6fcy4ac83qcCvudP0+59x0GDJ8Fte/6jlOCznhxF7z48fOAucuQhYvw0YPAxbPQvdvwkT2/7q3UI0YrWzgtkkxKgYo7evj8ic/sSdD0cRCVlQSAGSx+ikhcJJTsYbhaKkUxAimIEdVDCgRFEQzVSdwECUofd0AMCoFMZ8PVfdLXWadQXfMdgYHSoTuIXQH/PVJn4FkZfLHIbyEPPZ4EJ3KFxLfTRygwojMD09dvGEJ/ehgJoiuURVEcw9VqjUqt/s9/tkrvLzrvLAACIEg03xmqJgwXJ4LrB0ICwuwE6Iq1BTqFQFe0B0EQzNObaPV0P/B3xp/uWgUJCPVC54vVzyEC+AEShlr97gLoBRUQEoC/1VfoFBEeAAhFgt09xM5OEhEjBNhCeIZ+XcajF6OiWo2qUa2pUiuLNXjug6L4h6b8QfVejefJJZlSfqqIlShkxgHX0ZyzCPA6HGGTJIwICSdFiX3k08gCIH/lfoC0vRWwsZe3ukua3/5vPXzvmcvZq48sXoJYnCkQpPEhskRcgIvLETgXpMfKpJkaRaEKzxexktlnEcBNHCrMUskLtcoyufQ9QE+GOMkq+acHdZ1G/lWrqHlQN2qVNRp5mUZeopGXqOWFalmeWlYkF6XJuSQFmKAEEhSsaNF5EHwajDKiteJELRwnYsQyDsN553Hs7di76QDmnBdvyRfZDf1BiVIfhnAmPa/63U7GXLk3sSp5iQTO4VLjeLdJmKhQjrzTyEtlaAmPGkvZieycLauaacib6s2eXizd3wOB73zWt8OjptmF1v7R9qvr9u29Dhar8e/aWq2qVqtq+oem8T+0Df/QNGpVzVpVs1bZ+KCqf1A1PKgaHlR1WuUnFV6okpeiYD5wQxbcx0g5ScANSchOFtLj7zd82fshvKMwxm6glBP7oMhQixIUQKwKSVFJkzFOjOA6ErgOEjFi7zcDxPcxWnn2gzpHiaRLmLEIJw64SuBeJ4o5yVIgRchM4l3HYlCaCs1WY3kQNZZ7GoFTSf+ghv+4CBWt+1D73U6+O1A63G/7PU/aPDarbLAJL3TUG+lxk7Q7CJud6V/d94tsbkqcxFXWgk+W/HJH4LOroNz6/qNLXW1NSeOgd8tY2PfBlqba8Q953eS47qTQvijbMn+/TJ/4L172vd6PtmLezIYb1br+Uev+pN7/Vb2/0Tfvx41+T+t8nzaEmjaGmTcGGnVEvOiMftET86I3+kV/3MvlnLeHH8wOikxFdXbyZntpvc35B7Ph5FfDBebb3Z7AVYJSmC0C04+vo86vUouWp1IXd+Yv66/Woza/WUxnv17NfbNd+Ho5+9VyrvFw8p/fo5/WRDz+Evnoc/gfDbGPuzIeDZY/Ha15Ofj1Rfdn47aSNx3FRrWp/1af9C9fwv5bfdRfu1OfDWYYDaU960v5117yvw5kPu4vfDn53WZ+2HGg0eRL/t/qS5+PDfuOj4aNDoUPDoSOjoQODgT19vo2NFrWVD9varHs7POoa7WpbbFsbXfo6/caHgzq6/Lt7vQc6g+G1S9MAAAgAElEQVQaGfIf6vccHwkc7g0Y6fcb7PUYGfScGPObGg+cHA0Z7Pfp6nWt/m75ufH1t/bX9X3Wn9qtilus0r+aJtSYF446Nq15VU+7lQ86Vs+5bt6QeEDGPjWGworni9KZAPmamdC14vdu2KVu1WvmInTxImzsIHhoP7B23jO31/HzlHv9unfFgvv3Te+Zi9A9Jqllx3PoMHCHGbNNi+7b8und8F48D1k599k+84TAmGP6Z9LyYP5izdxpKhd+xxfEXjGj925IVFY8IkoTiT+KJRcKxQNhUZWiOKZSIxhu4JCjKGaolNATOHCJRIqhOg+rjh+OoiiK47hMIkUVSqVhM0BQXMcgQVBcf+DCsV95QJ1L6leo8BcGSlcKi8sMq4ze4vV76uKXw4rgzhrGhkKu1IX1JFIpgmo0mn9uYPyFuBcRKgIECXSPdVD3OObq4bIGKxQAQoD+fGTISRiq8QxJ7N8Ig7+AtQZQhwE2pVMvAIgHAL+r4gZD7W9xEIFBHidQtUR9N08kFqenY1a26MG6RjOpRD9IwDQxmKHCyx6UVXK0VKOo0yiqcfS9Sl79oGp8UNY9qGofVHU/1F+18hIVmqfC81RopkJCRvhxUh75h6buf6tr1qjdmUsHBTtdpYd1Uxdlx3eZQyefI2bX/KbPD5j1YnEpDKcCYIpYWKBR1snR9zJxmgJ7p5IXqOUFcmmWgB4NUkkonKHACtTyj1pVhVpejoiyMWn5g6rjh7r9QdX2oOp4ULVqVY1aZZNW1aBRNmqUjVrVN63iswopUqH5aixDCcQpoVgxJwYXJQoY0Xc7gacz3oyD0Ks5H8qQh2DbT3EZgp6FCXZDVVQSsBFwPe5+1Ol00OV8txsmBrMkUKYcLQIZqSAjUQSkSeAcITdFDGUhUC7KTxbfk8CLiKPDjMylhbSN83u4/9813yTCWgFUt7bWvr7ezuVUa5X1/9C0/F3TegVOTFHXLvhTD+q2H+oWhaxWraz7oWp5UDVrlV9VslKt6iMK5/OuYxnHYff7QeBtHAqmokAqeBUpYcYjrBSEmwxcRVGXffnnYXI44UGehnHipDQSyohC7mNk3BgxK+5q0Zu25S9kxikkaRpZpkKSxruOhe9TFEjOgzJTq8iSiVIF9Hi5KF2F5ihEmRCFBJyEie9jlFCGlhfzgxopP44AF3yAWW941ud2MPCq040/5M3p90bGPfExH2qTy81Xu9Niy+MiS06ZpbTKSlTlIPziwvlowy81FZZZTX8ll9Z/zqtpSP/USWqYnSyPn04wTw7MtvFq8vX8XO/vvR5ndUy22ot9Mxj4/KvL36qc/vbF7VGN95813k9rvJ82RTk2kZxqvJ82+D9rC38+GP9yjvymN+ZlS6TRYMLLKbLxJPnNapbJ6XtTsMaO/tlyhvyqM95oqtxqf9hvo8Njd8Z7jvL5vw8y1q5b7zf9e9NeLmUaH32wuPpoeVlufv3R7KzUZDLteWfCsz7yi7Ec4/akpy1JRrNtRVzaJsTZ59A3F4bTh5ocDpYa6GerrMsNOmV9qS2vM+NlJ/mPyVJb9uk0RNvaHMhsLfq39hqTlYU8gL8FcA52Nup6uvyPDpth6HxsPHlqpojHO95Yr12YK2Pebwz2xzU1e27vdfDB42vqzOBg3PBgPP1+8+Z6qa8ndmaqAOAfH+53drQFzs6853D2hIKLmekPLc1+k+P5MHR2dNrR1O6ytFHB5u1sbhcPjft9H7D/0m2T32SeVGtObrX+NOdaMuGc2+3QvOSzR4tevYycOAs+4cSxhGS2MGXhPPT9kEtOr+PwQfA6LXLlNmLuOnTwILBh2adhxad41LVq0aN1x3fwJGjoOODbotv3Dd/+09BlavTYUWjbWlTbUWfAyob/8sr7rUWryZtHfacvBi4i5jZjlg+Ktsc3b7JonAwat5zK+ULjfxSIv0qxIwzDEKVGPjcv+/hRDgASuRyX/ZaSM+wEBIcckxFiskGBMHRmEExAHfhWrotqS/VeW932oN9IcJkBqy5F9chCFCW2EL0qjqAyuaG+AsFwnKBNISgq0/foEesI4QM2sHKJIScx7EP/FFLw58+ff+Hrj0gGcobefSTgA6BQKCae3YadQD85dK15AoGIzyPauUF9TkIHrDWE8gz9rHpV3NBL8esIRvyRQPAbh1ygA9YSUwcEdDBawyyBYAGHD8BsDu7phb1/JxbPKrB3WkXlD833v2tafqhbtKpmjaJBq2zRKpvlaIUCr9YqW+T4VwytUMhqtarvGkWDRlH/oG7QKhu0ygatolaFf/67qoolGA6av208HFYAJJTtC7KDePxwgB92ckcuXx8ymaE8n7yKWd5gQh0q7LMC/YAIC2YWKicnyoS8nAdlHgqnwoxYAZ0kE2co8XxE8k6taNKqGrXKOpWsSqtsfFAR06L9QdX6oG59UHc8qDu0qnatqkWrataqmzSqarW8RCbOwgWJSkm6mJtysxNwvuR1txcuuI9TiuIQdpTgJgw4DAV3AnjrgazlQPwyBKGEyq/DJSch5yPulDkf+kkU9yYGgXNE/DTOTRTITEQEuRIwBxUWquVlD6pPanmZTFIkYSWw7lIHjwf9l68CV86mqctXvKHlvbabuzqhsJLL/3LDH6o83M9aO6nd28xcPa08PIAkXSpZpUZR+6D6/qBq1ig+yqV5SqwYvEu5WvO63Qng38awLiKY59FsCgm4iAIpUYydIPZxOPs47Gzc7WTY5X7Ln30YDJ1H4PxENZqGMGLhixAUSIJuYzmnoZwzkkyUKuXHs8/C+LcJCJSmlhWq8QJUkATRY+TiTJkoi3edyLsIFd6EA6cRGERWy3NVSJoCJuPsRBU9XHUTId4NpY14AXPe/FlvwbIvNOFGa3G/a/dnN3uw6jxOSm3nUs1PS1yZFfbcKluoxgGosGWXWsDFxvC7lxuJL76HGadnF/o0LA3m+I+kurWlhOb7J3wMTF5P9qJlmVLTTfYT3o6GPP/i8ke16x/V7o+/uj3+6vaoxuNZjcezao8nNd7PGwP/7Ig0miYb7xearGS9mSQbTyS/mkh+ORD3oif25WiS8WGRKavKmlJqvppjMpdjOkx+tVVnM3NW9N/HaSuU7/fTIaNk08n019RKG2qF9Urem5nMV71Jz2dzjZcKXi8WvJ7LfzWb/2Iq3+Rue8Lw/7NExG+tiby/Ozb8F41CPlofUkL6v/rrfYknxMVRX0P5HwMdYSIBk3jPv//Hv88tfDo87v/58+fkTPb6ZuPPnz9vbzZvrpd+/vw5O/Ph9GT4f/+n7vlyQZkdHMxWqxU/f/6cnMheXKj6+fPn9fV6VYXLxnoH8Z69nf76Wp+pqfc/f/6U4ZKR4fSLi9mfP3+eHLdPT4XOzYUOTXm1jrl87LBOqTGPrbXIGXb4MOXyecG9Y8unZdmzet599DRo8TZ87S5y4DAwt98pp8+xdd1v9jKs79B/+Cyodc23adlnlBJaPe/1acqtfcevZdOnc9uneiPTe3z8fw7t/9+jJ//PyMn/O3RhMbJDniiJGO9KGm/LW/rcspX0eTnt6867z+uFKXOdZpPHRtOnj6cu/5i4CJpZ85xdj1k+TF5lbQLI38dHcKMXyox0XCCQKtW4UkU4Yg0XIbFEihkOPnqpg2BPGaixhG6B4bhYIiGWBsL8iuv7XwlAIYISSoPOFyuRSImlgUAZYhhmQNWKJRK98qGLZUikeiMWquvOM4wHYvxIpIhcoWsP1L1BJvvx48c/My2ISB2gPxzpDK8CEd/Qzv37hgELiBJvHfxVjxc0UJ5+3wkMowKCdcBawyIi0KsaOk3iV97C8HVEfOLVwBEBYUKEh3XwcwGPD8AIKtzaQq2tBd1dPF4v5z6SQ4sGWWSpoECBVaBIKYaUSsRFQmGRUFgolbxHpR8EwlxE+hFFPkmQUoG4EBLkSSUfUfQLhn2Vy+rEkhKFpCBpe9V/aVUAZoq5yexr0v1FIIMWzuFGURlhNG7awm1B90nZp52RuFXKGbtPKytv62vML2vemk2h7sUI+AWYOEcCJCFgohLNkUqy+fx4kTBHIa/Uqrs0ymYZVqFWNP5QtTyovj8Qr+rOB3XHg7pNq2rR/VLWqvAPMqRACKTdn5Au1wPuDsPF/BQFkqHByBppAsqL5p4F07f9+YchnO1QxqKv8CBIwyD9YEf/4EZjNBJCj4VpsZybKIiRgQo+SMBcATsFZCTxqIl8Wjr/jizkpOPiQgXyHmKmsM5DROxsuqRzgdrdezieubr7ZpaSuHpYuLJnMXHhPkeZvBi743/hQeV33Irqg1nS8tkN0KbBC1Xybz/ULQ+qbxpFhUZRJeFnci4iBKxE7k00dSeQsux7veV/txrC3QtjbIZczAScjLkdDzofDzqfjrrRt4JxOEUGJ8vgZCE1kr7ieb/mQ9/yZx2GwPeJMnEqBidCNJKAlSIC0wBWAsCKZV1FSvlkNZYr5aWyz2Pg+1j4JkLKSsCgJBRMkPDiZOJUKZSCsKLl7Cj8/2PtvZ4aS9Bs3xNx/okb9+G4e+fOdPf01Ex3V2VVpQeSxFuBcEJ4J7z3JC7xnsR7770VHoRAAiEv5KW9t7zZsggysyp1HySomhPnaXoiCIIHheBF++P71lq/xY6R4dFaIlqBC2KvBJDH/Kj9fow+BDjkox31lfQFMOo99nJeY3NfCZud5e2u9Op3Kyk/ryT/NB33rC/8L/1h/9KL+ltA/WxXe4ew5vVN6ftPsRkFqMqa6OLLTA9e7k+M7FfkXCdS+gti2ov16B+mQ/9tO+b7k8RnR/E/LEb92B74Q5P/XzqQfxmN+f6k6DWtzlnS6S5rd5G2ukDN77h1TvjiV+dFL8nlb0Rt71nN768rHWj1TpRRVxw5JX33dAo3Il4NPP3gsJX/El/xdjP/+XLmT4NJf9so/Pmy5vVO8c+zWT8Mp/z1U8w/t8f+hbo/8+uv1vWe3IO5zs9fft1cHKTd4CwW88ZKDf50wGq1HmLbP+b868JYru0zz2ScNNS6b282/fL1K4Wyv7xUabVamazD6+tlq9U6NZ2ztd3y5ctnInHjkrD89cvnla0WSMrW65UTk5lKpVgLy7d3++QKodVqPTwcWlyu+fLl4fp6rbbGEXc2YfsVZPJeQ73n3Ey+1Wr9+vXr0kopDjf87ddfL/A9a8vRW1uRU8v+ExsBy/vBvQveuT1OmUPOeVPupfPuw6cBc5fIljXv8lnPnqOAMUJQ045f/qR767b/7FXYPAnVtRfQvYccPw1pXfMdOQtZpKDqVnw+Lnl3Yb0b95NdlnE/jZ/9tzHyfx2X/MMUM2h+Pm+xZHDLa58UQ+JgNvHBk4e+/dseWGowQxhF5CR3npYWrecWrudWbKd+Okhs30/v2M9bJVfxpOUq1bG+b1T7ww9wRrqezoAZTJVMpoafoFIarW2rMBrteQvVUyzDXqltEx50Or3iKW9hUy8e+VS2H9S/q4PVGQxKpfLJiGVfQdTqp7yFTd54nFWwbXjYOjNsK4ht/OgeV5lHXrrdx/VU3PQfvETZ1GObePD4OP53oQfAjoGyyRVPmTvgt/HwmLqwowAlNgIHYKuasKfkZPKnzownHAgA2mmAtt3iCXz7FNi2tXPb/rwnYUNk99cCoEQqkEil2zu6d87yuWmxqEd4GwnwElTSHFhVCAGpQmG8SBQrEMaKRQkqVZ5OW6FWFqpUZUZ9552xz2zogeEmSJbHESUx+QlsQRJPnCQG45VgdODOSvb5ymd1qlKaKaBGUo8DWNfhYmESX5BA5cYIxElCcaJSnjdI6PZeuZmiba1ge4enPkn5RZTT1Jr6Fjy+5k6fb4ILTXChXlsnleSJxbFqdb7Z+OnePG7Utxh0NXfGzgdz14Opy2JsvzP12taLe/PQvXnIYuq3mDoNcCUIJDOvUbRzpFyUrFNmmfV5JnW2TpIgoUewjpG03YDbkyDOWTB1K+Byxpe87Ce9DjeBiXoIowUwEmYMxIoTs+KFtFhYWXxnrIEVpQpRBnCbyLmOphwHU44DqSdBnKtojbTIBH80aKpN6kq1tIjDSKbR0gjMMiyle/ByteFo/ZjeoJIVqKTZAC9BLsKoweyso7XIvZM7bZ31vvWLuevLXddnc6cRrldLcxVAqpgZz7kMh+hxPHw4eSuYsBhAXPDjHATDYIqCG397hKRtIiirfoKLSC2UISKGyxjRGjGGiQ3kHAWp2DEiQjjjCCm5jYflqUpJGshP5NHj6PjwmwMElxRtUOWqxOmMUxTjJJhNQNNOkFJuvEqYIL2NlvGSFOJ0ky5fK8/SqXKNkjQdP1Z2HX6z4INteHdY50jqcRGMe9B7PTRzIeZZX/2op7TL86TIgVLnxG52xua9vil9C9a/uyxyWEl9vp/zYiHhr7UJAci2jeG2mptW1FVt0nBqTnNcYV9sGiHTmZLrcJ3jxi1yIGe9pGa/ZOW8YOS8ZOW8YOe+ZGa/2Ij7qSPwL01+f2kL/MtQ3OuF7FfXja7a2VDLZqRlwd846gb3u6q73iva3inb33Ma3u0XvQSGPR6YMRJZce3hztDltIqCvu31JNU4EmscLyodrqscjsvfXtS+JtS9mcz4viL4j0WIf8xy++9pHv90sDL1zWodLg8Zbkg1m+8Ipzt0Mt5oMPR0Js7OFFmtVhxutqnB9/R4/Ndff/327Ve5QtTzKW5zve3r1y9nZ7Nt7UE6nZpC2SPf7Fit1smJnNXV1q9fvxCJ2xf41YfPD6sbHZCEDYDMqlpXEhkLgJy1rQGJVGC1Win0s/H52ofPlnPcfGHRc+LVxrdvv1qtVg7nuqraZXwiy/aU2T/qPsON//LLr2e4T0OT/v3TPn3zPi2LXn0bfsO7iOE9//Jx18Qup7JV96Y977HzgO5d38pZz5ol71asf/MB4sOSd/dhwNRlaPWCT92yb+8hcpsZOY5DNq77DuOCmjf9yuc8B468Utez/nHqJnu5qnwjtXq/ZuI8Y/0yfOoIOXEYdE6PovLiD0johbOg7k2/sWPkBS9WKEtVKNJPb8LG93zmjv2I7AhImgpK0lXKbK444YyVJtHemIan9a/f6L77F2NcgpbFMZgfjIY7tVoL6/QKLawzmuzqBQxrDbZ4nU6j0drMUSqj2fz5y2Odxm/Ks40f/sQKfCrVsJ+2nvIWj62xNqKtrZpJZVdBbGvNYxeTTbdQax75ItqnVcYWHLGr4vZiQe1/OM5t40Q9wppsEEAx+FRhJHxspHi6CNl9sZBEDPz2WBcIRU+cKNs4sVUh/S5GB0ASmUgMAvaKPZktk2HjpUPQI9HWPp9+u1zZPFGgjXsIgLaIn/3qBYAShUJyTZLVNYIH+6C4SyVNh5UFGnmxRJwl4MQIuFFcNlrEi1HJMxTyHKUiR60qUyuL1KoiWFOuUZfC2iqNplIqzxWCqbfCOABKVKsLHjTx8UeT0QcHRlWJWlEIsjHcGzT7CsWjxAGCVAY/5ZIVzRbGQ9J0JRSVfjL8hxkWkVWtklWqZE2HR00ldb2zy91GuNKsr9Brq3WaWq2qFgAwAJCgVlVaTMMW04BR3wJrK036untjm8XYaNI3WMwD9+ahe/OA2dCl0VQa9I0qdTGLGsa+joD4SVIBBriN10ApImYy/Qx1vYG4mPO+XvRlYRHQVaiaiVZTUYKDAOKCz+1JGPM4mHOOupj1upj3YV9GiplxEDdFKy+V8DOk/BSIncgnJ5J2Q4irPqQdxO1lNOcmRibKgfjZPEaiiJvCoUQxL5B8SohUkKCWFcCqYpUkCxCmiPkYOZgqBbLVkhyOqL7xDNdOOGFJp+8M/RZjv05WLWNEsPDBJCySuBnAI0QpuRjeOYq87kfbC+Dg0ApOolmbadFnmdTpADmeshHGPgnTgBkaIE0rSTNpswyKNAUrVkqJElxGMI+Cb3EoKS9BKcmWCJL5lFgmLph2FMQjxUq5GMZJ2NVWAP04RECOVggxBlUWLE3XQmlmuNyk/2jSFZv0FWbDR7O2Qgdk0NaDLofc2ZP+0kVfwzbCsheo30Io5n0NS4HmJT/jjLd2zPeiwfOw3JnWGgDUv+PXODI/utA/vufUOvBqHfezfm5OQ4XUjMX1HX8aGj5oypzPT29JKWhLyphMT9jIQe1nO41F/Xya/pxT8JZc4EzOc7rNe3Wb95KS9eI0+aep8L+1If7SEvCvg7Hfz+Q64gZ85bjgz4zIL4Swh4NAy7bf3bqvadnPtORt3kbc30Q8wAV04CNm42Cd0qVTJIt3Qil1jmflrxcyfp5J/WEp69lx5cuTqlft0d8V+P9jjvc/pDv/tyzPfzpYnvpmtbbkh3yqTLm7M9+c7zDIF2aTsbYksLslwWq1rqy119T6UKlHJpNeJhMZDNqu7oTFxbrPnx8IhPWZ6Q98PgWLHby4WLZarSMj6YtLjV+/fiESN/H4xc+fH+aWW8QASwywO3uT8YQtHH5zcq5RJhd9+/ZNb4SXNrot93dHR1PVVT4iIV2hgvQGWKEQZxQ8q2sP/2a1fvv2jcoiXpAO7h8s89s19QPvKnuc8rucSoZdG+Y9e7b9Bw8QjUte8W0OtntUJ9a/dw/Rsx/QfeBft+5TuepTtenTvO3XsObXuR04cxU2chE8R0Kt0FAT1yG9xwENq76Vc25DON/G8yK/pZOijaqeHY+2DZ+hPb8VQgiWjF4jhK9chh1RIi+Y0fuk8MnDwE+bvisk1AE7igViFMosHC1m8Tx07RJ1SovZJKJ2ryKu2Ql4BuqEmX0rOVJvbpgbOiRjI0IuFVICYilfA2uVCpVOKlVIpTqzWWk0GbRajVQK24IRGlgL65UqlZ5C0fD52vsHpUZrMBh/z6H6HSvQTgx8Inkof5e3sOnbT7uISq2x3ZR0er3Nxat5jILbI9+w7nez5BFYC8NPFi8tDH/5O0y0/8XuOJI8joSnSPaj2Ql45IeDECQG7NUUT6k96N/5YqWPeQvoaXL8HyCATzipRxXEZsy1rQ42W+2T8QmwLRagxNauIZHIALvEDdiMuZBMLpKrxRBTAZXJgBQ+K4ZFRnPoaDEvXsSL4zLRYm68SpYr4icJBZEyWY5CkSWVpshl6XJ5ilKZo1IVQ5JkgTiSL46QSNNUqmKrPi/hDBuO3dTLs2FViYyfBXKSQG7KLTGceRnKZETQeDGQNN+gb7yHc2vwvS/nGBRu74OuUiCo6Z3o2D3sPTzt5vObVIpypaJALs3VqKqU8lKRKA4EMApZsVnfZdA1KlUFanWJHq65N7XdGVvMxvY7Y6fF1K7VfJAr82BtNQAmiLjxICcNYCdzb2L4tPhbApp+FsInx4KMGCkr0ShJsSgwFiXGokq+E0Q/cCOgM+TJsMfppC9+1ut8zOt8yONywZd7FcklxYjpieBtgogaI6LFMHHhZ2Mee23vzkc9SFsB5MMg8hGCdh7MuginHCNJe8ibvUAGPoRPi+JTo0FeilJSAAhSRdwErSIXEiYppCVmfZ1S2VyHWys+uBginowQ9mt25tt22ik4jPgCybmMuD2L4eGjhMQIgBIFUiJgEHMHZ5q1mWY48w7ONMjS2Meo62U/KTtZI8nRSjKMmgyzNgMWxCkYUcKLIMFVOHibAHFTZEAGBKQpwUxYlqqVZiqEKRxCNPM8QsyI0ysz7vQl98a6O0OtSVtlMdZZjM13hgaLocFiarHo603qUqO0QM5Mkd9E3F2gtWsI3Yb//VmwfjdAvuSn2wq72w2wbPkZ15CEpver+W9pbd6iDi9ipSOr3oVY8mo38zmj2kHQ+J5a+tN65uuCjxV+QyelM6vE0VR+b0hTesVodu5+rs9Kwk/Y1J9OM19gMc9x2U5XRa68sjfsD29JOa+vMp/Tc19ik37uDvmxP/rVeOrPC8XPTwZ9BLhIoxjzWZLyIEq4B5LvpekPUOKDHGOUZxo0RQf0MtTK1jGrQiHJUDLiuINuxPKXhwU/7mT/cFj58rzp7XTWD82R/9KA/nNNyB+rA/+hDvXd2fqk1WrtKgrtq041m83Es20y8ezL5wfs2gD+cNFg0LZ2hJZ8+BEAWUIRA4sd+/XXbwOjWWNTZXd3puubQ6VKZrVabyiHuIt1q9Xa2R0/NVv75cuXU/zK4dns588P04vNAjFdIhVS6RdWq1WrVW7sjEFSgUajMJv1NzeHnz9/3t0bqa4NUqlkl9f7FMaF+c6YWehY0xz27ZvVaNRBEIfNI5vMxoH5iqzGF3ltr1IaX6Mqfk5sfVM661a/6f1xzTPpk1Nq3/v6Db+uncC+3cChw8CWVe+KWc/iWa+PWz6Vq15Zw+7dh8iOPcTIRdAoIXiUEDRHDR0nBvdgfatWotJ22xFrWP/xwdxRv9Z134ED5CQ+pHcf0brm07eLWLlEEdhxx7SohfOgicOAni3f7m3/GXzQJikMR4umC5J4YNopLXqdEDx9ipg/C94jRWxchvXueNWseW3Qujmaoz16V+9u3vhR4Ra56py9oBcKtSkp+r4+tVar2z8wpqZpu7pVUplOb1arlXKt0iySaBH+JlSoYg+rNZlVMGzjpduoU3q9TWnQaLU6tVqjg3U28K3aDjBX20i0uid1XaNVqVW/Z+L+toI8djHZjFh2hrntHR6rkPQGg+1aZTab/y6qIPhUbmEjZ9j+tX/McttS0/YKIxCyF5o++WL/3ct+S/nZnv5Pab5HN9RTmO4xfW2/Mv0OLmsvWIWgJ3njiVNra+cW/5YCAcAnXrpSyJqln4eQ9vxIWH/yAYJyEkjHh7Buwm6pYVxmBJsWyaaiOcwIHi9CAiWDYLwESlKrcpWKTI26VKHIUSgKNOpyvbbWoG140JUOUafid09vwU9qAEM9RJC2/Hk3cVJhipAWJ7yNF4oxgDTLqG/6etd+I2hJWNtzWmGVnm5xRI1MThGVWbdz2DYy1XlJaDYbih+nRaFYHA8CSUJBpESSAWsqjfp6o75eq6nQaastpjaDvtagr1pHzCgAACAASURBVDIZauXKbBiuMcANUkkWJEi5JYRzb6JBbjKHFMm5jlJB2QZNvkqYYJBnWAzZ9/qsB1POgykbFiaAuDAVMYy9icBP+J/PBF9M+FwMe54NeZC2ELRTFIcYKWbEixnx/JtI6l7wca/rXqPjbqPTyYDb5YwXccGHtIUg7wZeLvuez/mez/kQ1vzJ2EAS1v96D0E5CaWehdAvQkS3CSJujIATLwHzYFWJQV1I4DZPXI30bLWUz7Tnzi8U7WAHidNyQbYQF8g+CtRBKQZpipIVq+bFG5RpJk3mHZxlUqfrpekybhJlJ5iyHSS4jtXLM43qHIgWyztGyigRKm68jJ2sFmXAsnwFlAWKUzSqPLO+XKfO51OihYwEvbbYpC8y6fNMhiqLqcti6r43dd2bOsyGRlhbadJ9tBgb7/V1d3CNWVd9b6o3a0v1vMQ7ZrzyHK3DB8u3EfKNwPvT4Dt6lOUyAl7yk4+6ioZcBUM+lFZvQoXDZYUj9eO723qnyw9vccWvCeWO9BpH4ocX8yW+6YOLtasb0rXo047kgYLS/qx8SlUwqcR5Ieb7vvAfh8L/Nhv9V0Lec/FHJ165Iyn/JafKEapzuip0xGY57xa/X8x5MV/0erfDjbIbrJJmmA1VD5YGi7nm3lBuMVYZdCUaVebWTV7I4urgcQqJnqgBk2UXKHDRVzzhLphw5y54U3qdsWXPd0p/3ij6cSHnh5HEPzWHf3e2NvXtm3WuMWapM9tiNt9c7FCvjp8+4TT6eV29Z33De51eoVZDLNa51WqdmS8bmyyxWCw4/MrGdvcvv/xKohziLtasVmt7T8z4dM2XL1+Oz5d3j6YfHh6Gphp5QjoAscdmKlRqSK2VL2+OQFIRl3cDQFyNRv7t27fVnd7q1kiT2QxCHIlM8OXrl4HB3L7eFKvVyueTAYBpMOruLOZP0x8iyn7IbX9bPuAcU/MirOp5QufbqlXPum3vtBGXuM53+ZMejZt+M/jQXXrkHD5kYD+wfQNROuf5Yc2rZM6zdtOv6ww5ehU8TAzuOEEMXwW3YX3yp2IcJzbfT2FDp5qKp0M/TLv17AXMXob1HyBnr8JWr8LmTpAdG96De4j1y5BDSvj2VejYQUDnql/nuk//tu8A1mcehzymRNAEiTR+0gk94oCMXieg+nb8BrHI0aOgmmXX9h338Uv/ug3vpg2vtm3PTweRDPKxMSpO+4c/wMnJhmc/6N3d4ckFs9YiUvAXzxs2KU1CNk7fN2qKiTO6uqomJmCTSamxl2rYJoRKbW8xesKeP3qi1BoYfgoD2oC19siFRmvjRD35a9WaR0Pto7Jtw6fbVJBHUrpW8+iJuruz/IdHhdWmW9gaJn6XrfsNUS6TyUV2bJ/tZRJbSEIM2F8M/baCgBAkET4WZdui2vZwHwhJpFK7sPGIFQGeLLYg9JS3sOU2wMesuK35zs4KtGUDJb+9DLKLHHIBn8U8SWXt+1E3/HHjnucTHhdTHmeTPoRVJP0imE4IujlEUI4DGIRQNh0lFsdLJJlKeZZcli6TpUASDCBJUijzVKpihaJAochTKHMU0uSS/Y0hwrJCiOEQwnhXkazz4NuLUO5NokpSrFZXCMFcubJIq6mWSzM3SGWhSwORq+sZe2ccqHr7JLu8uTu9eKS5e1AmadRrP0igTLE4AQIwgBAjFiYKhJEgmCyX5Wk15VrNR5Wq5M7YbDY0mAw1ak2RTJFt0DWoFKVqRbGUnyliJohY8SJWogLMhFVFZkO5VpqvhTIMykyjOlstyuRdRHHxEbTdYMKUN38fJTuPFuyFX82hcCNeFyOep/3u+BlP6nEI5QjJPA/nEqOph0jaQTD7OIR3hMQNeWKb3511vb8c86BikfzriNvzMC4hnH8VQd4JJC77EpZ8z+e9L5Z9rjb8SDv+5MMAOj6EeR3GpkUAwjRInCIH4tRgtJAUSF97T1wN6poryZxbbsBuiLjZsChNyornX4RB1Gi9LFWvSDMq02EoRcaIVvAT9YYCmSj1Zivwct4bYKYoxXncswjRVTQMZBq1ZbCyRAPlqcBshTzPAH+0mJruTY1aeYGEn65TV9yZGu+MTWZjs9nYaDbWmQ0fzYaaO2OtDi6H5NkwXHKnq5RJchTSIoWsEIarTboWg6JYBWULaYlKUoQGF8bfCOKtBCooMXeiFAMZbSSGmA8CVLP+zA6X88q3a3kvzyodpYNe/A4XdovzTvGbtawX2wUOqyUvLofC0yf3y1Y3hXt5B71pfcXpLZis4fiAw/TnVwWvT7JerqX8uJ39civlGbH4rbzDDe5xgftc9b0uqg5XVa/XbZPLbvm7/Tpnwqy/kIGRAgVaZZXF3PH5ruOrpcugqzmnR/YfJATNrdesJm+fB8vEaXJJDsDNFFEx3Jt4Fi6ctYOkL/pShlzw7Q77ja/XPvwwnvkjcXv66y/flgYw6+OFljszmYhl0fF3dwYWA6fTKwExu6HWo7klwGIxPn3s9w+GFpabLPd3+0fjTe0BX758vmXhb0hYq9Xa1h01NlP19euXg9Pljb3Jh4f77rF6joDBEVBjs3++ohxrYeXGzrhMLubwSGcXW58/P1it1uWtrp6RjKeD+Ldv3zY2OgcGUqxW69bhEPZ03Gq1/vrtl08zZX7Z/xpV/VNRzztM4+vQqudhH18kdTllj7sk9L8Pb3eK73cuW/UaOA2aIISOEIIH8MjGdZ/CCbfMSbeKDZ/mPf+add+SOe/iae/Cac/mfZ+mo7jvJnZeDE8VTqAaZ51a1r3qV/0aV3yXr1Bjx4E92IDly7ALevTBDXrnCnVADsMz0Rcs9CYxbOIwoH/HdwjrN3mEWLsIOaFG7d2gydwEGj+JykvFMxM2r0K3SCgsPbJtxz9zxLVy0btmzbd1D1G34Ve54jVLrgRuiXdN7cbYBENTm5xOxYvm10gNndspjZue5csuy8zcXe7sFfVAm5Nj+OknfVeXSm98zEnYRWlbMZHtQGQn0T6yYx9VB71ao1Vr7SVLNiSJWqN9KuqwcT5sHX+PvdxPY+Z3eQuDve317xkVVqv1v9gUAuBR637iOP0mJtvCepDsqVMIhCR2IsgT/k8ofqq0EwOQVCa306KgJ1rU4+pgl6kf8xZ2qC34BPywv6c9TiGzzYnHaQHZoYQAJJErRQAkkSpEgJx/M8jA+vPOkGpaNHiJ4u+HgPtI8pTXyZDn9Tbiat3veMTjbMrrctWXigsS8KKUsiyJOFkCYaTSVJEwTiCK4vPQInGMCIwBoARIglHJwxdv2kqxRwx2voITrQaSFfwkISWWTYwVMpLUinKFslQMpQOSbECSfcWM270I3qOkx24etp0tnZCS93H5zb1N6WU9C2tNItEHQBTDZ0cIOXEibqJIkCwBM0AQIxLFgiBGLs+TyvNgTZXF1Gwy1MkUGRrNB626CoRSICBDKsqRibLk4gxYWWCES4xwiUlXCsvzIXYyhxDJOkWTt4IvZn0Jc760rUAZMVxPizIy442sOPFpKGnBV0EMpy76HfW6EpZDrzYi8PO+F/M+uBkv9ikaBpJ0QKyaGwNch4svQyTkSB4hlrQdRNkNYOPDZdwkASmSf50ovInnX0UIKYliOkZIiWWchlxv+F1v+lJOkbc3YVx6OJeJviWj6LgwHilWREaLTjwvt6NiZ/baL/a0mgY5J513hgRIaIM8TQNi9PJUoypdzonj4sNkolSDoUAJZdziwzm0WEicrpHmG7UVZmMNrPmgURbptRUqeQEoSVepyvRwo0xZplYV3xkb7s1d9+bue3OXxdR2Z6g1Gz6YDGVGfanJ8EGpyeOASWptwb2u7IYZe3iD5onSlcp8HVyj19TKhOlqKFvOTJSSoxnbgZytQOFekB5MhCWYO2minoBWLwaqp7zBIQ9ejzuxwZlQ78T95Cbs9qQ1Od62uZDqXbZL325WvBmvRRZ09hct7RBm0nrLsqaqMmtTCpMianEVofJGR1aNw0XFW0rl+6sKF1rtO3q980Hxa1LNW2nX+5vatyflDoc13nu1iMNOT9JaBO8mRcTNvOWkU5hpDG62TF7GEyZOXOQ4zBz17SafU+LlsjKZ/INAXMLmFTKYOVRyKukq5eo8logNvlxD4KY9dz69WW10uD2f//rVOtubvDlb+/nzl4OtaRr53GjQLMxVMxj7v3z9OjaSvrRY+/XrVxoVu7vT+vBgoVBP1rYGzXdm3OXS8ET8t29W5i2ORN61Wq3zC5WHR+Nfv37dPZrFHk8/PNyPzjWKQLZULs6r9uIIaDCsXt4clcrFdBap7lO+3ghbrda1nYG51Tqr1bqB7d3ZH/rl61fc+WzPUKLVah1Zqm/oz/r1129Wq7VtrCSq7Ad0+bP4htdJrW/RtS9j297EtDokD75LHnKO63LOGnfLn3Rvwvo37PjVbftULHu1YMOaD2Kyxn0+bniWL3kVTvtXrwSWzvrlj7oXTIU9X9z60/hZ8Sy6bd2tec2vYxvRtO7bsuY7eRo8cRI0jA0Y2PHv20Ys4IIv2TEiaapMmXfNiV+5QC7ikasXwQs45O51OJWHYQlTCbdxRHYMW5zKEqXjGHFzuKCOLZ+yWc+qZe9WrH/JjEf6oGvLfkDDrl/RrEfHie80I/+YO82ineHo2PHzit5zRPOu8xIxeOUaXbLs07TrXb3l+2E7hkw/0OUWaJ8/h4+P9Zb7J/+SHYT+uyaMJ/Ct3Thrz/Rplb+TOuzMQZ3BJp4rlEobFtdmhbLNDM2jCvKkq8sVCp3e8Pewyu3TQiQGQFtA75HAAYCQUCh+7L62t3Pb7k5iAHzsHXpCwErFYlAuVz7GKezOqCfnq80ZZRs8NlqUvZfC5owCIQAAbfMJAB7VdUgq/H3e4tFABUISSCIVSWVyESDrH5Aurwhkatb1tvA0mrnnw8WFUVf96Kv+jFV/yrzPzYznad/702G3i3FPfL/7SbfbXrcrfsH3loQScqMAYbwMTBHx4/icKC4TzbtF827DBexouSwTlCQBUBRbWPRq5WaM0GmRJn/WFX0xlBh11bCqTHyL4dFi+PwEtiCGyU8UgrlccdYZNW71PKR+t/ZPMxQspUWtzDg6L839+KlpsIHGzOLdJnIYGB4rVsxPBEVpEnEaCGKEwhixOB6S5dN5cbdCjF5XazbUazRFevijXF4Ea0v1cIUBrtJryg3qAiNcBMvzdKoCiJUAMOJBTgqHGEk/COETIgBqDA+PVotTTPI0kBgJ4ON0tGj1DVpxFWZkRmqpEZydQNJaEGEx4GYdIb4KA8kRfHw4dTOQuuHHPw83yhLuVAkmeYJelqKRpMk4iSwc+hYXS9sLZZ9HSXnpKiBdCeSowBwBOZ606UdY8iYu+1yt+5F2EOSDAOopknkeLhemmQ1FWlkmjxCq5sUJpB8xO8RV0rgSSNMr8tTCbC2YalBn65TpRk2WXpkh5yUDjCSTvkwJ5SuhPK26GALS5LIck/GjUV9lNtSb9U0mfbNGXSEGMCCUKpEVXnOTcKwYQJ5r1FfCcIVBX27Sl+t1pTJlnkyZp9UWwnARKM9kiROkqnwLXEHnJGwTg/H0SI4wWaMpt5i6DepKmSBDKUrjESKAazTMjJRcRfKvIyFWPP8cJTgL0VHQBmwAvOQjGnTn97oBA+7AoAcw4C3td4P6XHUjnuzW90u5Py/nf79U65vYt9a/OA5uRap20P0VxTGopqm8NEW/t2bEDeh20Y8i1YPBjHq3m9r35Pp3xx9e05qdyc2u1NZ37C63gyqXhbxXyxUOB70exG0kmRhKo6DOiKF7hEgOL2WW3PWH6cODqziOMB9PxVCZKWxWCoeWRLmIOV5Frg54zna6TLY5zXa935ny3ply2xz24JCWrVarxax/uL8z6OCOD3GUK/znL78Md6Vg15utVivufOzmZv3bN+vqZnNDW4BGq1IqxYvL9Wo18OXL5zuLzmq17hx0LaxXfv369cvn+1++fjWadJOLVVc3a7/+au0bSyOQVqzfrCaT1vrNSqIddAxlGQwwR8BMKnZl88lWq/UUv3l6sfXLL9aBUczAUNLXL19vufiByRSr1bp+PFDcGmg06axWa+dkRd2Ac3GnU1jt84zB95hOp/h2h/hOh5C6l4n97wpXvCqwvtVYn7Jlj/zZIPRSv/f4MHJh4vn8le/8ZOZCsn9/6Zupndyt2k8HER3YqJcziz9OrZRMh3+YdK+Y9+reQwweIQcPkfvk6Kmj4G4sYoeE3rtCTxwEdm36TuMCGeJkve6DTFm0TgidPUWsXYbsklAHZNQJNfKIEnVKjTmhRTCFyTReMkOA2SeHb12Fn9Hi53Go5h3/zkP/yhXvvEm38iXPnHGPmk2f5iOvms2AUVxS/354+7Z3/bJX/br3JAk1hAvJm/RMHfRIn3VPWnSuOMgSUfGGukaYQlFo4adGVZu76ckXa2/NszmjlErbScp2cbJhz1WPjCmNVqtUqnU6neJRFdfrDRqN5ilvodFo7cBaG1BdqdLrDZb7+/+EafF/zlvIZGIRIJHKnqrxIEgqBgDx7zqORHa6H/CUt7Bn7sS/Ze7sqjUkFQpFj50ZUtuVydalYbssgZBU9Jjae8pbPKU3nqiCYgAUgpBUJpdUVeu++07R0s67vaSsJ1FWPEjLvsRZb/yYB3XJV45DkqY8tpodL4bcbqY8T3tcSP3uR01Om3VO+92uFytBNHwIm4q6pYTxGFE8VhSPjhbeRrIp4RxqrJCfJILiRGC8SpFTdbqah8UxoS6OovNUNMXhtfCpiVxKhIgRx7lGc24jGfxYjjhLpSoXADkbeNTQQbTDHL4adyhV1KqVFZe0ogNSMv66ZHy24/i0VSkt5bNixHyMVvVBp61UynNAIEkuz5XIi8icSBGUazG1WIwNCkUxT5golWaolQUaVbECzJELE/TqAoO2RA1laaB0g7rYBBcZVXlGdblJW2LSZBmUGbLbBM5ZKHM/gHMYfrMUcDXrLTpE6mhoM5AE30bzD4PPJ71uNoNAcoSYGMrE+pOWfakbAVfzPoKLYA0/WsWPgSXJZn32nSHXoM4yqLJgWbqUmwAyY2W8RCkvEWQmUneDbjYRgptYGS8Zuk3lEpNZZ9EiSjwsyzHpC2FljkaWJeclaiXpX+8K606x4+fjalnevanWYmy709ffGWrM+mqztkSnzDRqC1RAtkaSo1eVwOpSk77CrK/SwxUSeZFUXnxvbLo3dj6Yeu5N3TptHQCmSqXpHCBrnxJF5MRwoGQmgOFJ05TqfKYwdZuI2rlCcaEUoSxVJEsTytIARaZMmUflJV6z4qmchGtWlExRcm/qNOuqjHC1SVelFhcYlAV6eZpOlgay4ujYIPKqr5SC0omiTaIY7VmIaMhLMuwpHPC46XyvnPPWTPndtr8XdruIut13P7ydzXmBrXo53R7jP311gW+6Ow8m9iTMlWfjGlGaMS/DlJdi2F0x6HU/G6gc9FYPeZgmvJXD3qxOF/W0t3bSQzPupp30JDS92yp/s/3RcafZ6WjIjUlEy2XpVFZs/3ZE/PxY8trcDSuVyEolUKMF7CTmedjJjNdGr8tck8NExcuBgh+7sr//lP1DR+6zxvR/6yx5cbHXq1WBeq1CKxcv95RVRfz1an9BAXKGGyOHW2PlEsHF+QwBvyAFmENj6eXNnlTmKU9E7R2JWtqo1GjFRpMaT1zuGghq7nLAEUaNZpXRpMQe9hQ1vD3Dj+t0srGphNYeBIN9qjOqmDxSRUdUcRMCgJgU+mFpg/v2fq9WC+IISxfXWyw+paU/or0nWKXksTjHNb0Ralgyu9selP+Px9fLMg3YOJJTP/S+pOtd8Mfnyf3OBWPuWYPvkJVvPAreBVQ5Rfc7Z867V2x5Fs57+vXX/Y+Rm/86Iv+/xlnBkz2IqcG/je3/P0P49xMbr6cP0rHTcbuLL0cPMJMp/fsevcfIlm3E8HnQDiPqkp1weZtwQI0d3ENuENEMQYpQkn5CjR7a99+7QdN5iXwg7ZIZO3cWsHiO3LoK3r0OoXExfCCTwcdsEVGTJ0gSN+GaE3fJij1jRB9RItavIxp2EIVTblkDb1P63Cq3Ihp3kXmjTuXLbm2H/jMXQStXwb0HiPplv8JJ94YDRDsO2Y4LzF/0DG1zRjQ6IT85DJzVGPV6lcpetWTL92m18OMjXqPWaHSPPRm2vIXd7PRYhvFUomcLdtguS78ZapW2dm5bDYbuqazJNplgWGcwGP/D7ar/blrYnuaPTECb0mCXIp5As7a8hW2c/L7x9PccctFvwFqp2HbagiS/98WKxfYKI+ipnRsARYCtCgm0g8pljx1HT8PjtxZYCIAkEKwHhke0//zPmvJKxtk2aS6BueBxNeV1MelJmvOhryDwQ65n/S7kcXf2oo9gI4C94nf0yXmv0fGoweGw7u1WveNelytu1ud6x598hKBfhjCIYWxyOOs6hEWKBLh5YkGyQBglFMeKgWgxEN9zMpK1gUOtXPrMbxEJRSJGnJCZqJVna6VZSjCdK4q9uo0ismLp/GSWIO1WkD1MHHq2cFV/vE3nV3BF8Xh6/PRyQ89QHyhqVkjrZWAWKEwz6mrvjK1G3Ue1Ml8kigOAZDo3msyJ0qgrjbpqjjCJI4zh8aKZ5FDGVQibHC4RYozaYp2qUC7OhpUld/qPOmWuSZv3YK66N5ZbDPkacerNKuJ6wedq1vtsyJ26HiC6DOfsIaFLtJyRLMajgeMA8BJFWkGcTXiT1xD0LQRAQhkVSWJiGG0bwTkJlbFipaxYGTfBqMm6N+eZdNmwPF0lSpZxEkSUGDYeTdlGsk7CVKJ0o7bArC8y64tMuiITXGhQ594Zi43aAj4lmkMMA2/jjZpci6Fw5maZIWpWQllaRblJ13xv/mQxtpkNLXeGZpO23KSr1KtqtLKyO32VSVdlgMvlyhKJopjBT5MrSi3GGouh+d7UZjG23ZvadZoynjD+VpiKoyWuXaLw7GgGkMSGUlgghgulciWpB3Q0SZAokKcKZWlcSRpPksyWJB9RozfOwykcjFyZq9GUWQzNd4bmB3PHl7tOs75ZIytWAMlSXiLEiVeBGRJ6nPAilIcLVnJiTKJYEz5UtxUETXqDkx7KTV/9hr9k2PO8xonc7ikd8ye2upK731/1ehcML8RPLVHmA2SbCONRmHbFH57xhqe8hH1upDZ3Xp+PdNTTsOR3v+5v3vCD5rzkK4GmtaD7Zd/7Fd+7Zf+7ZT94yY826nXV707fCxWCybf8yLmzaPfJ/drtnuXTkMmDYIE4DeTkzA3GYMcRF4u+G82OM6XPh3Ke9Wf/MJD/06esH9pT/9qe+6w26d9qMf/2IeJfPqD+VB/xx/aYf+6I+6468s+lkX+uTPyuOef7zvLnbR+et1W96Gp729btVNHyOrP6p8yqnz40v2nucalodyhrfV3f41jX7Vjb41TX59Lc79rc61L56W1bn/vURMjIiG/zp3d5dS+SK39EF/4touiv2fUvq7qcG7pc23s8Pra+y6t5U9rilF37OqL4b/Hlz0oa33b2e3UO+BS1OOQ3OyRUvQgt+SG45Bmi6Bmm/mVRr2Nyx5uopleRbW8LJl3yRvxcMtE/Rxd6lEQFtbyN6HBOXE4PW+/+aeLwT4N7/28/1nmy79NpYA8utB4bU7NdNHYQ0Y1Ndp3f/NPQanRvfEavY+6oe9suYuwyZIkWvsGIuBYkMoGUC17C6W3sJjH8jBonkmZA8iy6IPmYEr1PCt+7DjuihG8QQzYIwUcU9Bk94podf8mK279BLeEDhg8RWEr4DhlF4MZzpCl4Zkw3Ftm079+4hwwbwTgMdAcursTsdCNnStKn0IUznrlj7tXL3hULXhXzXuXzXpXLXiWr3hVYv4INH1Tfe++PjuGDLhlLgWe3RyajxeaJ+i3y/UiFssEEnxJ2SqXKHrKzq+Lwb6gPtfYxOm4HoasfKYS27g21WqPRwDap3LbEwLDu7/FB/btpYfs3/ynTYBO0Hwkc0ke12VZhZDM72eizkBgAJdLHnIRQZM9MQPZrFQRJnkAdTzipp9XBFgh/WkGe5of914ntrUdPziv7CiJXCPcPtc7OcEz8LfFs5xP6oOnVWa/r6YAHfQ1BXfFjrQeQxzyuhlwvBtwZ0z6USZ+THpf99neb9Y5b1Y7bH16vFD7f+Oiw3fLucMjjfN6HsOZLWPe/XA8kbvhdbfvdHATRL4I4jHA+P4LDQnOoKM5V1DGucg/fwqemyIVpRrjcYq6GlYVSYZpKkqOQ57AEcTRuokpV9mCuh7XlIJR9QKlGreLeTa+3HRfjGRgiuWR5/dPqVtfkfCuT8VEJZUHiXLOhw6hrgcBU7i2Kw0SxOVEkdjhPnCqX59B5UQIAA4pT+cxo4W2cEspUy3KkglTxbYKUnyEX50C8NCE9BmTH61WlD6bWB1ONTpYvJERIr1DSazRrL0TBjFHzYsUEFBOLlFAjoIsw8CRQRQnXclO4x0HAeZiSHiMmoUBqhEYYa1ZjdJJEMTkaoMUyj0O5l2gZL4l/HUXeRp5NeJ7PeJO3kcyjUDEl1qDKMiizdIrsO2OxxVRiMRVbjMUGbb4STFOC6SA7UcJLlgtTjHChVp03TFhsPdtTK4slojQpkKNTVZv0DUpViRjKNcD1D6aWe1PbvbHZpK826au1mjIKP40Fpmo1hWpNoUSZK1XlAPJcFpjGkaSB8qwLRvTkiT/hNpHGS7sRJBK5CefMRDwnhiLE0MQp2xTU2lUoiRcvlKdxJSm3UBKOFY29iT0gxfOBbJO+1KgvM+vr7k0terheKv8gFGWKuHFsSgQDHw6wEmB5tlaSoeQmyFkxoiu0RhhvkWEs3Ji7q1DjHoK7HKA4DL47CBIPel40OINjvqJJ38tu16NW9+K+4bdTB6zNQO4OUk9Ff+FHma7C4S2kaglB7Hi/XPZmreLtdZ+bcgNxhw95uEGrjkLla0HwJtJ8pG1dewAAIABJREFUFPLlLNhCCH+4QX0mhVsuo1TUOK4ghsRCz5+iIxbGfeaWW5Z8+3b8Z3YKsftt/SOtlOsPUlYidzeINOpx0PDmsMUB2/R2ufoFtt1xvdelOfHP7Ul/7k3+rinyTx+C/1AV9scq1D99RP+hOuJPn7L+OlX/YrLt9WTv+6kh9/F+t6kxj94h59quN8VNL3Prfi5sepnT8KK216lzzK11xLVh0Lm2/13dwLu2UdeWYdfmYZehKZ+l+Yj5ufDWXrfytjdpH59Fln6fUvO8pPNNeZdj56hXXsur+MpnSR9/jqt4lt7wvKbPObfxdV7zq8LW100DrhXdTpktr3LbHOJrnweXP8vucSwZcU349Dah8y2q3SGh2+99arZTZqZDSrlbPsa/+sfgT6g/j579z2Hus1G811BL2hAia9i1fMW39SCg+zhwj44WyVJvhYljewH5wy4pPc75I271i97Vc161yz59h8iug8C5axSOH3fAidmkoQnCeAaQfM1NYAEpNH4yiZd4C6SIpBlMYQqJk3RGi7xkRVN4iQwhRghliKGMK07UCjG0fz9w4Bgxfh58wIw5YcWvkoNaceiA9dn/OUb/49Cm40D/vw3N//fhg1cTm8ULMR1b/kO40IEzZD8OOXod3H6GSJ52T5r1jBhyRfW7INucI0bcwodcyhYyxBLAaDDb0nw2uUL91PX9mOCzxyl0epsR1labajsuqe2xDMMjc1ClhXWaRwHc/t0O/NDo9AYb+FarhT9//vyfMiqs9t3i6XH8SI19fKyDNkKUPS0BSUBICoASwNbO/eSFFQOPvlvZU2gDACAAlIjFgO37I23QFgB8/FkMPCI9JLaF5vE9ZSIAgCQSW4GrGADFAARIZeKLCxiB0P/4swy7xdwqxzW92K11wDY6Hnd7kOZ8SfM+9CU/zhKSOeV72O6y3fhurdZht9Vpq95htdJhq+rdRYvbZsXb+cIX2zWOK5WOy1UO6/UOG81OW63vdtrf7356fzLpSdzwJR8HMq6CSQeBl6t+opMQCSlKI0jWiFO5xBjGCQpkJasl2TJxjlJSroNrFcoiHVwrV1aIJQUkNobCibkVlMRsnv6XHvOfp66mT1KumAkbx6U5H/sKa/uHpj9dk1qU0kKNokqpKAZFCYAgUQZmAPwE+m04lRcllWWLoVS5IkenKTboKszGapUsm00Lv70JuyWH8WhRUn6qlJ8sFaRAvERYUXJvHrw39ZjhD2ZNikEQZRDFmhRp8tsEynYwYz+IeRDMv0ApyWjpRSh51Z+JDeXsBXL3gziHKNpOEHHZB6JFqIVxvMvQswnP03GP0wmfs0lv3JQ3fg5B3g5inYYJSdFyfpJSlGRQZ5v1pSZduV7zQQGkQ9wkiSBFBWXKRCmMyxCIh4EVZSZdzb25Xq+rVShKBy7n3y5TJcpas65eLS+TAdk6TbVWXcPiJ7AE6XJF6Z2h9t5QCcmyuGCqXJkMyDEEXvQlN4koxByyYjbJkVu0hHlK+AYdtUuNmD4OHTv0X8GHCMCcW1EW9iZq4SJyixp1fhvNk6ThGXGrlyFzp4FYMpoqTji/jZo5C54+DdkkRoqluQZdiVaTb9KXw9pyMZTLFqSKwEy9Kk8NpGml2QZVHpsYIaDGqkSpMJguYyezT8K0onizJuVOnnTPjJbshtCXAjTnIZb9QMFo4GU3gj3ly51wX+sO/n6IVD89KDkLhS7RspsonTj+XoUx0GK1h0Ga7YDbUc+TZufV0le7Hx3Js4FKWqxFlqIihPJXEcxFhOICrRcm6FixamaUUZplVBcq5el8IWZiH5G/gvm/x2g5c2VzZ37FrRUTs31muEUONkKCEjErU3QezttB3m4H0hZ9KePuhCnPwy6n1aqfF5reHrQ77ZY/m8n+biT1X6Zy/7ZS9tN88bPF6p83RtwWhtymet6PtLwdaHg50ucwOefRP/qua8ixc9ipuO1V8sefyj45tE+4t467tY27t4+7t427tY67dUy4N466Nk+4Dc37za6EL69GLi6jukc9Szsc0uqf57a9KelyKu5yLO52aBp3q+x7n9HwOq/tbf2IW8uIV27bm7rh962j7h+6netH3XM7nNCVP8fUv4xpfB1Q/ty3+Edk1U+IGi/nnIw3mA/RfdExfbFRXQGhtT++aKv+y/Bx6GQzaqiweDJw7jhg/CCgZNKrYMKnftm/cd1/Hhe2T4qcPw0Z2QuqX/StnvPqwQZMHIc0LfnkDrnlj7q37/gPHgf1HyLbt/36jwOHj5BTZyE7lMh1ImqDGIajRzP4ySJJjlxeLJbk8qFMkSSbD6aKJKlCKJUiSthlRQ4eB7Yd+NdjA3tOAjt2vT+dpXqvLf1/g3i//rKCcb+CUceCIYf0seBnE0eRq31rN4g1SnDjhl/xlNfHTd/ibe+YGffgLhffBkfUsGvEmFvIsJt/z7ugXtdJ3IBapYH1RrXlHjYY1SqNFoa1j41JdkH78bJk6+PT6x5XEC2sVmm0mt+6V2H7UmILaes0WvtbqZ5ifbBOpdL8Z20V9mlhk6Yfm0pt4QaJPUr9SHMSiESPg8R+F7KZbp9MU7biVZEIsOnkEqnMZnh9pEvZKYS/VePZBHM7wFxiN+aCkL0UT/TbOvJbhkOukByfaJIwUNcA9Xz9pseF2Om8XfN2p8nxpMfrtN+NNO1JX/QmTftcj/oxJryEy76sKc+teoflCsftGhdar5t5IwCcRpI63193OF+1vz+seXva7M4Y8iZ0OGPrHU6bnQ5anA8GPM6mPU+nPIgLfixsIPcwAKKg6YeBlL1AMhbJJYQJbiJBVrwCzIe1TXq40aivh2RlOFrCITlyn4TmiVOYwtyhs8rW676uq8FNQhaJkUSiZS9uVzf2tXSNdp6c993c9Ap4dVpVPqwuMeqa7k29Smm+QJBwK0jgARgekKzVfDDo6oyGJo2qAhCmQuIMUJQGiVJgddnDXcO9ucr+Zaq7Nw/cm4fudI1GVZZBmmiQYsSUKMouknEUxiWE8wjoy3lf6lagnBYhugxlbPufjbifjXrgJ/05p+H0vQAaNoC04X826XEy6k5Y8OIeB7MOgrj4MCkbo5Wkm+Bsiy5HIUwS02N1ikKLsdqsr1aAhRxSFOMCxSBECGgJclGaXJyjVxfdm9uM+kaDrtFi6rg31N+Ao/9jgcUAB34115sNjUa4BdZUajXlSmU2H0jGM+LPGYkiME0ux5A4cWu0phlyV89x0ehJ8D47ZuQU1bHl370fOIgPm7gIGzlEr19GEpiJC7jgrauIS1bSOTNmmYCawoWcsSIBeapYnsGRYnD0qNVL9AkveoMcvk0Kp4EYQJ4pV2XLldlCMJ3OT+aDmVpNgVFXajE1GrXVAkYkj4aW8JNk/BTKcRCXFGVQ56qBdPZxMERC6cRxd3DaHZhydxstOEAK9pEWMkp/Fsaf91es+n89RFwsxL0eJS6t1l9Pe5KXA3iHQbRNpJyTZIEzjLx4AynCSEBpcKHinUDmCoKzGSIjxWsl6UYJRk+LoC/5EFeCFMJMWJajhvL0uiodXCaT5eIo0T2bXh9XUX8Yo7+cXbtgRIiFFScnbUcnnSfH7TRqG8Ar55Nj2VcRjMsIxmn4xazPQovDSpvj0bjHQofj1iens0HU5UTWaVf0XMHfFit/Oh5yO5nw3B73nGhzHK59NVz7crbXY2M5eHrBY2klYGcnamsbObviW97t+LH/XfukW9esZ++iT9+yT++CV9+Cd9+CV8+C96cFz6YZj655r8n1wLmNkJk15NRKQP+0T+uoe2Xvu9zWV7mtbwq6HGtHXOvH3LLa36S2vqkZdMtpe9Mw7lY99L6o+11Bz/v0DqfwyuepjW9SmhzCan4OqXZxzXF/mx76LL7MrzoDM+ZftO6cupb4fe/o//p06N1TkTv4dnjXa/cazYcyLlmxdQtedct+C6Sw6Yuw5Qv0HimKIUxnilLnzkKLJzw6thArxLATRuzkcVjRuHvFrFfHhn/NvHfVnPfIUXD/LrJl1acfGzCHC146D1nFo9Yuw07okWxR6p2+9Ju56g4upfAztsixK5TkBUrq5E12Lz69/wzZfuD9cTsuaa3pj7OXzwa3o7tDc/pfFU+7lc14Vi64Fs0GfD+297+mr1M22hI2uip34urWPQpn3TBjzmH9zl41Du+KXno3OiE/ufq1vQvodfFtfxvZ63fKOjKLpJrxcfUtS2MwqOzIQPgpc2f3xer19tZuO5NK/YiqtRds6GzMQVtPn1ZrC2/bVxCNRqPVwjqdUqkyGk1/Z/3R/z4tbIQ+mz3JloADQYlAKPrfOOSPeWx7VNuuXojs/lq70iCTiYHHmB4offTFSn6PgRKLQYlUDgAgAElEIjEISsSArV3DporLAbGNcC6WSKSPQroYgKQAJJeAchnlWkZela7HA5MewilfwaTP7bgXZchtv+XdbpPjTosTacxDsYmAsUj9UTiMRe43v6cMe0hW/BVL3sYN/6/7ocYVBG/MT7uKlM76KOb9TasIeNVPuuCjWvaVLfqwpn0oM36cvQjeKVpCRLFPg4Rk9PWWL2HFi7LnD7HjVGCGgBrHvAjjsxIBIFUqy7u+xRzdhJHZ8eTbxJvb2Bt2AgjEXrMLDxgthNv6huMFr+2Tqav6taPUms6u2vbR5fVhUNxlMbRZjJ0WU7/FOGjQNWhVxVJZNp0fT+MlyhUlCkUpJMmRQrkaZZlKXiIFMo1w5YO5wWJsuje2mnTVBl2ZxfTp3jxwb+q3GDrMmiqTKkcDJPKvIjiXkWJyJMSM0YIY8U0k8yAIuEJpOdHsAyR+wvNiwvNi3Jt/EsrF//+svddTK+uap1l/wrjomIh21dN+6lRFVVdUVU/X3ufsvZfFexAgIYQA4b333nvvWXjvvfdGCCeQkDeZSqWUPlMG1j51KmouBGvvnouZiJ4TkRcoIoE7Xr7v9/6eJ+hkzPXgi8vljIfulAWJgmgNn4aiCDBJfx+mEHJ14nCjIg6DMixEIY0VWqkKu6WGQgsJUy5hziPNBSRSaKWK7ZZKC5X/bKmkiArQkGI2Z+NoHgSXhG4ev18Vn6hmf7Y2PVu7LFQtZE6VAnE6OFEDxu7fcdZFgUdPVUm7OylzZZULiVEzZX8zc1i8VdGy6dl95Nu27dVz4Nu65dO47CdSxSJYjhpIWReGzJ2x9+/DLmRR48dBS8Lge33UjVZwrY14BKN2JWG9u75f9v32H8PugWiZIUZpiL9TRiuAxHtVtAZKIol8HC+hyAoLVQ7rkyFdEmpMs1E5CJCkuhUATykUnE4Y0ig4i0EySGMsaYy3YclWU4JJLiCUEVatwKaJoR7C7Y9cUixonh+r3Z1FrvwlGwGqg6CbOa+nnSBUm2SnMmxois2caIFi7abEn8nUZywFehCIdwIgZdQzFMvcsI0H/saHCIoosduan23tFrJMCyROHAVOHQX2bvmwhsp+M3I1LGr6vS1LdFVf39bV2N56eZGllsao78OUV1zZRYhcyDub9pwu/b43+++7c/+2v9D5cLlbfHMsvhXdXp4crQyv9sau9X84WPBZ6nNa6P003/VxpOZ3s/2f9zZCjw/jTo+TRRd5+4cRy5v+DcNORZ0/1X5xGljy6lvx6lnx7lnyap9z71307Fn07F30qBpzrp106V5y71726FnyGFz2Ht/wm9nwn11jjS341fR/zGr5Ibnlh6KBz1ld7xJbf5fb9z617YfsrneFfR/T2n5K7HiX0vVBUPvb9OaPwTmhfoXerDKeWx7np5SPrgW8uJGA5BkPl8G6vxjY/r6j1601MbjBNe2L0+Q5e+2ad6WMv5BFNix6FIy7tWx49+4FHD5GAMY00JRx9BAxexFcv+hTt+Q5euR39hRxo47q3/EvnXKfOWev3XHnhZzVm9A1Uejgjl/TkmfnuvfIvt/aFe9WmXinSl69r20+WwnaPv1+5cxtceu/zO79h9mz/zh3/lezZ389c/7T7KLz1Pifjxz+OLT4vrs8qoeVN/w+e8Qle9ilesGjds0jrsfFuSXzb3tn/3rw9H8e1v9fM/v8lf4PU7P/rbfbrT7YpfS9Z+UPHrXvghq9nQrffSr5nXPZbz1rv+84bDSdnTOurnhnpxnDSZomSBLDiW9uu290kF+pljCSfD06OGoZGI6/bsci6DfMFPYWg+M4/tbmw3Gc+KOE279MC6MR1ur0wC/eIYf99Bu8723ZCXLUMl672RBkdOQNb1BYPWSE1W+0qG/3Wq+1vl8s347wHIAgox4AjDAMgpCD/OEgeTiSD61W5+hbwGZEBxogGEH0T9qT4cfFYvVqnHWH83Xd0zznpR5ztm0EMmv+zKavccVX2P15teLHg6YPogGn867Pwi6nhyEXYN4LW/N5GHQ6bn4nG/eTT/nJxt2hZT/LcZD1iG2/4L8IubYjluWQ9XLN/ioMtp0EMbehNnUUA8XBinDpgZ9RFgFK+HdbPqJVr7ttP/lluF4Sa1QnGbUpJkO6Ec6QqwUqXRyJVdJErRZIv5FHiZ7C1kTRldsdv10Q/S8j4J8MGpuPR9S6hMml8pyqgYHRPuFVB020vti6n619L7a+F0ubyZz1qOKLnkLv5HylNlKjj4LhTMycj8B5kD6Jwgq/2hpfrE12pvmZabPSDQxVYmVqLUzNs6X9xdb7Yu17ZposeJEFL7UQpQyWZ8FzrUSOjcyWHbDPR91u5ryv53we1wNu5wPEiyzJqs/Dlo9k00ex52cQBlGKMNMjT33GBm5DcEOGWZcJPsU8nYVIjwONqgQKKdBJotX30bipzMbU2q3VL7bmF3vni63DbmklsVKTKQtF0kBDkkrNVzyFyu+58lv+0XVFydFOwqZ47nH1n56b7XQtgqY96qJuNJG3uqQRYRNnfunDjJC/MNuwzG5b/Fw24+M53v3d6Gn8clvCxpe0rY6WM0HHYdDAof/cLedMHonj2QiSeyoJHz3wXbjkbD9EzwtDdx7Dtp5C16Shx8qw5RvOxl3Y6VPMyjVv7TZEpBFcygQKfZIaShRro+800Q+6BATLQ7EsC1X4bC2zMiUmbSIgizDr4ghTNg4XWomCF1v7i73Lbqm1UpU0Wk6Zs21UFm5MNCjiSVMOiaQySIoNivkDKJg4bvpuRmiWpiISvvk+1PTI192Eyy940lO2QRZNmTOsVI6dKXq2FmFgouww6H7DX3bKxsFEO5RoV0cblREgmACbcsxIoVqffCXhLpyxpo4CWpddcqZD/+0X6ceVyZ3HAJEsdXmvcH23VKvKUstTlNI0hThaLY5S3wukx2zRsNth0w8LFc4HK+NyFSBT6qRy1ZNCq1BDj/dnJytJq/3vZ1t+PF32OVv3O1z0PlrzOtwOEl2kXJ3F7+9Hre/wx1f8O6ZcKwY+1I8796/59q369K569615dy6796549a96D655t8y51c64NM27V4455/V/SO14l933oWXRY3zLb34ncHE78Mu8V8XAh+zOd9H1v01u+7F0zClv8ENK+w+5vR8qRl1SO99F1H3Hyg2MqeT5pyf65YYFlLF9SoOd874LqP8hYcb7x7GJ33SuuTVFRbQ5pw29L1r17BMGT9xxxq+DJ87Zi6LgkUO/8mm3mlmPzjWv3i2f+bOgw3v+8gWnd9unacWrbsGzc8N77Cjg9Im/LOQUjjrXL3iOnQTOi4JnzlkrQs7qRUjXmlfNnGvLstvQjveaMKpgZzZ0bjl9tjZqspA7lhE7EccfS/frT/LsjvfvjQnoT3/XN+Y32hU0kMhrZ2X1vS8c+1i54Nmw5D1zHjwn5FQveYa3fIxv/5A2FMjrDv3ckvhjV7dz36BTT/uftU7/856Tvxno43xxY/d9dK/46FL4g0f1T25VPzmX/H10W/DZ7bE1MYV2dqa0WpRmHMtOjigbxwiKps0oStGMo8eHoJijg/3toskxMOi3BSoHDsSRhThWbDHcAaoiEQS1Pz//kaeFo30NOgrVIKQHHIE2AEGw7jVzBmDYpH89WwDAL+6815slx9XTG4/27ZbpTY/qKE84YgkYNul1AGQ0vfb49K/Nu1+Wr173d0060GDUgabhYcPVDaCRYfv59g0f86zbQ99H45KPfZdlWvJQjjrb94PsByxmP8B2zCK2fM0b/oopD9mku2rGw7TqY97wtZwHk/sB+lmPpwnf+xGfuy8ud0PO0kk31bK3fsNPt8PCxTzbNcdyFAAfByFCNiriW/SRpDrSgsRbiXi9mAs9RTBIkkkVJT3yVwrDTJokFIiH1fGgKhmCUgBDgsmUbYQzAEMciubbmGaGagKgvAelYOtGUL9fGr406bN4HrF2uXg3KFEVaoCcvommgroOjbb2Z3uTjWmjyVoUyVfro+XacIU2QqHhq3URejDObM5jyDrMXEzjRc+WWoaoZshqmign0GIr02q3tlmZGhtTb7e02C0dz9b+Z2vvi63/q33oxdb9bG16tjY8W2q/vtQqzwQ6YahOyHvaCUDlfEITabhk6y85ZlkEIuFJtvwfVr2B82DTYwSqjoSf+CiQwhA5NiYX0ac8nQbLL9kGRaLmIUZxzdNJYhii0m5pebF1v9h6XmzdJFYO6ZMUknClPEz+xJVes6VnwXqpAFbHAU+RKJg5+7jCXXs410y/ULVyIHlTmt510e2zfPTnkzepK6P9Byk7Qs7ZdeDJdfDGBatz1T97OqZgJqJomv9xYu5fj10GLi82nuZ1ngRuSngKKEZpzHwC4kSq8OXrkIGD4OGTwJWHkBFR4MgVZ10ati7lnWui7oCYDTF/8jToy67fwaNAqo+/kAv2H0PF2lidMZcgCjEsg6GKKCKfwPOtVA2JFJiBDAotebY2v1g7nq09dkubjWl5tnVTWCWJ5NroUhotBmRxsC6ZwgoQfTIGJPyMpx3eF//5sLzjdPqrXkAr+aQhGXiIQYEUpShcfRNBowU2utxKldmoYsqURpszGCzbIBNoxOE0VmxjKhFTDgDE6fWxWiBBpUt8UEWeitmzxwHlk66p/V5/Pbjw1/PzPScuY6LgpfvQGSF/7iBtaqFBrWjG4FoYqDVoyrXSJMUZ92Hqo2QlRweatXpQrdG+PTq1DpZL1u4OQy/XvC/W/U6XfQ4WvXeXfXbXfXe3WbtbfvMrXn1zHuv7oTvHvJ5Z97YZ19oJ14oRl/Ylz95V7/ZF98Y5954V7741784Vr4oJ57TO92nt75Pb3gnqfhfT8GNm78fyKee2RY+pXf/Nk5Ddo9DBBa/87vcJbe8qZ1xr512zet+XDDv1bgZk9jqFVHwXU8mp/hLJyc3ilcdxqoL4XU6ctp+COz783eDI333Z4A/zChY+V255VWz71hz4dVwE9l0E9V4EdOz7HCrCAWPqmpA7sO1zcBt0eBs0eeQ7fug3cRgwdshqWfHq2PBZuGavibnr9yFzl8H1856V0651C27V02HDe0EbV5y54+CRXd+RXb+hHd/d67AdUdj0adzgftTKOW/zgr1y7De67dG95FI39bF4+F1W37uMvg+JPR4p/W6ZA++zhz7Xr3g3bXhXLXkWjruOHbFmzgO7t3yKJtxKJ91qFjySu94LGn/kNTknjfmkT3n4VDv9ZUnyv+k9+W6o1aX6/Q9Z37sW/s6/8UP4F/eg5s+uhX8zefnFMr9I/v132MYGZbPhDjUeSTkIUW8c8lfj9ysz6m0vlng7diCI4wiCUm8Ac8dr39QaDtQ5SVH//zsW/920eP3HH3x12DnyCdhk1jnMdL+QaF/1qKCjgP1G4NDpAYMRdlS1tbo37Mcvdu43G+uvEOhand7xu15NfG87Ua/UKSOsgSCIsQKHx/h338Gt7bKrOf2kl2XT4/nY37Lvr5jyVi8H2G641H4gsu5rWvNVz3iAi17mVc+vtxz6JNByGPAPwkDzQbBs3luzHUyKQn9+DCNFYeZdtu2C8/WW/XLHfrkPYYTspznPhwVfk5Cj2/PT7rEsWgEDxCDSCFwbR5oSbEQibUrGwUQLmmTBU2F1jFIYrBJxlVchekk0AMTrwTg9GINj+ThWbDCmaAABbMpgyEorVU6TZSZz1vVT+MFdmAZM25L2+i085hyswOa0qbWChb2cJ226haol8NIHlUCiSpCrkxCkDILzQEM6gVdQZDVN1mGmYlCfwhClNF4JaOMQOPfZ0mylap8tbS+2rhdrm4WqJ4kqHC3FsHKarLVb+l6sgzTVQuDlFFltY1qerS02utZOFeCqSOm23+OGL3QfYoUEFBhjQZOf6XQLlgo+Rog3/K/nva4XPR8P2NITjuycgxtTLGQmQ2RjxiyjOkkvi1OLw6WXHEAZC4OpVqbZxrSSWAWoSXi6Yt8fBNwf+t/u+cmvuGZdguZegOhTYF2cThnB4HUFF1sfF8XVZ0eFx9vuc+duM1upKyNDp3nX0jC1LBRQRmukAq0sWqOJPbgJ6tvwbJx3r59zK5vyiR8I8eqv/zC9VbiXOSIK2pPzNyRhe/LwU03EviJy9JxXveL55Zw1fc+ZuGEvPYbNPnD3FREHCv62jHepjti9C924jZg8DR7YCb5VxkHmFIM5E8WyUCyPoYqtdKGVLnu2tr/Yuix0E4KWomgpQzfZLe02uo4mK0xwoUYRqVcISCTXbiknTBkmXayVLjbpsyB1OonkyYWxpWsD/21OcqNq/wOeiOkTYEUsCqZYiFwLnovD6bA2UXUdbpAnWenKZ2uN3VZjIYtxQzqBFFiYSoqoYsg6Eq/C0QoCKzeZsgF9lFjOmz7yrxz/7Neb8f3kQflJWue5V+OhX/WWd/Y4L6eh6emxHYdbSHODCaoxgtUqadLjTpBePAfBuAPS/KvHpNU+yB9KJefBFxt+13vBe9Ney72ftyfdz/fZJ4ecowP2yJLnl2WvrSPu8Ipv1fDnmkmX0pHPBf0fCgc+5HS/T237Ka/vQ+W4c8mwc07/p/zBT13LXv3rPnWTbg2zHkVDzvGtP5WQoKyiAAAgAElEQVSMOY/u+y6cBF9dC86FEWPrfpk9HzL6PpZPOie1vysYcm5Y9Yrp9ONX+3XNu0/vc9KaEgPyUzyq+R+7Uj17Qn9oL/nPncvc4ciksQ8pEy4xXU6R7Z8iO50E7U7x3c554+5NWz7LYq4STLqVC3ZEQTfSkAdF6K2MK5KEHN6xRw78G5Y8m9d9Vx9CNyW8xZuQ2bOgmfOgiRNOy3wkK6t2cjPtURUt18brDakWMusPTPYzVYhjpSReZKXyaKKAIgowNE8LZF48xIztsXrW/RrmvQpGXdL6PuWMuDSu+46L2JM3nM5jVsmSZ8ua98IlZ+4sePmCM38WPH4Q0LnqUzbhnt7rFNX6MbrzI7fpnXfJ9y65f/dfSyP/edfp3zRm+dd+513xk3vx71gNH7itLv4V3xVNhGpuD+xuXmRjI0qSyKvH4tVwR72W6V4B5ujrshOBYYTDd+SQrdIM823LlqQoBHslCX47gjjuqf64ocU/ObrcEARDkBEEDeCbAFX3i+Huzc4NgAbICEEwAEKGb6G04wjytvD6BgF0LNEa3oi2kFan+/ZzvgFrwV+B0PWAATK8LdGCBgQAwOVVLCqK/OGdYX9Lspomm3Ymz4N+/8T9B1mo9SpIueSFiniadZZk2t14wHq+Zb/chTJXwVZZqPEsED1hYQf+wkE30YTH1bi7YpP1Yoz6GYl+1gpeVIKvQMyLKebFGP2ij3jRRTLKGOQh3HgfYbgLNytjLXiWlSok0VxEn4xByTSWSZuTTOpIszaOwTIJQ6xBFg3I4w3qBMKch6K5OiAGx0rslk6KrDGZc7SAQAvEmJHiF2szbC66VUSp9AkUlgYZs/jbu7+Zvdm/yd67CVLqk3WGDMiUYzJnacBEuTZVos4yI9UYXsNQrQzZjKMVMJgFalONYBaOFJJomY2utzHNFFnzYm2zW9oYsprAig2GJJMpj8SrCbwKQYtQpBjHSymyGsfLYHMOhpVZ6Ua7peXZ2vhM5BL6aIM4wvjIt5njgDu+/CIEhxKemQw7k84gyZBUIDvhKC7CIWWC6poPymMIc4bdWmylS2k8j8RzcFMuIEtQ3vK1siiDPhECUtSyyMdTlvQkSCeO0j9G6h+iIFU8YkyANbGkKYUwpcoeQnWAQKnLaj0Z/G5+/8e57fLtrnUh/0wc8qQINQIpuDnPRpc/W6pINFfzFCGWcM4fgjYuA5ZPA6YPfVuWPFL73d/1d/23sZnGVbehM87kVfi0KGr6JmTlgTt5ze49CRgRBvdfBg1csafFnGVp2JE6ak8ZvinnHqr4N7qoqfOQvl3Wzn0EgqfrTIkKKE5tSIDNeSSZazClPWnjYVPe7+31EJyuAeJ0YCIIZVmoGgIv0eljlTK28pFjAhKNukQMzqLwfMyUbSHLrEy5lS6lsWLSlAvry4eul/NPD++eijEFH4PSMWM2Yc5kiFwSzTDpYhXXofJrroWs/Gpre7G2WOkKu6XZaMoxmjItdLONaSXwKsRcBBuzCKySQMuMxnThU+jUkW/FlKdbb6Pr/EL9eVjTnnvVpnv+bLhvfE9aedfSToVEm3wpiVWqc0Btjl6WYzKems0EbDIZYbMRNjkekxnTaeXCg/zdOafDZa+bo5CLzaCDWe+TFd+HqwilNEX1lHl4Etq74No+59Yw6VIy9LFuxqVu2rVk6HPx4Kfs7vfZPe9rpl271n26N7z7t3yrp13yvnwsHHbqXPEe2vbLG/wc1fBTRu+nmnn39i3vxTPOzhVv+JBVNucm6HwX1/MhouknbvWPgraf+E1uvtkpYSUxqf1s3pe4n0bb/6xn6V+0Hv6mc/n/6Dp815zhX/49v/mDoPUTv/FjZMsnXtOn1H7nxkXPjjXvmnmPhmWvyeOA47vgO2nwrZR9/8S9e+Dcy0Pu5dzDO3bXhlfTqte6OHTqmtu569u/57fxyOnfSomrafBNaa8dLJJr4gk0BjXFX2vrZ5+mJu4nJ0WTm+IuI5yLINkEnkuReQhSgKJ5ekOGBki/lMTOHHE6V/xa13079lltuwHtJwGlm96V694jx6z1q5BHTaIWSlWCSfeqGKFMsHMbOnsS1LvpVzXjUTTmmvXFOabzPaviu/+9eewvh1pCOn7nXfXOo+hHn5L3vuU/Bde8j277fC7ZtUVEkx4ehMGA0TTuyCcw7FuZDkEw3CEDf3V0079cNGE4SVFmFMUJhwyDeuVHYW9HEIcCFkGfn1/+x5RH/2/T4i3ihr7dL32Dy0LQ61//b52J/4ebCIZNr0cHh+viTYYBGl7fgYxGhxbpv6NF/Urf/bph5ZgfkFGr1WGTUyiHQ/z1f6HcPIiuAdPjpmTI+3LIQ7YVCJ6yDOeBJhHHfMkm7jmMMuzFGEkpeeYbNi4OgS8D0RsO/cQHTgNvpz0lC17Ibaj5Puxuzutpyx9Thb/gsV/JWNqUgIPxDJL4TKV+ZVK+0imYOoYwpBOmTLMqloQSGTzbZilCwAxIk0CY0klTik4cZtIkWcg8HErQiMPktyGgPhkxZ5N4idmcSZPVNkszbEol8FIMLVbqBHfKqAd12rUscfcmdO+Wd62IedTFlJ10/W/DcMFuqw4I14IZN/I44VPEkzZJAyZdSgULp6xbeZQZKUSRUsRUisGFmKnAStX/bGu3UrU2pt5KN+igLCWQZIDzQWO+DkzWADFavUAHRhugFAwtstBNCJIPQSkYWkgRlVamGUVKQCARNmQgcCGB5tmYQrul1G4ptmBZiCZWdx+G6mMtWIoFT7HgKb9/Tnum0ozKBBRIxaB0kz7FCCSZoXQSK2LICgLNZ4hCBi9EDZkImGEEEnWqcI1UoLmLwA3pdqbw2VJgITItRDpqTDUCcQyeQZiyZffcJxVXJglU3fqIbwJvH4NuZXyxMkamjtRpomF9Ko0X2plyG11NInlGbRKoTdGC6QCUBkLJWihx7SasdPT9b3tK/tPYUue264iQPXjOHToP7T4KGDgPbN8LaNnx7b0I6r4Iqd8Jbtj07dljDRz6DxwGTFwGLYlDNiTcycug6VPO8SP/XBqxJw6TAHFyMO5KJjgT8/dvuQd3YaAxw2jKUuliGKruxdpG4OU0WaY3pD3KuaA22qhLJNECM5ht0CQTWAGGldst7XZLnZWusJA1JmM2iVeT+GDR0dXkVf8zkqF9ioN1KUZtConlkki6hcy20XkmMAFHszCsyAjnY2g+gpTCpnzYnMFQjTRZh6EVJFEPmQsQtMxu7f7Z3g+ZCo/EIaN73gUjrj/0DvuvTrees1rPvGr2uJkdVYKC1uiGwsEL1pcD77P7KNhQaIZqcHSXoJ7RV6wphqAYgmIYbgV0N6LjhItd/7vTkMNpj7XuT/tTnjeH7IfbcIlU8PQUe3MXMbju2brgVjnmVDb6uXLMqXLMqXTkc+2kc9OMS82kS27fx7yBTw0L7n07vuOnrMF9v9YVr6Fd/xUhu2fTN3/EJfvL5+xBp+xBp/J597o1z5SBT9ymd2Gd76IHP5YveRZMuCX3fYps/tEpPcwjN13QE/S3nV/+RevSnzX3+tfyPJtT3Vtz2Y2u0W3vC0dd8oZdMgacE3ucMgZdWlY8Rg+8N4UBy2cBfds+vVteF4/hIJSh0iVcnwRdrvrKFJFyTcS1JGRg27tu0WP8MmjyhjN+Ezh7y/2yl5pUVxeU25LeXDaxWXKtyB24bi8+mUlYWXaaWEjdHBq86JoRFt/JE/SGVB2UKtHGQKYsFM3RQSlWuhBBclT6lEdlwsCmX8GUe+qYe9Gqd8m6d/6CR+2S1/RxyKMm8UEfdyqPkOkSLp8iLxWRIrVg+4G7dhe8JQ4ZOvOr3/CI6/j+X7f3/mnrmHfJB1bNj6yq96H1ruHNHyJaPgraPq3fTuGzc5b0DFytQUmSIEkcfy1MOM4TDGNx9O+wN5CUI9x++4g7+hbUGynE0fV2JBa4oxlOUS8v/yMu1f+PaeE4RgC/8MMhR6P7W2H72/AwQEbg9cIKfKWRv9XxHKmDETYBoMNI4WAFGt6sGOAb6sPB8zA6kOY6AAQh4y9TCoIhoxlpbMVCw8xtXcDBJq6YpI9iLBtewJzPdb+zcNBdPOl1M+F5N+ujOWJhmgj4Kexhzf9qzP1qzO16ykO24ofeRiJCnumc9SznPivD7GAsIgmTb7Pk2/7a0yBEFqa9DnncDxbvBsrOQrW3USZVHPwUAcuitGKB+jZcLuTpJNEImExhmSSSiZsyrGQFgxXSWLbdUkxhWYgh06DJQOF8I5QKGzNpoowkSlG8HMerECTPyjThWKkKSDgSc6eOfOfP/McOA9vWfSdP/fcl8T8snn1eXXhUhIk1MTJdyo08TgulSrQx55LQs8dwhS4RQfMMxkwCL3+x9jxbe1+srVa6gcDKGbJGCSRey0Ju5CFXT8H3ynCjuRjHa2A4UwdEgYYkGE5D0TwCL4fhdI0uAjQkIkgBBKXpNOE6DV+j4mlUYQRWbLfWW+kaxJCvl0WjUJxZFws8CWBtIm1KAPX5Wzs1T48llDlH+xBpUMYC6iilhKNTxWJIAUNV0ngRBMRDQIKFKsZMmTCYxOCFdkuJhSyyMeV2SxllTiNM6SicZdDGGfWxFJIvu+NKxGzFHU92ztbccFUPIVJJ8IOELZPwYH0qjRWTSJ6VrrbRNTam6sXmWBLr/mpr+9lWY2GK73Tpo/u+n4ZrfjO9NnTuPXrHHr3jjt8HD18Hdp6wBkWckXt2475v+aJPzaJ35ZRn7YxPzYxn7axH87JXx4ZPx4Zv65pP67J3x4pX27Jny5Ln9HHgwT3vUiY4uo+8eIy4V0TrwFSJKhGAsm1M7bO1yc5UkUSJQpuo1sbRRBlDVmPmfCtZSaIFJF5OEg0WusnGNFJkNUO1YkgZbUysPZ+M2b2xEJ12ps4MZpBoIYHmE0guDCQSSLqNzsWQNBhOhs1Zcm28UpekBVLMSC5szkKwQgwvJIkKyJStAeP1UAqMFJrQAgQrftLErl8FNi26hXezf/qy5L8yXXUc2nLmWzCTFFtbk9FZ2HXAHxUGbInDjVA+DOXJtC0warRaXiiKpiiapGiKspCkDYaWAW08qE+TP4ZfbfmdzXtuf3HZH3c/mvc82/a9uQyWPIYfXXEmd/y6lz3aFtzbF926lt27lt1Gt30WjgKHNr2rJ5yzej9m93+qnnVrWfHqWPcZ2vefOGbNXQbPXAWPnAeOngf2H/qXTrlFtX+I7fmUPOCUMewS3+8c2vGhas2r/yKwdd8vvusjr+F92oSHy0Tj7zp6+fXu6V2fS4c/lI98KBl+VzDs1LLgMXvot3HGmjnwq5vxbF7y2hSG3Cvi9WCyWMrbvGQN7ngdi2NxtAoxFV9vsk6+uElPuUp99MIZq27BvXHFs33fr+0gsGk1oWqq0C22Jay4vHUltXG95OPS7sdlYfjyTsD0QOVG3paIK1HztVA0aEo0mjMZKl9vTNu+DVGCiWY0U6FP0BqSb2QRd3I+aErdF/PrVr3zFjzSptySJ92yFzwKp9wrZj3mzrib97zdR55YFTtzFrgrCT2U87v3/Nq2fLYkYf3HAQkDn0Mafvw3vRN/2vrFvfCnkJYPvOYP3Ib3Sb1O+WOugtYPTUuRMPCI640kSWKv+64Uir0aKRyJxSuH3IGTomhHic8BlSIcK7OO6fJa/379RkcKgmEYhhN/9Guof3pl0DrgfYBjifaNRKsHXkmxb2QnneMIAoCgweAghXxD0r4RPoBfGfS+xRLg6zXXG4XQoVrSGyCDyQzoQQMEGYyw3mAyAABwswcdzRhOV+4PJ66mEq57nHTzXsQBh97zo49ZiDCEeuABx0EHnc5Hvc7CcU/FAQu6CVEeBNwveZ0Nu16NecCXIfAlh7gJftaGG6/CUCn/GY4mVeGQiK09CdGcsqGncMNTuFrEU12FyU5Cno44iDqZgFIBSbTqJlxxyVPfhusk0QZlkhHIhMFUAiuhyWoCzaeJQtxUiJnyrHS9jWkk8TIYzjCbc0BjCmDMstDtDFVPU7XP1g4r3aDUp2yKWIsXrMFdVtuab/e6V89B6t/P3Qcsz4keY4Wy2GtZ3JUsVgslG+AUI5ysARM0YDpFVlBEqcmUbWNani1tX62tFqoOx8pwvFShj9eASYAx12iqMJpLcLySImpMpiwjnIXj1TRZh6MlGJoPm9JBQzyGFmJoKQAkaNV8nSZCpwk3AIlGQy5iKqSxct1T3KMwBAHjAHms7Fpg1sXjcN7MQmtxVcfkdCOoLkD1cQiQhJvTIX0MoI4zACk4loOYUw1AlFLKNQLJDFFoo0ttTLmFyMeMqYQ5z0qVWohcC1mCGjNgIMFsSCHMOSYwF1SmGZTJJm0qBmUYVQk6WawZSkGN6RReaqWbGKLcSlfYmSq7pe7Z2mSz1FroChQvBJF0mSH5VBk7dOofOlv208R4055Pt9C/+4rVJQwsX/bKGnUpnHUvX/SsnPOqnfHoWvf6sus3us8a2fcf3PbpWvdqWfJoWfToWPUc3PId3PLu2/Dq22B1r3G714IWz4If1AlaKFlrSIDhFMScTWDFiDnfCOciSIEaSH9UCIxQJomV2Jhmhqyx0dV2pt5C1dksnVamzkrX0nQjhlVTRMMfqIq4w+XQw81/pPItZMOzpenZ0mJjqq1UNYUVo6Y0EsslsGKjMQ1BslG0ADRm6Q2psDkDNqebkHQATgFNaQiah6KFcl38ky5KZ0wxIulqMOngnj11FNC06BQ7Fvd+dP3d3GrjJb/hMDimvTCsqiqpo6hpK6z7mLV6z18T82euQoTyTqsV//r8j8/PPz/bf2+3fyXJSzNcZQRzVMpYpTzSoIrS3XNEy143696SQz+FKFSvSjZB2SpN/NIJa2zXZ+HY9/CGe/eUdP+UIFXEK9QJx7e8sb2Avg3flgWvkjHnohGnwmHnohGnknHnsgnXqlmPlnWfphXvimm3knHX7CHnslnPkmnPzGEXQccnTsP79DGX8i2vsk2P7FnXuFHv337p+fedh4HNvNLhD/P7Pqei4CNR0K4waE8YdCQKunngSOWhD0/cfVHw+J7flpBjMOaYkTypgv/wFLIrClq/5EjlAo1ScLPjf9TnfDnnca8JW7sNGTkJ6Nj2Lp2KKZpMiWms9Mpsjasv6dqMP9QFFR59+bh8lHjUvnqfcfoYfKsMf9Ql7EkjFq5C5s9D5s6561e8+TPO+CFr/Spk+zp064q7ccXZveOqwSQjkn4gj2g/8Uufdk2ecI/qd06Zdqva8B48Y81fsYeP/ecvONu3vInjgJUbzuIVu27FK3PcuXLHp3rfN37sk3tD0H/uXvuruiyvyu+CGz9xGz6ENn5M6XOunvPIG3LNHXE9lsxSVjuOv4bSGEE4bN6OUUFRDPLt6EC8gqQwHCcJ6vULknqVbCOvbPNXIRJBII4ZQlJWq/WPPy10Oj1sMv9yffSLndv4DSv71pOAHUcQBz/c8drbzRKse8NAQa/hx2vf4nWWvAlW9XrAaEZ0JjOgUOINDWhhkfZRpocg/eWsZCJJNRCkHY80TYfJ+jzVo07X3U4n7c6a1WDjHtd8FkZLItA7Lq2Kwh5CUTFXtu4vXvamNGHPpghax8cVPN1FsHo3ABUFU/dsGxAJ30co9lmqExYDCKymOBuWjCqiUVW0lUy3W/LsTB6FZKhEYdr7GArJtTMFViqfxnIoNJtCsnE4U6uIkd2FyW95anmkAUyGDRkGXSpuLrJZ6p5tLS+2DhvThGMFAJSgBeMBYxpJ1uBEOUnWwOZStSH1QR2zfROydhV0KolePfePmC/501FJ+17epSQaMuWDUObMSeD6NVcBJJqRVMichqDFJFlFkSUQnKUGEhW6eADK0hoyELSYIMpRrAjFCgiikiTqIVMBBOeakQLImIQixTCcg6IFFqqJIspxLB9Bs2FTJo6V6LQxWmWkQZ+sU0eCugS9OkEljdBIBbAuCTfn0Hg+bspBoWwCzgS0ZUMTHaNTzRfCOq2u2kbX/sxUMGiqCYyD9Ql6tcBoEJhMSRiSb9SnaVUC1JyGIhmwMYHCcmg0X6+IRQxZFqrCSpXQWCGkS0KgNAovtFuabFSdhai2UhU2ptJK1VBYmYUuxpAsAi2hqVoSL7LRJSiWjRMFBJFDkVmgOekBiLrXRx4r+SsP3PZdH85s4e+m1ttOQgZEfr1Xfm0nvmkDzvlDbtUz7s1L3kM7fsuXQfu37BMx++KRcypm71wHr1wEzp74zRz7zp/6b4nYJ2LOwS178Sx45jjky3ZA56rH9GHA6mXg4X3ozVOy6CnpVh6rBVPV+lSJKv5MHKJQRxFoIY7kIXAOiZUxVCVFlCFILgRn6g3xKFpIUw0IUoSi+VasIPZwh7e//DOZQ5N1NqbVzrTamSY702S3NDBksYWqooha1JyNIpk6IEEkiTi+C72VC7TGVLEm9kjCPxDzYHMWgec9agQqIJUi62BT2pM2/EYRenjPq1/wyxh2SZoK/fvxvffzqw0nwfWHHH5TgU9+Q9pwUsMuq/cyoP8ycPiSNXvF3ZPmqeAZM3EtB3Z0hgESb6HwBgwpgwzZkCETMaajhlRYE4+AKbgpi0DzIWPmjSzi+I5zeMu+fOCJJCFPqmijsQBDKuTqlIOb8C0hd+2KM3cW3LPhUz/nVjPj2rLoObQdsHLB61kNyB9yLhxxLRl1KRtzrZx0b1j1bt70rl/xSu93Suz+HNvmxG36yB13Cp92SVp2CZ5M+V8H7n7bWFow8H7l2Pf+gfN4FSy+DHx44EieQh9lofdizuWW79WW/81F0OUN+0wYdCviiq9Db67YT5JQpTbiVsoFDYnAU9jZlPvNSrBJl6EE41au2QOHvPaNwJyh9PDqupSO0oSW0oFDwdI9Z0LE+X7uqOG89VTJOlSGCLVRYiB26Tq0dce3btW7a8d35jhoXRg6sO27cM7ZvuaePoaLVXEyXeL5k+BUKThWRHafssr3vDPn3WKHnPmdn6MHnJNGXIfPgweP/asWPadO2CeP4eOH/u1rXnVz7kWTrsnDTjFfnCN7nQQ9v/vtl7L/2L3i2xWQsOiaNOYiaP/EbfyQ2O3UsujZsOiZ2udUNhZwLz+1Wp4JgqQZ2lHqJkkSJ0iSpEiKomiaIAiHdptmGAwnKIomSYr4VY5NUjRF0Q4cCI4TNGPBcZIkaccLFqv1D3/4Y+cWRtjkgPd9GxUOxKweAGGTSa8HQAOk0eoh6FdHkLe58qZZfV2ffeWQv40KB1QKAAwGo1H/rW+BYhq11jg9TQQFEn/1V0hqBqyQa476dSOe+i8fNd3voUEnfMbFvu7NbPkRhwF3gy4XvU53454Pcz6a3QDDWZBNG/GzSfAVinwGIxAxF7nnUkoeo+VZDBE0EKc7CYFEXIteQMr5tD4KVUaKN/1wfYydTLHTGRScCkriYFUCjWVZqVwrnY8ZM3UP0UZVAmnOJJFs3JiNGTJAZYzmIfxJyFbeRMlFERJhkE4TiyGFqLkQRYpIspKh6myWRrulmSRKESSDJCsUQOKdiq82JOqMKffKCBWQbKEbGLJJA2bv3PCGt/1ZMxX/fFTy5TDnVhFmNueakJzpk6C5iyCRSqCFkrRQqtqQda9OuFWESzUCHRCn0UdJlDyJOtqMFFFkJYaVKrSJD0qBRJWkBrJhUwEEZxmgRNCQoAdjDIZUHC3DkBwCK6bJKghK0usSVFKB7C5EcR+qlPDl4lDZLUcqCnq4ZKke+AiUAQPZ8od46X3a4nLV+mbV2lr98OrA4NXqlGjpWD5ybxgATM0mcwOGNqHmKsiYS+Mlv7fWW6lKGIo3wzkE1kDiTQzZYKFKUWOGQZtCE1VWusZGN5BoqVGfjBizny09X+0jX+1fnq0ddkv7s7XLbmljqCqarCKwMgIvs1DlGJYt1wsU+mipRiDXR20/8JZvQs5U/A0pt/+c1bThEbJQ8W+nJPyN2didvvLjhMp177xRz4G9wMXzwAd1AkGUmJAsxJxOYDkknociOZAxXQ9lKPQpCl2CUhutUkcp1eFqXdSDIuzwLnhDxNq+Dj68C9m7YW8IWesXvLlj7vxxwIk47PgudO+afSMNB8Fk1JyDIzmYOQ9F8hA0H4SSSbKGJOshU6YBzkOQCqMpF8eLLETOsriFt3x1pBy1kqU4UfdsaX+xtL9Y2u2WFhtTY2PqCKxQp4+WqgUybcyjKvb8IVwLJgtlgmNp2Jks/E4VLdMlQOY0qTZGCaSiWAmOFWFYoUKfsCIMrJ33TOj6lNT/jjeV/s/GbnM2Y+v2gzInUvyKq70KqzKmgtoufbuuAtuPWWULni27njM37Jkz3twpV6aOxcx5FF5HouVGKMsMZ2NIEYnXUUQ9gVeCUIZCG6PUJjwqBbeyMJ0hG8dqMbTGjFSYTOUmOE+jT9m64k0c+A9u+3aseg1u+wzv+rYsefZt+S5ehByII9ev+G3LPlVT7rUz7hNHwVti/pfTwJo175Y977W7kP7DgNwJ15i+z/zuT8E9nwKH3n0ayvt3PSfejbzmmU83D1y1Jg6D0yF1rEQYdCNkgWASZk4H1bHqh3CZiHOz4Xs56XE65nY05LLf73wy6yW+50plPLU2Qq/kn4y4Xcz4UnipGStauw4q/BKb0pnvm1fHKW0on8mr28rrFyUO3MTXnhf/2ylhhyhzW8ZZlYZtPvHXJGH9RwHFM26dxwGbUt69LuZOFbt6GbJ2xVkXcTavQw4fQqVgnBHJlBri159Ci1e9YoacilY9M+fcQts+hTR+jO93zptwL5zyKJvxHD1gnTxGCJ+iziVRx5KIocOA4hWPvGW37FnXpMEf/ry79V/1TAU0/JCw4B4+6BI16BLR9ql03H3xNLBvy6d41HXxxE8oLYLNKhynMIpCKAonSRwnaIYxIyjNMCiGf9uLRRAMx0mCIN4aFa92bsZicaiQHI1uhwTDEXo7ahm///nnP27Q/Sdarc4AGR0tufVE1mwAACAASURBVG+tOt2vOOR6AIRgk14PGmHzq2TC8LrU5GDQ/ron8WqqAF/Fea+OozdTHmQy6+7EWEEB9Rd/QbC5+pFx3fUefFqhH3PDZl1s6z7WFZ/nLd+Xw4Cvh6yvZ4G/F4f8w30IdhRwM+Z11ON60vv5dsoDPA8inkKt6jBaEUbKeLg0zHQfRmnCLFCkxZxIyMMRaThlTqLAWEYfaYHjYLkAkkZQxngrkc7gWaAkWn4aIjvhaG74JJzO4NkUmgk8xWjuIyB5jEEeo5dGGxQJBlUSCuUwRCmOFADKBJ08BtDGanUJ93LBvSJOqU8j8QorXWM05cmBGIIsx4kyiSbm6IH7oI7DsBKGrLUzDXam4dnSei2LH97xC5+r+2fDmsKt1i1R4JaIsyZkb4rCJo4ilkWcA0notSJOokm8lHIvpRylLt5ClTJkCWRMkqp4ajDVhBZjWKkBzn9Uxt3L+Q/KCLkmSqWNUOsiVbpwjT5CB0bDxiQTlGw0JBmgRK0m6uk2RCLkPFwEPlywHs6CpBfsu8OA2wP/u8MA8WmgRsLTPYUc7GZOTJUX17X3DFQdb+Xk7Wwl71zOiybZqwd/PXeTvnXRfnrcfn7aL9yvPzloudq+AYcgtB2C8y1YCkOUo+ZSCEyDoWQSzbOQpXa6zsY02S0tdqbZRtdjWCGOVjBkO0014HgZQVRZmRYr00TgpUZjFmhIxpBshq65V8atXAWuC9nzp4EtK15DJwG9+34tG17ztyHDV8HV696VG4Gh8+3/akj8Pw2rfjN+77Mw3XUSsvkYoTREk2T+P9jbXqyNFqrUSpdZ6HKarmKoaoquJslKAi8wALHSq2DxWZBczNdqYhTq8CdFGGBIJ/EqhqozGHPu5REn95yNy8CNy6CD22CxnK8DEzG0EEHyzaZUCi+10I0U2UKRdQzdYGG6UKxCA6QotAkAlA5AqQxV+TNTWnk6J9g8ulWX6Q0ZBF6JomUMVf9saX22tL5Y2imiUq3lPyhC7uR8gzFNqUsSSmNnToI2bziXiog7TZRIEXmtSrxUxDxqImmy7MXaytCNEJy7cxvcu+1dMOoS1foubCj0X46L0jaLOoU+xWsCt7xav9KazOm4iu3QhtPAhtOAlpOAXiGretOze8f9ShamAmIUujgSyyXQfB2QLFFFS7UJakMGCBegWDlN1gH6DOlTqEIdpQWTtGAqaMw1m0tBY/6dPOZRGf2ojNWCaaKnmPmToMVT9upFyOF92Nh+QMuyR9+mz+BOwPQJe/Gcs3PD27oOnThi9+yy2g/8Og786rd9Fq/Zo9dBlfteFQfeWdMuwQ3vPxf/17/rrPqbrpX43sDeVTcAzGXoJhtTaaMLcWO6ShxO4TV2axMGp8iFHNUt1yCPgO+4htNA9Y7/cb/Tau1PGy0fD6c9L7Z9hRs+55NeV/O+Kin/QRuzehtcOxnvmVXtm1dWvpAduTnFXloJXlr9NHP4r0YvPb401S/59+4H9B6wOrZ8+w8DKuY9k/qdW/b9J+9CzjSRSmOSGc2BzVkmc6Zcl3D6xJ8XseevQ3ZkvFlxcMWBT8yYi6DXKW7cNbzHKaz1Y86UW92G97ww5FgaPn7K2rnji5Sxl8qYW33MyF5UVGt0ykRQxrx73JDTX3Z3/mlHv0vZ37tW/uTf+ilyyDVryn1wN+BRHXMhiWhd9Jo5ChDJw7RQL8NYcbmS3t/HdHrKanP0LUwmxLECi5OkY7mWeIOcOz6aXy+g0Ddg7Wst462aR5kdAnAct1itf/jHf/zHP1Lr4k++BRIOh7bj9PDrvVjHC68EDtBgeN13etVX/LqW4aBFve7OvsIKX/sWej1ggE06lQZPTSX/9u/w6kb9w7XmclTcHwgsuD5fBn49Cfx6zPp6xPr5LPDrLeerJPTrE896zcEOWeIJ962mD1sN79arflqp+HG15t1Rt5N82Us06nrY63Q04HI67CbbDQCv2dorrkkepb/hmdXRdjKVMUTThhg7lfZMp1nQRApOsZI5NJbF4NlmTaJaGAo9CWg0k8YzYW2C7IKjugpV3YSpbiNARTKoStbJ4sxAOokVgtpkzFRI4eUoUqACkmXaOD2U5rAVqcAksToKxUtfrA04XnUgDn1Qx+kM6U+aJMiUDZtyTUixAc6ZPg6sXwj+fnz9P8woyk77p6/ytkRhm1e88aOwxmXvwX2/jRu+TJf5qIq+lHLuFOEmc66FKqfwCq0+7kEZ8qgWPOkTZUCaCozXABEqXZhKx3c8CiVPp4kGdPGAJlYPxGp1cXpNtOIx9OGCfbnqc7nkJdrwvVr1FS54iRa9hSvet7sBkouQ29Mw4VFYU1sFP7mzvLpcKwofOGzhLl8dPXaqZHHi29DTq+Tli6qeg9709cXM7dWM3bXvl08jNi4HhEfdlyvbshYar6TQHAOYiCH5FFZE4gU0UU4R5Raqxs40W5kGgzEJgGJhcwaK5prMKQAUbTKl0VQpTZUiSBmClGBYkdGcffIYPnMc3LfhUzfv2bTsOXzCalnzLhx16dkN7toPKl3wTR10Sup1Cu+K9ump+qmn/98NH6btN2UcdA1fpYrVcRaqyEaX2+hyK11J03VmrAqCCk3GbAzJwJFUoz7u8Yx9sex3Oud2feSnfIpQPEQiUJ6FrLJSDThWajbnKbUxl4+c8we+VBUOgnEEXmJjWnCsFIbTITjNjBRQVL2NacOwEoMpy4iUQHAmhuVjWL4GiDchuRaqyACV/+3CdcNVn17Hl6jDxcpwpS6ZwMstdK2VrsPQYgOUogPibp64YkWEEc64VcTPnPjPn/ovC4OOn8JOZPz1e8GOOOpeHSnVx8n1aY+aqEd15M4tp2nZo2DEJbHrA7/D88PQQuR6e9u5R/2lf/JkQnhHflRftk9Rbel2aNWZT/mpX/25X8OpX/dlwIE87EYTeSrjaQ0JaiBRJIs4lXAl2lgjUkRTDRa6xW7txMzlek0yoE/DsErQmPWkDlNoI3VgkkQd96hKPBHzD+94OjBVZ0iVaRMBKF1rSN6+4S5eBAvlEes3vCt11L0uWgLECZWC/n3/omn3gknXsln3kiXPkm2vylOfymOfujPf+nPf1Dk3l4K/+dd1Hf+1vT+n361n1cuMVNgtrRa6xUo325h6O1Nvt3YxVKNGGnF/6C+/CjWZslA8k9JEKHb8jnqd7kZcbgadjzs/rze832r9eLcZjEKpAJg4vJFeOZfUvBEXWlGa05OZvtvyn4YP4say0mdSY4ezkvv9cwY/ZQ06Zw265H5xKR5za17zLp/1zB5xSx10qVzz7jphLdxxL3UCMZgAoxlaOPlGF7V0x67a8K7b9y3Z8kpYdg+fduX2fI6ddo0dcons+JT2xSV3wr1z23/qgt207jt0FLB0w27f9Ws/8uXVF/yQ2ORdFc3udArscv2zjq7ftDc7lX/3Y/4PXnXv+V9cspY9R884SiDbhBSIlbFje/7zp34iabTKfEKNTtF/9V/I2XnUZidICkFRhnkDzWKOQwOOYjiG4SiCOux41K/VeBT9i2Lv1YqB4wSJYThF0wiC0haL1WZ7+fr1j2BDciTYjmnxBg18Ta01Ot23UfHrvdhvVQndax3vNdw2wiY9YHCcLRwx+JsMQ28wQAAEG/V6c2MrNjaGQzvQSR4w5a4YcnrodaZPA3+Whr7IQl9koV8VvJ/14XYgwnDBfpr1Oe1wWqn4caXyw2LJ++mc75cLfrtc/GG97v1eu/Nmw8etuncHje/3Wj6ffHG7XvR63A5QXnCBx3BEl2DB0s0qASThmRSROBhHI6kMnkdjOZgh1UrlPlsKLGQ2oo2hTKk0lm3WJ5m0iaA8WicRyK5C7o9YoDLdbMg2alNoopKha1CkmMQqbVSjAkwTKiN0xhSSLCCJAhTPwvF8K1NntzZY6BqJJlENxItVcXfKKBNSRpGNKjBFD6VKNMnrF/5l61n/5/jtvx95cl+6PlDVynTxo0fBBZOuVfOe++Iw0JSDoSUKXfK5hC1WCkiiwso0I0ipDoiVqnh38pD7J+7jE1+mCFUqeQoFT6HgK+Rh0tsQyVWIVMR7vAiUS0M1qijFY6j8liu75D3ts4QzvicjPqdjHmdj7qI577NJz9sNL8WJ35eerJz86gBBT0BU78M+T38VVXS8mbY+bJBG6pWxBlUsqIpWy/g6lcCoj4fAOMgYaTSmSPVNp8rxgZst/oZ4WDQLwoUMVWmhKxiqksCLUbQQRUsoopYiKkmikiSrDcZEvSEKNiXjaDZkjIdNyQxVamGq7ZZuu7X/2TqoN+YcPrAXzlhzJwGTh6yOVe+6OY/qafeKKbeKSdeySbecIee0fqe0vs8Z/Z/S+94ndf4U2R3+rnfkX35Rf/q/WXuv2Mb6A8vTz/uwC+xs9y6mZxrTbrin271tf/baX6ioKmVRIiVmigoUSeWcc845lnIo5ZxzzhIlKlCimHPm5eUNJCVVfbbb3gepyp4BFvvgBi4oEbh61cH/f875nYnxwSPCiTz8WhllsmQ92MsM5gKeNE0mTZTdhCpFYQZNrOgy+GKDdLZCvNqk8nb9ddIYrTzCbEhDoWLAlClXsUFLkdGQeSX0F0iZam2EBch22JoctqZHR/fnhwGTOUeiChUpWTpDKgBk6YxJan08Xx4m1STK1CliVbwJyISgVBjIebF41nnTZgPi5doErSEdAAqsYCFiLUDhIjtS+cnR+WBvkqpiz+6Yan2y1ZrBFbInD0lrvJANAWuWFzTPCzoSh+7dMcdPKLs3DLEySqRgngkD+7YIxaM+aT2e7EYXn9bCbwf3IkfZBRvepQdUSlkpsagyoL6g5JBUckAoPiDVnJDrjomlW4SGY/LQBW2KS92+C7qSh2sMyWJtjNWa/8nRem9rdqD1CFxjtpQgcPWDvQlFamC4ErAUAkABChehUIEFyBap4njSKL48VqKKP7kLvZVHi9Uxu7ygUwH7XBZ+IApbvQ6ZOA0YPw7o2SG3beEr53xLJrFlM7jkYUzcmHfahm/6um/xDqFoj5C2iQ8bdPn7trFfVRentrz/uE7VGXMebHUOtMaB1tqRWhiuhuFaFK7TqZNNuiQYKrSApSBUorqL4Ixh1KsE2ykdOaACq8STJpf5YqeDQbz8LlatjG8ezMNnVZXNhg0dMzK3m1xHdqJ7IvOHPfNGsVkfPXL6PfMGMQXDPiVjPiVjuJJxn8IR75IxbMcmuXgcVz7rl9bvnfjRq2aL+OGUsnAXvCIMmboN6rqg5qzgIse9wyZ8WMPegf1ejCEM7YN7SJtHRLtH1Qx+/IQ+fhbQtkYsm/Qtm/fr5/i37BLDOgJwVck+pRmhI6ToaQy1l/R3XWs/bexwS/+1c/Yb55w3zH5Mygyucs6vfYXIFUUbwVSuOGyDG7x9Sd+7S1ddbdnwFDA0DNIbAAT5iij/2rdAEPQJF/gUlkVQ9MuC3jP244kOgiDI1+OFxWKBIORJP75Ep6Df/dUpqZ/o9UblMypc+8yF1f65QvHEIf+LvsXz4qn6uYNt1Dy3+TS6Z1UwqL5UtZ90RaPR6Z56G3qDUqPTmqwWzeKjkgUd4M1LhIczumWDhJ7QHpXMT6bQT6YwVB5i5AYKl4n77Z5X/djDVq/5QufFgvfbFW5H1W7STs+7du+9BteNJq/NenfxIEY7iT9u9thr9RDt08wy1sWCH3eZIDplKG9D5ZdMzW24+ChAzg2xqBNRIA02p8kuWCp+uM2a6UCyUTAdMibLuUwVLxTUJytvoyQXTN4+9e4kEDTk2NEK2FoIWYutllwQyNMb0lTaRBOQeaOMOhExtcYMnTHthM+WqRNQuABFSu7t1Tpz3p0qXqCMFygTxeo0ACy1gHl8eaTWkKozZmxfhvdsJ7Rv5v3dCLfstGOXH1g9SyoZ9y6b8ty4YgGWTCtYbDTn8KTsK0mIRp+gNyabgByLJcdgTFQrIqS8oLsT+s0x7Y4TxD8Nvj0KuN6hXG3Rrvco/EOa4ChQeBEiuWYJTwP5BwGCXbp03/98jLjTid3twmx1eJ30ecmW8Scz/nPd4TUVxdGJjfnFFYN9Wfy9yNaF3rL56dv9IPkN2w6XfLqverBVQEAJDJbZ4DKtNk2nT0bgfBta6kAr//RQOXi1wFy4vFE0Pdoq7WjJva3hx4e+T45e2FprBvL0hlS9IRWGa+y2Zhgqha0FKFRkMCVoDdGAJdNhq7CjtTa00Y42KfUJEk2kQBnBE4Vc3AQeXgevcwMWTihzx+TFU9riKXXqkLzMCVo6Cxrbo7Yv+5WNeWf1eWR2e73obP3bMV7ZXkYnx3/4OuBEEasxp3GE4XfyFBSu0qoT+ecBtydU3iGZf+JvkMdZ9EkwkGaHMmBLikYRZYPrbHAlaM54sDfAUIVWn6g3pFrBMgfacm9vv7e1OmxNNrQOhgoAS5bOmCpRhZqBrEdbg9GczhEGHtwGngvCryTRZ8IwoSpKb4ylr67lHmybzAUGU7rOlGO1FtvRigdb1WdH7Y+Ops+ONoO5RKhIlKpTeNJYpTZBb0za5TFGjgOW+Kx5ftDUJX3hKnDsmLZ+FQxYsu1IDQAUqLTxq1xa3Yxv7oB3RJMzu8nzXd/orzum4kYJZUe+KdNhYV0ZrPbcxMmowl3f/C1C5TGpcMU3edy76pDUyaWNXNNHruhrd4wDUejaLeNaGWu0FN7b6uxoGWTNN5jS5doklT4dgioctuYHe+eP9x0WS45YFXEpChfIEzT6dIU2iS+LkajjT+5YZ+LQS2no5AF1eJ/av0vp36G0LPlVzvq0ruEXuYzebXL1ol/xgl9Yn2fEsHfall/8EjZ0ABM6hAnocKW14X/bMfK6PDat/f3SMROCCu1ItQOpdSC1VrBIrU/SGDIslhKrtRyyVlmt5RBUDQCl/COG+CAAuQnR7NE0SwTTCl4zhb0b9t7qJs2M52kVKdOrSUltufWr8YTFobcju7HDOYWD7lkfMZkfvXMHMEWjPlWT2NZFv951YusyvmEOVzGJK5/ANS7i+/dps1eM9k1KfJdXaKt78iy2/IBYtk+s3iWmz2ATJ7xDBrzCZrHhM1j2NDZ8HhsyhGH3ekV2eBRO4z4e0q4VUft3oV3rlMJRbOaQd/JHP3JxonNmEaY0wrvaG9fp8bIr9R/aVr/ND3bN+h5b8p5W6xLQ5Mbu8kwbwTQs4A/5oXsC5oU0XG9MRZFiCM4z/7hjrWpEf/ENdHJi/fTZAlqfzhYQjDylY60QZAGf/+lDEGx5lg3w+QgCIxar9Qk9+xSo/TJ0AT0N7X29p4Jg5K9VC5VKYzSavlJg/+LooFeptLqv6dgvHWzdl4PFV8db9RcTe88Wt1r7NT6r1ujU6qfmtl6nNxuVW3ZZ/KMuEuWF6FbJiiWCZoP6IGN+1oVab4PkmxThLJ7T673Z4HrY6sXtwu7VuW5Wul40OpsGPeFxLDqBM43iz5rc5kqduJ2eP24T0VXSeZfXdpMrdxz3gMRobkMuln1vdkjX20ThUYhRlogCWSZ5AqBKcCBZ92i2WZUgOAnSy2Lv0RwHmqMRREjPgiWnQYAm3YEU28Bciz5Ddh0qOgsSc0MF5wwhN1B0E2LQJsDWArkmXqyMNZoz7pSxW1fsDW7w8Bbh9C4MBNN0pmSNKftCHrt8yZzjBEyd+B/dsU1AlsNWpTFkc8VsviKKI2Qe8+nXQpLP/OrLKW7c+kDKXGP8aGHBbELvFuNUEKkzJmn0MQpNlEwdLVWxJaoQkShQr0swAimgKUt2xb7dDb5YInMmCJwJ4vEw9qAPs9vttd3tdbFIVHKZYk7w9SaNO0c+Hfc97PfZ6fTaaHTbaHTb/eB5M+Rz1B9UX5ax1B5SlZebm1011JlxsRgg2mVWzYymTq6tbCQL9/CiM7ZJlYGABYi18MHe+GhveLDXQ9ZSrTZdq0+UaRKk6nQHmJ9zNB68cX0P9/zO0fhob3qwN9vRerM5R6mMvONRVfIY0FKGwo33to7PDx0oUmkB8w3GBLGKKVaF6c2pNrQEtBaaLQVWa5kVqoSgfLMxVSOPVkjCFKpopSFVrkuXaWOV+kS1MVtvzjZb89TGHI4ganyf3LaIq5t0S+onOQ/O/HLs8s38cvZqZs0StXuDtnoepNbFmYFsCM63mLINyhS1OEEljjFpEuxw0YOj3oGW2eEspZil16XZkDoUqoYsOTBY4kDb721dnxz9nxwfHx19D44eh60RRSpRpAqBKixgqcGUbbXmfXK02JEKlT7lShJhNOVYrUUyTdr+DftcyD4W1QUsXK/ddeiNKRwhiyeNhqBcvSlLpEwQq1LU+my1LvVWGiVSpAiUCdeyCJ48alfAat8kfzykLgkYi/zghZugUY7/uSwcRnIeHXWf7tvubfVSdfTwDqFmBpfRh4lufsvqCf/Fx/PAudKaE8+0+XDfovIfwjrxJdWFO/5F+4SMJd/IHo+seVwDh9x8TmnikGsPiY0npC4utXaDMMH1v1REGS2ZEl2syphsQwpNQMbJXYjRnPNor3PYqg1AtkiZJVRkckUR25dBZ4JQkTLu6DZ0gxs0vk8e3CFNHlK6Nvw6Vv261nzHD2kcYQRHGDl26H8hibpVRn/cp6ZO4BiDGPaIV8I0MWHBN7jH06/OFV/98kVt+q/r+3yK/XJ63NsXSMsnoVp9AQyWAeYCvTFbo0/T6jO1+ky1LlOrzzYYc9XaNJ0u06hJh4A0SB8P8EOsPDp4TIUPqI5jCm+K0NeSOzD+4cN0Qs18oM/86K/GtiuXEoY3fLpX/WqmcIXD3mXjPh8WfGcOSPuX/pwb+sGl/9IxpW2JUD3tVzvn17hMbN+l9h7RKpYJCR8xof1eMYvYpBXf7DV81Lh3xJg3awgT0O1B73Sntbn5t7n5t7lR61zYH9zi+j1L53ETRwE7N+Ftq+SGJXztIiGhI4hakYLJL6C2Md3K372oDvxvPcu/KMl1yfottsqZXO0S2ukeVOcS1+GRNuBVM+/XvUlqXSGM7NJ4kiiJKvVWFg1+nkLGRqGf/pN1adny+PnZsYBgs+Xp6GCFEeTriqoFBK1WK2CxQFboqYEBWCzwV8651Qp+2Ud6YoQ8XWEhCAoAFpvN/vu/DjL4k6fY659zsRrd16q2wWDSaLQ6nUGhVOkMRuUzClDzVVe+rmo/5Wufq9pP11MarU5n0Gi1zzwonV6jNapVAsRY9AiE2WUs+SrloNXjsM39asQXFATL96knvZjtZvetRteNWtfNevejFk/OB8+LNo/D2vf7Vc68ZndpBwZdJNxv0ZTjvsIhH3SH/Dsu836Prp7DHbS573d43qz7i/aDBXuMy2XS2Sz2Yp4g2AvWiCJhY+4DUgaZMwB9wj2aAwMZsDndBmUilnSrPtmqjwe1MQZJLGzK0oljLZoUyJShFcUoeGzZFUtwEiQ8D9EoIiBLtlybsn0VLFElIFDenSx+lcMY3yOP71EOeKwbWcyNPP5KFjF/Rh/co5wJo3XmFAOQeW+vtqG1R4KYjeuga2mMEcgRKePKFzMxA5POg0e/HLz4m0Gl82BP6RimeZm0dRVsNKcjUJXFUihTs6XSkDsuTXzHEAvCxJesqzV/7jzlaNBvp9V9rwsn54QabsOVa3TeGOVsxO9qkXQ2jd/rwuy0Y7c/eG3Uu63Vu643uG02u++0uJ12Y9rLcyKjSoermNV5mS0VqWdTQSczrLTh6cKJyfXlSP663+UGRcwNNirTYaDYjlTf2xof7E2wpRixllmAIomCdSMJuhSFKFQxrZyesuNDAGgymwu0+mS1Lk6lidLqYoz6FMl1sPAySKNO0ulTNdpEgyHNDGQjSDEMFUk0UQIFU6AM1ZvTjUCWUp+OInUP9pZ7e+29rdaO1MKWcthaYENr7u1dCNrksLfbbW0GoAi0lqFoJQiVKfSZJ4KIxdOgkS1i6wIrbCDjb3uOXQZGCof9BreIfFk4AKTa4NIHW82n+4ZPjy0PjkYbUgWasuxw6eN936Oj3YEWQ0AGYM4BLfkWczZkybVa8u7Rjk/3A4+O3kdH14O9/emxIVUOW6Md+aDQxEmVsXJVgsVS+GivvbdXqvXpN7IYvSnvHq2UaFIvxFF8CStn7WPM2qlIk38uCt6+Zqj0SXpT2q0s6lYWJVLG6YypQmXU6nnQ5gVr9TxgeI/ctUNq2yTVLvmOXwQsCRizN0HDHP/lG4ZIH2cAUizW7Ht7lcNWwhGFdm0QSyZwCd2e8W3Ovh8bfpjkZO7F5K3Rw3uTwnoT0xdZRfu0rDW/xHGf7CXf6mNS0xm56Yxce0Qs2MSVH+Cbzsjlm/j+c9riLWNTHLIlYuxJWOfKiBtN9LkslKcMv1ZG8lSRYn2sCShFkQYEqTQCeVpjqtGUptAmi5XxV+Low5tQrjDqQhR1ehd2JgzbvAkWaOKM5jSeNGbmmL7EDejYJkX2YYL6vYitrpRGD0aPZ8iot1+HG22A+G99899UVfoX/VA1il04CmifJ5zwYuXqNIkyWaFOV2kzdfpstTbzShx9K41WaVLE0giDIR+yVoOWEtBSCAOZCJAMKaIgaRgqYxl4geszYaWdBaWT+Oix1O+HT3NWszdOcOcX9K1z+tAWsX+DMLlH2rukC2XhZnMWDJWAYL5KE7d4TG1Z8G1fwpdP+mSOYqpWCQPnAfWb5PhZn/BZn+g5XOSsD3sME9DhRqlzptU4B9Q406ucyRXvQro8aE2u1CrnlF6f8hnC8C59/zpibC/g4w6lcdGfXZ3tnptBaKLSezCe9Zh/bej7ZUOnU+b7NxkvseXvg5tdwzvcwppdGxYJi1chM9zgzh1y5SyufhY3ukcZ3yevckhSS7t5+CP6z/8GLa/Av//9k4/9tMb65EAAgMX6vICEfG10WyxWm80OPHGivhDOof/BFbc+uSD2p2Y4BFsh+K+MSP3EZAaed+v0hq/OxFNt4us86lPfwmQya77sVXxNPWm+zB+p1BqD0fj8h18oDFevlAAAIABJREFU5c8uiEanMxiVar3VPGsHYx2WKLso2LRN0q0TTDskkEPTnfpfTuCPezFrdS6L5U6LJU4Lxe/mipxWyt5fd2GE3Z6Cbozio4/6IwZdIf7uiPq4R304pv1OzPgkDP18FvT5hKaY9zvu9Dju9T4Z8+NM408nsJdLvtITmuiIdbVFlF+xbUChHcrXSML08mg7WvxwX46ABTp5vOKWZZBG2aEsqy5dK4jSSeKN8lgESNGKoo2KRBTMhoFMtSJcowqXKdl8RTRHyN68CBQrU2BrnhXMFciTty9Dj/jMjcvg6UPa1IH/1HHACo8p0KbcaGKvVTGgNReGiw4F8TxZrMGcJVAkLZ2GtC8SG+YCiifZsSNZ/zDA++3Y2OAGfpHLEqqTDKYMnTFfb0oFwVytMknApd+dU3l71LNZ36Mhn916191y171S581qV+F+yAOa+WBMAi9Y/Fn8bidmrc51ocRpqdxtoeT9bP7b2QKnxbL3K5XvVirfL5U7Fyenk5mN0dElA2WMgx7MST82bmCSNbS9Oxt6M+fNmfLjrVE0PLbmLlQtCLVoM+9tNTa4VK+O1ykTUKhcZ0wVK1hydbxWFzp2UZe3uXMqyJLImWIFWyxny5ShWl2SSZ8hvQ25PSHxzynCG7pUxpIpWWptDAjmPzha7Gizzpim0CUKlaFyXazWkKM1ZiNw8b2tym6rs6MN9/ZmBK61WksRpBZFmxz2Doet3mIt1JlyIKhYrM08lESrjOk6YxZXFLN/Gby2T/t+fMV5sGd8h3wlYoKWknt746O9/t5Wa0OqULgCgiru7fX3tlIHWv543/tob7Mj5bA1DwJLEKgGAisQqMBhq3qwtz86ej85uh8dH+7trTa00WFrerC3OmyNAFAiU0WotTF30ogLAVtryHTYKhy2CqkmeeMy+OguXGVINVlyzwRRK5eZv5zm7ooz9Mb4/duQQz5TqU8FwFyrNd8I5Kn0qZw75tYlY4UTPHlA7dvENy7hquaxZTPe7Vu0FWH40Am1YhpXOoXt2CSu8oKE2kgrlHlvLzFakreug8sncckfvaNaXdJ6MD/vXfZZbWo8d688I1adE8pP/XI28QnTvmkLvhVH5BoOpe6EXHtCrj4glu3i605IzWfkJg6584Lce0Hpu6R2cGlD1/QxXuDAVcCCgDHPD567DdwWMfYlLA2QgSDFFmuRDS20WLNF2kSpNlmsjlPqEyxgBgRlm8ypemMKZM2Q6mJOxSyuJEyhiz8ThXZsElJHvINb3HC1zoQ2d982D48aF0yjs1c7+V/6xv+uZdWlgFrS77F/xRTII7e4QX3LxNZl/PRx8MENa+eadXYXdXQb2rNDKp31bd+g7l+H6nV5JmMxYC4HzOUWoNRqKbeCxZAlA7akQECSShW1d81oWwv49cCS19TI1CFFLA/VKiIVyogbafidPEapjbMAeQhUYkerUaTcaMpUaGJ4QgbnJoDLD9w8pzXM+mYNYIonfHPGcOG9noHNrtQ6F/96F0qtM73WhVHvEtbiGtvhHt/tweryYPd7hXz0JFQ5R3d4lc/iN25Y16roS3nEzl1IzXQQqSD7VXaUT6OrZ53Pzxs//F9te85FZGrla3K1s3+DK6PZLaTRJeOj19Z1mBnKB+HiW03i6Il/+xp++pQ6f0HbuKLwDdXmzUk0LBo+O0M+f4Zh1ArBMIJAMIzabBAE22x2CIJsNvtTV//pkAHDCIKiCGqDYQRFbRAM2+12GEFQ1AYjyNNrEIxAMGyz2Ww2m8lsfvz06a+Rij/96U8/+cMf/oAg6NNM3l+yAtVf1rmfaeT/332Lp0yU3mBUPrvimj+74jqDxgxYNjcNYxN6lcyiy1fdBBqFrHsN+0Ed/qgJt8vZkk3y+Qj2bMjnqNtzter9Svm7uUKnufw3i4VOM3lvNyrcJP0+8DwemsVL+7wk/TjjPB7dJN5z6E+W+Gde8OerQOSIJp7w4Q377Pf5bPd4HQ773GwQhIf+N9vUq03S5TrhZp+qk0dD5mQFn2lQpSBgsVmbITpnXG76aYRhiCUDAfMgU7ZGHKcUx1oMqTZrnlYSo5XEItZCK5ir1UQZDMlyXdKVjLVwQp3Yo97KYi2WTK0+5UoUcy6MOhSwziRhk0e0pmX8HC/4SBZ6Kg89kIby1NEqY/KlPO5SEi2Qxe9dh84cBaycMTbOgyZ2/CbWMdjR5m8nZtfPSPtCpkidJFBFa435KFKuM2SrtclWU4qcF8rbol4tUc4GfI7K3x+XOR+XOu9UO1/Mkm2WVMSUJD8MOB304XR77dQ6T2a+nsh4PZX5ejLj9UT6q4n0lyPpLg2xgbWxQQNpHvUJQZ2ptN3q95stXqVddZT+g4lu9uWQ180M4XjIl79G1lyHC48ChWcUlYBlBTKsQDJoTgfNuYi1DIUrVbo4M5D/AFXE7y3TVldMukzIWg1DzQZDNgzVPdg7H+wdoKFIJYpQCSPNukzAnKdQR6p1sRptHGyteLC3OWwf7Gi11pgmVkdoDSkmIAuC8u1oCYqUK7XpMk0KCJaZgAKzJcdqLQShUos1T6pL2xeHKo0ZPHniOMf/RBol1CaaLRkceUbR3kjgxHTLRjRPEs2XRco0yQ/2JjtaZYWKIbjkwd6EIPUwVGpHKx222gdHhwP9YDZlAqYMC5BrBYsfbE02tBxBSu/t7Y+Onnt7qx1tRpFaFC5H4SoUrUORSoulwGBKNxqTZaqoO2k0Txyp1CajSIkNLREo45fP6Yd8pkgTd8QPXbjM++fpi3NN2Wd7oQnI2b9h7fCC+coomS6Br8i4kkTqjWlGc96tLOZcGLl7zRjaJpbNYPPGvKrnCeNcRtsmsXGZ0LVFaVr2HTqg3qgjtKY4jSlJZYy/lIWXT/jGd3mFf/BIaHn1rx197isDDafexfu+hbuE/E180iQ2ehSbuYIv3SeV7hHLDkjlR6SqQ1LtEamRQ2nkkJvOyC3n5KYzcsMpqfaU1MqldJz5t3P8uy/8q9fxDRvE7mPq2FXQjTpeoEnYuGbyFXFcafTaLfNUFHYhDZPpY25k0RpDktaYcCGOMAHJSn3shYy9c8c84DP3bkL6dimR3Z6kehfXsnde1e89m92dKpxfZn7/m5rEv2lb+aGEElL9buLAnyNkr18HjXOojSu+mWOY9Cnvrj1izy6peYvQtOOXveCdMepZNOc9fuB/dBl2K4qUKFNEiiS5OtVgKLQApShUDoFFsCULBJJ4ksCPe1GUoY7wkfjuNeyVhK2SR+m1MSZzAmDJRJEyO1rjsFXA1gIASDEBGaC1VKVJEoiC7+7ofCF9g+tfPu4X1oRJ7PRI7fEIbXIOqnUOrnNhNbgmdHqUjmHbVwn1s36JXR6Bja60JtfATndKk4t/vUvqMHboNLD32L9xndR3Si+bi3SJr/sFO9Upx+VXH+r/Ux/3t+Upb9NeBja5JEz6xE/7JM745MxiK2Zwh/xwA5CpNKZrzcmn0oj2ddLHbWrPJml4H38hydNpbiGtATCbERQFvqxzf6FFwU/d7OfUEwSBX6oYTyTaPwNrv+BAYBiBn/xwBH1KRpnM5vv7h79SKv70pz/95OnH4+Mn1GYzGk3PVsQzqFz951KFWvu8dKTTP4Von3Tl6Vzy52m8J9TgUyZKo1PrjTqtzhQeDgYylMfd4nO27CxAc8PQ89nKsyjpYdjJKGm73Xu3zWPng/tqrctG9fvdOvf5gncH1a7qfh9hp9d+jetNh8f9MkEx7LdR6XbQ4HI3gBWP4ZSzeO061Xoe8Ok26DMvENijnvVjDrs8Djs9tzs8DgYxp9O+ZzNEwUGQXhYvvWAKTgKUwjA7nAfq07TiWOllxPU29WzB73QaJzwKEJ0ECU+CAW2GxZihEEcqxBEwkO1ASqymYrM+0w5XPzpa7211WlPqnSpq/SJgeJs4ukve5AavnQUuHDNXz8JmOUHHothjSWj/HunjPmVXwuYow7bErCNZ5LUq5kIZdSqN4CviFZpUECyAoZI7RersacDykV/IXOV/HRTnz6d1rOF3+GyVKe3eVqs35UpVCTak4dN9M2jIRMH8R7QI1WfqL6LUJ2z1cYjylGVRJ6GWdOkF43QSezuCRw6Cbwb8lvLf75W9X8h9O5L0qifiZUfItxWBPqGkZCKptC/0xVj8u/KSmNymXErX6ouP/A8duXtNrtsfPHbbvQ+6safDuMtlwuUmkX9EVgtYkKUAAtMBc5rBkKLRROt0cVawwA5nSLRN8Wu3Q7ypf39octg6QKBKr00CgcIHe/un+14HWmeDi2xwkR2pRKEKjT5Npo5WaFNkmhS5KhaCakBrGQDmIkg+ihTqTSmgNdeGFNqQYr48ef2SpdRnCpXxMnUqABbcapK2RewDSfiWkHEoDb1QxM1ehczxGPsS1r4sj7Kw4zOxOHIaozelfnbU3duqIWsRCleAYLbGlIQgNT8+9DhszTBccm9verC3P953QWAhYMqwITX3tgaHrd6OVlgseRpDqhWqfnS0AUCh1pCFIhWPjnYUrtMY0pW6ZL0p1WotMJkzpcowjT7BaMowmDIE8hgYKgTBgjNh2NEdm6+I4UlD+47r/n6MN8fLs1qyHmylcm3q1lXgMpcq06ZC1nK+PE6hTXbYKrSGVM4dc+eKPnVI7d2iV0z7lE36NSxR8oZ9PqyRV+/Y67fB0xz/AzGTqwi9UISdKcI4MnbtAiGlz5vZ6M6sd3JvLXs1vR2/lpw06M764Mru9Aj54M7s8EiZxuWtEmI+YuKHMFnzhKQxn8Rhn4JlQtUBqZFDqTkk1Z+Qqw9olXvkmgNS2Rq5ZpNcs0UoWyB0HdLqt4l9nID565A9MetYGLpwHjR6St8RsCW6eJkhVqSO3rwI2blmynXxOzzGkYC5y2MsnNPnLwI/7lEaF/A5oz6sVnds1Tv3mvcupU7OhW+cK999m+H0s/yYf61Ncip9GdjsWreK794nl637hU16Bo26M0c9GEPurEnP0ClP1pQnY8wjeNg9atQze8anaAHbuOw7fex/fhd+dMM+5YffShIkijSBPF1vKIIsZSZj1sltUN9uaOp4RHwvLqkbs3bJhuFitSFBY4gzmpO0QLpUG68zZ5qAVNCajiAlD/ZGBK7WabMU8lipJOJCFDp2RKuY8B7eJs4f08d2/DuXyTUzfqWTPk0rftu8ULUhdeOKmTGICax3pbW4ketd8RXvaa1uhavEgil8bI9n4SI2fz7Cv7rAIz/nRXLYv5YU/h8d+99VJmPyX7nnvaG1uIePeYcOY1IX/FJHfXLGfGZOgnnq6NFz+q4gdEccOnUVtMQL2bpljuz7rXDjVIZL2Pb4VM2DYBj8sqIKwfBT/+4JVw5BiMViQdGniVbYAljg5zEMBACfmOdP9gYMWCxW6BmEbrGANrv9PwQb9ZOvv/3xj39EUZtao1Vr/tyxUGmeN46+9i2en+eNPIPmyxHkaU/76fPpekqj0WmskG53D3FyslQ3yi5Kb1dwN6sU3irlbNp3t9tz64P7drPrYvn7uRKnxbJ3SxXv5grfjKb9sF745q7N52GF/Ptt6v0aBZgimKfwwj7sVrXbVRdGOOTLH/K96MMctGKuR7D6Xartgv5JGILyg83HNPMOhduPWW9y2Wjz3O31OZ3ACQ6D5VcsnSROp0i06DPv0RqLJlV8xrhcpV8uka+WSRdLFP4+/WaPentIl9+G6RWJOnWC0ZACW8sebI0PtkoHUvbJ0fZor0XhPL0pe+eaObiFH9giftwgLJzQJZpYmTZmnRs8tBu0cB44cUrr3qH2HwT0HwTMXjKOZDH74qh5LmvuLESgjucrojXGjE+OStBadC6OnjumZE5F/3M/Fze/MnsVuXJHP1eEqnVZInm8wZTzydFkR6oebaUonA9aciCo8sFR/2iveLCXfLJXfHJU6+Spl2tk4SJev0HWbwYIxqiyEZq8DzuX+bo77Lta+rtaunMT9deRhChGSEVcVg61us+5eesXzSvOTZO15Wmzuc5TOa+n894ul7lcD+Kup/y40/jLNYqYSwc0kQ40795W9WBv+eToQ6y1Bn2yHan89/vaEf5U9OauwVgMgkVmcw4MllqBQpWSrdclolAlaMmAwUwLkAUCeXa0ymjOvpMn8qSJQmWC1pAFgkVKXarFkoUi+ff2EhTJt1hzYCjv3lYKWfPPxLH7ogiZPvpUELl7G7Z+x1jmswa5jLmbkKmrwKmLkLHr4N4L2tgVJW6v+j8PnhTMhkydBUi0SWYgW2VI56kTpLo4mSFOrI/VmjMRpAaBqw3mVATOt6EV9/bye1uOw1ZhR6scaNWDvRVFmmGo2mjOk2sTQWsZAleBllKHrenB3o4iVUptikgZYbFkg2AhBJXqDKl6YyoA5GkN6deicLkmQ6BMOBeyVLo0kSKRy2d+2K37+zHekTQZhZLk+iSpLlGiTti7CdYYku1wkVqXcSYMNZnTYChTponZugjYvAzavmZ0rBJLJnzLp8kVU8SSMdzsFeNIFr7BZ2yLQpZvg1d4jG0Bc4XPmL0J7tqlpX70ZjU6R3YQfj6483/233n01iaM+abMeydM+YT3eYb3emXM+SWMYMPaPaM7fVkf3KN6PeIGvbMXCIUbhKQpXOUBuZETXLRCShzEJvbj0sd8iuf82g/o/Vx6xxFl7Dpw6ib4RBHGlUXMcIKGj2nLN0HrfMbaTZDWlIzCuXt3LK40nK+IPr5jb10z5o79ezaJHRuk8lmfsDY37+I3boWvPcrfvit68yrv9YvU3/w8m/6/NE39pvS7Xxa8eV/zjvrRjT7sTv3o6t3yDtPyntDt6tfhQu5z8x9wJ/W5+dQ6UTpdAobc6T2uzH7XqjXfySP/tfPg0QNq/w5leo/Wt0ZonMdy72IgoMxoSF/mkBgjZa8HT5LHwqvn3S9l8RBUdKUKv1GFcxVhxzLmlTJs8Tpo5YaxyWeeSWJ1hjyjuQSCylG0GoIqtIaMw9vgk7uQW3mUXJtkMGcCYPaZPGKdz+LJk+X6dJE2YfCYnjXjE9vvGdLtQW128y16hy1+F9Lryer1iBrBRgyy6e1h77OyXuWFOrUy/1MP5x8Ki36I+9Y196V3lTOh3YM+6h0w4BXchKHWuBbN+46eBIxxgorX/Cq2CdXbhLpNYssuefoiaPWa2rcRKFQd2pDHZw2wgKjN/pd9i6dc7NPExVMiFoZhwAKiKApYQARBQav16YUn98JiAUErBFqtTxN7Npv9P4oC8pO//PLjj78zm4Gv101KlVqn1z+t5qk0mmeSoM6g0eqeErRPACjVF1qUXm/UaJ6HknQ6vVZv0BiM1vIK9PVrw9oSd6/wZBRzMoo9HMTtdHivN7mv1Dqfd3sJBnDnbR47tS7ThW/Xyp25je53bW6yHs/HTfIf9ml/2Kd93qFrRv0EPb4nLV7rFe/XK123al24fRjxjJ98mSSaJZr3/X+UMD+rQz/JWb+ThFjO6PxZwu1swOUUfb8PezaNF50wxZxojShOJWJZTbkmRbTwlCbnBhvEEWZlvPYuzqqL14mjxFyG5CJEdBlydx0gFjPVmmSZLkumSwet+T/e193byuxIgQ0pU+szT/hhIzuk/g383HGAWJOk0Ccd34Uc3IaO7PpXT+OKR7FZA94lU/imdfIQ13/+NnDwiD57zj6VRG7csDjiWLk2TaJJFqoSBar4tVNK+FTluzFu2Vpc65b3BId+JAgzGNNgaz5oyVYZEtSGBJEq7kocp9Jn3NtqPztaP993fL5vB03FgpNg+RkDFoUiQhZ4zQSOA0y7wde9PhdVLotxP4yGO5UF0hOJbGJaB65qybV+072kvSXC+2PIt/0h/7qY/mo9z2Ux481g3IvR1NfrVW5bTe67PdjTGdLtAcUgj7pHCh4dLZ8fBu7tnQ5bO2StBIEs0FxcsL8au7NiMabcyWOMxhwILDHq07WaSKWSpdVE2uCyB3u91VKoVMWagUKjOf9GFqs1ZNngCrM5T65NB615enMqBGXe2woctnwbmm9DClE4H4ay+Mq4+QvWpSJ6lR/88ZQ6exMyeh3QfERvPqLX75Er18nVm9TO04jRa2z0XuE/jS4UTrt07gZuidgHEvaWiLkuZmyLQma5ARMntKlT+qU82mjJACwZCJxrMGXINUkKTQwCFdnQCgda+ehosiN1JiBHoUsQKdk38giROkVvKvl03/lob3yw1yNwpUqXojUkK/Upan06CBYZTTlGc55Cl6w2pF2Jk/iKaLk28eAmnCuI4kvDqldy/svgbf358K0y9UAYJNBEc8VR44f+EnWKAci8lEeeilhWa7oRSNGZk1W6xO2r4L4Ncs4gNqPfp3Ac17VD6t4md29Rhg6DxrlBqyLGxHlg+wZp7Cxw/CJg/Cpg8JxWtUBM7PKNanMhtsX9S8fEP/Zd4paG8vdoWeue2VvEjFV8+oJv4qhv9IB3wqBf5gKudJ+Qs0RKGsdlr+ByVn1LD/H5m77pc9j0GVzKmE/hnF/HCbXvktbJobbuk9u2aR92qO1bpPoFfOk4tmkZP3Lq37dP7tsmbl2zDKa03Vvm4C5xZIcysUfbuAg+vWN3rxDLJrHVq7jQDy7O2S/fZ79wyX/pXPr2XZ3zy4Lvfp5J/N/qZ35V6vlN1rc/FL1ybnzn0eb8tuTVy7yXTsWvXhe8fFvyyq3OybvVxbXyrXvpa1Kvs1+Hs2/z+6A+1+Qpz4olbPUitmYZ27qOH92j9KwTmlbxS+cMiTz5Rhy1dEluPQz3mVohTU1Wr/kfCJk8TcKaKGT43L9+h7AvDTmSsus28MWz2Np53MJp8IUoWqpJBsAsmTFJoouXaJMAS+G9rcqOVpuAwltF/M5d+MJ10JEwSqLMGD8MqVzBlSz5pk96R/Z6BrW5B3V5BLS7Uz64EVpcKZ3uxDbG24I0p9w019LI94XYn3b1/13d+Ou0d4SaN4F9HoReD79eT2Knh2+Va0ibe8YstmKd0LxBLlvwzZrwTh3zTh3zLlzxbdglzV4GrV7TB3cot9I1G/oj/DRi8fAI2hxW6C/2LWDkKSALP414I8gzwPwLXhCCEeDPDFoIgmDQAsIw/NTSsFjA3/3uP4ZH+z+oxb//+78bjeYvEFmtXm/QqHV63Ze+hUqt0xlUau2TWmh1XwYqdHqV5i+AtWrV0wCfFoQMZ+dWV1cgO//6cHpvwH+3x2v7g/t6o/tqrddCyfuFIqetajflhO/9HtW8SLgb8FGP4/+wRjWPeGv6vT5tkn+/R3vYIFsXCYZxnHrYB1oi8Ht9lkqcVsvfnXV7q1fJhh2q+cRft03Xb5AdAsZnNftHTSh6FwxwGA+iWBs/8nKCcDyClV9HGeQ5Fl0WaEwHDdlqQbj8OggxxdyjSfdIrtWYbJKH6sURSn4koE2HLDk6eZzoOlAkCLwUBW3dBJyIQhW6FBjOgaFsCMqC4WwUyb8QR4/uEsf2KCvnDJkmRW9OPxGEL3MYHzfIDXN+VdN+9QuEypnA9sPAiduAzj1q6xpl9jR49zZ0mctaOQ9avwhcuwgUKWPvZBGxs/VuQzvZU2Ef1vAd2+S1G6YVylbok4SaGIUh5lIWOXYQMH0YcC2KBsy5EFgCAkU6XapSmqAVxdmADIcl5d6aZTenmyQxlxN4boeHddJPVud2nvZqMZkwnBJe3fwhv7qpNytyLs51Juq7+ZjvF+NeziU57xW5y3owV3VuO3lOW4XvuR/cOV3Y60Wyghds0cY50OIHe/PnhwEb0mgyZmh18XpDImDKLTucjd/feIALtMYisyXfbE4DzNmQtdAKFoJANmQtcdhaHGiDQpPCEbBvZNECVZwRzNWbcgXy2O3LQJEqnSuO0RiSrVAOChc40HwIyjaYMsxAmtqYuHrDGj0P6tynVi3hK+cJOdPY5BHv1HFszpxv2SqBPV35w8xBzFZ7yGbHT4fXa9dJbaf0/ouAUV5A/wn941FA+w6pZ4s2f8KcPgwe3KHs8ZkCdSxfGavUx3MloZw7tkAez5fFX4mjFdpMlT5FqGTJNAkaQ5ZYHc2TsW7lYRJNss5YaEfrPj+0o3CDzpij1CXrTBkoUmaxFFjAPDOQY0dLtYacEz57l8caP6AO75An96n9G7TQmQHMxFXw4uLoaRhPFTHPYVfN+G3dhp1IIyY59BtFjNWacaeOPhKyZNpkrSF15jCocBRXOoHNGvSumvcdOQno3qLUzvkNn9JXxSHLfObQUeDYReAcnzHKDeg8JLXskCvmyIk93pHN72OaXZm9MZ4DrR6zU8mbUSWH3oVHhPQlQtRHXFiXV9KoX8IIJnncp3CTmDSHTVnGlewTMuf84gYx8cOYpBGf/GW/9nP/bi6t7YxSu0PMmcAVz2ErV/DVC/jBfdrUaUDPFmXmImj6gj5/ETB75r/ADdq8Zkwf03o2Ce2rvh+3CBvXQQNb5JyPmJJZTHKfW0Ddu7dp3/824btfxX3724wX3+X98E2m+38u6/kvNR9+Uej+bcl3r8pff5v1wy8Tv/23qN/8Kum7l/kvnMpeva9+87bk1evcFx71b13rnFyq3zpXv8W2vid3vWcNuEYMuiWMe2TNYIoXsRUrfoXLuKp1v7Fj2tgJrWGb0LLvVb6b8MM4jzLRP3EZPHJBbtklNe8S85aw/efUCZ5/1Ra+Ygnfd0A9FkXIdCkAmA2C2fsS9qog8EoZqzLl3WgyjJZCtTl3+pxRsYKrXsENHfvv3bI6Nsh5s7jSDb/0CW9qnSutxoXZ68kew0TMYf17vNyKnd5kEr5Nzv4mIuP7VMzrYtx/bVv+piqN3vIidMabPooh9Xj6NLv61bgE1rrGDmFyV3zzZrE9Z7TeU2r2CCa6071gxbfmgNC0Tx479R8+pW3eBEhkDUaT0grfQxYQWFwGdvYBGEYQ21c9eKpzP+ECn2p6IAjaUPtz3+J53+K5hwHBTx09CIYRwGz58ccf/0Ok4n9Wi9///vcrDL1PAAAgAElEQVQWi/X5Hump0f18v6RXqTVGo/lr1e7ro9Xqvqxq656n8XR6lVqrMxjVZouhtxf6/nvD7PzZZv1649uNJteVKpfZAqeZ3DfcVk/tJGG91HmhxE047nt/RFPN4e8GsJetHpxGzEWLp2Od8od92qctim2VdL9O+rxF/v0e1TBNPG1wXSp2WipyuujDWk8DHiUs/hyJN+QDnvqbOUG3076XI9jrYax2h/QoCga4QefTJN5WgPIuRsEP08rizLo0+W2YQR7tQLIdcI4dzrZZMw2ySOkFg3/oL74I0UrjQHOOVp4ouAyUSIKvpYzVK/+FswCJJhmEMiAoQ29OQuA8FCk8F4TPHVOnD0i7VyG716yhbdLaedCVKHbrgtm3SWqYJ9bO0stnicWz2MIJn8ZFv9ZlQtsqcfo46FgQenATssRhnokiz4Rh+YsFr4dPslcLZzj+Hdu05ZsQgTbuUhl5JmcLtDHL3OCVU/9zPvNOEqlSJWo0iWp1ot6QiVprH+01j7aKB1uFDSnXSJMEh2xujw+/2xM9CrBvU7Q93vJKJ0XJC3mp812J23Wh62Wx510NXlTto/7gJW73PK9ylY1h7btUaIVo3fe3cYKsJ4GQKOzemvJoy723FTzaah4dvQ60FoWKACDHas3QGhsKdg9quSt/eqh8dLSgaAkM5zvstTZbrd1WC0EVck0iCBY40AYAKLqVxVxLwwEwV2ZIPhdH7PEilk7pezz24U3ozhXzQpJ+eBMrU8eC1nSFLvNOGXsujBg58q9dItbOE0rHsTmDmJQer7Q+TGofJrrLK6bL603/xM+61t70LzlNHrkMdKX2YTKGsPkTuLwJbM4wtn6F0nVIXeQxVYYUjT7l6CZ8cJcyc0bfu42Q6eIkukSjOetOHitUxgsVcTxpLEfIUunSYKgWhhst1lIIKoWgKpk2/UoaLlImwVCl1lh4p0gymgskmnSdKc8I5JstBRBULFanHtyGrZzTt65Cdq5DVrkB2zzGAidwfC/ww1ZK4Mxc1lLt7Dlt4zqqY81/8IAydhq4esUQa+LEulieOnLpMmjhnK0ypErV8ZOHgaWTvpkDXtWz1O6tgAmO/yTHv2OdOMLxn79lTF0FDZ/Sm9dJlXN+ZTO4pg3C6Bl9+Cioc4NeMY0rHHNJ7fV439H+YmyXuNyeshocNebFHvCIGfGKH/eJH8PG9HtmLfrm7xKT5rGJoz7sFk92i0dYm1dIs2v6lF/dMaXhhFR3TKo5JObP+xbPEmvWSA0rhPnL4GNF+BqfMXhAGzqk7otYZzL2wBFl/ZqxzWO0r/i1LOI6Vn37t4k9m4SMbreUj65ZI+5B9e9ep/zwi7Bf/wvzm38L/X9+xvzVPwb/4r+Fuv9NWtn/Xt7/93lp36S8+Sbt21/kvPxZ/Hf/PfHbV8Uv3Rqd3tW++T73h9eFL9zr3jjXvHlZ+vpd1Ru3hreu9W+8W5z8e5wDPjozBt3Ywx7sEXfmsHvkGCZ11qdg1Td5BpMwhWnYwWXv5HhMbJXvx/ed42u3CZUb+LRJn5R5n5I9v7Q5n9xVfM0xue3Mf0nAWhGylgXMgQt6N5c6zgv6eEFv45DHeYFTt4GVa76587jKdb/eE+qWkNnHoSVOYNKnfMo3ifFj3swuT2qtK77eJaDPy6/J7X3u6/dZr76LDf51ZNSrxF//Jpfx86Yx1/Zon9Z33h/cfNrcXcrevcp6/SrtpUfuG1qtM7PFNaLDPXnYq2jJN38em7eIq9zFV+zgC5Z8i+ZxLfvk6Sv/+VP/9bMUtfEEVOtsiREP42UgAD6lY7842OBTDgp83l59Rn08Fbaf+ndPA3xWCIJg5EktAMDy44+/+4+Siv9ZLf74xz8aDEalSvulb/GUjDJ99bF1OoNSpdY8LWHo9Lqvr6m1eoNJpdZ+AdYaVBqdVqs3DQ0jtfWyg+WNNupK1ZuZAqfR1DdDCS/2qt3gVbJ6Ej+X+2Ys02WtykU2hZNN+krHSYslLkMpr+bz3ypHcb/fo/5hn/rHQ3/bGskwjTNM+yqGsZJen/MW98XCt1s1LsI5PHQVKlgKuJvCmQ+o4kXaWrXzao3zZr3rdpPr5ThRf8VUX7DUNzFmTYb8NlR0EahXx4PmDAdailjy9NJYqyHVjuSiUA5kztJJ4272KLdHFIUoDLIUg4YClTpWpmSdixhjR9SdmxCROkahT9Cbk4yW1Ht7od6UsXsdtM8LPuazVs/9FznUMwFToIgTKRKFioSVs9CmBXz2oE9Kr1fPNmX00L97gziyT72Sxl5IIg/vQla4wXOcgA1e8MhRwq/Hj70mZ6qnyE1Lfku3jNXb0PW78MWr4JED2sQxXaSMuUcLH2w1drTWjtQ60PpP962fHzocaBMClZqBHI0+Wa9LsmqTwGumbotiOKLDF8EPl0HwCsk06Kfv9jR2uyvrXSyDGGiKAM0Q0cPAT5pEmzwRFEQ6dBEPhrgHMOsBzPgEpX5Ccz7ZCx/t1Z8cHQ/2VhRpsKO1nxytVmsBbE3ZljZT5m+5sl6lMWVfErkvCdeY81GkErIWg9ZihT6dJwnXGZM1ukzYmqfWJ19LIqWatAVO0KmQLdUkcQRhUnWCXJu8e81cuwhZPA9Y4tD5iiShNv5MEtazQamf85s4DtgXsg9F7DlOSPWsb9smse+QUjSJYze5fNc5SB1uTJxJi57JSB+kV85g29co1VP4vEHvzH6v4nFC7SLp4yl1R8w+l0feaWI3b5kbtyFiTcK5JPJYFAmAWVpDmsGcYwHzpZpMviIZsBRCUBlorYThRoetE0UaYLhWbczkihkXknCxOlmkSlLpsmTaDJ484UwUcSWNPbkLnz+lTx2RLsRRRiD/VhZ7JQ27U0Uq9ElCecTuNTt8bgwzuzxzRps89O9aI9Uu+Laukbny2Ft15NYNY+k6aOGaMX0RtClgKoyxUl10/xYtvd+rczN4+TJi5iJ47Y7RuU4sHccWTfiWzeM79un1a6TGTVr1Mr540rd/j74tZG7chjcvU5J6vJK6MSm9OEZfikf/2L8N7r0Z6AsYy2LOZIdMJMZP+iWOecePYLOWiLGDXrFDmKQpbPosLn0amziMy54nle9S644p9aek2kNS5gQub5xaMetfv+w7fRW4LQydvQhsWyNOnwZsCVmrdyH9B9QtXsg+nzl3Sh/aIbcs+ub1e9ROYcqnMeHNzsSqN6/Tvvs+/jf/N+ub/x7yy39mfPNPzF/+LPLXPw3++d9Rfvm3UaH/a97IP+YGfZP3m3/J/OFnCd/+OvPbH/J+eFn48k3Fy9flr77N+eFVycvXZS9/KH75ruqNW91b5+pXLjWvsB/eEzrfeze/825+h+14j+1yxve4BQy6x8xggoc9fHs94ue9cjco/zS2G7CSUnGErTgmlR4Q4ia8Q3o8YqcxIT3u0RPeySu4hCVs2qpv7pZfzpZf/hax7IBUvEPI3/Ar3yPmLPlmTWNz53GZc7i0SWzxEr5hj5y76Rs3i02ew5XsERJmsIweT3KNC77KGVPy7n32K6c0n9cJES5ZXpgib3KT0/vOjF+0z72tC3lb+uZVntPL7De/SXjx24QXL5JeuOW8yfroWTnuHdniGljrzGxyYX9wTRzwzJ3HJQ9j0sYxhau+Zev4igVc26rP2onv1W2EUXODtFTez6SDYrnNcf/kXjxJgMViffYtrFbICj8xzAEAgBH02RUHvjjbCPrEArl/ePjDX1fH+/9RC6sVUqu16i9hJ53eIFcon0xvveFZMP5c+VY/06IMBqNS+bSYpDGZzZovUxZaudKoN3PWp+aKMMv5r5Zy33Kq3e+aPEzjeMUobjb37XDyy4ksp+Vy57shb2CJIhwiTWW/Gkj8fjzz1XG9q32N9KdDGrBA2q51n8t/u1PncdXuJenF3HR6LZU4rVa83/vgLluiGo4CxIu+uk0ipw+798H9pMdrr81jvdZ5q8mdv0RS7NMUp8EqYSRoygFNGSCQbUOLHPZyqylXwWOKzhmSS5aCH66TxYHGdECfbvx/WXur8MYT9Mx3nt2T7NndbJLNbHoyPdM90z3NVF0uBpcZxMxkS5ZlZmZmLjPbMjMz27IlM7PFzJLtqurumam9sKsnJ8lFdk9u9Fjy//r/Pe/3ve/7EwQpJaEabaLZmH1lKtBpM9SqkHNxyMI+c3yLNL3D2Bf67fA9D/l+G0eeMxvkjRPXrVO39WNX3iFt85Sxf87aPvXhS0IP+T7NM9jMblRSO6pjlTi6TZ/YdBvfIK8cuXMOmcuHTM4+c4BLbJhEMvvKv2s7TFvMqp7GpHZCs7rh2b3wgn7EywFU5RiyaQY1tkbbOwtUqRONhlSzKdtkzDbosxSq9IOLgAtRkFqdatTnXV/mvLpMujbGm2QholWqfJOmv/C8VARdnnqb5kimSaxxFn+5Qrw+cr9SRFyqoy8N8VfmBKMqSicJNKsDL/Wpry6zXl2mvLrMfGXOfnVZ8vqq/tVl9bW57JW57NJYIFOGzK6SEmcq7vXvHPAjFo5IDTw4m4vbvPA7k0Xq9elaXeoa33t+n7FzyjqX+EuUIZunXn0cWvs8sWQI3btM3uP77PC9OIestXPvU0ng1B5tbMuFs+fWNE1omMJMbrnUTeHqp/HDGy5rfBb3zHP2gPlyBFU+jq2eJqZ3wSLrHADVpS8au9zr8P7Vjnn90IoZdHIneGyTVjuJi2MjU9oQae2I9G54+SS6cR4/sU9fvmAtn7N456zhTZfVE2+1NkqjixLKYw+F8eMbnisH/meScKkyTiCJUqqS1Zp0rTZFqUnWaPMEsmDeEXXnNOCEH3ouDJUp41TqBJU6QatNUqrids7853fcVOpEkzFNo02WKaIPhN5ydbhWG7d5FpowlWbfzS3hZm+cuPYuUbL74LkDiL4N16kjxuAWtXWJ2rXq0rVB7t2izBy5rwu8lo6ZuX3o5E5owwKha5VWM4MvHkYUDSHTehEhjaDMYVQtj1gwiS2dIbBXiKWTGPYCYXSXWTFFSOmG5QwgWxYJ3Qu41C4cvT4c1lBvVd99t3Xm/aZVZGtGQCOEWQpyKQS4l4P9W6ERvfjQLkRYFzh2EB3eiQhuAccOwHIW0dnz6Lh+eNYkIbkHG80GVczi8vqRmZ2wTi556YQ5sufayiMXDiMnNlx7Vkht84Ssdmh+Nyy1CRRd75jUAaS+tHPOtbRNe/q9j8WX9DsWwQ8eRT752vveR4w7v6N99z760w+Jn/zP4JhfR0V+4vvgd4zvPna/ezf80df+9770srCIePAw5qFF6EOLsIff+ljcC3v4JOGJVfpz64xn1ulPbTKe26VZPgp7eM//vk36c1C5LbDKHlhm69rqjG9wfpFvD69yQLfgft84Cen29x4F+E/A/SdhzB4w5qU9ssAelmsLy7ZD5NoRihzJ5Y5enWCvHgizG+ozAPfogngNQH06wL61wPgBeEQf3LcFEtQJjR5EpM1hIqcRfsMwSgOQ0Q5m9cBoDUCPDgijCYTMtXdOeG4T5vbcJwUU7Y7Lt0Pl2VhXJ39VO/Uow+VJ1ONHYZaPoq0ehVtaRjx3jLEEJ1nHscG144iifmhkHYCaZ++ab8cqcfCudPIoc/QocQiocY6sA6a1QlvnMNvHtIMzD9HekpFFez2YptPoVeqbNZT65lChf+eMupkfesNtE61SpbpB7BneCZGb7LdWq9Vqdf+xiItf/IvvWq2OLxDeACpuxoNU9pc+WtE7CKtYLBUKJTcoPblcIbzNW9wwlG7HhlAkFkvlUq1pe6pjLtWBXwaQ1YLPy4GiJrSsE75a4tQd9aIx4OlAkjWnHHLQgthvhg+lO7WEPO2Ls57Pdtwscz5pAGsGMIv5gO5Yq4FEm+Ek29UikLAZdsFGjKTbTeQ6zZY4H/ahjDs0NQd/0o/gVAGEk7g3BzTTBvViBCsaQ8s2XVT7LMmOx9mmK//AXcz3VSiCtZpIgy7BqE4wqML1ynDpRYDw0E945H1xxFIposyGzGtz/qUpT6dPMxmzzcZsvS5CqgjdPvOZ3qHO7LrwTj06FtHt8+jVQ4+ZTdL+ubtcEalQRO1fePCOaHvnzAO+N+eIyT1kNc1gsnsRcW3onDFU4zJx88xbrAi9kIbN7LqtHrOkitAzUdDEOoHUmX+3+SBtLrlgGpk6CC8bRnYt4Ps4hD4OcYhLmlinrR/5rux7zW8zeIfu26eee2c+m8ee26fep0IfodhHIg3S69PNxoxLY+r1Zeb1ZdaVIU1+7CXecTNpw43qEKMk2CzyuxR7X2lCTIpwsy7q2px+qU83adI0knidLPlSl3RlyH51VfX6quLNVdXry4pXlxWvLitfX9VemcvMxlyTPkMoDeDt0mKGM+92rifN1qfMxZcsulXMI4f3GFsCH5EiVKNNWjv1mNhhbl54bwn8RjeZbfPk8TXG9Aa9Y4FaOYqpm0b3bVKHtqmjO4yZfdbABnl8m75x4tu7RMvrReT2wkqHUdXj6LppdM8KqWwEXTCAqJ3Fzx+4r574DvHo5SN4q8bu/153Tq7yiawDRDeBcgdRJROojmVS15JrXg+pcIBQOYbO64FndUFze+AVY5jRHZeFU+boHr2bS+Ede56I/I7FPnMHHsObHt1cYh+PunUWsnEctHXiJ1fGq9SJClWMUhNv0OcpNbF7526HfF++OFShjFEq48XyaJk8TiCJkimjz4SBJ6IQoz5Vq01SKJMl8iTOHnP1yHPn3Hdq16dthYgfawSODJ0IWd3L1KwedE4/ks0ll82Qm3mUZg6ljUcd3KFWz+GqZrBje64zh/ScXlQUG1gygu5YcSkdxbIXCOwlYtYgIn8Kkz6AKprGZgwhK+fwjSuEOg6+aJTQuETp26X07VC4Z56cE8+ZA/rABqViHBvZCGWUQN27KI49VZ+2zgf1snwbEH7VpHC2i3sZlP7S0a3EKagVFDcCTx1HJwwifOuAQc2ghCFYcBMoZRQb2QGPagYXjqHy+hGty6SxA9fJQ9f2FVLhMLJyAjOxRR/ZoHZyCA0TmORGUGydc0Krs2epLTzLClhgCXr5wjL+6ReM77/1sbAIfvht8INPfC0+9rH4kHHnt+TP3mPi/zak8D2a9YfUzz/2uvs7tzsfud/5JvDedwEWX3nd+c7//te+Fl+4f/+1993vgu/dDbt/P/rhw9iH3wdYWPjctYp//CzikYXn3adRj2yyLO0LrOEV9qBiuxfJVnapT5/lenxeOWBf7YJm22FagehWELQGgG4BYrtAmHaQc7YNJMvGtc6ZUuaAzLbDlTiTmkEuXRB6J9itF+I3Co+dQmYsYcLH4PhSJ69mkG8HNGAIHjqOYHVBqG0QSgeYxAbRu6A+w3DXdgi+CkiudCCXYeyDQ90KSJ5VjpAE+9/k1v8t+/heNvNB+EOL8OdPkmxskq2B6bbIbDtkll1AFaB+Gt3PJZYMwcJrASFVztFscHgDyLPUwbfMMbYRlNMDZU+h5jdJB+fuR6dh+uw4s62DfnpKpTfexCluTty3KW71z1xuo0ajMRiNSpXaaDTepLg1txDWmyZavVqtefPmPxjN/S+nxQ8//Hizerq5WPzMuvhL3kIqE7+Lc99cKfgCkVQm5/MF72bMzVVcJhZLRGKZSKoSThbo2pwNnQhtO1TKhl40wQ+a8WPZ8O5Iy86IFyNJ1gfNsPNu+EEzhFPkOJ8DParGiZuRm6XO05n2OzXorTLQZLI1J8fxtBYmbkMYh9CqTsRSgdN4lv1CGeB4ECXnkBTz+J1O9MUo+tU+3bhOvt4mGVbpF8OYjQHCOc9Nc+4jP/Y84lF3OET+ua9KFW3S55h1KSZNgF7lr1fHmrTpJl26Uh6jkIfLZaGXxuxrc67ZmGI0xmu0ERJ50D7f60zit3biMbRBnTtgzh+6Da6TFvbcds78jgWBIlmkWBZ9wPdd2qdMbVE2zrzGt2nN8/jqCWRSGyS00Tm9D1Q4hpreYwkVwVsCj6Et1/oZ3Nqx55k4cHiNGNYdYsmei5xMeTmLyB3BTW64CiT+Unn4sSDo4MJPqUrS6lI0moQLUdD+he/+uS9fEiFTxAokAVpNqtlYYDJmX5mz5dJQ0bm/XByiVsWZDflmdYxOGmhQhWmk/tIzllYaoOMHXOmjddIQnTTsypR1Zcq81CVdGTNfXRZc6bOuDHmvLiuuzKV6Xc6lqfjVZcX1ZdmVudhkyDQaUq/NOWpN3JnIc2rdNaE37nlz96f184iuieKV2NED6vqFx4nE/0wWNL5Nb+aQhnZoY7u0jhVCP4+yfeF7KAjcPA1aOfDu51Krp6jlU9jeVbfmRZeyCXTZBLplgTS24TK+wehbpnH2WWunrNkjetUkunQYWTyEzO5DsFdcxg8Ya3x68mLp962L4PaOghG/xkl0YT8yvw+f14t5OQivHsfUT6A7FnBdHELfimvvkkvbHL5oAJnbC2+YwzfzSNP77gsHHsMbruNbzJF11vxB2NyBW9sSaXiNNbftuXPur9HG63WpAlmIQp0gVUbLlDFSRcTmicfKAUOqjDQbkq5NaWJp9Mq+59ZZ0BE/8EQYotWlnovClrZZ0xtuXQuE6lFUQS+soA9TMQImj5Y97l0a3/NYPKE2L5CSO6CFc5jiKVzBGKp0HlfDI40eMIpGUdn9sIENl+YFalwzuHoKu3zMbJglVM7iW7kUNpfKXqdULxPLFnDp/ZjUPmTWACZ/BF08jk3vQWT1w5tWCH3bLhvngTP7Hn2bLv2b5MopXFANiF5gx6hw8B6gvOjue9ze6d+H8O0Ghw3B/JtAUZ3g0CYgPd8+tAMS049IGEakT2FY5UCvSqhvDSShHxnChkQ3g8vmMJ2blMFdWscqqW2V3LNOqZjCsBeI/eu0+hlMzSS6Z4FQOYRKbQfFtTi5FliDU5+D8iztch9/G/n114F37oY++Jz1/fu0z/4G9du/wX/w37C//WvIr/4efucXnpl/5Qr6n5QPPmB+83vGt79jff6hxye/Jn3yK8IffuvyyR/cv/rK/87H3l/8jvnFh/TPf+fx6SdeX/+B9vXvCZ/c9f/6YZDFHfqdO/Q737t//zzxqXW+tVW+jV2hLbDs+Tcvs78qb7Quh1tlWNpm2DiVOTlWOANrnEH1zrB6Z3iVE7MLFDQJ85+AEuudgLl2mGYglg1EFjhQ2SBGN4TeCWJ0Q3FVTvA8e9cuKKUFjK4AkOoA5GoArgxAYAMRhQ6EKgCpAYh4aQdKxxBKmbRqHDoFG9oOjxmDUYrtfpdV9A/VvHsZFIvYp4+SbZ5l2j+Je2GdbEOqATDrAG4vHbuWqAJZ2BCXUjuGLBmA5/bA0tqhkfXAqHpgRB0wvxc+yiVuHuLFmqarmUnTw8eqqCiVVm8wmVVqtfYd0OLGEaW76SE3GNWa2+u3Xm9QqzQ3ZYK3EG+9QafTqd9VEL558x924v43psWPP/4kkytE4tvu2JuotkgkublYSMRSoUh8Q7C4ddO+e0wilQmFYrFEJhCKxGKp8MZxK1WJT3YvF6N+moO/4ZBeLRB/WCErh1CLJaiZXPR2nsN2gfNinvNRK0oyhNqqh6xXAE/q0HsViN065GoxcK8WLuomntQjuXmO3DyAogelHUUf1oO3ywELOQ5DSVaTeQ6LVcCNFvjxAFYyQzCsklUL5NNBnGqFquKSt7sQs9UQbhfscBa/PY1fH8esj+P3Vsl8obdOV3RlzjXrA7Vyfxk/XHQSKj4PlSjCVeoElSpKr0u6NudqtNEKVZhaGy6QB4gUIbt83+UDz8ltlxYOpWuVMrNPOxd7K1SxWn2RVpe7eeI/uUWb23NtXMCVjCFLR1E9y67Da4zcfmRoGzNp1K9qFta/Dm/fDqpYCSoYQ1dMEDoWiUOrlMYZfEIz/GlDD220rWABVTqPHdl02xb47AoCFnY8Zrfdl/a9eUe++3y/M7HfTXbMZCzUaNKU6li9Lvv6svLVVbnRkC7i+54eugrOveWyaIUy0aBL1ilCjepggzpUwffVSsPM2pRrU8alMVGvDjbrU4z6NK06Sq+OuTSkmbQJV/r015clcmWCUBpqMhS+vqq8MpeYjbnX5iKzKV+vT9Fo4gWSgK1jtxEurn4UFNuEB1cXgbqmCrkpU0ck3rnXwilrdN91YIfeyqO0cfANc9iKSczAOpV75sk59t/mB+6K/PvX3fNGEL1b9JFdj5JxNHuOtHziPXvAmNl1Wz/1XzpkTe8x+1ZpjbO4mW36yqF7+xItcRAd0wspmCFbdY0h2rKKZ2HcM59ziQ/3mDm3x5jedVk4pO/z/fbP/c7EAcdS/2Nx4MI2s2kaXTSAbJjEV4yiS6fRfXt0zpnX2IFv56o799hnhx+6cOBeP0NpX6TM7bqeiQPVmhiNNkaiCNfq4i5N6a8vX766LFCp0+Z33eZ26OtH3ueiEJEsXK6IPuSHc/a9joXhClXCyj6rZwkzuEJYPfTkHXjWTWPzBuC5fWC3jmSrjrVcTvbkAWPu2KV6Fp89hqnfwLPXifmz+OwZ9MiBa+kYoXKa2LvBzB8ghtWBO5Zdl8/dh7Zd6uaJlTP4Bg6pZYPWvEUpnMSm9mFSBxEF06iGNVIDh1Q6jklohaR0QavmiFO7brOHjLF9l4EtaguXmNaLTuyEe5U7uVc7ItrCf9O0Deso9qwHupY7uBU7+NUAAhuAAXWgoCZIQAs4agAaPwJ3KwYENGKCW9DuL+39Kpxj26CpvbCyWWzROCZzAJU/gqlfxJdMowsnMN08Sv4gPKcPWjOGLhqApXaDQuocURmWdlGPX0RZoAugGQMZpCLytxF3vo24j8miRNYnhlUnBL2MYWUHf0mzeJ6YGtLa5FMR9j7t8w9cP0elY0OqI4BRyBc+ztg4km2ok4X/Y0YBC56KgiaiXbM9nvs7/IH6LSoaQ092tQ+wsgq7Zxn84A79zl2f+08zrawLbazSnltmYX9f0vNNRohNzgu7MkfbIsQ9LCMAACAASURBVEe7YkfnGoBTgYNjti2gyAFe60zrALv0QHDNQOdsW3QxBFcLwdQ542oAlEYwPM8eWeYIKXAAZ9vD8h1wtQBsNQCab48qdyY1gtBFjoBkW2i2PTDNFpJjB0y1sgqDPPYOfOCeTC3wD+yCESoc4JkvHseif1k0+FF+jkW8zePI5w9Cn90PefYw/Llzli250IFRaD/EY6i08dvnXtPbtPE1avc8oWYEUdwPy+mCJrWAk1vAtWNg7p6PSndgnlxURUerT0715sufm8lvwnram65ArVaru0F56zTa27Hxc4H5OyCSVqPVad5ZpwwG4+Xl1Q8//PDq1av//z7afzktfvrpp3eYbsnP4IrbldRtgfmtthC/o2LcSpBbIrdEKlPctp3L5EKFXiFYu9wJ+uGQ9ObU9Y2A8eacKRxAcQrtJLVAQy1cXg0S9xH4PQh+H3KqwGE0w/asDn5Yg9xuQGun8JfLLsdtSFEHxjiMu2hGyvopF51YXjlyLt9pJNVhKNlpIsdusRq61oJbb8OeTeBkKxTRJFE5izftMU2nDM0O7WAQtcQGL7VAuX1I3gB8pRe+OY07OWNqdTmXxgyTLsygjdHIIyTnvkeblNNjpkwRJpQFiOVBclW4RB60dOC2eeZ9KPRaPvKY2/ec3WctHnrOHNJnDmi7Qk+RwlupDtfrsxSa1GNx+PA6rXEWlzeASGyDxTTD0jqR5SP4nAl/u/YRdEeH72g+c6wS1dMPb+tN63fv5JCa53BtC7iWBVxuL4hQG/dJ867LaGEJB9uySmvhUqumcHVTyO5lwsAqsXuFNLpO4ksjzMbM11eFGm3iudhPJAvTaPMMhkK1Jk2rSddp0gy6VL0h7dJYqNem6zTxl8Y0sy7u2pj82pzz+jL39WX+tbns2lxkNqSY9ZkGfZ5CFWlQRZm1yZeGbLUySSiJFkpDDIbcN1dV1+ZSoyHz0ph3bS43GYsFkiCpPEytSRfJAi7EXvPbrqVDiNhaR3BVoVPHYvhc2fA+ZXCfNHZEb+TQ2EvUwU1a4zypYgo/sk9bFbr1btDGdz0nD9xaubTqBWLBCDZ7AFc0ip09ZGyJvQa3KJUTqPppcvUsoWgKVTmP71olr555HIr8OYfeZVOEhEFUYH+MTeusW5dX9hKwaYu2cu4xtOs6tEvfFLpvC1kXCn+lNkyjj7yQBi/ueizuMAeXqR3zpGNB4NwOs2wSV88jde+6dO0wBg+Yi+esHZE379SrY8m9a8llbIO2tOe+fx6gUkfr9bEKVYRYHipRRMpViTpd1u5ZKO/Ih3vI2j71ObzwP+QHbJ36rB0HSpVxel28UBa+eeLNPWCtHvpObXm080iFo+goNjCSjaY2vbTtXLEdnEqZi6ucw8e0I4sXsOVcbOY0PrwFmjOATO3G5A/hq6ZJWQPI2DZ4/iCheZE0deg6sk3P6SUkd8LK5/Ade9TMAWRUKzRrHJ0/hyrnYZu3SaP7rl1cUmI7NKETOrJP69ulVM/hqmcJjcukljVi+yY5fQBOzrV3qYCAGuI/r5qAloWzShwiWxBxPfCkfnTKGCq0FRzIBiVOoJImkAHNIM9a57BOaHw/LLIVnNQLS+mDR7aAQxvA2QOo5C5kZCsotgtaPIdt5pLyh+GZg7CsAXgk28mtwJqQ9tw24tED33t/IH7kW+T99u3byvHK3/n84bvIe02TLf/8rQIKIeSwi96+ffvHH//4xMP+feSn/dMDb//4tneir7a37vDkMKE82TYYcn56Xttfn8POk8lkJd3lj8Kst092ZlcXUCkgXNEzdJ7lE//737nffRjz1CLo0UO/O3dTgj8smb2TSH4S/sC2xNGh2tmhysm21NGx0AFc5gisATiWO9nlOTjm2MGrnRE1TqQmFKISDKtzhtcDIEWOmAondB3AOcceUeZMZAOJDc6UFiCyzME5yw5XD4Rk2wOSbdBlzoBUW2iuPealI6XGnlqHQOf6+7eSgrrByDw7cJb9s8C7v8ws/WXR+Ld+jg9971l4P3oU9swmxdo2+gUs2Sa4BtC5SFo6cls4ok8duOwLvPgi/9V91twmbXyVMLSCa52BNU5CNw6bjXqz9vJaazAYjCaVWqPX6dVqjVZ7izZSazR6g0Gru2kB0as1t0wL/Tsf1A0c6Z220Gu1Wr3u1kCl1eq0Wq1GqzWbzSaT+Y9//OPr1/+XG6p/rS1+uOn/uCFSvHNG3YwNiUQq+7ktSvKuLeoWtip7B7EQCCUymUAglKyuyZZWZYLlK23SK63nK43PK63vldJPt0LUTmFeTWFMg+i9SvBFP1bDIW43QYfTbCcybUUdyMs5smGF+sMxXTiGny5wWnrpLBlE6+cp0gGypAerGSNKhzEzeU598fZj6Tbz5eD1NvzRIG6rj7AxSN0fIyvWqdcijzcyzx+kHmaRt2CNvj+M2RrAHSzSj7m0jXHM0R5NqY43GTIkYqZSHqhTRclFwTJ+gEocplJFnIi8xYoguTJIJPNb2GN2coija6SVI/elI881gcfCqcfgOq2TQ+jjkcc3abP7zNkDr7Fdev8atWoCl9ODYM8SambJ1bO4rD5YLNspZjDmveYDQG0JsTYCVZuErC9+1sBJGIqsGIOMr9NORX5rJ+7VU+jMHjScnWzBng3uCS0YQeUNoitGsbM7LIE0+kwcyj3y2DzzFcijxcroM0mQVBml1cUrVJEGfaHBkK9SR+l0iVemkteXVdemIoM+zWzMM+jir02pl8YsrSZdq0kz6jP0ujS9ruDVZc2ry6prc+mlqUSrSdarIq+0SUp50tq+5/F5gEGfcm0uen1VZjJma7UxRn3KlanIZCzcPPU+5AeZjelKVdjeBWvz3Gtq0618Ap3ajsRUxX3esOc/0VS9Gta2ha9YJrBXSeNH9JkTZvMKOXcY2bJCbl+jVc2R29boDcuksnlsxjA0sRdWv0RePHdbPHdbPHcf3aO1c8m1C8TKOXwlh1S5iOtfdx1YdWleptbMk7KG0UFNrl/UTd5vHQwbwscNg3JnCFkzqMxJTM0KqWuVNrzuNsCjTm/Tl0+YCwceEnm4SBoikoYoVRHjm65VU4TCcXwNF9++Q+racm3hspo45MYZfBuHOLRG2TzxPhX57Z57rhywZneYE5v08U0S55B+IQ3R6hJNhpQrc5pSHbNz5nnA9xXJwxWqqFNx8IUkSCSL1OkSzMZEtSZGIAkf3HTpXCc2LxPjWuEJLYC8HoRHW/KXdUvfNfP8B+JCm2HhrdC0SWRMHyS0ARzeAIpsAgbWAMOaISGt0MRuRNU8tngE2bxIGNtnlIzjgmuc8kaRDaukcDbYo8TJtxLgVwWI6YAWLKCat0ndO655o5jAOvDLCXLlLCG5HZzUDknthJRMYZvXiSWLGEaRA+WlA6vB/nllgW1Tu183NXkEF9eLKFzA582iEwbhYW0QrxpgUCs4tAPsXQcK60XnrGCyZlAFi+iieXR4Myi9D17PIcZ2QH1rnKM6wAUz6LxxdFCtc3gjIKkTGtcMCql2JKc9f+R1966PxadenzOLPd6+fZvfW/ge7cPP/O5UDdT+9ONPw4uj7rn+9Czff4J+lVlX+Pbt2z/98U9B+ZF3GM83d7aur6+nF2c6h7svhBfpdVnOEQitVts21uGSxOTLBAcXB95FAWazuYc7+HXwdw7Jj23Tnt2LefJ9yIPvgh98xbJ4Ev/YphD1UVX/98X+VmlP7EocHaqcbIocHse9eJpkZZNj9zzFxrbAwTbfwTrJ2jHHDtcGQrYBQU1A51qAc6UTuBYAqwMASp1AJY6AHDtEmSOuzhlaZO+UbmMd8wJZBgDnOzqk2ECLHB1TbW1jrMBptswWkHsXMGAI4NUGxBXYQVOtnVJs7/nd+yg14+O8rnuhgBdxT23SbZ2y7ZwSbZwTrXGljunDyKYlYuM8tmUJXz2NZs/hxjZc10585IoQuTyAL/LYPA1c2WuQKWU6nUmt0Wj0hluIxTv7rNFounnpq98dJDQa7U0T7Y1l9mcJorrRFhrNzQM/p/OMJpNGq9UbDCqVSqPVqlRqo9Gk1xt++OHH/1Oa3r+hLW6aPETi2ysFn/+XqLZAeGurvfFE3YiMf05jvaVzi6VSuUJVWaVy89GeDl5rg691AVe6oCtd0JU28JXM6zWf+WqX/HqNKBlCn/ejzibIy1Xgoya4oANqXiL+6ZjxWsg8myUulgOnc+37E6zmS52UK3TDKlU7gzUu4USjpO0KxGSazVCyNacaxJ/EK9ZcdgewK81wbht8fQCzO4G/WHXR8L31skCTOlR5wNwdxB8uuOmkwfuL5B0u4VzAkspDVIpgoy7WpE+SXPid7dD5xx7nAo+NU9b2mYdMHipXBm+d+Qyu0toWsBsnTM6h2/QeY/aAWTqCKhqEV02g2xeInRxC9RTi5Si8YpxW0E/qmCeeCP2n9pnNXFx2HyKiwTmgyfMf2dvM7pL0TmAi2wbMLn7WMJE2yHg5Atk88ToW+y4dMSZ2XUfXyZmdsC/rJgNGc0unse2LpM0zD5027s1lzrUpRaONOhH7r54yV45YKwee+xe+IkmwUBIolUVpNKlXpiKTId1syH59WWY2ZEsVIUpVhEYdZdTH86XBp8JgmSxcKPKVSIOk8hCFMlUgjRZIIwXSML7YX6UMM2niBMLQc76fXhVvNmRdGfNemQt1ugS5MkKjjdfr0gSK8BOx3+5FwN5FwNaZz+KR947A60gcMrjPaObSM/uIrj3Vjp0rjzo3KYPFJcvY+i1C5w6lY4tSNI7L7EMWTeCaeJQGHunlFCFrCBnZDIpuBSV2w8pniH07tLEDl4kj+tCua9EYpnwGw14h5oxgMqdQTTxSK5dauUhrXKOwufiaWVzQYIxVQ69dTdX9hl5UQ1ZIHSKwFp7QCSsZxVWPU/N6EPkDyP4t1w2B5/qZdx/PZfXIc+vMq2IcE8UGh9aDskaQHbuUwnF0wSi+cBRdMoEa2aNwzhhz2y5Dy5TOBXzTDKZxGje8Rlk78RbLww26WJMhyaCP1uujdNp4oSxied99Ys1led9969STc8Ac5tGm1hkzm54DK4w+DqV5jlg9hamaRGf1wDK64U0zmJZpQkyTC6yu+GnrPLO/KLybFN2DDG2HxHejK+eJxWOkyEZIQCMkuBOeNAivnHfN7kVn9yM615ndW9T0bljWACJ3FBXGBnqWOXqWOYY0ArzKnAJqAWkjiMIlXCWHUj6JC2uE5o5g6heIZRPIvEFU0SSuaplSwSGFsIHMUid6tQOh3tW+udV9KCCqFxPeichcQqXPon0bgIxiR3K2HaPUmVUFYlQA3BvAnnWAwEZQaBs4vgea1AsrnEKXzGBD6oFx7dCMYURcDzSuFxLY4BRa6xzXDIprAqd0gCLrHS397n3NvPNZwJeetT5v377N6S38O9JvP3D/qmqw9sc3P8aVJf/i6V//wurvfvH87wubSm/eMFl1+U9ZDlK59PWb12PzEzWd9QcnB5k1efYBELPZNDg/9DX9QcN4s0Qu6Zns02q1CU0pv/P96k7Yg9+5ffdFyP17Sc++j3z0IOqpXYGtfcHzT0oKvynLsS5xel7sYJln/yjG0irb2qnc/kWW9f2QJ48inzu9dACUOFhn2Njl2AFrnJ1qATYVTo61AKcGgGMtwKnSybHIwSHPDvrSAfbSAZxvD8i2tYl74ZBmCyx0fB5tZRXzApVvD0y1to564RBvBcy0pbYAWT1Qn24wtR4AzrF5GPLk/dy6P2TlPYt+ZpliZZls45BoDc2wg+c5kGqc44fgJbO4nGFU3gBqkOuytMeqm8IVD2OWd93V6hC1tlKsODKazTqtUfeu4eOWovr/7SFXqtQ/Xy9ufjQYDCqV+udKqJuV1I3C0Gh0Op1ep9PdxPpUKpVer3/XZ34L8b6RJpdXVz/++H8QyPjXV+4fZDfaQiSWSmVCofgvPeRCsVQq5wuE4n+WzhOJJTdFUrLb47aULxBK5Qq+RCavrtE4QDS8Jt2Fr+bU7VITeKULMqn9TUo/3am7+cj11SH16tRFNIvb6cZJlihvdmhvVklvzj0vpX6ns8TFKvB0vgOnBLRdBt+ohKw0wE6GUUoOeacVutsA1Xaj14ud+pOsebUg6SLBLGJpdmgn46jDEczhCGamGsjrRm6OYM64LmphgHTPR7zrcbxIVfH9zje9djikkwvXE76rSOJn1Cdem9P1qtiLfebhOvHoiLZ6TJ3YwC/uMpSqCJ029lTst3vhwT126+MR66ax5WOY0hFk7SSWPUsc36At7jHG1im9y7geDrlqDD/CI68esoZX6XlDiJQOaFwzMLqF/LCZ4znQUjCMT2wj3mkc/5K9lDvBKh9HdSyT+9cJHRw859hz84LFnnX9bRMH21dfskDt2XLbEnoK5EFSRbhAGnYuCTgU+kxv08bWifsXQRpNvkaTLVfG8IU+5wIPuTxCrYrVqBOuTNlGQ6pQHiJXhqjV4XxJwPI+6Uzsf2XM1aiTlcoIuSJEoYxSquJEsqhTUcDmqdfqEetCELh36n3C99Nqkq9MRWZjrlyVcCz0FclCdLoEvixw/Zx5KPbdFwYMrlNrZjBlk5ShTfrKhXvnLrV12z1/lpg6jsmcc3vW0flJ6276nG/uHKx4Ec/eoFRyCY0r9NIpRtYQoYSDr1zBF0wQE/thMd2Q5C5YVj8idwhZPIHLHULlDWOKJ0iFE5jqJXzxLDZjGp0xgy6cI5QtE8uXiW079K49Wu8OtnyOjK5L/tvaQ9f6uDg2uHgEM77tMnvAmDlgDG/S6hZwDSv45gVy5QSheBTZy6V3rVBSO6CBNYDoNnBcN7xoHp/YBa1exDXxiMVTmIpZ3MgebXiDxJ7CcPc9xfJwqSJCrorQaBPkysh9fuiJMHz3ImBhj3EhDb02Z0oVkTunXtObrv3LhNE1ytgabYxHHePS+jjklhlMzwJxeIU6tELuXSL3cGi8Y9b0Nv1lPyyxFe7fHmDbNvJR2zq2MTu0xillAFq0iC2eJ6YOIr1qAf4tkPhhaO4UvXqWmt4FT+tEdm3QWni01C50xiCsjIPJHEVENoEj2ICQWlBAJTigBpjQByvj4Ht3KGmDsKh2aCOXMnVEa+MRs4bRhdO0ollidBvUpxTkUW7PqCN+3TCL6M2NHEEnTKKTZ3Hx06ioUbh7pTMlx4Fe7OxRA3cpdyYWOpALHLyrgT7VgOAGUFwHNG8CE9cFC2FDsiaxaSMIv3pAdA84vA3gW+7gU2Ln9dIuoN4+qNHBMfLxVy7ffeDyMavS8+3bt1nd+X9LfP83bl9WDtb+9ObHwtaSD8jf/gr7xX+2+2Vh6+20aBxosfMB/fDmzY8//jjJmW7oazrjn6VWZ9iHQvhCfutQ26eUu6HFMXKlXCKTcDaWnSKhnwbd+Sr4/ge0b74Muv9d5OPPmBZf+Tx4kPD8SfaTL4vCf1k6/WUu9fu4Zw+SbZ9l2zlUO4ObgTaFdk6lDs7lji+ybOzy7RyrnGwL7B1KHRxqnV+UOFoWOlgWOFhXOtnXApxqATY5di8SrGDlTogqAKwCYJNifdfv8YOQZ7YpNuhiRxYb4NMDYrSCQDm2tjF2xDoQuR1M7wTR2p1hpc++zwn4x5KZj8No33reueP7+K7fk7s+j62iLZHFjoQ6gFsNIGkQkdADyxtCdXHJ/Txq3ST25SC0YRoxe5Qs3+WYWnt1FwK1Xn9TLvuOS6G/oXO/K4NS6/R6rUb3Lpp3g8bTGwxGpUptMJpUt1WDGq1Or37339vrhUZrMBiUSpXRaL5FeavUunePqdQao9H07y8c/Le0hfzWE3WjLS74gttRcRPVlslvFlD/nM4tlcp/liAymVwgkkhVakVzs84JqJzr16gLNMc0o9jzUhtgVAcYZL7ac9a1xPvVhbt0i6bcpJjOPV7LPV8du+o3GQaB/wmHuVANnixy6k+xG0lzWMxzPupAK3lU0Tx5uxXFrQHLRtGnLfDRVJuRDGdePUw8h9ecMMWrFM0GWTCL5zZDuK2Y0wnq4RRBeuqtkPjqZMEmTZhWEig/ZZ2t0feWKScXjHOh25mAIZMH6rVx0nM/rSJaeuFzfkQ/vmAu7tLG14gHgmCVJv5U4rt8xFg+cpvYdqmeQpaPoasnMX3L5KFV4vwOXaGKkCrDuEfuE+v03iXSyh6rfYFQMIgqHUaWjcJfDsNzB1DEtibblpH0Xmx2L9S7Jezj+kW7tu7CKd/WVXoDjza07bIlcOvlkuJa4e83LDg1daQMIQtmsVVLtKoZfPUEunkO179C7lwkjq257J15arSpr6/qXl3VvLos0+tS+CJfqTzEbEiSKaMO+EEH/FCpMkKrjdg58xlYIfMOXWSKyNeXRdfmQoM+UauN1WkTrkwF16biK1Oh0ZC1deq1tMc4FoTpdJmX5gKNOlMgjd499zi48BDLgo36uENh0PiW1+yu3+AadXiDMrBGrpxCZw4hq7m4ch6uZAWfv4BNmYSXzEM9h5I/YZ9g6+MCa+1TRzEVa4SKdXwVj9jAo2aPETIncI1bpMZNUt4SOnsO3bhG7duhDe7QcodQKf3wghlMLZdWs+ySMYSO70MHtEGihhCpC5icZWzmEiZrmViySqlYd8vj+th3DDxqnaxepvTvUkYPXUYPXNp4xJoFfOMKvm4ZWz6HrpjH1Mxh2ji0iT2PwU1aajcsoBEY2wWN6oInDiMzJlHZo4SETnh0GySyDcJeJkzs0ka2qWunngpVlE4fp9HG6vUJcmUI99h9ds9189xjl+8lVUVcmdKuTMkCaeDiLn183XV+h8GXBImkoSJJsFASzBcHy+RhIlnwHt9768x7+8Jncd+dPYOrmMQWDiELJ4hJwx6Wzc0fVc0ymsMzZqili7DYTufMEWRkJ9ilxJlZBUgaxrRuULs3XIqGsJldmLolRs4YMr0fVraErl7FFc2iopqAqV3Y/CFiBBvkU+kc1wsrWMTkzmGThuGFC9jObXLzKiltCJ7UhypfJhfO4oIbIPH9qNRhpGVj7Rf1HOeONnhvObYtJqgbETOGixpFpkxgorrgvvVwYqEDvdI5rBeWO4vKnUT51QJC2JDkfkT8ADyiCxrSAYkZhfuyAfQCO3qerWuudWClY3QrwK/ejllti8568cz33q+QH9AKmG/fvs3uyv870m9+4/ZFaW/ln//05z//+c9/+vOfEqrTf/Hgr36eFtO8OVwY5e3btyazaWRmtLa97vD0KLki3SEMplDKO0e6PiNaPGDZTi7PyBVy9ljzR97f/N7f4n3Gdx/53vsq4tHHLIuPmPc+87x3N/7Zg/Rn93Mgf1/c99vU7G98n94Pf/Y83/5plu3jFCvLfDtgAwDaArIpc3yaYWtX7Ohc42RT6vj0pf3TEsenefZPMu2elTk9r3R+UeH0PNnKKs0aXAOENoOAVYDnidZfezx8FmUJKnKE5zswGoGsHjC9E4wodbRKsHMsdLQudLTMBzhUwJ+UMf+peuyf0vIsvO4/CnzsGGXpFGlpHf7skf9jy7BnsExblyLHuB54dDskrgOW2AYpHkQ0TiOH16hLZzmniyM6v2ATEHg5O6u+vNLpdDebJaPJdKMAVCqN/sYXqzeoNVqj0XQjPm7yFkaT+YaY9LNp6vZvg/GmIOSmydxoNCqUSp1ef9M5qFZrTCaTSq2+zXvr9DeZ8H9niO9f3y1+lMrkYrHkhnknEInkcoVQKJZIf5YOf2Ec3WoLqfwvs+SWbyEXKJSygQHt02eKnh7DVeul2lMn9laeuSvPWHqZ75UmwCzzvVQEGqQBZrn3pcrzWuv/ShegF/kdz9KW2bD5cjCnDLhWAd2rR3BLITtsyBWfqd5jCSfpuh23qy2qoAPNe+k4V4RZqcfu96K2evFzVZCtLqSCSxUtUvb6sZI5knrPU3wUKJX46FRBl4boa1OcRuQt3HXb45HPLhgabaBKHSCWeioUwXpN/KUhyaSP0GviFYqwQz5rfo++dua1esYa33Qd2aAOrpNbFwnVk8i6aVTLPHZumzS/QxxdI/AOPaWKyK1Tn60Tn3NhiEAczt1nzm3iJ1bdGjgxnRuhfau4kIHMj5s4RcPkjgVy5SghpJH1Xh0X1tWaM+Qe0R3CGK0uXosb33fL6kXa1zY+bZuJH2PE9CMTe1Blo+j6aezYuqtQFiJVhCtUEWeiQKEs0mzMMxlyjIbMK1OuTpukUsXrtIlCWeT6sffSnifvwPPgwndszWVygy6UhpsMiSZDutmQZjYmmQyJl8aUS2OG2ZB8aUy4MiaIZcGrx54SRaJWm34uCts589i/8DjiewqlgWfCoBNhkEAesi3wHtmgtizgLyRRp+LojmVCej+8cA5buYbPW8AnjWBCO2ARzZjwdr9PGldeNBXnTkBKePgyHq5sFV+5ga/aIFSuE3Jn0fmz+CIOLmMOGdwGTp9A1W3gO7dd6lapxRxc0SKuZImSPYNNHkFGdyPCumDxo7j4eUzcAipiEhk9BU1YYKEH+r9qPv4btpQ5WFwwj6zg4Bp5pOJpQuYAMmcQUc/BF00g45qh+f2IsnF4J5c8f+I2c0TPHkMHtiMS+pEpY6jEEUTcECx5BFG4gC1ZwRUuYNrWSIunrvMnrpwzxp7Q+0DotX7mq1THKZTBx6KA1WP3tVPW7I4r94glUURIlZHbZ15HAr9DUcjBRQBfHLR96sUXB+2d+87vuJ0IA/fFXqdS/wOB/+g6hT2NLh+BFw4iktqhMU3ocDbIvwbhUJr+bd0cqHuUPp4BbY5BdVeETUUFtcO8qpwTeuEJXajiGVzflktWLza2FZUyAM8cRqT3w/ImUaWLmOI5dDkH27BKruUSw5ugzEKn2B5o9hwyawaTOoTOHMRkDmIimkFpI8gyLi53Bh3UDA5ug6RNYMK7oKhyf4sK9t9Vcf+peS5wEOnfg44aJmQt4nOXsOnTGJcSZ1yunW8rKGEUET8IVe2yHQAAIABJREFUY9U4x/TA02dRoZ1gn1qARy2A2QyilTrQC2yDa52C6x18ax28Gp1cq+2IZTbofEursPu/JnxEymC8ffs2rTP//8W//2v652U9VX/6459kWgX3aN09yfcXd/6qsKn07Z/eqnQmsVwyNj9xdX19fHY8OjNW01qzf7SfWpH53NNRo9WML0x8Tr7/X5Ef5reWcDd4cdVJv3H78j2Xr3/tafGBl8WHzO8/ZHz/e/r3n3je/4Rh8YWbxXd+33yck/Nh1stPQ2y+C3x0J/jJd/6P7oY+fZZvZ13uaFvh+LTA/mmu3bNcu2f59o+zbB+m21qkWN9LsbqXbH0/3/5RsePzEodnubZWhfZ2lc52lU4v8uyfJ1k/DH/+LO4FMMcOVOiAqgaQ2yHwGiCozMk+1elFguXjNPgnZaWflrb8pmT09+lZ98LsbGKeI0oc8aVO8FRbcKK1U9QLpyhLcII1Jc/BvxoY2wqJawPHtIGrJ+ETm5QDWZ98ZkYPAJsc7K/GxzV6vd5ouNlE6fX6n6s7zOZLjVZnMpluRoVWp9MbDDq9QW8w6m8+DUatVndz2DCazFqt7gaCZNAbdDr9Tc+5Xm/QGwxarc5kNqvUGoPRpNbcmqZuhopWp9Pp9Wbz5f+ltpDLlUKh+KYl8OcyQdHPVYMy+TvMquxmbAje9Znf/HKb4tZoZcvLBhtrxcsKtanTrGKdL5PFO66CdYpok6489+Rv0OXH3kZFsEbgKz/1MqlDtZKg43kqrxPOZSPO+wiXK+QfeNSfVl0UQxjBKFa2TjsbQ2tWqa+V3q9OGepeuKQdslYGX6pBHgxiz6aIJ1Pkk3GSYIZyMoJdrAUcjqPFG3SVJFylCFErQq+MWWZ9gl4ZoJYGHm1Tz07pOm2QVhMkknjJ5MFmQ/K1KfXalPLKnKnRhO/y3ef2qQsHjMVDt/FN2syOW8sCpmoCyZ5F93PxE5vEhR0yZ4/KO2QM8cgz2/T9C/8DQahIHiaTh0weZmTzyv3mex52H9oNLqUvFwVMdAPbxrqXqft8v4VdZuUw5b0G7reNM7FtSAw75/26E8uWxdi59JJpTGCb7+fsRb/hzKxZfMsGfWLffeXU+0QUsMf3OZMEb575zO3R9/l+ZmO6VB7BFwea9FlaTaJcEbR37r2yzzrih6lUKetHAUMrVN6Br0odK5XHGPRJJkPSqSDsTBRqNqS8vkxXamKkqgiDLsagj9BqwteOPZYPPOd3XDZPmGJ5iEgWKpQEyBXhAkno6onnxA5jbNtlfJvStexyJg4+FYd0rJCT+qD5U+i6TVLpKj5zmhzaDQ9qc3RrYn3TuAFqy86dQZWvkTIn0bE9sIwJdMESpoSHT5tAxvTBYvoQcUOw2AF4TA8qaQyVNYcr4xGyp9Hpk6gKLr5wHh/aBvZvAHnXQjxroax6oFc31JUN8qi2hfUWfFE7fy+/5H5JJa0xwrcBHNQE9qkFhtTDMnqwbasUNo+Q0gVLbwdXjJKrpyhZPfCKCUw7lxjZhQhtxaSNo4u42PwlbMkqroSHK1/Dl/Bw5Sv4nm3K5DFt8shl6thl9sR1/pgxe0DnS/1WjtzHN1zmd1z7eJT+FdL0FmOP7zu55bpx7CVRhe4KAqe33Th7HtObjOV91sw2Y3iN1s+jzOy77gp9lk5YE1uuSzuM0VXKyBq1dhKX0ApJaEEG14G9q+0967CWxQUfVC68Xznzy5qNR+0TYa2goDqn6BaEfwUovAHauEwvnsRGNIPDmsBxXbDsMWRUMzSuE5ozjk4YgOXOokqXsf61zh6Vzn41wLhedEQbOrgZktiLyBhAhtQBgxvAqWPIhFFkQBOEVQkIaYfEj8AD+yHe7XZOZfRfsjfcO7wCBu3CJ1EBHbjALnjYKNK9GYrMsMVlOeGznXG59qxWUNwUMmYckTiCTJpAerVCCDUAXK2zXz0wsgHoV2VPKrB2zrGyz33hlPPCJv3pd2EP/oH5GbGQ9fbt29SO/P8H/ev/Rf2svK/2pzc/Jtdn/cL27/+L9Xv/1elXxZ0Vf/zhjzNcnunq0mgynp6fcXjLKxsrjd1soViUUp5u7wdVqlWt/W2foSz+k9176XU5+8f7wYVR/4D/7B9dv/018857hK/+Ef3lrwlf/9797icRTz4NefypyzcfeYHfS6v9MNTtE9aDL3wf3gl9fD/e8mG2zdNCuyeFdo+yrO/Gv3iabfus0O5Zgd3DDNsHKdbfBT36nGHxleeD72OeW6RYPX5pbxHx7F78iycvHZ6XOT7Os7sf/uxR2NMXyS/s0q1tMmzss2zsMmys0m1tMm0fRz59lgz65GX13xUOf56V9X0s/W7gg2fJluBiR1I72LUD4tIEwuc5gBKsEam2rHJn3yqgV7lzdh+8jUPMHYb1rCAOJQWi4R6dnZPJweFqdESlN2h0t2UeN2an24uFwahSqTU6/V8WR7cOWt2N90mn199m925u4BrNuxpz0zsYhv7GIqXRaHV6g1qj0euNaq32BuKt1+tvbLh6vV6lUl9eXv753wFh/Te0xU3AQiiS3HR7SKRyoVAsvUVtSwXvbLU3s0Qikd4yWWUKoeg28i2WSAUyuXh7VwsGq0Pj1a+nr7Re8kOmcJshO2KKtuinyy6HCxTxnrtBFiTa8VQJgo3KIPmxl3DTXXbsIVxnmNepb05dXp25vz50f7NPf33Okq27CBcJuhO3a23QtdjLzCGZ5/F7Dci5MthOP1a25irjUY9HsfvdyKN+xGoz5GyRKD9yE516yUVBWlXC68sSnSpKq/Q36yIEF+7HJy4CkbtaHaVSxQnF/jptktmQ/cqc9dqcpVCHrp8zuSdug6ukkXX6yjFrfIPau0xpmcN3cwgTG6T5HcrqIYMvDdZooo/4fhJZmFgRuXXuv37mm7XUgOpZ+6Be+Kv6o2/Z0/ebx8Ft04A2bsxQ7sg6pWeFUDqELOwjObLrP2/YfNDY/Ql7nVCXR6mOB7UP5q74v5xDu/SUPGweShsgv5zCpQxgB7fcjqTeo1vU/lXK8CZ1VxAglIYpVXFiadipwE8gCT0XhQkkfmciH86e69qx58G5j0QecXDuN7VO5x14nwrD+dLoc3EIZ4/Zu0ReP/SRKKK5xz5LR15iZahMFbR77j+yRhtapS7vM9WaKLky8kIcqlEnG3R5anUCXxo0seVWMY4sG0PUTuOG16mDm5SuTWL2GDqhF/1yhVjIxRatkBIm0fEjUFRv9pcNXFKVd/QIuJCHjR9Fs8qBbsVOwS2Q+FFk6jQuqhvuzwb6NgCTx+G5i9iIXkTyGLp8jZg8gozvR6WNoVNGkCnjCM9qZ+9asF8LxL0a6FLh7NnlGNzy/IuWlu8buv0qgLSsZ7gMO5dSkG8jJKQJmjOGyh/DFIwQEzugye3wdg55atd3atu7fhqT2IlM6EZ6twEDu2Gp4/i8JWzhMjZ1Epk8hortg+cvYMpX8Y2bxK5dysA+ZeSQ2rND7dmmzJy4Hkt9tgSsuUMG78Sjf528cso8EvlsCrw4Jx7rZ76rfM9jcdDygccAl9K7TBtfZ87tMGf3GW0cYucaqW+L2rxCmzliStRhQmXoucJ/Yc8ttxeR0YkPZUPD+mBxo7DQNsfIDmJQK82ypvNeBdulwCqw3rlsFp/SDY9oBJeMu6R0YYPrgbFtkPAmcMYIMmOIGNoIiWqDJg0j8pfQeQuoxAFowhjCrx4Y2YP2a4B710EK5rDde9TyOWJQDTCoHpw0hojshIV3QeJH4P5smGsVwLPVntDm/j/qj39XM27VUULrZLqz4d69MN8RmGcLkpwLQ6Q5sKrB7jXOxDInVhfYvwuSMoeOnkWQO8DAIkdgvl1kN+TlBDK4wQmQ/uJ5yvPnmZaW6c+/i3z0h+AHv2R9Tir1fPv2bWxz2i/s//o/IX9V2lf90w8/xlak/MLyv/1np1/+d/ivyvpqfnjzQ3l7jfnK/PbtW97m6uzS3MrWSu9U//bBTlxJogXdUqPVjM9N/AFx579Af1vYWb6zvxNYGPn3pC/+kfLNr0nf/Nblzq//N2PvGdXkoq6LrjPGPmftuddcbRadtmlXRGmCgCLS09uXDiQhEBISCCQh9N6l9957770X6aACKnZpoaUngLrKWXueH0Hn3Pfse8f9w3AAfvn3PTzv02i3zrINLvmbXA40veRreJFv+3140Q98n59Zt7UFJsYR5pbZtuY5toYJlgZh9/WDzEzjLe+lWd9NsdYLuGfgf9c41uJeqrVhhLm2+x3j8Pt3wsxu8kz04ix0A81uBpnphJoZJViZZNjqBplpsY30fe/eCb1/N9T8bsj928K7tzxNDKMt74Rbnk8v+DG1SZcHNQ+6fT/8noGvmW2KNakWRmlGkEuhhDwQOd3Wqxga1YbOniAkD+C8SqEBVfDaSYfZVZfX6wF76xNKe6rK8PbHsTHJ0ZFMqWkAVGhsspq/+r/2kEskUk0NlMYUK9XQAqlM00OuWco7ODj4mrdQyBVSqUzDHjRD3BLpMZ9QqlQyuVz+xVsll8k17YQyuVwqk8vk8n/9/zhG/TfcQrO6qhle1cCDSLSjWVHVZC80csXmlmhLdFxXrol8f0GXnfWNze29fdHa+n5H51rPyJ5k5KPS76OCv/2S+XzIfmOZJd3wlomEqn2/I1mAYsdbuSdce+Ly6pHju3n6+pKzetf905774Q77QMQ+WGfuPnHcfcVQbrIPJdyPCt6B2F32iqlacFJP2O/3kGaLkfO16PePHOarMY/rgXejjnszjm97ccttwOYKS7rnL1p33xHx1Io4tTxKuuulEAs3193XPnjs7Qcr5PFSSeiHdfbrNcHLNe+tHaFUGvRmw3PiGX34KXVixan/sXPnnMPYEmP0Kat1mtw+6zD81PHpG/abDd6+NPiDSPBeJHi+5rn8wePtFq9wrsS6cYXXk+1VHxTSLMztcy0dpMW0uvm3BrYvMBbeMcdXnese2Sc2o4IrcM6VITYVRZDyJL9yQng1HFVT/6B1Imw8gNZVerHqcVCjc3A9PH0AP7TqPPaS3vHYcXiFPvuG1bfk/Og56/0mf3PHd3c/cGcvcEPk9+Q1Y3bV5fl73u5+0PtN/uwL5uSya+0YsXOBOvWKNfXSbfy58+oGd+oZq2fRYek96/Fb9uCyy8CS89xrZs04uXGSOLxEe7shkEqDn7/jbm77HKhiXn0IfvFeoJAHS2WBvU/oyR2o7gXK4LJT3jAhf5KYOUnyrEfFDOMy5knxU/iQQcCzzv5BVa1JWbV3DSJsGBs1gQ8dxAa0YTzKofxqhF8bhleFoqeB6Om2rjkgtzywdzWcXwUL6ECHD2FjRnDhvTifZrR3HSJ6APBtQvg2Y0IGcIJmNKMQRijnQTpKrtbN2hSnuBfCXXIhTtlg9wq4by0yc4xQvULJnSZFteOCW1CxbUD9HHX8jcvMB0bHCi1+jOzfg+U2IT0bUMFdxLBBIKQDFdqBCevE+tXjkkfJuXOknFly5hQxf4ZUMmefP+VQ/5ja8YzSsujYvUTrfu40+obZtkQbfuUy9obRtEKZeuc+8c790VvX9T3B9r7v/BvO07fsrT2/jV2/mXfM6mlK7bxL6xKreMyxbILQvug89ZI78JRR3E8KrUb4VCC8qxB+LajwAWz4ADa8F8ZvZ5+teowvCXHPt+MUQPJHHcunnOLasQXjlLRecnQL2rsU6lMGC6xBxPaQgurRXsUIXinUsxgS1oZLnSZHDeOCOjB+bQh+FTq6yyF1HFe2QC2Zp6UPU/hlSGE9PHoAiB/DhXShPcvh9vHW9omW5HSkRdbDW0V1l3M6rhYPY+qi2B2AWxeS2YAlZaJsQ8wds+xcCsDwWGtkOsipCkFrRCArYTbFkPsZdpAMW/sSEK8GSim2s4h7YBxuZhRjZhhx94qX4SUvo7+4XiVnsX/55ZeVjRfFg9UlQzWt4x1///vfV96/KBuqy24t1HczT2vI++ff/xGT+/DVh3fqw8OWoY6x2bGxmfGM8qy1rfXuR32pNVkKmbygrexb+Lm/OFxNa8pbeLIgSA/6M037e5LWWbrez263f3a/fYFvdJZ9+4LA+Dz7xokg3veByefYZucFt29Fmd9NtzZLt7bItjGOfXDL0/gWz8QowvxuuvWdBEttT+MrjnpaboYGIfcNoh4YRtw3T7e+l2KlIzC96WuqHWJ2xcvkMt3gGsvwBt9Y29tUy8tYP9z8fpqNTbodNANkEnz/GstY29/MMBb+Xe7AJW+qsb+RdaqteZKNUaD5HeE900AzywgLSLQlPt3GvQpW+IhYMkNOG8XHjeK86hGuOaDiQeKLt66be3XKXYmipFTV2iZRKGRKpUQq1eyharIUMplMqVIf985KpXKZ/EsnuaYtSqZQalZUj39BoVBKv+QtNFluDY04dlhJZb9JbMgUSqVEItH8968URCKVSaUymUyhPjj4xz/+8c9//n9hxn/DLfb2xBubx8WCG5vHnijNssVv2qK2tra2NzdFmjLaL9G8LZFoZ21tXdMZJdreWZNINyTq/Z15lTT2o0p4IAvYes798NRNuuXz6SjqSBV+KA8Qb3BfTTrOt6JnmxArQyTRS6Z63/NIzpd+YK4vUsVrLPkWe/MZ/fkoefe1q2zdbWeJKluwVz2hqR7TPq3Q3g8QnvUQ3k1RXg7ay165Sdc8Xw46vOnBro+RRKvsTwcpB4p4yR7vUBn96SBNIfbd3vDY2eBubXipFQmH6hSZNHxtw231LX36GW1imTrznLb4ynnqBbV/0f7pG7f5VdfBRdr8Kqdz1rF5GtcxT+5/bL/w0mVzx+fZe8+ld6zRFXrLgv3CG0b901zL5uXQ0fTCIUJaGyi3F9G8SC4Zw8U3wVJaoNnd2PJRcscCrX6SElkHBFUiKseA4l5UbC0kph2VPIDxb3QyL+06U7tysuaZY21qfAeQOYSrfOzQ/JyW2Y+La0KWDBLa5hwbpkn9T6jvt3h74gC5LOqdSLi9F7i+7T/4hDa05PRiw2NHHDj1jNkwTigZxFVOELuXKI/fsR+9dN3e990T+/av0Jbeczb2vJ+tc3qfODVMOhT0AV3zDo9fM5ffubVNOU4/Y77bEPTMObVMkl998Hq/6T38hD6wQisbJ/Y9c+5/6ZwxiAttRMaPYv17UdGj2PQ5YuQENnQUI2jGmZRWmjdXJI7Doifw/j1AcB8Q2g8kPMKH9QDsYggrBxRcj/avQ7oXQZxSbalJNs5pdu6VCP8eIHaCED6OE3ahOOUwbjmMVwNnl0I8auHCVrhTpaNWwdjlgjnzpGhaLoZfAw1oRfs0orjlMPcCyMNeIHEIG96OjuoDIrsxkS2YqlmH7lWnmmWHpGlCwAA6YAjj14tlV0KFrUjvFgQ9C+ReAuWWwaL7cMJ6tF8TMqwLE9yGDmtBR7ahozsw6b247H5CXCuQMYCrmLXvfuHUu+o09MqlY5WWPUUsHrNvfkIdeenydJ3zbJM7+56zuM5e2XCffc8eesUun6RnjzjUP3HO7nWIa0Rl9QJFg4TsHmxmNxDTgg2sRvKLoR6FMK9SuFcx1LMQalNadalqxruDEt6JDu/CJfQTc6YcUkYIpbNOtUuUgllSWBPglQ/nF0EiO9FJQ1i3LDAzByysR3hXY6L6aP7NhIBODKcUzivBBTcCyaPYpCG8TxU8uosY3g14VsI8K2ABLcigNlRoJ0pYg6KlgcgPbUgx5uR4O1g0+kZ8+tnSSd3y0vO1vebNxUAJERJlBSRYsapgxDS7B8EW8DyoVYqdcbiFWbqdeSEYXGCLyrVGZ9ugiuweJFvqh93XCzMzirx3Q2h8nm3wR9plcib7t6+Rsdnxv//9SwTsH/8bysM/LEv95X//Z0R2Ru/k3J5st7itdPLx1PjsBFyAzW8t/vz5898+fh6cGbb1A/6Av/hn4EpiRcbSylNBauD3jjdOs/XPexr+7HH7LFP/FF3vJE33J8qtcy4GfwpP+3OQ8AJP92eBiXaU+a04C71YS4Mgs5vcOzfYRre8TXW8TfWD7xklWhrEmOuFmGkLTW/w7+qE3deLfqAfcV//4QPt4Ps3Au5d5Rvf8jbW8zXVYhlec9K/5m50xctYy9vkVrCZabSFXaqNWfiDawyjyy76F/2cT2f16ESQ7kaaWSRYG4eYG/rdN/G9bxH8AJlmZ18JY7cg/dpQkU3IkFqEezHUqQTqUgxl5UKEJZC0DsenbwcUys/Kg0OxUq1Qq8ViiVKpOj4xyeSagaPjvIX0OG+hWeeWKTTHqC8DR1KZxhOlKSr/2hYlkys0vEIilWpkCc1zpDL5wcGBTK6QKxRisVjDXTSFtZqPk8rkUrlcJleo1QcyufzTp08Hh0f/dxbjvyytfv78t8OjIw2H2Nra/jKw+qUtakdjpd3VcA6NerGxufV1xHtb83Vnd+O4L0TzkB3R1usDReGRKkCyEbDzxkexG6iShHw8SPx0kLr9xvPdE+reB4/dd9z9dU/xOnfvg5taKjyU+8jX2aIXrLezjuIPbntv2DuvPXdfc7aeOsneu33c436UeH3cc//0zlnxyuX9rNP6E+f995ztVdbTLuLjRszWOEH+0vVQEfL5MOvTYY5U7C2XRqnlD/f3+XKJUC0L297i7O/5qJVJamWiTBK+uem2vevzdlP47B13TxL0Zou9usZ8teG58Io18JjSM09pfIRvmyWOrNBWP3BfrXls7vquvPV8vcHtf2LfNEPh9tfcqX3m0Z2TP0xJ78Lk9wPJ7Zi0LqBswj69G5fcim2bdmqfpeX346PqMcWD5NYZSt0kuXqCFN8MRDWgc4eIaR3ImCaSZVX778vX6W0FBTPkqsfkksf2D/twwlJYQDk0pgGR2wvUTxLnXjJfrnk+fu228t7j1QZPLos9VCUsvPKonsA1zxC3doP3JWGLr1m146TUDkzrHOXlFnf0BX11nft2i18/SR5Zcnm3w3v8ntU841gxRmqaJnfOUVbecV+t8ZofOZQO4OvHHQv7cONLjPciwfAT55IhXOkooXSSXL7oWPrUofyJQ3w/ENaJCu3HBA9iYqZw4RPY8EfY8H6oaWX2hZIOfi0qchTr1wG4lcND+zBZi8TQHgwjBxRQj8yZJmdOk2IGsJG9mNgBILAVzSqAskugXnUIZiWUXgx2q4UJutDCPoygC+XVBBc0gkgN3ldKn1olhRJjzCgpVvxaROQgNq4fyJjAP+wH/FpQ/q3IwGakXwOSWwjxrYSnjOBSxwgJ47jIcYBVBXUuhvBbUZ6NCE4NnF4MoeTaUdNAoR2Y8AFMQBcqpB8TNgSEDQJxQ/jsR6TsSVJ8FxDXCuSNEYsmSaVz9pVPHdpe0Ppe0pueUXPmSflTpJwhh8xRUs4IoWOJ3vWC0bvq0v3CtW3FuXGZVr1ITRsgpvbap3UTSkbJU6848689Rp8ze1ZohXP2xTOUpB5ieAsueggbO0AMawUQxVm61cMBvcTYIVzyJCF+nBjSh48fJST1k5OG8RGdqLQhctE4M2PYPqodE1yH9MyHsHLBIZ2YkC5MUAfOrx1gFkFc86GuuRC3fFhgPcGvFsnJBwlr4KHdaP9WgJmL8K6Fh/dgInowCaOOwW04Zh6EVQyn5yIQUQ/sgmxNYoU341N1w1m34/0Na2ow+VhGmS2vHU7OtLMIsTDxNzfxMbvNMTLiGZlGmJukwu8mgEyC796Pvn/3ocWNgLvX+CY3/U1v+pue5xqecze46ffALsnBLtnBNsnBKpZoIACZB2GtwgmWQrS5B/QiWVefdc9KCFzkRd4ODQVFAQbse/rUB3fcrH8Crl13MoBFESFhhFv0ez+StE4z9X5y0dVxt7jrBbnieOek482zbvpn2fpnXfR+ouqcYt/+iWXwE0vvFO3Wf/gmfhsuvMC9dd7d6KLXnfPM21fcja55GF1lG2qxDS/T9C466lx01LnONdKPMjd8aKEXaa4lML3hZ3rNy+iii/55ms4lLyPtYLOrnkbX/E30ws30Q+/pehtfZhte8r93hWt8g2diFGJmEnLfNMjcNPi+NtvgNJdxMqVdP4ZsGn7POOLBvYdWVqm20CwwugjqWI8klUHRKTaMEoh/CypzhOBdiYRFW8GirRxS7dgF1kWDQdu72wfqQ7GmQXZfrEnhaaxQcoWGW8hVKo1n6ViWEEukcoVyXyzRsIHjChCpTKVUiyVShUKhOUlJJFKVUr0vlmieplAqFRqS8WXlWxP3O/baHn+oTJPe0FyuxBKJ5sClUCj3xWKV+kAqk//tb3/7bYLvGC3+9a9/KZSq3b399Y2t9c2tzS3RxqZIJPp14+iLM2rnw9q6Jte9tbWtCXVr8ENDQbZEGtjY1VinNjY2N7e2t0T7u5tFB/JQtTRILQ38qI79dJD2t6PMQ3mceIMn3xeopT4qifDoIPBA7ivb5sp3+Sqx994bV/kOT7LmIVnzlIl8dt/zJFsCtdT/UOF/IPM+Ugd83PP69MFV9sZVss6VrHu8nXV62oWfqUG+7MWKFxzUO8JPR0mfD3PVqkzRjvfOjq9IxNvb9VErwg9VcTKxj1Lqr1YkyKQRu7t+axssyb6/WhmrUsYcqGJ2xD67YsGbda9HKy6jy87tM6TWWVLPIvnpW7fd/cA1EX/uJXN8iTG7ymydwsd1+lAa2v3bgtM7UcntqLIRwsAStWQYH9eMTOvElo+QR5edVz64r25wn33gPHntsfiGPfnCtXaEnNGBiWtAR9SgKiYd84ZJKe3wyAYisjDuZtkUuH0seCgobRQXorllD+GLR4gNU46PVhnTq8yJFVb3PKXvMeXNpt/6dqBUEv78vXfFGK55mrwh8pXLIpffc6ZWXUpHCMWjpKHnTq0L9g0zDi3z1LIRQuus48xr1uAyvWGWXDtNrBonDC45i3b93254t007ZHehU9vQQ0vOL9c95l6ylt5yR58zUnqBpBF88hQhZZqQ85icNoUPbEP596DeN19XAAAgAElEQVSDh4HgYSBkBIiYxIYNgO+UJ1+qGQvocowew0SM4twqYb7taL8OpEsBmFsOje7HJE1gY/qwAU3I4HZ03Bg2egTr3YQUtqM8quGUXJBHK5JRCWWUQX0GMH7DgKAL5dzM0K0e18uud8olCurAgnpESC8QPgBE9QHpjwiJQ4BPG8q/Gx08AAT2YIRNiMBmRMo0NrQXxa5G8JpRrmVQcootLQ8k6EXz+jCseiS7Fs7IhzDzIS65EPcKWPgw1q8b7d0E964GAhuAoDp4eD0yuhEZ04xKaAeyRoj58+SSp/aVTx2Kn9jnLZDTJ4npEw4ZjyhZE6SaRUrDEr1qkZE7SSqas69dcmxcodQ+oT3scojqAHpfMN5ue27sCRY+sJqXHdOnibmLjgnDpOBaVFg/On7OMeER3rmUdrJyXNBJDR8hRz8iPnxE8uvERI/gQ3sAYS3SqxQR30Uof+wU048LaUcLSmD8Uph7CYxXiYwcIIX0AYE9AKcCzimH+jYhg1oJggpcRCeQNu4Q028f3AmEjAB+XRiPMhivCh3eg0+exidM4rzr0YxcKCEJjIqyJUXDYKHW1mG2yBAjiyDolcxmg/IWbKUAk4XGZdmQisGghzYWYdb6ArAWH7gRKvxrdt/ZnAa9BCeDIIvb/rf1Q020hHcus/UusXXOud36maN30l3/W1etb1k3vmVq/YfLtT+43vjG/vK/I8/+O/TMXwgXL3ronWbc+APuwp/o0H/jxv3Bhfon2M/f2J76xu70X6EXfiRcOUG7esLp6nf4yz9gr/yIu/YD/vpfSdf+4njtT+jLp2g659j6P9rf/JGsfZqlf45ndJqpf8rV4ART609cjz8Fx51yNjlN1j7vbHCdf0cn9K5u+L1b4fd0Qkxv8IzOO9w6h9M+i79x0Unvhq+pVojZRe6d8876V90MrnNvn6fqnKPpXmDqXxQaXxAYX3S9rRdyzyD07jXW7Ut842veprp8Uz2eqY7HHUM/M+NA81vuty9yHX5MatWNJptE3DWMsLwXawXOBIHS7MBpdqBEG7tIC3ohhFUFF7ZhQjsAbiUCm24Lj7NildrG9bi82niqVh7tSySaYJ1SqdKYlGRyuUQm01yE5HLF/v4xVGhWtZVKpSYnoVnkPqYgUplMpvjtc9QqtSZzJzkObWjaPuRfnbUqlVoq05RKaVRx2VcZ/JjKHPtrD8RiiVyh2Nvfl8sUMpn8t0W2x2jxt7/9bX9fvL7xa2OgJnP3lTSsb2x8UbN3NzdFOzu72xpP1PGF6mvkW7NssbWtiXxviTZE26I91c67ApnIQyULPFDE/O0o6/Nh1ufD1ENF9JEq6kgddqgMPlAEH6kCj1ShR6oItdRPLfNW7vGUe16ybf72W97Gc+bOWw+1LPBIHXKgCFTseqvk/qod/ke539YzV9Gqq/gd682kw9YyXfTMWfqWqdziHakiPh2kfT7IOVLnbu+Ffthgi8VhH9X5nw/zPh5kSMShmyKv3b2wA2WiUp4k2vZ+vc7eFgeqlFFyWYhUFrAr9hl9Snv5wevpG8+uBfvpF4yZVfrKO+byW87Mc8b8C+bUM0brFKVyCBPRHuzRVFo0zGiZJrbN0trnqB0LlOm3jJY5x7we/OATpydv3V5tcDd3BQp5wPaucPG1W/ccpWnCvnaclN+LjWtA5PTjkjsBvzIYN8+Ok2VDyXS8WdR3umKZWuUTUgdN7MEWTZHrFhz7l+g989SZ52yxJOL1urBrzrFtnrr0lv3qg8erdUHfonP9hP3T15ztPf93W/z5V6ziIUJSH65ggpQ9gM0dwxaPkeqnHVvnKc1zjlXj9jm9uORWZPUYceo5Y33He+W9e9MUqWgQyOhCNkyQRpedX6x77UoCZ1fdMoZxccPY1GlC1CguagSbPEsI6Qe86hHceqRrKcylCMJvQQZ1gazrE282TXsPMEJHkUHDWG4r0r0R4VoGYRaBvaphfs1on0YkvxYRM4j1aUD5tqIjx7BBPWhBC5JTg2CWwlyr4exGBKMM6lYL53Wh7Cu4WuXj13PakeG29slWHlVwj2o4qwTOLoKFdKMDO1DsUoigCcmrR/h1YwK7AV4VPKIXkz6H82uGE5Ns7VPtqDkgRjGUkg9mNcJ5/Wh+N4bXjmZXIVilMEYejJYBdslHOuWAHNJsqBkgTj7MpxQZ04SOakCEVMEDyzChddjYHiB9kliwSC58TM6csQ/vJj4cxsf2E4LqkIn9QPakfeoQNWGAlDyCL1ukNq441S7TUh4RYgfxtUvOvavOfS9cm1eoBYuk8GEgaAQIHsb592P9BzA+veigISSjnvJT5axLp693P9x3CBs6hgsaxgYMAtxKJK8YHViLj+rGRvVh3UtgnGIIrxTpW4tk5oDcCmF+7digfoDXiBa0o2Mf4R9O4EJ7CQFtpOA+bPQQKbAH59uFCh4FgoawPu2YgH4gboqY8IgQ3oOlpNhgoy3goQ9QYRbYSEtcjCUly5ZVgSKmWluEobWS888UPNItbLIpi4BnAUDKXWiWw88FQ9/kzf6YXHM1JPRCWNxPSdWX0zK0Yxz1I8B6YVaXvGAn3Ukn+ISfPK1Pc3V/ot76weHmCcqtn+i6pzkGJx1uniBq/UTWPuuse46ld8ZZ9wfijR+I1/9CQ/2HR9wJBu4C7dp5ys3ThGun8NdP47VO47TOELXO2d/42V77nL32SYLWD1it71BXz7jo/uxu8D1O6yeG7hm+0Wmv22fcjU7SdL8nXPuOYvONMPtHD+I5ju55zzsX+Heu+5rohNzVCzPVCTG9FWCs7X3nCkP/Z/tbZ0naZwna5xj657hGF9wMb/gYaweYXPE2PudueI5lcF5gdNHb+Arvjm6gqW7I3SscwwtOutc4hjfcDXUFJrreJrp+d28JTPU87mixrP+S0HIp0uuG/72bYVZ346zNIiwsIywgKbaILBChAMKuhXPq4W5VcGEnmteCopVAMYkW9Dy71vmWj//4T4lUrlKrxRKpTK7Y15idvkoUcoVcoTzeNZKINVcmuVy+vy/WgMdxvaBMrvmH5gAlV2gS3aov69wSlUqlGU3StJerlKq9ffFx56BCoclbHI8sHRuslGKJ5CtyiL88R3MBUyqV//qNV+oYLT59/qy5OH01O21sbIk09tkvbVEa6rChqZjd2PqqdYt2dr9SkK/r3Osbm1si0cbW9vbevkR2tLdZL98JkogCpTt+h6rEz4cZH9VJMnGAWh7+6SBO4179qI7+dPDw82HSoTLiUBnyUR2k3OOLNzzU8gjlvp9c5KOS+B+pQ9TSAMWut3zfW/TWY3edJ17nrT113n3JkHxgKkQein2BWuJ/oIw8UiceqbI/qfM/HhR+EAW9+uD5UZ356aD400Hx58OyA0Xa87fsxZdsuSzh00GOWpG8vOa+vO62J/aVyPw3drwHH9PrxoiDi06Dj+mPX7NFO74r7zjvNgWb236bO/5yWYRYErYm8nn3gRHYm4WvaSwednm54b4r9lta4zx65TL8nN40bV8xiisfxQ4v01fWOM823KVSv+lnrhWDuMZx4sAidfE1a2KZ0THl2DnjmN0J+JZCY5pQsY1Ir1xLeibhYsGYYe1gcItDSDM8qg2d348bWnR+ty5YE3m//OAp2vXvW3AqG8Kvrnnt7wesiYRP33DLh+wbHpHei/irG56DT50TmjBR7UD6GClnglA2T8oZJLQsUKfesUZfu1RMkdK6geYp+5drHLEk4MM2b/aN0/xL5vRrt76n1MpRXOkooX2RPvOGPfaKkTGBjxkCkicJ0cNYvzZkyCAQM4UPG8H6dqC96pGuJVBqLsSlyJrZ4KpfPY1oTwgeBgn7Md69GH4PhlkJ9W1HRY5io8eI3k2okC7Mw1G8TzParQzGLAQzSyBuZTBWKZSWA8EmWBMybF3r4a71MKcSO3BJ0rdlL+3S/cgJFrQcEKcayalBuRTDudWIqGFs1DDArYVxauA+7Sh+M9KnBwgcwQUP4vxbEJ6VUFY5lFkFZVVBWVUwYrodOtGKlG/rUg1zLoPSS8AO2XbsKgQ5xdY+2ZaeCaKk2bgXwMLqCOF1+KR2bFI7KneIkNlLDK5FBTahA9uw0YP4uBF81Cg2bBQIGcRE9OOzJ2jZj6gRXfj4QXzWNDF+AJszQalaohUuOGTOkdJmiBkzhOw5atasS8oUMXYM61GH4DWjBF0YRhWMXgK1zwGx6qAuNUS9ymGDml5aOeDWhPAZJnj2Am4tSOdSmE8jLrwPG9SB8ayACysx/GIMrxAV2ojmFIBpaSDXYphHA8KjAeHZiPRtwwiaUAG9xPABirADGzqIEzZhuc3IoFEgZAwIHMLwW5GCZkBQh/dtwjsmQB3j4awCCLsQ7JRmR4yxwkfZupfhXStg6FjL+3yjuyHE2/lZVytGtLJqTDKDdErKzxZMGPhiDTh6Bu6GRtzbBlyzM5EZf8mevpBSdDEh9UR0+Tdh1X8MLvhrSPJJX8czVIMfsdd+wN44Qbp5hqF/hq53hqZ7iqx9injjAlPvipfheab+KUetH4j6f3IP+g9n5nn6df1AEx2/Ozc8b19j6V+i6lx0uHXZSe8CVecCVee8k84Z2q0fgetn6HpnGHrf4bVOMfVOeRr+4HjzJxeDU24GJxy1v8fp/U9+8l88KT/RtX5y0j1B1TlJuanlbXTDx+iax+1Lrga3hCZ6QaaX3W9f9jQ876x7Gqt1mnjjHPv2RS/DC876Zxx1TjvpnGUbXOAaXeXduca9c5ljeMnd8JKH4Vmi9jnyrYuuBlc8jG4G3dOPNtcJNtPhmVx20j0REHMireF6KFw7/IF2pJVpsi00HwIvgiKLoA7lMMciCCHdzqkY6teDFbRhHHNA5n7GoZWhkseP5b39Cs2+3fFrXa1p49CYnTQLFjKZXIMi4t8ejqQyjbwh0fidpHK5XCEWS2QKhaZI6lgJl0jl8mNKIZXKJBKpJn+nKQ5RqlSauT3N948piFR+fN2SyjRURvHVmCuTy2Syg4OD3ya9j9Hi8PBoY1O0ubmliVBsbW1/eeNvr69virZ31jaOi2a3RDubW9tbW6KNra3NLZFItK2JYnzJW2x9hY3N7Z29zS1FdbW8uWN/s0eyFXKgiDxQRChl0Upp5JEq7VCV/lH1UCEOUEnDPx2kHKkTFZIIpTT6SBWnlAQdyEMO5OHKPf8DeeRHVezOW97aMkMqEqhlASqp/6EqeHfN8/kkeXfNa+u9x+4HN/kub+O129YH9wNF5IEi+VCZfKBIVcozDpTZ++KHqx+89vcjP6oyDhVpMkmsXBqzsxs5s8J4txYglWcdKlKfr3Mev2e9E/GevOY0jNtndqDze4GOGcqLt14ScfDalvezd9y3m94v13iLr7gLLzyX3giWP3jOvwsktD/CVZc0T9jPrrouvHKrGSdXjZNrHznm9RJKh4kNU+SBFdrkK5elNc6LdfepVcb4M+fuBcr4ivPiG9bSG87zt+7Lb9jVw6T0TkznskP/Cq14gCAstCRlMbXLpsjVwZ7ZZkFlkLGnrvv7/u82BS/W+Pv7wTJp+NJrbnE/tmeBvi8OfC8SLLxh5vYCVY/Is+/ZM+/chlddMofxvlXw4Hpk1hi+etExb4yYO0SoW6A0LlHzHxHzxvFTbxkLLxmPX7mNPnUaeEJZXefu7Pq+3fLqfuHU/NT+YRsqrhmd3A9E9wNxw9j4EVzyI3z0IBDQhgrqBaIf4aIncSGjQPAwzq0W4VwCds6xPZ/fYFSX7dNsyW1HsesQLmVQ5yKIVzPSpx0tbEPyGxFBXZiADgynEu6UBybE27iVw4TtmIA+wLcb49GAcCmBudTBHUrBkHCzO4mx31Y8ozZ5utcj2PVot0bAox3NqUcxihHezUh+E5LXgWTWwF2KoW71CE4Xkt2OdG9FChoRge0In1YkuwrGqoLyO5CcBji1EIRJsSFk2hHTQQ7ZYGoBzCEbQkqy5hVBOPlgQQnUrxyW2o3P6MbFt2Ayewjp3fjkdmx4LRDUBAR04Xw6AGE7WtCCCOpHC1sRfk24lHFGVJ9jUAc6b46cO0fOmyfFDWATx/D587SseVLqDD5sCBfcD4SNYoMGca6lUEKijX0qmFkDZzTAXcrhnDoEoxLCqESYVlb9oeIlMoPjkGvDbce5taBdG5GMOoSwDRPUjmbkgJxSwJ4F6NhOcsogIXWI5F+P8SxGU1PsHNNsuQ1odgWKlAJilsJ92pFBgxivRkT4EODXjXarhvv1o4VdSJciMDULRE61oeVAggdwvHKcdzk5YZKUNEMM60Z7lSGccsHULLBDGgSXBIJEWNuFmcPT78PLaTq5GZdymy/mdd9O4luHm1pFW5n6mZkI7xl7Gt7imGvFBF+KCz8RGnnaz/M8G/Yzw+qkp9u3EdXf+fpe4Oqf5RicpuqedtQ5jdc+Q9A+jb9xGqulxTHQ9rlz1dvoMs/ghAfpm4Di7+yhFxi3dIJMb/HvXGfoXXPR03LRu+Kke4Wud4Wlf5mlf8FZ9zT55glA6wTx5nc0nb9Sb/3govujm8F3+Bs/kW6dZOr/2fnWX4k3/5dX7DdO5O8wF/+Mufpn4PoJys2zDJ3zzjo/O+ue5xhcdNe/JjC6xDe86H3nvIfBGcqtE+irJzDXTlFunXXS+YmsfZJw47SL7nnm7TPUW6fwN86Qb55x0r3iafQzXfc06eYZV/3zApNrQWZawfe0Qu7fibO8GXDvPMvuzyndl+J9b4Tc1w68bxhhYRFtC0qwux9rCU62QeVDEIk2hByIQxmSlAOy8jdxzWK9ejynwOLkjo6S7R2F+kBTLX5cPC7VrFNo3K3y45bAL2KGpnhcqQlYHP/5r1Eavkx2yxUSiUwml4vFErnsmKlIv7AGqVSmOM5qKMRiqSYfrhlKOj5tyeQymUzDbL56qzSMR3O5+vjx43+jcn/8+GltbUNT46EZt9jY2NwUbW9sbW1v7x7nujUjFl9stZubW5saXPmykvR1ylsDHjsSiWR3V+nOkeNJ8vczckm8WhailsceqVIU0sgjdcHnw8IjdYJCEqVWJH8+yv14kCXdDZfshh2pU/e2vLc/uIlFXkppxKEyWbnvv7nqvP6C+e4pY3+Dp5T47W94br9lv5yjLD+yX3/D2drw2t7gPVukid57HigS1PIUtTxJLUuUiOP2dqPE+7HvNwOevmZL9kNVsvDdXR/xfohcEvfmA+/9Ov/NepL3eG/n8+DHr52bJu1zuzHp7ajCXkzjBHHpDefDhnBty3d82Xl+lf3svfv4ikPzBC63E53RhioccfHuq8dWt8a1urRNkSqG8CX92IQmWGo7sqCPUDpCTu/CFg8Q+peoQyvUwSXqyLJT7yKlc96hbpxUNkCoGSU3jNs3TTr0LFIrx4ilI/iWBfvR1/SBZ5SwGkhI0YOrRdV6BXVlncTpZcb6lnBv1/fNGm/pLVe8H6qSRuztBQ4v0NPbkb1PqeOv6UOrtOQedHQ7PHMSlTmFz51GJUwC/m0oYQU0qR8oWyCXzZGTBoDIZlR6Pz5rFJ/Qic4fJNaOEvrmKHXDxNZH5P4lp7FVRs8zetEcsXyBlD6IFVbAhDWIkDZUZDc6qhcd0IR0K4SwiyHu5TBuJZzfhAjoxwjaUE4FEG4jQtgOtmvONqtuZtYQ6AV2pFRbbKyVQ5otrwXp3wt4t6L4jUh+NZJfg/SqQXpWILxrkJ4VCGYhlFUC9WpEuNcjnPIhtHyIWz2CXm0HKo+7UPuU2e7OLLNzb0Q5lyGcS0Fu1XZOJXBqLpiYbEMtAFFLIA5FUEoRhFYBdSyFstuQIWNA2DDg14Oi54KwMZbkNDvHPJB9gR0hE0zKATOqEB5NKLdaBOahtXMGKLIBldQBxLegAqugVZOUoVVG0RAxvBrjXwr3KYL4lkDcckBOORDXUqhbBdS9Bs6twXhWA36dmIABlE8XMmIcG9WPDW7BxPRhI/uwEcPY1Bly8jQpecohchwb0I0NbLMP6iLx6tGcUoCUZEfLhXp0o4X9mKBBlEOOjX0+0qq6wrih2r4MT8yydSgAE9PtsMk2+CQ7dgEmoBEV2owNbyGEtQLBTYjgRqRvFYpbCGfnQVn5IEYemJYJpuciKFlgtyKUfys+dpoQPAwE9GN8uzGsaphLGYxTjXIpgrLLAHouzDENKmhBhY1geI0wfgMyfAiXNE+InyQGDuP4XVh6CQJItsUk2mGzwLBkW1i2DTL7gXUcyDwKbh1lBs8BY4pgZoHmOm7GBu6mRjwTs6A7d8OM9f2MdEOMrweaXBIYXXDRPenp/M3D2u/iYs75W55z1j7jpHvO9fZZN8PLrNtXqLoXnXSu8O9ccte/4n3vRGjMHwWRJ3Ha5531LrENL9ENrnGNDAJMjYJMDUPu6njfuc42uMwy+Jmqe5qo/QOg9Res1ndUne9YBt+5GXzPuf0dQ+8His6fSVq/w5z5Hena71z8f0eA/jvy9O+QZ/4H9uzvKRd/T/z5JPXGj/Sbf7C/8HvkqX+Dn/rW8eKPrtqnnHR+dNb+o/2FbxHn/oi++A3+5+/sr/1Auv5H+0t/Jl7+I/zSN/Bzf3C48GfG1RNM7Z+cdM446Z5zM/yZY3SBe+eCu9FFgem1QLOrApNLfOMfUytPRaVddjfR5hrrcu6Y+FmaPbSzTbe1iLSwirZEptmhc8CmkRYmQXeRkajByT45T6DQ1ZG2tckOD6VSmUaaVh6n5JQyuUIuU3yZppDJNME6iVSuVIglUpX64IsU8etPpV8SFRraIZZIFKrjde4vvlipQqHUGHA1OXC1Si2TyRVfsESq0ca/AJLmR2KJVKFUSCRShVy5vy8+PDr67z1RRx8/bm6K1jc2t3d3NQBwjAHHX7+qF1/w4FgGP+6g/bKjp5nb21nf2BRLJGKJRPH3vytra+WmppLOzm1x89pzxvvnztLd0ANl+qEq59NR3tFB+kd1jqZG+/NR6afDgiN1zqfDYrUyXbzjK9n1k+6Fi7dCdz6wJCIPhSxw+73X63nHzRcuW6/c9taFe1sBr58yVx+7bn7w2hd5727y5OIglSxaKU1QSBOU0iS5JPHdmv/citvCc3bvrGPHJGX+OXt3x0+8F7C+KXy3zlvb9Fp+48npqWB0dkw8Z7VNEQp7gaJeTNMEcWCBOv6UPrXiMrXCGHpMX37j8XrN6+269/Ci0+ACvXEYHtvjZ1nRH9FAye2Gtc5QKoYI2R3I1hlSzxP77G5Mchs6oxMo7MdVjRIGlmi9S9S2OfvqYXzXLKV7ltL0yKFsjFA8jOtfos+/Y7XOO+YPYAuH8Rm9QMEormQcV/4IZl+f9Oe8Zy7dvcvv/NY3uNMvGBPL9JEl+sgS6+lr3ov3XmPLrlFdfsLukNxpl4wpim+vn21V+eXq9ovVPfq1NZ7dHkH9sKBudNIIJnkEiB/Cxg9jwxuRUS2o4BpYaCU0rh5eM0xcfO629NJ97gWzbd6+aBSfNYyL60LHdaEzJ3BJA3j/OpR7AZhbAglpQwZ0oATVcH490r8HzWtGsspgPl1o/z4Mvx3pXgd3qwbx23D6dT225Qm0VEvCQytKig0tzZaabscqgXqUwzglMHY+1KMYJqhB+jeivcrhzlkg5xwwNd2WkmbnkGqLS7DCxVvjk2yJmdZANt4kr1KrYuJueTmrhopLQFzNKNQtr8ekYogJFuREG3SEJSbBGp8JwiXa4BNtgXhrcqadaxXUswPl3Y/hdaBY1TDHQrBDAYyah8E8tEEl27o0ILmdGCDJBhNjFdOIa1+i9TynNc47x7eSK+coNU8cskeISW3E6AZ4bCMyrgUT2Qrwq+CMYgg9H+RaAGVXY9j1mKBBXMQYlt+K9GrChA0Q/RrRnCKoZznMux4ZPY6NGidED1GDB/CerShuHd67HRs8iPOqxTErEexajEcX2qsHLehDu1TB0Ikwi6JiRHM6qx1sXwwjZIBxqbaEeCg23pZZiOSXoILqgKhOXHQ3kNhL9qsEwlrRXsVwRgaYlQ2jptviH1o5Zto55yBoKShmAcK7BRk2hA8ZwvHa0J71OEomwj4VzKqEe9RgXIvgbsUofgPKtxUT0gUEtKAEdWivSsC3E2DXILgtSHSClYW/GTzWBsiAQh5a28baQDNA8Fw7aLaNdbyNTYI1NB1kF297L8DcWGhm6mNmFm5uEGlxM9JCO8z8erDZ1QCzS153zjvpnGSR/hCS/21U5ikvxDkPvbOc2+ec9S87G1ym6J631znnpHeGdOOMs/n3EXlnPAk/s/UusG+fo+pecje6GWFuEPfAKMrMJMbcNM78dtDdW0JjLU/Dy0z9E3jtHwna3+Fv/Al9/S/2N79nGfzFzeDfiJdN+IjWqZ6OJ+PtK6/bF6aEWcHV463tiwNdT4YKeit0uRb6Hlblg3VdCwOdMwM9i8PsPL/fE38GhxPqJlvDS+Kowcz26V5KGveuL7xxoiOlIeci5TY327dnZbhneZhbFPAT7db35BtnGPpnGQanWLdPe9w5zzY673HnHPv2ecHdb7M6fhLytXzu3gox1xHe0/YzuxVpYZkNvh9ledfXzDrR1iLB2ijQBBKFqB1pkqekqfX1DosK5QcHmpf7sTghlsjkin2JWKFQaF79GlVC9TVvIZFqlG3NSUrxZRpPI3RrhAeFQnlsmf0KPxpbrUJ5nOKWKzR9tNIvw91KpVIi0ThuNR+r0OgcEqlU44lSKpT7Ysnh4f8TKn5Fi7///e+a5MTm5taWaGdzc+vYJvtFkNjZ3fu1g1a0vb6+sSXa3twU/ZdGkE2RaHv7w9r6vlhy7OtSHyjX1tVONIU9ZXtl6t3LqOfTuI23zL1d3/29gANllkIWe6DK+XRYrlIkq1UZnz9Wfj4q/3xYqZA9FO/7KeVR+9veH166rL903l/3kO76ysTBb58y3q+4SndCpPsR0r0IyW7w+jvB+pr31qaPdC9AvOMv3vFXiDf2VzcAACAASURBVKOke+GbG/7LL/kjc7TeSXLfDLl9nFzSjS/uwg/Oujx/JZhb8ppb5g1MCnvnXLrm6YSG/rLpxOFFcmkfUDtEnH/GefKSM7zgNLhI6Zwm981T++Ydn73m7O8EPX7Onl1ybF8QoOt6fNti8rrs8nqAx6vuI08YJQO4vqeUsWdO+T1ARgemoA9bM0ku6MW2TNsPr9DLBvAlfZjWKXLDOKFyhFA+QqibtB9/7trz2KlkGN8wbd+3RMsdwEU1IPPHiTEtSE4WilzkYVLe59rWRmjpcWhq1q4cJTZn5nWh09vRae1YRkPC9fJxm5J63fLOs+VDN4oH7mXkmyYI78W530gtul3RyW13ChlEBPei2YVg/yaUsAbOLYB4F0N8S0AR1fDsDvTIovPjVc70C2bvIi2vG4hrgMe1IJO6MdGtqKA6RHwvTlCGoCXbOKfaMrNA7AKwfyPSvwct7EAGDGL8utGCdpRPL0bYi6HmgAjJts4ZJobZ2TZVlcIWgJln7ZoN4pbBnNLsqCm2lFRbaoodIwvsU4f0LIP5ViPDm9HsfAgl1dYh2dYx1dYlC0RJtcPGW2MTrEkpNtiHD+DRsLsJvmdKlq7lVRsnJZ7MG/t96RtYiS+vAuxVBXXJBhESbHCJ1pwauLADzamF0wsglDQ7x0w7XJINtQDs3oJ0a0BwOgH+IIHZgsRm2eHzIaQCKDrOmpEF9i9HFA6TupZpg688iqbp8f3Y+AEgeQhfN+dUP2ufN0AOq0MH1yNj+wn+HXj3SjQp2ZaaD2Y1I/j9gKAdxaqCc+sxfk3EiE778AG0TyOCkw/nV2FD+4GQfqxXHdK/Bx0yjAkfw3q1olzK4fxGB14LyaMLxe1Gc7vRXr0YegXIJoWpXTaKaY2mVdkRc0EuNXB+O9ajBsupRDCzkN7lmIguXEgbOvuRQ9ogPXfWIaHPMaQZFdRC8CzHOmWBHVJtONVI314cvw3JLIHwGlFBgzivJoxrCYKcCsI9tCan2TmXgDkVgGs+wjkbxMiDMPMhrAIILR2Ei7ahZsNZFQj3BhQmycbK39zS3xyRZIdItYWm2EKSbGyiLK0jLawjreyS7EDpdrYpdohklEW0tVmIuXmkhUGM5bVoy+uxltfDza8FmV0NNLsiND7H1LnqDoVmlIc0DXJT/U251pdZBjd5RncDzQyEd7W87lxh659iwf49pvKcx90LnncuuN3+maJ7kW140d3wIsdQx9fUJPaBWZKlcfR9wzCzG3zjCyyDc4zbZ1z0T9L1TtB0vyPf/CP++h/QV38H+gkRTv/tW6xtqPOXf/1q9MxuKSQGUJUq5a/f6Sz9HfJ754fu//z8j9G58aTi1F9++SW2Ph0VRfvlP395/vJFSHbUnnT/+Cx/dEDNcP89+twPTjpn2Ian3I1OCEzPeBmf8bl7NtD0TCjhDxk954Kx13lG1wX3tIPMtcMsDB7a3ksFmT20fhBhaRZvZRJuxisRjM0My1LSD01MD8LD5RKpWC6XyeX7XzrDFZoGWaVKk3X4mqQ7vi/9mrdQa6DiS7OT7GvRrOYkpeEWmjqpL4L5rzt6MplcfXCoMeZqIhrHGsnxJIZEoVDKZQpNnFsikapVB2Kx5Oj/YhX/BS0+f/68s3M8vr25JdoUbYs0Q3jbv+kh395dWz+uLt/Z3d0S7RzjytcyQdH22vq6WCLRuIM1cCf79GmvrV1l8UDh4SV9NvdmKfH5NPXNc8r798ydbYFS9vDjQenno0q1KkMqDTtU53w+qvx0WH6oyj1QpqsUsZJ9/51N7s4mf2/TR7oXIN2P2nrv//4ZY2E+bGgkVr4fvLUeurUe+GLVvaoxIC3/YVJhdHh6zMxs+NRs6NgMp2XIOS7PVxAXFJDk75MQEpXnzYsJ4EYGs4KjkKxUOCfZIyw2qYLXu0AsGI9zrG/P7iQ3jhCWnns+f+0xt8J69tJrfoU1skjvmHEo7kE1jQBLq+6v3/L6p90YLY0/Fa0I2/PrHtk3TpJHnzr3L9DaZxzbZxwqhwlpbeisNlTpAC6nG0hpQuR1okv7cQWdmMpBbMUAtqALk96CjK+FJzchkpuQSU3oskFi7yK1d4la9ojkUwTyLYKElUH98qz9Cu5T8oXWpT02Zb3M2gLbiq57ha2hzdzYHh6zIf7H/GnzvCJ6OgGbSsNkUNHJJNJDEDXurn2UIRAF0k0ptqvJDe6D+XbCGfkgZi7YJcOOnWEtLLANKYfkduDGnzDGl136F2kdcw753UB6Kyq3B4ishgeUwwIaYAEN8MAmRPwANr4bG9CIFFTBuCUQr2oYrwFun2yNj7e0T7V2KYYwSiH0QhAh3gqIsQQi7kKSBLcrHjH6I/178N6NcK9qhGsuhJEN4ZRAuWVQjxKIfwvGvwGdNkYsmnfImST51SJYeWBBHZJbDmfkgp1y7PhtCGEvWtCN9mgAOWXds0znnyuZ/bn88b3ipBOlg6j2xJgJIG4KGzoCuJSBsYmWns3IkFFc4ADWvRLJrUIwC6BOBRBqIZiUbkctgbo2oRhNKJcmJKkQgki0QTy0diwABw/gAtqRaf3knhXXlmVq8SI5ooMYWE/I6MO2LDrUz5ALhwmJrZiYVpx3NYpdhvQow7PK0fRChFs9ilkFOJci6CVQ9waETyshbtQxfhobPYL1KIU5Jtoy82FBnSSfDpRbKcS1AOxeDXfKg5NTQJREODraGp9qQykEkzLtHPJALnUIWiUYXBJ0u2YYU+9LLbaklUOEfYBXE4ZRCHcrxPg2EPjVcK9yWHAzKmmYkDRKTBujRHSQAzuJvp2AXyeG34Sk54EYxRDvTpRvD4ZTi/BuI3rW4xilUGKyDfahtX0myCEHxGlAcluR1Cw7j0qYsBnBb4AzC8GkBGtsjLVjBsizGe3ejMImg2yDLO0iLVBFEGwtEqhEQFPsQLGWiFwIIh+KqoDaZtpZJoMeZNg9SLYxibG8GW5xPdLyRoLVjThLrWiLaxHmFwJNYPHkrvHO92vrW9vitbXNp89XwsvjbvHvmIWZ3/G/p+VlfJmld5ph901s3RkO6IKz3nma/iWO0dWAu1eC7mqF3jeOszRJsjRLsjKONr/FN9biGl1yu32WYXDK1eBHis6PrvrfMfW/d9H7D+SV30FPgyOcfvnll/Thp5dY9tddTKIK4//1j3/WD7cCEXSpXLr8aoUbI1jf3lx+88yQbXvTxfySi/H/xJ6zj2TKFbKuid7o4vj//Oe/goriQP7Ew6ODmcXZ7qHef/7jn1X99cHlUaqPB0F1cf8LdfavLvonOEYnWbd/5BiecDU4HWR2Nsj4u+T0H6KyLwZYXXI1uMIyusY3ve5771aopXG09d0oK32/u9eY+h4Z/JU3q0eb24d0+oG/v3xLJFWr5V96nMQSqVKpEkslcrlib1+i6ec47viTyTVMQmN1VSiUGk/U/m82KjSEQ/kbCiJXKPb2xQqNoValkkilyi++WLlCKZcrvpidFP81byH9ooLI5F/hSiJVKlX/b6MXX9Hib+sbW5qAxeaWaEOzjqeJ5m3vrG9s7u7tadrIf5W7f81b7GxsinZ2dtfWN6Qy+Rcv17FML5ErJEqVpKxMAQIpGlpUauX71fblUafVJ7TtbZ54l69WZHw6rPx8VK5SpigVDz8eFHw8KP54UP5RXXagyJHsB4n3/XdFgdsbPuId//2d0N3NsJdPnPOLfIsqEsSiwISc2IIKv6lpVkRSLNnzISMgCuqcxPSP9ksI8kv0jcsVBidGufgkuwZE8WMi2WHhEZlCAieBJnzICIoFM+MFMaEVnZyJJfuJxy7OtS3ejanj805j886Ds5SRBZepx6zpx6yxOee6PkRVH92nPjCyI7F+Ki26u5rdXB3Vn0yu7ojvCmycwOZ3ogs7gJQGREI9NKMVldmGrhsmVg/iUxsR6U2Igk5UeT/QMIxrHSc0jREKuzHxdfCMZmRBBya9CVk5gC/rI2W0YeMb0RFV8KBKcGoXqm6IkNWM8siwdkuzye+htj1yrR0kZrWRIQWlJ3OenMkfOpPXC5TlJjfhA4vBXjk2/hVWQbW2PhV2XoV29FRrYpQxNNZBJ7cHqE8K6IJyKkHYGBunRCuffNvQMnBuF9A25dAy6VA/TmqetK8bIxX1AGkNsNw2VFIdXFhg55pq5Z5n51MHD2lHRvUDwb3ogC6kTyfStxPl14n0bkEwS8DERGtymi29CMyqhLCqIdhYS2qKLSPTzi47WqtowLaunt7g4VEKFtQieTVIjwpYzAgQO4LhVyNCOzCR3UBAIyppnJDwCB/chfFtRLGLoa75YEqyBbsa4lwLdyyFUusgLq1g11YUuYlD7XSnNTpdrhi2rUxnNiI8O1GevShSPhSdjnKogbm1oXntZK92IGQEFz6G8+8GOBVwVg3ctQ7uWAh1LIUD2WBsPgSVaodOtKbXQnkD6LAJXNoMsWzRoXiBXDBnH9YO8Cph2YPY/pe0vlVazwunyhl6XBcppB3g1mIYeRh8sg2tCOxaBnFIs6Vnoj1rcf+Hr/OOavru+77Pc1/X06t1V23tcFZFRJQtM3vvRSBhhb333mEGCFkkZJFAwt5DZLlxt1pra5eXA1kimeCobR15/kiwve9zrtvD8ZzA7wSSP36ffL7v9/v1ThnEZ48TKy9QC0eIiSp0nAwbJUaF1KMy2hgFZ8gZg4RgESyYDw/iIQJr4EF1aEo5HFsCwpWCcMVATDEAXwGii+EhcqinUrhfeY7ID2aKoWFKFKMBzuAhM3touUPEjA5s6Uly6Qgxsx2T1oIrHqRkdBATW7EJbdgIJSpYBAuogwbWQsMaEemnSIn9xHA1Nm2EkH+WktiJJ1WAaHXwYDk6YRCXMkRMH6FmnqJknyQVTZFKTpOjFEhqJYglR8VocHGd+NhuSlQ7mVyHgBYDCE1ocjMWUw+DFALhlWBCE5LUioaK4D7VYG8OGCCBuwqg9pVgu2KgHRt0uARwpAq8r9QLUke9+O3ll89erphXjEajyWR+sfpydn4utS1/b77L4SyvA3Hu+1jH97BObM/nbSuq2pvovDvNY0+06/5Yt/2JbofSPI4X+7jUgLy4YF8+xLHY52Ci274Ip53+Dtsp9tup9tuYDpv87TcG2n9IP7KOsAvFDrFYLNltreucN69z/a98QanljUU62GzH8n74+MH9xw+yavNmFh5fuXN9HXTbOpcP/h961/8h7KIXRxiNhtGLYxVyjuX123xlFSzb//mzZ9duXlf3tvz+6pW4X76RudcuzWdvkvu2APvNkU5bEl23s47vjHHZmXHiszyPz0v8N/G6Py+K2JfkdjjL+3gJ8HgJ6HCa1/4o18NJJxyS3B1jXLIaC2Zm5148f6nX6Q0//2x6sqQzr1gXBVtKzrQ2D3R688qqXq83GE0Gkw0Ha8UI2u77Or2148hsXjFYpQu97cuW4LMFMvQr5lXr0ZZ1w9DrrJ4og5Vla91I7v37vtkW+baluG16u63l26y3OqOWl//444//OC3evn2r0+nfkzxmZ+et/ak2cft9SHth8dHMY5trdn5xdm5+dm5ufmHRupE8mpld1un/2wTT26C4eqPRuPrc+M1N4/z8U4PJtPLy0c8TP9+In51JWHqS8czc+OpF2+8vW18+b1oxcZ+t8F8+Uz0zK5eXa8wG/vJS7vKT0oXH+Q/vJc08SJ1/nLfwqPDn7zPYnNKssrqBIXZoam1WWcWZM8lZFez8utzsqsJ0dnkep5CrisdFswXKnL6RohvXKhsU1c0d7NbefHlXTHZNjqovZfxy1MiF6MHT0VdvMaauxzROlQa1Dbs3XU7r56pGGZMXKT2TeO0Y8fSV4Otfx2jPl8b2tAMUY2SlKEVbVtaXIx+PSB1owMhbSlrwFVpYXQe67wxT3EdqHCaIh/CcdlT7lH/vuQDFCKF5jNh3lnJy2n/iEn38En34Iq19iiIexGvGaKcuhsqHSPweLLcHX9yCSm6AxPHBsUIwpw935Xbk5ZvhbDUqgguQniR//0P8pesszRA6UJFzWDiYok2VDVM6ztH7pgO0Z2icHmycCJLSBC/sQZcOYgp70bFSMLMORJRlH5eeZLTlBXD8qGxAQgOU148XnyQpp6iCU6RUFbyoE8ntw9V0YKSDhK5J+tmvWT2XGeVdmDghOKIGEFwFCOQAY1TIhG50XBcyqQ+dOYTLHMJlDOOyTuLj2lEBPEiIBJbcj41uQSSoUBXjxIpxQmobilKHP9qg3dd0NqUVV3mWXDJOSu/FlZwhZ/fjYpWo7C58di8+Vo1JbMekdOMSNJjEdlxGFz5RjQxXkgKVtJAWHF2GxAnItOYAfwWSLgQx2sPc+0Y3tM4ChFnkejBFCGVoqGB17XFlF7Ytg94MZ2jArG5EVCc2ZYRQdN6/ZJqWPkZMGCWxOvA4NgRVAkKWgzAVABLHj9HgF9qGiurDJg/iqq7Sas4yyoYDcgcp6T3EmtMU7a2gtu+CNLeDVN8yuVf9syeI2eO0lG46mg3050PjOzDhUqR/NSSID0vqIuSeoeSOE5NacSktpOK+4KJ+RqQQHSKAZY4QCiZoya3kOCU2ToGKFuPT24IS26ghIgydAw8RIui1UFwpEMcGUqp8iMIw+5YL7i2joS2BLA08TIsNVmJi1di8PlLVaWrpCLG0n5DchI6VYNJbCYkqXEQDPFqOjFAgWWJkkhYTJUMHi+CR7diYblJkGy51hJjUjQsSwGgcEJ2DZAowoU2ImFZCfBslTIYLl2MyevCFY6TMflyMEhXAhVGrwaQycLgGkzZBC9bgEWwgqgaKFSEwIgSaBwMX+gGLAaA6GJAP962FepaDPOthx+ugR2ogR6rAdmWgw6VAuwrAoQLvst7a169eP1t9bl5ZXVlZNZtXzCurb169Gb9z9jgHcrAMYFcOOlIJOlLo+VUJ62PJqS8LQr6KdtwX5bwvxftAnu+BLK+DqSccin3dq4CePMjxWrBjNfBIgff+4GNfBDjspNp/EnR0a5DjRordeordOuJeRHmsxWLpODMEj8M5BnqXCivfvX4r7lceCjsxvzD364N76eVZj+Ye/fr439SqKL8M4kbUvnXwT+nFkUajYfTCWFlD1bvXb/Ol5dAUyotnz2/c+RqRRr5778cHS4+cUkH/l7JzZ+yxLVS7jcEOW+JdtkU6fRp6fGei+xeZTpvrBNvKyvfk+u5N89ybeGJ/uvfRMsixUuCRPF+79BOHY47XtJXp9YbV1edWX5LetGIwrRiNa6xAvX5lZWV5WWcbHmazTm8w2EgeRivYw2w265Z1K2u7hQ0JpVsrSrLhpIzmv8QMvclkfvrU6rvV2VYQmwZu8z6ZTKbFxaV79x8+faqzWar+VuJtrVGynnQ9XV42mc3/27T4448/lpaezs7Oz88vPH48Ozs3Pze7MGPdLR7Pzs8vvI9T/A1dPv94bn52bs4a0JudndfpDFYNx7oZWbcqvd4GSjQYTcbVVZ3BaF5Z0evNRtPKvW9Fd68RZx4l6nQVL1YVv//W/vvL9hersmdmwfMVudEgnF3IW1jM1T0tX1osm32Yde/H+Ps/pz1+UPTw17wfb2e0dZXmVFRrO9hdvezBgYrbX6c298UPTSRduJB299vUibPxTX0RxXXZZ85k/Hin4Jcfiu79WHDvbu79n9JGp5k956mnLgdNXA29cCNw9FJs2cma9F51UGtHVLs0uE0GUPWw2jXRfcKkXq5yIl88WRTVraZqBpld6pGz6a0jpLJmeLUGnKliejYMpWrzZH3ISg2irAUuGyAqh8mqEVJdO4rbjmoaJrVP+HdP0dvHKRPTjCs3WFdvRFy6wZy6RFcM4XldmLHp0FMXw0S9OGEPtqYTU9mK5rRhS1qQSQ2QdClMO+E/OR0i7sHF80EFzajB88ypiyGdo1R5H1HUjVcMErSnyPIhUnUbtrQFUaJFRtWDqMU+QVWAGDEkRQWLbADTKoFBfDBenGQv7AaWx4XW+BW0IfmniKIJctUoIa0Nkd4Cz9HA0yTgQgVE2o+fuhzadZpe24vNlEOjagApQnCGGBpS6YfN86ZUApkSSJQWkdiDTuhGx3YiYruQsZ3IiGZEfCcqWotM70DXnSfXnCdzLlBKzxDjtDBUNeVoY0/qQHTlGVKSBpOgRSf34RK7sSmDuMRObOYQIXuMGNeOiVDAY7WI9HEC+wI242wCcGjUsWn4iKzZq0t1sP3sEXk7vhJE5JEPqCa2t9/261YwO+ihXZjQFghMmrFXeX0fv+tA05SnpNRXxca2pwbIoTQxLKwdkzBEiOjF0RqRZAGMzIcGiKFkLhhWw3SS1KD7KulyDKbMh1QPSh4iJrSTEnvxKb2ElA5SZh+h8qJ/3Y2Aqiv+1RdpGf34MDU6SkMJ1xDCu7D+YhilChopRkaI4YwaSFA9PGWAnDVJTh/BZ/aRS06Ray9RcnpxLCE8TospOcMomQjOHiYla7HRjchYOTZtkJDYh43rwKQO4xO7cUFyZKAcEdFJiOuiUKRx+1uuYHsqIlvRrA48qwkTIUZnthIzW4mpTci8VkySApUkIycrCfEqVFonLrMXX3khIHeYVDxFTuwgMgRQphgRqsZEtGET+8gxbZhwNZKlQNK5EGI5iNGAoPMRpCoIuRpMrgTTOfA4NbZkipzRi6dXQwjFIHwRkFYNC5ShCXw4ogwE50DgtVCMGElswWAEMEgJEMCD+zQgAHy4nwDuVgU9XgE+WgNxqIMcqYU61IAPVPl58Yhnbp1//fvrFy9evnj+4sXzF8+ePX/27Pnvv/2+sLgQo8n5jO25v8DvYAnwUJGvQzl4N5+7WXTqs5KivfGg/RnuhzmQI/VQ+xrwoXzvIwU+RyuBjsV+R4p8HEp89ia4fRbl/AXNfgfp8FaC3Wbq4S0Mu3Xk45B6xftb2PkrF+qbBK9e/XbxztWabtHL5y+FHTJCCn12cdZ6weLThd1Ux3WgbfT8CKPJMHphvFxabXnzLptfDIjCvnz2/Ob3tw4Eu/sXhj6ae3j30U++2dgt/gc2EQ9sJh7cEnBke5DjJ3SHz4IcvkgFred3bC9P3pPjvi/xxFdxHvbZ3sfKIUeLAEfKAQ5pJ1KkBTNLSysrz6zStM5g/Ot2bDCtQTV0axDAFZ3eYDKvGN47nd57ak1mnc5gNJn0ept2bd0J9Gvkj7VbvPH9mZK1O89kMhkM1qMqvV5vNBgMOp1+dWXV2pwxv7D43pi7xh9c49oaDEbzWoGrTve/TYtnz58/fPR4zmaEXbDK3daHVinblrqYX7Ryoqy7xRqxfH52bsGaObECTNb8YbYJZjQaDQaTyWR1gBmt4oze+Jtucerx3aj7P4XffxC+sJBp0HOeryhevdD+9qxl1SxfXGI/Waq4P5P2eC7v8eO82ZnC+Rn24/ulD38p/PVu9u2bcf/+KX3mXvqDn3P+/WPhwIWG4TNpE2fpX1+N/fZG0rc3EibPs3rHgi9fYN27HX//Tur9OykPvkv++VbczRuxvVP03jP0rin/zjG8bCKNquqESdoiVaW8roCGLqSsB9XQG0pVVjvyZR7CFph0yKNhDK1sbB1PvXGdee5SiKKfUt2Kqu+ElbYxqVKZ6mTq9OXw3jFmYx9B1IPpmvAfPB3UcpLcNERQ9GFbTxLHLwRPXgydvBj63bfpP9zOvnUz6dY3cX3j9I4xes9UgLgHLx8gKIeIbDW8WoNoG/PXjFIrNcgsKbRCgxL14JuHKewmRDQXkKdFtE/RR88Ft5+kyHux9a3oQhk0RQBKEYDSRJCoWhCj3Deo3JfO9qWX+lAKfchFPsRCb3yxL6Meso3X4VonTWiExzYCE1ugmb3o1A5khBgUIQAmCkDVLUhZL1Y1iNeOkGtakOUqZKkKWd6C4vfgGwZI6Q1QUoEXJscLX+LDUsGj2uCRWnhMByJUCWVIIIENkBAZLFwNT+nHZIzgssfwOZOErNPEhCEMvpYAaBBHnmSXTRPShgnBCgRThojsxKSeIqafIka2oJkSRFgTKqqTHn4ylTJYiBwQHOk8s1cydZxbd1AsdVYpdreMbWy+gpZHO2gn/kurO9h1PnogKLIVwJCCWWoIviXdnt+FrApwrmfbSwft5SOHWi4BOuuYWiRDCQjWgqkyCL7GlyYGRw74J4wFJw7jMF3VG1tnt2hn/Zp4/kI8oxFNE0CDGqFR7Zi4bmzaCDHTaqZqxYS3YqI6MAw5kiZEBDSimS3o6AFCWDMmTIbK7Mezx4n5A4T4JhSrARGjwab047NGCNlD+PwRQu0latEIObUbnzdJKjxDKTxDKZigZHQT48TYcCEyRotOG8bnnqUWXaYljBDDO/FBKjS5DkpjeziKZZ9rr9Fb41ktyAgJMlFFiFUi4xTITDUxQ4VNlMNz2rHJCkyUGJHRSUjvIKS2EdlnaWXnqNEKApUDJpQBmRJsiArP0uDCtZhQFSahh5zWSwoRIoLE6FA1PqwFG6nC0TiQAC40rRtfMkVJ7cLGN6NjFGhGPZRcCiWUwOH5AHCWD7oRgZIikHw4uRVD0WJQNVAgD+YnRQIkSD8x0qMOdrwc7FgDPVoHPVoHdaiFHqgF+DRSp3+6+u7N29//+OPV77+/+v33V69evXr16u2bt8u65YT2ws9LT3yV6rk3xm13pOv+XK/9WYidpVkbG8Y/La51yIc51kMd6qFH6iF2tRD7atDhKpBdjvfhRA+7FI9dsS6fxLjsjHP5ItLpY6r9BszBDdg963Au4IaTFovl/HdXS5WV/oURZeLq94CKl8+fw9KpbhGgZd3ywvJibY84QZiznXJ4HWKnf2640WA4eW6sQsp59/ZdnqgUEo1/8fzFre+/3UtzXgfaDM+k3Jv59/3H9z2TUP+k7dsRcnRH2LFPWce2Ew/vpB/Ynhv7ca368wLS7jyvvXl+drm+9tk+dokn7JNPOBcDSjtr5i5cfN7VrVt6arBl5Wz88PdUs32H0wAAIABJREFUj/cFdla76l/Gp795okxrUe1lnc5qcjWZ/4brMJmMRpPRYDSuLQdrz/zX8+v1epPZbF1WjFbDlcm8rNPNzS9aD6CswoneYDSaTO8VizVLrt5oMv/+n6bF69evra3a1kVhDQ81t1aNN/f3LPf7vIW1ndt6jfW8zGw2L6/Rd61rjsFoev+d9+iSlZXVZYPRuPq72fT9y1X+07nUhw+iHzyKePgwcmEh5/mK4OWq9PmKbHmZ8/Bx0exc6S/34x88SLt3L/X+r1n3fsr99W7eD7czvr4ec+vrpG+/TrtzM+P7b/MUo400WVtwk2TsTPqVS5GXL4VPnA1hdxbAlcrUdll5tyS6VQVTdYZq1dqRwq6xkOHT/kOTxMK2aGijliIoKVTg+RpwpQpaJIUUycAVKmhdM6hODS+V45ii5BRVZv8IYWic2DZCbOjGVrQgOFqkZojY0Ocf28QvbGN3DBE6hvwbewgVKpisG99zKuDkueD+iYDuk/49p/w1Q4RTZ5hj50L6JpjTlxNuf5N5YTq2bYTaNxEo7SUIOlGDk4zRsyHyPlL/RNDEBVZjL56thqWKQIUKaNsotXeCXt+KzBAAw2p9k+SQilZMQw+O344sU0AKJSC2HFwqB2dLQCl8YAIXEFsHCK30Y5b5MMp8WLXA4Co/fO4JSrHntupmRCMvpxURKgHGquHxWmgI3w+fe4Ja6JnRAO4epV++EjE4ESDvJQjaMbI+QssoVdRPUIyS+QP4gmZENA9IZ/sgMz3IVX6hCkhECzRCAwtSQIk1fpgSX0oNMLYDGdaGDG5FxvZjEkdwSafwiSex0d1YbCfHu7cveZQY1Y8P06KYcjhThghvRjPEcIYQFqNFBnRkOGjGjqnGPOVaD4HQo64UX00OqHANrHaPagXBW2o2ae4cbxmxE3U7V2c5SlqPtp8+rmwF8Ar968HwhrhPFbdOCNnYIi9gZSBaSHETV+xquenR2XGko/NQRz9cmQzTsvd3jhztOOXUfvJ4z0mH7rO7Wu54CIV2ytP7O855tPdDVLWhGv8gCYLVhI7vxWVPkVKG8Sw1KrwFHapAB6vQ0d0kphwX3Iyn8hGxrYTcSUrRNKXqMpV7LbD6PDW3h8gSIoOE0NwhSvYwJU6LzR+k5o+Q4tToCBkyY4BYMEXJGScWn6bl9lFiG1DMWlgAFxIqwYbK0QENcEo9HF8JRpcAyRV+hErCZ7LzhAFOhAZJ5ULCxJjkZnJuL65yhM4dDazuD60/Tak/R0ltRkdJkFmd1DABkiVB5IySWApUaBMyRIX05yEoAjieAyFUwUKlqIIxWvEkLVyKpFXDyVxYsBoboyQx65ABtZC4ZnTJGXJ6Hz6tk5Y9QEnvxyV1EEMbcQQuDFMHwTUh8Vo0XABDiGDEFgxKhATx4AAJ0leM9BMjfYQIJw7UoRLswIEc5cIc6mGH+dDD9ZC6s1KLxfLnn2/++PPPP/78848/X//x558Wi+X2wzs+tcQ9xd7707z2J7p9lXniQBlwf4bPgZiDO8sK/yX/cVd1ol2V91Ee8HAtYF+xz6FSn8M1oMNVIPt8vy+CnT4NdNwZ5rQtznVbqsfWOJdNkcfXE/atQzlCRT0WiyW7qXLd0XXr/LYUCNiv/3x988dvp26c/fOPPxgVsR4RUL1ef+XO9XXwHevAm/+F37cOtJ2SFWww6EfPj1dKOO/evM1rKIXE4J6vPrt19/Zef5fPsfbroNuYNfEWi0VxSrM93HFHgvPn6e6fJbvtINt/Rvtqc3HF1qrKXbmeuzO898S4fxXtap/m5Zjl41YN8FcE3/3lzu+RMWYKxfhUt2wwWu97ZvOK9VOyFRxrlQpsFdwmk86GGdcbTWaDwWC9Zg1RrtcbjTq97n1YT28wrCUkrP+M1iMpk8ms19kAUKaVFevz/x1Ya15ZNRqNJrN5YfGJ9TKj0aS3Hm29P/ux1l1Yk4A6/R9//odpYV5ZXVhYXNstZt9H7ayHTraCvDVPlG1gvKdFPVnS6fXW0vBlnc5gND7V/bU6/TdxxvaWGXU6g+nnX4zT10zL956vtr5crTTosh/NRM/MxM3Opfz7ceLCUskzs8Bs4D9+XPLwUcnDh7kP7qff+zn1h+9ib34d+e038bduJF+4EHr+Qvj0dMy1q4mXr6Rdms5WnqxkyBT+8hb5ULGov4yhkCMF7XBhmwunl8qvC5MWBSvyAhoq3PntR3jtbiJlgLzBjttG5eVz5H58DVzcjqtvxpRJYaWNkNJGcJkMIunA8jXIWqVf3wh67HTQ+FRE/2igoBVZ0QStUsOaB8iiLlyUJJclKW9oBVcrIWwZtKQRWtII4Wsx/ROMk1Nh1y6nXbmcMjrFah8itw+T5D3o9mHKwFhA2xBR0Y+V92EbOlENXUhVH0HWTRC2Y9uG/YcnQ4SdBLYKlicF50gggg5s75j/wHiArJOUygOFVnqH1fhmNIBFnWiOClLaCOCq4bUqaLEUnCkA5IiAmUJgfB2AwfYOLPUK5fgxy30o+Seo+e77S/mAhoYwOTZEAYltgUaroSG1ftRiz5AKn9wGsECLVnYTRK3oxk5818mAxn4CrwuXK4OVNiMzGyFJjdAEBTRcCAriAdB5nsRyH6YYSBECKSIgUwGh8ICYEm98hV+AFMpQwKN60LGD2PhhbPwILmEQETkacbTjnG+7ILAZSWtEMyRIphgeIIQxJIjwZgy1r+q49oITtx5YEY4op+PZ0BCuT3wzPLEdFySCUWoh3qKaf2rnDjaOoMsQAQLvQC0N3ll4XCA9Kuzc39i/senqP7RP3MU8WpUPptQbU+kH44C9GrI9mpq8NNWuWtWnzZd3qa4e4KqOlyU5lcY6luc51Cs96uuCBSgsP9xBpHGVtO1WXwIPtsRqCf71EFo9NEiCjGrBxfdgM8aIYUoUlQ8lc2FEDowuRtL4sEABnCFBRGkxUc3oBDU5Z5DImaaVT9DimzAxckyShhwhR0dK8dEqFKMOSq+GBPFhad2k/ElK6XmK+CqjdpQeL8EE18EpFRBsCQhdDMSzQeQqCKkSGsyHBVR7HRMoT3SMkYU4KgeQocWX9hOz29ElvWT1lVDBZFDlML3hBl18jVHUR4mXYSNECP9qcEIHNqUfH9WKie3C4ioAuBKofw0qUkJLaKHGqVHxzajCEUJWH55Rj8JVQVgabPoAidWIZHChcWp0tAodJsFEK3HxreRQLTpMS6RI8FgJHN+Mwrag0QokVAgDciCexQD3PF/3YoAnF3qCB/NqQJwQIY5Wgo4W+R2rADvwYEeE8L11vpTmmEX9E6sI+ubNG2u1zrt3FvFEz/Y494MZgH2pfnuLKbv5xbvLWfvSvPdleO4qCf5QcXWDbHC7ULRTLP5cWPVpHfuLmrivqpAH87yPlIA+C3H6JMDxU7rjdprDxyHHtiS6bs302BztuI7mBOPLLRZLWZdwHeTj/0LtLpJUvHv9VtzbRCmNsFgswrZGdBTxyfLSjTs31yP2/QP5xYek/esAH4ezk3578XL0zFhFY7XFYilX1+MyGe9ev52+ebmxV3nzzi1qYTgwl2axWM7dunAozntjoN2nkU6fp3l8FufyecCB9UX1m6pLvkw7tivGfW+M24FsryN5vm5cmFetr2iycWVg8IWP77Pu7mUrvE+nNxjXonB6w3sxeU29WLXuFlYhwWZg1esNBhstynr/NJpMNlTtss46A0xms/6/QaVMT3W69+vCWvWezmw2W6eFVRSwmqZ0Or1OrzeazTqdYWVlRafT/bWCrHUxWSfT2//Qo7dOpzPMPJ5dXFxamwS2qLYtmrf2cHFxaebx3OKTJSse6tHM7JMnS0+Xlw02PLrhvbhtg43odMY1cpb+PY/XZDI/f7Gs0Rj86aYfbj/7bfS351UvV4sWFxIezsQuLRXMLRR8fy9qfrFg1Si4dz//1p24x4/YD+7l/nI35fvbibe/Sfj6WuytGzkXp2MvXoy7PJ1y8WLi2TMxF85EXjobLO5kRDTWMESqYJEsUlzB60hpH4ysbw8vUxC4KqRIAxW3Ewqbo+IbYxOkCanS1ChReJYAUiwBc+TYGhm+SoKtEKNrFSiRFlmjhHObUXVqlLwDP3CSMToeevp03OmJhN5BBl+DFLahJV34UpkvsoLlW88fGiRKNJhyKVTcSuC1YGpVCGU34dRkxJXLaVeupExPx3cMkbtGCH0nCQOn/E+fi+sbDegb8+8Y9pd1oVU9GEk7UtCK4DTDq9UwRS9e1IFrGaIJOnBJ9X5FUmjXcMDEVGj7IKVSAY2q8A4u846o8c1rhNQ0w0VaFK8ZJW7FCTXY/AY/tgxYKgcncwEhZd6sCp/Qcu+oat8Yjm8Q29MvN/jjEvXRyhq0IIoqo2Aa0hG1yZRqRKIIWNuMbGhF1zWjqpXwYjG4rgVT2You1SKyZJA4HiCk0juEC6CWe+MLPChlXvAMV2yRJ7HahyIE0MRAphIS3ARlyCD4aj9cpS+BAyTWAPFVAHIdKEyDDGpChXVgQB31n2t+dNSMejerYMp6vCqbpM6gadJ9WpsPKU6jhOmhAnBInQ+TAwyuh+b14avPUdN6cQwBlNKAICooSHUUmE0hVfj6S1CBajSxDoQogoCKSV7l4V6caJ/KEFwdkdkAJ1WB0cVASKEfmgulNlOoTSgsF+5aFnWimEHkwEIkfriSE0S2F60WSamCB9RBAzl+lHIoqRy1R9x9qOsUq5kSpUGl9OGiNVg6F0athQQIoEw+JkxFYCjRBA6EKoTSJQhyPZRQCfKvhwcIESwxNqefUn2RUneVxjnNjJPjwxXIcDmGKYDHNOMjpBhWIyKYBw2pR2X2E0vOUnhXAtS3QviT/ulNGBYfxqiF0msgAbXQECGCUQ9jieBB9TB4BWO38qJXA5fBQ6c044sG8IW95NpxquwyPbcdm91OZp8mCW8ECK7S80aIBaeIsWoUgw+L0aAjVRiWDIMvA5DKIeEKYnQ7KbKdwJQhwsSo4lFK9UX/RCUNVQIO6cBHDREjWvEJTTiWCB7Ch0WIcaFCXJAMT1GhaG14ggQL5cNRTWhMMxqtREFFcDAf7lsN9ioHuZUAPXlwVz7cpQ7mwoMdq4cdrQAfLQE6lAKP8GCH+bA9Jb7RmtzZpbk3b95Y3lksb9/8/vK55vqdT6XjG3g9OyslW3jdG6UTm6UTm0Qj+9Lge9M9v8wDfVEU9WlZ7c6Kqu0c6X+13P9Ievpf0sltXOH+LMDBEt/9xb5fJLptpx3dRjmyjWy/Jez4ljiXzXHO6+gH0dUZFoulqk+8DrL1v2BfsOXVFoulaaTNIx7z+2+v7v70Q3J5xsLTRcs7y+MnczNLc4KOxlJplXl1xfL2XS6/2CMJZTAbX/z20rhislgsebIytqzKYrH88fvvOrPBYrGUdNV/QP/q45CjO2NdPktx/zL9xJexDhsKOFsqK75IPL4r6cSBMuChGsjhctCBGiBS5H/t1vSrsHADDvt0ds6awrPlJEy2MyKrD8q45omy3vefLutWzKs6nTVqZ3wfqLbGJqzjYWXFVoNhjVa8rzBai2Ws3XjXWIE621mTTrfmiF1ZMVt7VR/Pzq38zWdlMJmeLuusArO1i2ltiTG++Q89eusePppZWHzy8NGMNYv3lyBhPXT6e95icY1DPjv3ZGnp6fKy0WQyrzU6WTegp8vLJpNtq1jzh61xE62a+7NnKxMTJhcX4+Do0rM+oz77t2flK6b8BzNRj+eSV43cxSel39+Lnp0rfPiw8MrNkBu3or//PvWn71N+uJ1651be19cyr1zOPH8+ZWIy4vyZzNOTyVPjEZNjYb2DgbJ2vKqTquoMa+oKErRg1F3U5h5SUwe6XglnN0CKxcBKGZQrg3EkoEoRqFQALuD55dSDioVoNh9dUo8u4aHYAnStHCNqQdarkNn1fnl8QGsvra+f2T8Q1jvI7O8PPzkc1dRBqFFCU2v9UqrcwcVBR9gcRTOsuY0kakbVKmAcJaRejeSpkOouorITr2jHqLtwI2Oh587HjI4ze4eIQycD+obIPUOE7kGiphfXM0RWd+MUXShJO1KoRUjaUcJWhKQTJ+8hlsuh/FaMvJvYOUDrHKQIWuA5PD9moQer3CtfAqlRIUSt6BolXKzFyjrwXDWcq4KVSsHpPL+EGr80Hiiuyju93q9QDo3lAyGprm4JcMf05M+ya7fl8g5mlW3LFh8tKUqVoouawKVyWFMXma/GFIgAKQI/VrV3SI13vAiYLAaGVPrgst2oZZ4B1d6obFdwsjO65ASq1JPE9aU1APwlQKYCHKyChrbAmEoohu0Ly/ZCFflgSv3w5X6EOiRMW3ioZfxjxTVngQImKT6kubil5Y69vH+/fHS/dISkSskcQeeN4RPbsFEyVIQYmarFVExS8sZJjEYYTY4KaEX7N0JotcCMfnxCM5paBaHVQgN4EGo1gMz2Dqz3Y4qA4Qp4bBs2qAFBqoJQRXCKCI4uA8KKAJA8H1iOJzLPk1AGCG5EBdTBwmSIjFFccj82tg0T3YIOl/gh+MmHVFOojgy6GhauxWSOEnPHyekD5KgWrH89lMCGUGth9AYkqQpMrYf6C2HEGjCWDQwQwRMHCEUToYWnqIUj1JpLlIpxZpSEENGEYilRQWJEmAwTqUKm9eDS23ERYlSYAJXYhi2eoghu0KU3A6RX6Ow+QpwYGcyFMmuh4UJ4jAQRWAul10DxpQAfTtYBxXkfaTO9pbh0nMGZpOX1EConSOXjlLJT1PxT+PILZM41atk5Cvscuew8JUGLDuRCA7nQID6UXg2lcyDUWqi/BBbSgg5SICKV+KQ2csZJfPZJCo0Hp0uINA02uA2TOUiM12AjxcjIBlRwAwomR+KakFgtCiVFgblwsAyFasFAZEjvKjCgDgaXIP1ECFcOxJUHdxEgHKugjrVQZzHyqNUZVQSwz/Y9XAzck+T+ZbQLNI9c28YbvH6+4eLdwJK4/aEndiRCP61kbxWd/KSu/stC/y+K6FvFg5/UsfcUeuyoK95W37mzpPzTorSP+X3rhWM7Mvy3luZ/LJjYnc84kO2+L91rZ4TzjnDn7cHHdgQ6bgtz2hzjsjnG+f8yD0DKmY/0T9PbJf+HsOeflP1J/LxHi7Oc9oaDTK/T187d/OW75Lrsc7emZ5fnl1cMi/ql/smh8UunF3RP5F3qT8lH/4HbkyLIfbA088S83DPRfyjCZz3lkKSnacH49IlZ1zHaczTY75/YvVvpDttCjm0POrad4bgj0O7jpPCtVbKdGfhdaW77ykEHqyEH2cBPoo4myYqfjJx8BgbrW1rML14s6w0rK6vv8U0Gg9FoMBnWZF3r5+kVWxWSeU23eN+tbbZOFOt2srJi44fbAhm2/J01mme9wOawWrKiatf2jJWVFcNat5LBYDCbV+YXFu/+9PPS0+X3s2p5WWcymazRPONa5mPp6fL/YEP9t2mxaIMAPnk/KqzVeH9DyS681y2szqilp8trICqjFYi4tmEZVlasjRzmNfuXwVbmZ42Y6w3m3357eveuCYvVp2bPLZ2dmUs26otWzdXz86mzc8kGXfkLs3h2vujHfycvzld+dzfxwtWgC1eCv7+d/MPt/G+/Zl+5lHVqPGhwNKB3mDIwwOjpJff1UkdGmK0dBGkTQq6Cq5oR0mZItRRQLoHWKlC1CkRBvVdKuXN6jVshD1jCAxdyPXKqXbOqTxTywEX1oKI633KBX5UIxuYhCusAJTxPnhxYLYGmVromljrKNXh1M76lJUDShKkSevOlsBopLI8LiGO7R+Z9dSINtzO9JL3SPa/GlSMEVvO9K0S+bJFfjQSo1mCb2vGNGoSyHXXyVOjkZMTQKF3d7KOUemvVMI0G0dqF0XZjNB0IudZP1QZRd6AlrShBC7yhDSnvwnUMUsVtmOomhEiDlGpgXLlPtdSnSgqKL3PBpx6MqzheLfFp1uDkGkyx0LNU5FEj9aqUnMiqdyuTg/NFwIx6cDrXt0ACThP6oLIOu4TtdQvZDYo5DEt0841184g4bBeF+CCB652NDSp1JuccT+e4VzfCy8TQiErHwHJHbL4DMteOWnqUUOACT3QCJB+B5Nnhyo7C85zdUw56F9r7lTiAyxzx3BOBjWCmHMxQQBhyCLEWQKwCMMWwUDk8VIn0FNVub7zgWZ2PKkMTq6AhKvzuzmufKr9xqi8G1UWRRcTIXmJsPzFUgYlrw2WeJLJPU2ov0lJ78CwVisyDYsrB6CoIqgwcrEBlj5HSuvHMeliUCp3SR0gZIIRJEQQ20L8WEtOKidZighoR/rUQUiWYUAXBV4CRZUAiF0qtgzLqYcE8WEAthFELYdRBQ0TwxA5sfCsmWoNMasNAW5Uft970aauGazPx8pCYVmxaPzp3khLejCawQcENuPAWHEOCxLAB9AYYS4MOlMACRbD4PnzWBK14kpXeR4hpQucMEPL6SJFSDEtKiNBi4ntxESpcQicuZwRfNEEsnaSlaijMOniEDJk3Qqi/GiC9yVTdZPInaZkqbJQAHi9BxjagQrgIZh2EUgn25yJQ/Mwjwna79mtRPQlFE+TMLkJON61k1D+xGRutQBaMUvJHSZFSRHI7pvIyteoKNaUTG9qAiJAj/DngECGUWQ8jceDEWmiIHJ12kpA+TI3oIMQN4WgKBL4BHdIaQG9BR/XgC6eoZWf8MwfJDC0GrERiWlBYDQrTjIaJEBAhHKrAwNVoqALlI0AAxEgfKdJViHDhw53qYceroY4V4GPVEIdy8JF8P4dsH7v4E/uj3A/FeuyLctkd4byX5bQnFvihaOLzSOieQLu9jCO7Q5z2xHvtTfHam+GxN8frs9qMTfKR7aKG9U1Xtkp6djSoPlRe3ibQ7MtG7wp32hXrs0E4tL0g9auE43sL/L5I9dyR7LEj2X1HsvvHYce3RDpvjnPdFO2yOdJxazzso4yyD6LI/yLs/gh/cFPg0fX+9h+SDm2gHd4S4LCVcXQjw2ED1W4T1e5D1P6PcAc34Q+tR+7/ELnvI8bh9Uz7j4j7twbYbyQf/Aiz/wPqoQ+C7D/yt9/kf2RzkOMG0qH1pEMfs47tiHPdkeq2K/PEF6keO6Ncd8Ud3syXbivN2JXpuivTe2+M+1cJ7p9EH+VPtf4hka04O5l+/HFpZdV2RmReWV7DQOnXNgDrPmE0mnR6nTWUtrr6bM3AaltBntrg5NYWVaN55a9qvP/hJDK+55DrDaurz54u60y2zJ15reXbsLysX1lZtUriv/x6z7pbrAFrTTq9Qa+38UX0BoNBb3j27PnfobP/c1pYSR7W/9/X4c0vLFqz3FaVYs7mhlp8+GjmydJTq+XJKrXb5t5fZHa9wWh6qrP+3QaT2bwGWzfbhB2D0fTsuaFRugoEmS6cnTW3PnwUtjCfqlvOMxuLV011K0a+brnuyWL145myX37Nv3Erbvoa6+Y38d9+nXXzetmV6eIrF3MnxoP7hsPOTFdf/1o0PpHb3kkdHUs9P807f5F3YZo/cb5WrGUV8YBsEbSQB1d0ZbYNsXnKkJxK98IaQEtPZv9Ypaw1uoTnVy/DD4wWnbnI7e6PFUpRqs74wYkKbXdsjQii6U3uHa0UyKmnJsr6hwuULcFdw8WKrrwSHja32lOgDGruzslTciBl9dKOnNbeTHV7alt/obI1UiAj9A3nX7zIU3cwFRpMeyetuQ3V3A5v76KcnSobbEuUlPmKyk4oZBBNO7F/JOHcxcoz58o6upmtXQRFG1rQDG9swwg1mFIpOIXjym9mDExVjJ6r1vZGc8QgWXu0uDNP0VsweaH24jS/byj15ETx2FlOzzh78HSFoieB14zhqeEVUki1EpbL98oT0SvVOZzmHK42t1wSmFrmikywh8e7poszIttOhXIzkYnHYqtI6qGSrHpyXAVC0p/Hbo7JkQVzWnPLNWksDhRTcDSMRynrymV3phErQcUdGdUDhdUDhZW9hZHCAFKdD10CojeCAuVgqhAUrISzmlGBYii1kfKV/LRveQK60IdYDiJzIAEC7EF5707F9Gfqs06asaCBzLgBbKAE5c+Dh0hRST34gglS7gAhoRlDqQJjS4H4MhC2FIgvB1G5MIYIHq5EhchRYWJkrBqTOUzMHiIyuTBcCTCgDhbcgPDnQllCmD8HQq+HMYVwdDnYX4mM7sPlT5DLTpPz+glJakxqKzZSgsgaJiR3YMIlCGYdEFYb/7l0eGfj4CH5uJPqlLe8jiymR2swDBGSKUKzuonRw8TIHgyJAyTVg8K0+NwpRs4oLaEHH6UlhsqRab2EtG5CZCM6WAANEcGCZYjkAUpiDyGsgRApxSW0YbMGiexz5NLTlDglmlEDZ3Ch2T3+ouuhkpv+ytsM6ZXg0n5q6WBgqpqYpCIkqFAsASKqGRneBHMT1Xyi/cW/JS9vHJ3ejUtupqRpKGFCWLwCEyslsESoUCGMWQ9NbkOndGGilChGHTygBuJfDY5RobN6yeGNeEwlGF8DZkgQDDGO1EBEy1BwORIuQlOVVIwag9OioofxiacIob14cBMaqEBhmlFINQrZjIKp0CAxwk+C9JWjvBQoXyn6hBh1XAx3EiJcrF8ipAMb9FWc+6Esn8MlwMOZPnYJHnaJJw6neh6I99jLcjnAct7Hcv6H5MyRbLJzguuRaLcDLKd9QY67Q512p3jtyvbbneu3nZ3+IXfws/LKr/JR+3N99uaQ9qX47M/325vi8WUW8F/iwZ01WQdKPPaVg3fn+OxkHPuU5fxpjOuOJPfNiW6b49y2xLltjHJaH2b3QVrOhwlJH1G++oBu9/9CHT4IOfoh0+GDoCP/DDz8L8bhf4U5/INx+J+0Q/+kHPwnfv8H6H0fkQ58FGi/MdxxU/Tx9cH2/w+37x+wXf+AfPkh1W4T69j6oCMfEr/aQDu0MchhK+vYNtbxHWFOnyW6fVXsvafQ54t4t8+iXTeBKgHZAAAgAElEQVTXNe0oT9yV4bInynVPmPO+JM/NcQ68iRbL9BV9UfHTe/dWf/ttDQZuUyysN2KbuG0w2iCA1mCdycoPN1gVC5vMYFwzzv4F5zC970GyqRcm89/q8GwXr/3IZPXvWqVrqyt1ZWXlydLTh48e255HrzeazMt6G3BQ97fODPPK6n86hrJYLOusC8SitaNiYdEGIZ9bmJ2bn5ubn7GaaOcXFhYXHz2e1en11klofUfes6hslCu9Vd6x+rr+8oTprbuYYY2j++y5cebxMg77ghVpmv9xbok3Px+lN2QsLacaDWVLT0p/+CX+u59Srt2OPnc95PTl4IkLzOkrEbe/zvnmatnV6YorF/MvnEman71qfQHmlaWhk3l3f5z4+6s6f70zo8ojr86rmId/8nTeYrHcujOZUuRSKaA+f2G2WCyXrw0UVDp39ee8/vONxWL55uvuBjF2bKLOYrHcvXtGqWYt62d+f/VHuTDQuKJfXr5/6lSl9Zll2jRm0t6RSZXFYtGb/5R39S/rFhcXH/30y02LxfL1N6MN0qDFxQfPnr9o7k5RqHGdXcyWdnyjxLurJeLdW8v9H29VxnvXZB6TSkHtbfSf7p63WCwmk667P1GpgTVp0QIVtF4FL2sEZ9adKG7Af//rFevvXX56r38g+4efzv79ZV67eWrp6cz7hw8ef6/qYPLV8AIBKL7SGxG3r2Nc9v6nS0u/CpoifMJ2hxb4P326ZLFYzt+4hE72ah0RWCyW9pP1ZdLYt28sd375buLSqMVief36bXFTxoHwjzVTKovFsmzUhdTSX7767f0Tak+rIcUu+BpfUp0vmetNb/ALawaztPBQFQgpSjogGqDxkeFKWGInNq0XH6VGMmUMKo9GaaB7art9m+QBfACxApDaDauYxhVN4WNUyBgZIlwIC+XBwgSwMAEshAdNkCOjxAhGDSSkHhYmhAVxYSwJMm2IWDhJjlGjmTxYiBCeoMVk9OAqRoil/fiEJhSTCw3kwgJF8MQeXFIfLmMAX3qKXHfeX/RNQNkUOXeYUHSaXHyWkjtGTO0gRPCh2EJvryLm0aqyr3jqww2twMpAbAWC1YIL70GyOsh0TbiLugncWhaiwqf1M9NG6ax2VLgWHdWCidfgUroJUQpMSAOMxgEF1qNSeumRTbgIJTKQDw0RoiLlmNRubNU0pWySlNCEYdRAg+sRub3EytOkyjPkukuB7NEA7qWgitPUmvOU+mlaZhuOJUUyG1Eewor1LQ/B3c3JbdBAASRKgUptx0ZKULEyFKMGEiaEhwnhYTx0CBcZwIEG1EACaiEhfFiMHJneiUtsJxM4EFQpCFMBxdXASHUYZDkKVAuDK5AQARzAgwMUSJgahW9Fk9owIDnSV4ECKlGQJhRIiQI3oSBKNECO8uAjnIVwZx7crRbuXAVx5EKP8eAuQoSLCHGUCz9UBTmQ5XMo2fNIAcA+D3A4z88uzdsuw+dQsqd9jLtTrOuRjKCtjecdMzEuia6uqV6eGd5OiR4Hw132Mo7tCXH+KtL1QITjoRC7g+FH98e67Yl03cM6vjfSZW+S15fpHp+wIzY3jO4uizqUf2J3mtcXySc+T3D/LNLlk6BjO2JctqR4bEpw2xTnujHWdWPUkfXJQR+ll6yPBm6IdNwQ6bwhwmkD6/h61rGPmA4fUu020O3Xhxz7KNJ5fcixj6h2H1IPb2Id25rosiXWeXO005Z45y1xzpsjjm0MsN9IOrSZbr857NjGoKMbgo5uDjm2lWq/LdDh0xiXnRkeu4p8vsjx/iLy6Lbk8E2c/k/yAr/McNuV6bMn6cSXcW77ojw6JntfvX2nN6/YcmZGWx7b1kvxlznV+nlapzcarR0Sf1UhmWz+JavSYDQarQdZujV++OrK6lrhtsFgsEHL/wokrDlurXlsg9HWmWFci/tZz6PmFxZXrLx0k1XwMBuMJp3BhrM1Gox6g/F/WSwsFss6q7j99xILK0lw7n1me3ZubmHh0ePHT63NrUajtanDuivobf1/Jmvk4r0/zOrEMpvNBoP1z7J1lFv3IP3L3wwjI6by8hczC4uGXxcWa+cWYn95GPlwNvnRTOL174Iu3gy6+m3YhRvMM5cDh05Txs4G3byefeVS1vT5rNMTMTeuVVsslidLd3/6adJisfxy79LgSN43tzTPni+/fLl66Ua3RBtVIYTmVHuW8HCP53+1WCwPZ37Or8Q3abNe/f7SYrFcvNJZwPYYGq6xvLNYLJZffpoWCIliCcVgfDI7d/fcuebXr/+8+vVgEQdhND+dmfm2rSPL+n6199VEpztevj5ssVgeLxkEmraZuXszj+9+9/3Fd+/ezc3/1CBjPnh0x2jWqzoSuSJfiRwua4TXsZ1bxEGvXr386eZ0CcutIsWBV+PZ2kJ5+O9vLBbLsxVTtzalrsJZIgGLlFChEiZuglcI3U+dE757Z7k/8/2Pv16xWCy//Hyxtyf1yvWulWdGg2m5bZhXJoqamb+3+tx44Ubr5MWG1v4cjhSdxvEOynMlpDlBo/e0jYosFsvlW6e+++mqxWI5dWHA2f/TlCqWyWy0WCzXf/iRmOanHqi2vLNoRrhl8uQXL15cv3N14HTv2zdv37x+U6UtO8LaO3Vj3GKxPFp4wKyirLxYfbB4v6aXLRmrSVYzUVWu2Gp3aN4JBCcQL42mNCfRFIFEbdoe9VmQjBvXiUkZxuaOEQuniGkj+Ag1LFAIxtXTXZr6IYI8Bh8UIAv17+fFTtXE9yUlK+GcMTLnJKVqhMLuI+a14XJasaW9+KJOfGYbLqcHl9KCZnKhjDoIqwmVNETImyAVTpIyBnGJGkzBIFF82V/+Nb32DJU9SqyYIGf04kOlSFotOKIFndSHz+jCZffgCoaJGZ24mCZUcjcu6yQh+yQpQYOj1EDRxb74QldkKe7Lpm9chXVoDgQtjUa2cf1bYz20bdvl3+5VXYc2FwepEIGNSLoUnjJGYl/0j23Fx2rRSV2YjAF8hAJFLIf6i2BxfYSi89SCUWJcMzqgDhZYC0ttxXPO+1edoWa241lCeJgAnqLB5vThM7pw0Y2onAEs/0pg49dBtVcodRdp4VIkohgIzQccr2Z/0nQR2syNVWLSujD5A4ToBlQoHxGvRscqUaECaBgfFS5ERTWiWEJ4EBcawofFKVHJzegYJZIlQ1EFcKoUTdOiaHICmA11zfAEVIFgIgSQBwcokOAmNLoFjWpBA+QoTxHcT470liG9pCiAHA1SoAFSlBsH5lQDdeFAnCtARzJ8Dmf72leCHergjjUwu2yfg2leB3N9D6R42qd7HykHH66GHUr1OpTmfSjD+3DiiWMpvjuE/fsruU7JXi7JHn7ZPugSALzQzyvD2zHO3Tnewy3pBCzPB17o65Hqacdy2R/qvCf4+B7msd3M418kuW6vSf5YPPJlZsD+iGO7gpw+D3f+PNFjZ6zbJ3Hu2yOct4U7b41x3ZTovinBbVOs0+ZY938VcD9KDdwYbb8hxnlDtPOGGJf1Uc7rw4+vDz++nmS3PshxQ5TThmjnjXEuW2Odt0Yc38x02Eg/siXG6eNkt4/jXLaFHf84xmVL2LENxIObw49vjnXeHOOyJcppC+v49ljXz7O8d2Z574hx/TzefVe0/cfllZurlZ8n+32Z5rk78cTuaPdNpL1h1XFPFhfN5hWj2XYUb62f0+kMRpNZvyZK2xQCW02FLUxnXR0MxjVzrc0c+1fw23rWtAasteE6bGRy25GUrQRpeU2vNppMOr3OuKYFWNuWrCrF4uITqyhgi1FbP9xbezYMJp3e8Of/OiosFss6K1x28cmTmb8q86x5C2v8wvbNZZ1epzdYawKtLi6Dwagz2FAkfztQsy041hdm80TZ/GFr3ESd3ryyYtDpzQbjU53OaHw+O3fj4Uz6j/8OuXsv7N79iJs/hN2+G/vjz4nf3A6/eI05ecG/9xTl5GTo+FT46cn44RHGhelSi8Vy/VZHvRg8Ol7SP5wtlIBkTfj5hZ+MhnmllpXLcasUwSt4IJGcNrfwq8Vi0emXqvhBXf2ct2/fWSyW6Ut9xcXwqSm19V2YmbnbIPGvq0dcu97/228vdfqF169fKzQpJdWAZ8+N9+/fVGtSrVdevjZayEbcv3/TYrHMLOr46tbHc/fvPfjh5u0L7969e/bC1NRW9NO9bw0mXXt3mqQRzOcDKvKdSxIOiEspL56/+Pd3l3jJXmUpR4oyHES1GN3y43dv3759+65bkZMVtruywKVe4CsU+goFPjyR68XLjRaLZeS0olyAb+7JUnck1nC9a4X0x/MPHs3+Ep7lHJHjPLf4aGbh34W16LJaN0EjjCtFlNaD2Hwwmwcu43pOX2u2WCwtXbkNqrQ3b97cuHPJJ2AHV5Hx+vXrt2/fLjzVozNjBZ1ii+VdQWtPQJ3k5YuX17670j/Va/2IIe4TwhLB92fuWyyWhwsPGJXE3179dv7O5M6w3XsSoE75DFR9AKg+wa6Ca1+rcK/jO/LbDws7nGQdHopakogULIXR+bBwOTKpExelRgfyYTFaWHh/pEfrGbQggdgQ4dx+5rjyrI+i11l7IXOUq7xAE036i0/T5RcDhJM04QRVdoFeN0WtPUspGiKwRAg6B0KvBtM5kFAJIrYFHd+CSu/GssdInLPU2gs07jStdIKc0YnLHSSm9eKpNRAcG0jnQcObUAk9uJxhYvk4Oa8PHyVGsATIsAZEsAgWIkWEKVG0ajCtEggUcfYrToPqQvF8pLuSv7F19kDr1GfqG84lifZVlV+pJuG1AdhiYKiMFDdCTh8nJ3T5p/X7l54OKDxFy+ynBAnR2DIQU41MHSNVTVPLzpBzh0l5Q8T8IXLFVCD/GkP5Nat6jJrQhM7uIRSPkmNlKBYfFqdEVp2jVp8PKJkg11ygJ7ZiEaVgLAdEF/h6K6odtFfp8riwBnCiEpetxcbJ0UlaTNEkuWySXDlGLTxFKpkglU+QqybIlePkkpOk0kly5Xl6whApsB3D6MIFdBNQTRhQI9qTAz5RAIJUIBENBIASBVCgICoUuAnl1YDwqIEDGtFAGcG5AXGiEQWUo8EKtHsN1KkE5FQMdC4DHs3zs0v1OpjjcyDb91CK18Fw1wMRLgezff4/be8Z1WTer41+2efZz/NOcxw76DjjODqKSA0lhBTSe6P33nvvNRBaAkkIoffea+goImLvFQsqCukJYMPRnA8JzJyz3rP3fvdeJx+UtbwNd/Lh97uv/9WOp4J/T7I+wYD9ngY+5mfyWzDgeLTl8Riz3zNc9/GG9WIolhHGmlVhXwBzKrShMqA2SSBYAgibau3HQwYL0NQcqFUM0CLCwiTMXC8AcMLT6GfnU/sT3PeUNBxOsjsSYXQ4ylI3zFw3AKATY3kgDrg/BLDP8cxee72f3M7s8jf8IdDw+xD0v2U1/Vt247ehiO8Czn7nb/hdgNF3ASbfBhh/G2D8jbv+t54G3/oZfetv9J2/8Y8+hrud9Xc5nP7eWW+Xh/7uUJOf3PV3U07+YHvyO+dTP7nqf+t86h9+Bv/0N/gm0Oi7IJO9oYCDUZb7w8z22ertd9TT9TP8kVG6OytNN9xINxyo6wvYa3vSwB/cNzP0fuO9TKZ9ON6hKFQqlTb7TzP7FUqJRKYJ6tA+8qu0aEAskSoVKm05klS+Axe2i1GVYg0rLpYolSq5XDtpNQrdnRRCuUIhFktV6+sawkMDbmQybba5TK6QyxUrK292IIi2xlUk1gxwlVL1H6MK7bZ49vzFysrb58uaVu3lFY2IduXNy9cr26dSryViiWg7DEtzDKVVym6Xu2puQrqDsCRSmVyhzePdrvKQSmUSiUwjIhaLxFK5QqpQqlQaVnzj1euhp888HzxxW3oe/Php1O0Hwffuhzx8GHfjRtjVq0Gj0y59o/bDQvcJoX9zO7W+00Mmf/1W9FzQ4MZkAUo4kFIevLrOceXNI5lspa0zLJFpnlgIKeXiaqrdVt48UavVW5+2SgX+g2MCzcc+d649P49+/fr0xoZyc3NdInnD5tHjUg0amyM/fvygVqtfLj9kFFIjkkzkKsnS02u1jRGa//jw0bWiYm+RaFmtVr9YWWPXNi2/fv746Z2Fy9OfP3/+/Oefs/PDDx5fk8pEDU2RrGIYqwieFQtIcD9ekkB9t7H57N58cSQwzvnXcPsjudGwdxuqzXX5n3/+Od6ZE+N+OCfBrDDLqjTXuqQQzCoGtneFKZTipy/u8ASU2IxTUVlGQUlns9hOb1aX37x9WlRKzcpHvlp5tip6UV7tU15O4gvI+RxMPg/LriDxBJQyLvrSpQa1Wt3Zl9c1UPJp69PoTBvdT7dnqFD9VS2ViaUKuUVoYlpFs1qtjuPmUeMCNjfeXby52DXe9Wnro1qtbh5roic4iyUKtVq99Oo1JiXx/ftN4e2Hu/ziDKKDjkXG/paYdyaLZZTHsMpwgCZjwSkU8xRHNMvVQYAl5Vk7lsKdi+GORXDfKqyXAEtjwm3ZMM8mikVL+1HByK+CkeO8RkIOBZ9DBLKSzdrmEzp9MttxjC4yR0hjTdEbFx3brrnkjFJj2vCeXIR9HsyBCdMc0NMZUGo2xKUY4cNDB1WiEzoJ2UJq1hg1oZcU1oLzFqBo+TB8OhifDsalWhMzwS58ZNQgMWuGlnuOnjdDi+8genGRjiw4lQFzF6A8KxE0Jup45ZhVVQa4MuFg7bm9jVd+5bT+VlhjyEiEp1nCCl2OV4yZs7NIxWCPVrL/INmrC+/fRI3scsqedcgYo4U0E/zbCHQWHJ8NcapGhw2TMmboeedt08focZ2UtFFaXA8pd8qOs+iU2EOKbsNHtRKiWvHupUi/cmxwPTZxgJQ2Qo7uIHiUYkkMmH0l2qsZjqjP2lf/3JoVH1FnE9RMiO+jMEdofjxMaAMha8qheNEpZZYaOUmPmqYkn6dmztHS52ixk7a0slB6gyOt3olY5YaoxoIq0KAKtHUFGlSCAmYhLRlIy3yUJR8JqkCblaFMCpGG+QgTDgrAxZwthUN4ZEQlyboSDSiEn00CG6SAzTNRgHTEiSDAcR+TE96AX9yNDMLBZimYX9Osj2dCj2dCf8+CHc+AHI+z+i3G8vdEy5PJZoeL0o+Vj+OYbjQGhMiwoeUiQpsJGRP0lD6SfyUqsByd0UXiTdlldVO8ShE+HIRzoQ09DwpPBp0NApzwOHPYE/VTYcu+zODDUaZHkiwPJ1roxgB0Ys0OxlrsjzbfH2q6Lxiw18v0pwDS/8pk/zOn9pss/j9zO/4tr/0fOXX/Ss36PtTyhxDT70MA3wcDvg8BfB9k+n2w6ffBpj8EmuzyNvrBx2hPqMm+SMCecMCeKPOfgk2+cztlGYqr6KkXXpodODc+dGm2YbwHnu78L1/9vWGAfX7G+3yNDwWaHHI7o+ttuSebty879kic6eEQC13Ps3q+QH53nVSm1BKzCtWOOFXboiqTiUViDU+gUCj+5reQrqvWtyGI5O+7QaOJ0laiSiRKlTbPQ4sztJhAspMZpX0u10YWKjUCKtF2ELpmYUhlMs00lkika2si2XbuyJpIpFAolSrV+/cf/tM9od0WEpn8+fPl12+0PPaLZU307PIOtlgTiWQyuVby9bfvQiLTFPXJttGDtp/v/6kP0ywJ7Z8yuUKjtVUolRpyZk0kkslkayKpRCZ5/abmyVOXp8+Dl5cTnj5PfPQ49sUS89H9rFs3ky/MB/cJbQdGncfHvBta6RW12IHhlA8fNh4/uyWo9WBxYMUcGL/KfuXNI5nsTVNbcFoxsICL4fAwgmqHN2+eaD5qe1fWxUvdarX6zy9fZmZb2CyXZ8/uPn9+78HDax8/feCUuyWmmVdUeDx/fletVg+PcJNSLOLSgHKF6NGTy2XVwZozq7W1V529ZXKFWK1WL6+8LamtevHq6eOlOwuXZz5+/KBUKZZfPXn4+Nqa6OXV60KFYvXDp41371Ti1deXpgfX5bJnjy8ywizSXX4tDDzdI4h+t7Fx++o5mfjtvVvCsgLo8ycXPrxf//hh/ePHjZWVuy2tXhNThR8/vFt6Ms/kECLTDYKS9LLYDq/fLr96/YTJJicz4EvP7339+mVr6/3y60f5XMfrt8fefVj/8HHz48fN+w8XLt+YUKvVn7Y+fPnyeeXts+Q8W69Iw/MX+5Qq+YXFGblClsjKyOEVqL+qM8oS3eLpmxubc9fudoyPffj4Qa1Wn7t2q6iubX1jQ61WP331CpOWLFbIPn5WizfU83cuE9KoZ0NBsDQEIhWETjdDpZjaxBghYo1w6RZ2HBtaMcy5FOFZhvTgIDxKkV5clBMLTmbAiNkgeL77yfKhM/weVK6LE8PMh2XtxYJbl9ciG5sLB3E15+3bFpzaLjuXTdOjG7A+PKRXKcKjBB7IR4ZUoLw58AA+yr8M5cdD+vFQEVWY2FpMaAUqrA4b10uK6SJGNOG8+UhyBpieC7XPt7Fj2rhxEc4chAMb7lWNCenAJ4ySc2bs4rqJriw4NQfqVYOOGMC58mlHKqeONZ/f1fTkcNkwiBUJzcBbxsNw+QgMz9a0qvxk5TCmOsSpC+3chvfoxDs3YB1rsXQuyq0MFTNIDh8ge7fifTvwLgIMjQV3qcMEtlHj+5xjeqgRjfToVkJsNzG8nZwxRU/ppwZXYwLK0Um9xOxJekI31Z6JcGNhPHkIzzKkOwfpWoKwLbRx5MBINVG76u7BmvNjOpGBHfiIHmKukJ7WR49qJ/q1Uz37ie6DOKdevF0nzr4TZ9eBp9bj4Qxfc4YvmE8CFvmY54QYp0Was+zBVTbgShSsFAcoQBjlws1ZGAAHZcHDGnNRhiVIAxbcoARhyEEYsuCAXIQVGwUqR1kyEObJCMMksH6k1alg8+OeRie9TE54mZzwMtH3BxoEgA97GB52M/jN30wv1PpYuOUvAaa/+AJ+S0D9nJ+yq3LuaIWQynMKakeH9ZB9a8hhPcS0OVrqOVraFLV60bnjhmv9ZZe8QXpJP6Vp2p4/TM/qIDgV2ljHAfX8TI45/rEvLuV71sD+3NSDGbRDafiDaYQD6c4HMoL3pQftSw/ck5X6PaP8X7ntP6Rl/BSN+ynCencE9Mco7K6EoH8xu75JS/kx1GBXmNmuMLNdoWa7A4x/DAbs9jX+ycNwt7fRrmCTXaGmu8PN9sVa7o2x+CbCwCKZMjI9tvp69e3K6urKmuiNSPJWMrN43irN9t99z+x3MdB1MdQJMD3qb3woivATg3MwzfdItKmu+1nDYCtBe7lsfkH58JFYpuGuJTKZbHV1Taaty1ZqJKp/+S22k53kcsXqqiaHXKxSrWuIXrH2Oo0VQb5DDyuUKs1YF4vFCqVKKpNKpJrZK90O6pCLtDUYkm0KXbHzgC79q3FP9vzFskKhWBOJVesbMql8fWPjy5cv/19GvP/9tvjy9atSpdKEy2rCoDSnTxrLhSYjV+MQ+fsm3NGHybYpeA3A0Zg+NHes0YftCL80CEujD9OkmsvkcpVKtSYSKZRKqWzz9eurT59HLT3zfv4i/Nmz+KWlpCePcm7cjBuddeoR0ocmnPuHHVp7aGWNmOZ229Jym57BeNW67PXKY36Ne1KuaTGf+vrNQ5lspaU9OJ8Hziu1ScozZ3DwK2+WPnx4//7dxp27869ePVpfV3769Gl6urmkxFsqefvoybUbN899+fK1o5uRl4ficJ3v319Qq9WDI1z/iJOZubDNDdm9R5eK+D5qtXpjQ6FSyS9fPy+VS5Xrm69Wlsvqip+/XLr/8NaFS9Mbm+s3bs8rVdJV0SuReHlhsffli9uiladKybJ45d6NC11KuWzpyaWKPGRZ/JnaLMvr55vebagunxteff3i5fL9Cjb51rV+0dvn4tXnUtGLRw/nWpq9BBWw8Sn2u/ebj5cWCzmYpGyDkkq3VdHLVytPUvPREelWT1/c//PPLZVy9dnzqw1Nvg/uC1WqN2LZS4ns1fXbE4s3hGq1WqoQq9aVW1tb1a2FTmFWt+/feLWyPDY9pFIp2wYbWDVM9Vd1Oj/FJd5hc2Nj7tr99tFZ1caGTKFYWn5x6eY1qUz6/sO7569fEOJJEoXkw6fNl6InY5eH7PIw4AQDVLq5TSIAlmiOSLGEp1gikoHwBEtqMdRZgPKqwYR1EZOGyNlCcpaQHNOBcypGODJtaNlgJzbWr4LgX45K7iLkDFPS221sq6NO105F19GSmzGMTgK7n1LUQ2Z0EnLaCZmtxII+SnE/JasDH1uPrpqxa5x3qJqxLR+jlI2TCweI8fUYfx7Sn4sMrcVEdeD9KlB+ZYjEbjxjmBzfhndiwV15KJ8qTEgzzr0MaVdoEzdKLlqwyximepQi7Apg3vUYuwIYMNN/T+XcT/wpSJazTYo5PA1MLIRjygP/qBs5Vd8JYXvTBFiPAZpLD8WuHmdXjXasw9ryULgMCCEH4tWEda3DutagfTsI7lUEexbcuQzlJkAH1uL9+BhvLsqjFBFYjw9rIQU3YFMHqDlCh4QecoaQljVJC6zDOOYjfSuwSUOUpBFqwiApop3gyEOiMxE6rCZCe6pXrTWFh/Kqwya2U3P6yKFNOCqLSKzG23US6a1EchMeWYvC1BHI1S7GcclG2X5AAdy0yOFsSOHZoELz7GBIBR7Gp1qwcMZMqD4DYlaEseTgDTgIIw7SiIM05CCNuSiTYpRRFtQ4HQLIgpqmQswSoQYxVobhViZh1qd9jY2CLMxCwUZBFsAIsFGg+Wkv0zN+Zqf9jI57GhzzNP7ZxeCI4x/HfGF7S3r/Jbh6NC3hTCKSWIr17cb7d2FIhTBiEcyvFRcxQIwcISZPUMsuOeRP2xYIbadu+T5cDl96FX3jSWBsDQaebGUUan7C2/AXV8NDwd77Clt/5I3u4gx/w5v4V9nYLnbr7oKan5iC/RlZ+6P89ruA93sY7ws13hthujfcZF+Y/vRqgg0AACAASURBVO4Y7L+zxn5Ii90dYfhTuMHucMPd4WZ7gkz3BpjsDzDdHWL6Ywhgd6Dpbi/D3X7Ge6Ms9sVafBdhmNxRpBQrXq+8efXqtUYI+ubt6gfV+6yu0m999fd6Gh7wNNofYaEbbHwgkvwTo+xAkrtumPEhb+OAkvi1mdkNBFLJYkvevRdLNMnhWnuyUqnSRh+JJVKpXBMwvkMYiLRVSCJtAJRUyzqItwu1NdlQmvdZ2/Zb/AVBJBK5XCGXa/16IpFIoVBtgw+J5uRGkxSy8yivUq2vvHl77/5DDezY2Njc2vrPz53+N9tC89fW1pZILHm7uvry1avll680IeQisXgH9Wh4kh1yRrMJtUIxrbRLLpXKNA7G7Uo/pSYgRaL1Cso1KVfaxSvepnqUKvHrV2Jumay3f3m178kjr6fPwp4+S36ylPzgQcKNW3FTc96943Z9Y04dA/Z1HcTGLnJTK5knQBeU2nQOZG5tfbp4pb+Ig6qtd3i98kgmW2nvCC3kQWLyLELSDYoF1NW156uil0vPbm9urr97t7G0dPPd+/Vzsy1VVeHv3/9VETU2WR+fal7IcVKp5Gq1+vXrpSK2XTrDamND+vDxIrcySK1Wv3jxQCpdlUhFr1ZeLS2/fbP6sq6Vvfxq6fGT25evnltflw8Ml0lkq39++SKRvq2q8UuM+D0r9Ex9nkVNxpnucscP7zeXHl+sLSNXskGVbNjt6yM7v/3Nq2elmZTUsBN5SSY50QY58QYl+RZlXKvyKkxBidXgYM7W1qfLV9pycg0ENW5r4uXXK0+45bbMEuzK6rM10Qt+lXtuMYRdhmXz0CV8VDYLmswEJWQCRqYEarW6tDY+qyT0y9cvNx9cCkgmLz1/svN7h6f7eU3F6q/qlNIkxxi7jY2N+et3ukdHRBLR5euLSpVSua649+je27W3L9+8JMcSNt+9u3B31iDkF1CcgU2aGS4XiMkGYnJA6GwQOguETrci50NohVBSHphWZOPbiA1pxYU04QKq0N5lSDc20qMU6ctFurNtvDjwmCZM5iCJMUrJ7CdkCR3Qve1nqjviajClg6S+BafL9/3uLAXefOp3+ZHX1G3P6bs+U7e8OuYc6yZtq8ZpFVO0xnm7nsuOrGFyQhM2rQ0fXYsOFqB8OUiHfJhzoU1iJ75kwbb2tiNrlurFQfjx0D48lF8VJryN4FQMD+kiZszRc+dtE4fJ7lwkNQdmkwiySbCEJEIhqbbYVCQhC4bNBONyIIacKt26q+DacFwVzb4O794Nd+1DuAwSXZqJtjy0Tws5pJ1oz7YhMCA0HorCRuCzofgsCL3AxpGDdCxF+VVgg2uwvuVo9xKUjwDlxcW4FMEjW6mpQvvoXoJ3OSZ+kJ5zjhbWRvCowAY2EAIasTF9pJgB2/ABF9cKwu9FLGhDCbYEZsOE0gXoOCG14IJtwhgdx0JZMW0ItXRSPZ1QR4FWoyCVaFAlyqSErJ/jacbFG7Mov4ek6oXmgpKyQLkhZhmRJtmBZkVkUwbGNA9pUYoGlCFMuCgjDtKUizFi2Jhk2OhFW5wNtbRIgJnGW1tkwkAslGmqtWGwBTjRCpeBNAuzsowE4rIhmEwwMNoalgGzKaIAUzBmcdaAKGtABOCPcLJuce/PsWGnPf447W0KiLKklGDty4gOfCytFEXjIe3KEU5lKLdyVGADIbWfWn7Jofm68/Bdr/OP/J+uRDVMOvrzUOgMqEms1Ul/k1/dz54OszwdTz0cHaEb6Xc0DHIk0ORIsNnPEZY/h1scctE/aHtKx9PwYKj5/hjL/dEWB8JN9sQR/1ky82NqyN5I/V0pbruSHfZEme0JN9sfYHIgxOKnYMAeH+O9Lmf3OuvvdTu739/kxwhTvVRM3/nhdcXG6ppobU20JhJrOhc21t9dvLlokUH9wV3vQLDZvgSrQ+Em++JpPxbXHkjwPhZqcCwBdP7a3MeoGAUcLlpYlKxvaAaaTKaQSGWaEyENPlAolLJtaex2TrhEKpOJtGa6bfe1fMdvIRdJxDsQZE3TlbTNgmw3cmtQxV+ZIjsP9BpeRKFQyrRRUVqftqap+8Gjx6r19Y2NzS9/6xn872wLzWtjc0Mskb55u/rq9RvNuvtbDrtkR/IkEks0pYB/v62dtblzPKeBIFpWZ1uALBaLNUoqLeWtVIrkCvnbtyJnRwUaL70593Cp4N5t58dPQu4/DHnwIOLunahLVwIHJhzqe8l13aSadlxHr+3oWPTV660dvbEVdc4KxapUutLQ6FjXYP/6zUOZfKWzO4wlgMTmGaQXmlbUOK6Kl1+8vHf1ulCtVr9/v3nnzoXNd+vnZlvb29K+fv36+vW9R48vbX3eWrwqZBTgxyYrtj59ePdO8fXLl8EBRhYTrFSJll/e7OpKUqvVV64Ln7+4rVar7z68/vDZS5H4de8A7+3b50+e3r5xa25zU9nZx7r38LJarZZK3/Z0RFXywI0V6I4qVDPHcqjd9+PH948enONzcDw2sJqLerV869Ond/dvTa+9fv7xw/vWcp/sqJPVPFhVKayyFNpQBR0cCLp6vbOu0plfgt3a+vD61a2crDPVNW5i8cu3q09LBVRGCfrN6otXb5YyWPjwjD+SCs0yWZB8DpLFR2exoOFpegPjXLVaXVITkZBn+/nPz4+f305n+6jWlTLZq1v3Zt+937j76FZVF0+tVidzEu2iaZ8+flq4ttA32iOWisbPC0VSkVqtHp8be/z00craCi2R8u7D+6mr4wcp3532+9kq8SwuH4jLBeFyrbG51phMEDkH7FYGD2hEu/Hh5DyIbSncvhjuUYqIqMfGNuGT20mZvaSENnxwJdqjFOFZivAsRXiVwoPKYPblAXq180H1IVwhaeye2+Jzv+l73oPXXCdve8zc9Ri87tI67zh5y/PqI/+L970Grji2X7TvveLQcJ6e0UHI6yXWT9O5I6TkZlxwOSq1GRdVhQ6tQWdNUjKFlMAqdEQNhj1GYwlpoVVYbwHasxzl14AN6sKFjxISpu0yxp2SesneAhQ+A4bOAGOzQIgkCCkHTsqHUgqQ4EzX40W8k1WDfzQPnW6qOtXChdRHkfkwUhEUnQ1xbcdFjlESxil+tXgSA0ZlI2y5KHs+ks6GYzPALiyUnwCXMUZNHaRFt1JjO0mBlcSQWnLCEDlJSIrqIdDybGxZiOAefNQIyUmAJjGgDiy4TxXWh093YNsS8qAmzIS91TehFRl0Ps6+HuvVSvbvIXt2UbDFSOssKICLMOWjgAI0qAIFFKBNeDBjLhhQhoQIyNAKnCUfZ8B0M8z0N8j0MYhOOx2SeyY2AZDhb1ACBRSSgQwnUw7ahG8DyIQZxgJNo6zPBpv/4WeiH2hmFGVpEmtllgk2TgIaB1gQ8hBkNgwUYwlOsKKVIPxbsKRCG2C+57Hq3iMV3SCmF5mDx7ERhqluvzBr/ohyMg48axRoaRhkTsojeNW4+3c6Bw86BPeQfdvQPuV4NxbCuQgRUIFmTduXzjtljJHzZ6jD9/zGH/hyZukhrVgCF2WWDv0tCHA82PRkuNkx9zNHnU//7KKva6+n63xW18dY18dE181Q18XwkLvRoSjLA3HAA7HAQ+GAA5HQXfkV3xQ3fZ/H/F/FPd8xG35KdtoXaXTIx3i/n9HeIMA+l7N7PQz3RpjvDTXb72b4va/B6Xhk3/nhdxvvNEohqUwulcvlCsW7zfcPnz5CMt2+89LbH2mxPwG0Pxl4IBW5m12rkxCtF3gqsSdLOjaqMDBcy82Vf/i07a6QSyRSlWpdpMEB2uMfmfTvsX1aDlyyU2CneZgWSf4KrNVIm3aIYe3g1ewYsYaUlkpl8m0kodE+KUViiUQmF4n+DkGkMrlcLleKJVKFQrG6Jnr2Yln6n2lk/w+2heb14cPHT1ufpDKZVCLdZqc1JIxUta0P05AQku0wXm31xzZXo2250OZkSXd4C8m2Pmw7Tmo7dHd9Q3F5UWxuKolMfPl06v7DwEePvZeWou4/CLt1O3TygnPbCLmhjzw84do1ZN/SRZq/WKRWq1fX7i89nf3y5cvq6uOmZofmVqeVt4/k8rddvSE1zfSZhYoLF8tb2r3fipdfv747d67x8+etlTdPbtyY+PBhc3FxYO58k1qt7u/LEVT4rK/Ln7+42d4Wq1JKVt8+nr/QsrX18c6dcX6lrVIlevXqZu9AslqtHh5nX73eq1arO8eFd5ZeSaQrPYNlb94+f/zs7rVbc+8/bNa1ZfSMsNVqtVIpHh/N6Gi17+5waWmwbawjjo0mbL5TKhVv794Zunmja3gwbWNDLpEssXMsZkfK1Gr19GgSO92AnWEmKIU0VaEEJYALM2VqtfrF02vPni6o1erHT+YLC8za2gJkstdra0/5tZQSAe7t6tLGpvLS9YHF6229wtySalJVA6m+mVbXZFfCh88vNqjV6pv3zj95dlOtVs9fHSmq9FOr1TPnq1OyLFdXn6yJ33DqEtRf1dceXJ1anFCr1YJWXvNAw/qmqm+y68a962q1uqq7/ObD66viVbtkknJD+WrtJb+rrGmyNrIuAMUwwzJAWIYVoQhEKgRT8yCEFCtCuhU21QqbBiIxIPbFNrEt+OJJep6QyhimMEepqZ2EiCpsWDk6ohodXI6KqkanNCLdyj0taodyxoLabzvULDoUjVGZQ5ScHnz5OK13waX/kkv9jF39rF37nEPXvN3iA5/rS77D150rp6jFQ+T2C453n4XeehrEHaIyuojVk1TWACG2Hu1fjfYXoNM6yaWTttWX7JuuO9UtOKS0E6JaSVGd9JA6uk81LriVnDbjmLVAT5qkUPNgxDwbCguOSoEQGUhqKcKOj8HkWIFjTABZPgf5/f+of/uT4MJB7sQfDAYox5HMR1Ib0M6duIBBUuggzaEURypCOFVhXCqwlEIYLhPizEE4ceDB9djIFnJUEz28nupSCncuQfnV4qK6yKnj1NAWnF2RjX0J0r0WY8tG+VZjo7oI0d1kTy4GkQKyjDQ2ygj9Z+0jk/IKZBoKmgkl8UiEajylgQxjo83zbYwK4QaFcEMOwoQHARSbGbDsjPhexiyEMRsK5CPBfKQpD3y2DHYqOfiPwPwT4Rl6oQz9NH9jgTUgy8ckLNkszccizUMvAARORcBzUVapEEAMyDDY3CAEYBhuZhBgahkGtklEUQvxruVkZwHaoRJlW4byqkTalWJOc2u/Kej5v7jnAGUMVBHYIsfKIId8jFlukhdOZgOtk63OBgAsYqwgaTBUHpLKwZCYNm6lBN9yfFANxr8CG9qIDa8lBVaTfJuxCZOUxBlq8gwteY4SOELECrBwNko/3uqXMIujIebH3I1Oehud8DI+4Wl80svkV1fDww76ui4Guk4GB+3PHPQ10Ym0OBQLPBQD1AkxPZBI+r6w/LvC5n0JTnsy03cVVP2Yk/x9FntfBGV/lNm+cPP9kRb74oAHQswPeBrtCQXsCTXljTWoP39VKJUq1bpKta55ff38dfTypF4K+sdIwP44qwMJVoeSTH7KDfghv3G/NzaUF/1mekpBIEnwONWLF/L1Dcn21NZO8G0DnWbEadfGtn9ZIpWKNRpZzZBUKMRiiVKh0iAAqVwmkUg0JRYaelzzPtvnVwrtIY0mKmo7sFbjidac2WhvQ6wdvJJtT59EKlt++eo/SPX4b24LzevLly+bm5s7ESU7tRsSrV5Y+fd09b+Y+h18JNfmkGj1slo0pPWMiMQSyd/XhmpdolIpBOWiE3+IO7qfS2vu33d+uZz89En8jVvB129Ezsx7Nw4Q6/so3SOOY2Ouk2N+S0vjmvvc2JDNzDKbm4h9fZ5iyXOVStI3ENbZ47e19VGhXGvr9ZfKV0SiZxPjnM0N+fPnN29cF37e+vTwwblnTy9//fK1pz+dVW4nU6y+f79+cb5JrVZfuTmQwya8eHn/89ZWdVOQUiV5tXKnvTdBrVbXD9RW93d8+armttc/ev5MphB3DPDF0pUXrx7feXDpzy9fatqTODXuX7583dxUTk7kdbR5d3cF9HX793Z5z0zlbb5T7ny91691bX3eWn17p6YMuHiuRK1WX7lY0VyNqSmB1vOR9XwbfoF5LZf49NGs5nrx6nJbbTCXZdndE6ZSicSS5foW++ZWpzXR0533fLZ8s6iKmsK2ZgrQ/HpKZT325u2OnX+Vy143tQZPzZar1eqJmdLkXKOVN/f//HMrh+s1eq5Tc83tpTeOac7NwuqvX7/W91d3CtvUX9TcluLHLx7KFDKnVKpy/a+PUD9WBUk2hCWY2kQDUEkWRAaImgchpIPwKSBiOtg2H2bHhNozod48pHcZKqAKG9VECKvBJTXi8npIBT2U3E4io4PA7CYU9OCiaojQijLcYDvjoltMLzGuCVcipLddcLr8MODqo9DpWwG1U/SyYVLLLG3+ns+jldCLj73qZ+2Lh6nsUfLkDS+lIm35TWylkFY2Su9fdJ+87dW24JLYgA8oQzIHKfWLjkUTFNYstXCUkjdAjq4neXIw7iV4WwaclgtxL8cENJNChkgejVhiHhSTBcakQ50EWNcGDLEQhs6EwlOtbblgLJdqWhAJyqICCiKPl3T+Wj2j39wBr420byI4tmMdO7GuTXY0DpnIgLuzKd4VeBrTxqUcGSckxQ8Sk4aJEa047zKsKxvlVoJ25SJduSi/Wmz8ADVxmBzQgLNlwx34aP8GnF8lyr8KHdNF9uYjcSlmxlkR/6p5eJwfY8gAmuUhKeV0VA0OVoU1K0Mb8ZBGLPjZdLBpNkRfELO7sufbqgvfNVzfy2/+lRlwghV4TFD8Bz/mLAd+mkk8le2gV0g+m2+vz3Q4U0gxTIw2Cs3UD0ww9U80jUIBwoGARCCchYZkwE1DgYBQc2CEtVUEzDzSGp6DJhUSKMV4x1q0XzfWoxGNzYRAshx+qxrdHx+lk5CgV1EPLE/4g19yqKzmIG/URhDi0Y2klKHhKUhQGgTBhMPSrOEZ1phciAsLH1yLSx0kJXRTGVP2MZ04ai6MmG/j1orzHCY59RHsOwmUeiykCGEQDzzhb/qrn+mvAYDT0ZZWDIhVNsQs1Vo/3OyPANPfPIyOOhsc9TTSdTyr42yg62GkGwzQiQbqRAN1I810o610YmCHogwPJDv+kz/3z7KFf+df+jGXeTDG8ECcxYE44MFIS90gs0PeJgfCLP4RfMavKund+ubnT58/fPjw4f2HDx8+bm19Vv+pzmgp+sFf/0C81YEUqwMpkF356T/yRwAZMYz6zBdLT5UOToqzZzfHx0VKzZSXSndCYRUKkUibj6cJsJDudNjJ/kpk0pDS2ukqlUnE0p3qbM0j9c7k3N4xEulOL8X2jJXKZIq/UQMyqUZxqtDqTndsGVKpZjO9efNWrlD8/7ItNK/3Hz5oTIPKbX3YmngntES2c99aFfB2Hu/6+voOK675EjUfVaMNEEt2mmlVIpFEJpevroqk796J7t+TIJBr/lHLS33373nff+C9/Dz50cPYq9eCFi8HD0461/WR6nvJE5Oe0xNeE2P+C/MZ8xcyR8ei2jronV30rh7HsYnYiamErl7njh7HoYmY5v5gQSNlciJlZiqjpzugbzCudyCmty+8dyiuutm7ozdsZDS5o9OTXYlr6Q0TjqX19UVPTGS1dfilF4NKalzGxjNbWj2ausKKq9xzuOiOwQTHIjYlPZJV4xWeh8nkObHqvBOLiQWVntl8lzSOQ1GNb0wBKpuL6BmKGhTG9g8FDwz4dfS4DA36jw+HjwtTFuZLL82XXpzLv3ihaGwkZn4uf3ois6eZPtrlKuyMrssnN5Vj+jvpXU3EOg6kIg/UzEdNjARfXWRfWSieHI2s5dhwGOZVXHRfR0BvT0BdM76hldg9GDg0Hjt9LmtoPKWsxSOzDJ7Dh7HrMHmViJgiYHo5jd8R3jYSOzyR0twbxODBuE1uVb3hzFqqb5ZZVIlDIs/HPgFqFw9M5Hq78wXmqRWYFJR/CS6hxscpE02KtvHLdcFFQFxSqQEFzqREUDjHI4Dp4Z/vEVDgSYhFmPmftQw0sA4xRkSbEzNBdkwoLQtMzgC5Fdr4cRE+pQjPErhrkY0PBxHAR0XUYDPaiIkNuPgGLG+E2jBlVztJ77/kOHnbsWwYQyqPPVp3y6UxKqoeWdhLrJ60bTrn2Drn1D7n1HvRaeCS4/xd76evIl+uxY3c9ei95jJ4w5U/RW+ac7h4z//iHb/WWfvKCVrngtP5ez53noU9fB0rvOPHGaXn9ZIKBslpbfi8EVLmADGmARfER4dWoL1KEC5shEORjS0D4VyCdavFBfZR7HgIdDrYsQIZMkxwqUaRmDBsJhSTAaZz0W6tWCLLCpRoYR1rDojD6SV5nWQwf6uYsGgopFVB6bUEQgmOzMZQuUivOoJ/M8G3FufCQ4Z24tLOUTPn6Fmz1ORRUtIgOWOCljFBie0luvKQTiVI3yqsGw9DK7ahcxEOZciQRkJwDcanGkNiwqDxAOPMiP9V+/DX8hDjUrBlARKah7EqR5vzUUZcuAkXZsqFGhUhjuen7qq/t69m+FduxFFu+M/lJYfKu/dVCL+tv/uvhnt7akaOVPOPVWac5uH0uNanS9GnCwlncimnU9xOeMcZ+AYjGERrhg2BSYFnos0jrHFMpGMFlpQHR6dAIUkgQLSVdQ4cVkwEcULM6yvBTcXIQoR+nOM+7tSRlHjjUPjR0t6DFTNnElx/y8o4UdFOrCBiBXA8H02tIhEbcNRWArkWQ6lA2wrQPnWY1CFyzgQ1rpMQ3UrKnbWNGSTRWHAsA0piw/FlSBQfBcqDAWKBZ4PM/vAx+dXV4Fcvo9NxQBADBswGnw41O+5l9LuvyW8eRr+4GhzzNT7qb3rE1+SIt7GOq6FOmIVOgrVOHEg32lI32lwnBngoFvxjstuPSa67clnf8ib35GbsS/M4GG+hEww4FGJ2KMLicARwb4S5TpQVa7Dq/bt3X798/fPzn1+/fP289blncUQvFfNjFOBgktWBVMhuVsk37JHfo3wYtamrqysf1t+JGxs3x8clcoVca9XWHrRoHWZy+dqaSENTK7bVQFq3nVYgKl0TiXfauUVaTCDZwQ3aBCepbNukrWGzxcrt5aR1fW/DFsl2rusOe6EhlaVSmVSqfdyXyRQvX75+/+G/Kpb972yLra0tpUq1jark2q31t+zDbWyhEIklUg1vs70k/tKHaUJLpNs6M7mW/5BKZUrV+ppIpFAoRBKpZF0ly8mVUOyXr0zcuRd567bD3fu+jx7G3LoVOXfJa2LObWDSsXPEtk/oOD7hNjHuOjRg29NN7uoh9w85Dgw5dffZdfQQ23uI3f30nn7bxk5cSS2srAHX3k5raqFy63B5fHBDK7WuhZpVasmvQZdWIZhlkJY229Z2u+omfH0TiVuDq6oj1DXSKhsoqSzz4nJYTSONX4PJ40Jj8wEhDJh1aq5DjnMSSz+LC87jwYr5yGimWVKReR4fksoGRuQaJbEss8sg+QLr0hpITSu+q99xeNT//HTc+ZnE8dH4kcHQwT7vwT7noX7PkcGA4QG/0aHA80LfRH5yHCeqm2tdm2/VUYMT9ju3V+Dr86EtXMRIt/vEaIhwyHOk32F00LWnmVrDBpflGvPzTKp54LomVHMbvq3dtqYZW1INzq+yzquE1bRTh0c8OvudmdWIGJaFe5qBXbyea7KBH8PMn2nlnQ1wTNZ3TjexSwagI/WMwp1MYiJhsY6nI313hTDPBNKhQfpAv5MAn98gYXrwqDOQqJOgoFPmXsdBgSdwMUbWQSeNPX8z8vzNyPO4sdcpc39Dy0AjcLgpKs6ckGxpmw1yzYd4sWGx9ZiUFhyji5jbR2R0kfquueb1kNn9lMlb7o0z9jkdxNpJu/N3PS4+cL3wyK/3dmDubDawccqootWbg/XjIqKq0YwOgkBIbZyynbnh9WIl6tVq7MvV2Mevoy89CWq65FR5zq5p0aF5wXHwisv0TS/hFbeO83adc/b9C84zN72uPAxeehn7Rpzy4GXU9A1fvpBWOERmT9IY/aQQAcqfhywS2uX12/mWY7xr8G4VeFs2gpALJebBnCpQTtVIl2q0Zw2JzkI68jBBbY6eNSRSLhJfAEOkW8OTrWwSgZaRphbhRpbhpnopIb9UTINq0kgCBCwbBEkDOdRggoeIId1k9zIsPR9GZ8Jcy1ERA8S0OWrORXqikBLTR8g5R8u/aJswSKIxYZRcGCXfxq4IY1eIcijC+rUQY4dJPrUEeiUKywQaZkYfrJo7zfcwLgQaJ4IM462M8m1MylDGXLQhj6jPDzxS3b2vYvS30gLjYrJhvqVhgaU+C3ma4/QHx/VkqeOJsthfeZVHS/n7qicOVnXqcfD6pdZn8q31s0D6TOSZGKRhNNSKAQdmQq2zEabxIFA6hFqNdW4gOJSj0OlAaCLiTEHpN9WXdldOHGG1HUvPPVpYb1DJAzC9DnPHzmQnWYWcMYrCG8TRzcNMDYMtzsbArVIhyBI0WoBCV2OwjRhsAwbfjCVUoanFJHc+LbaTFNdNCBCgvAWoiD5K3CDFvxXrUol2EKAx+TZmsZZG4ebGwWZmERbG4eZ6Aaa/eRqdDgAYhVuYRFqcDTI74Wl8zM3wV+ezv3oYnUgEHY+1OuJr8rM/QNfVUNfNSDfS4nCM1c+xoMNxIN1YK904q4PRgEMxhvvT7H/g9u0urvmWL/yxkK0TBdYJA+hGAnUjgYeigLsjzXTjwXbc4La5/qmbc4OLY+ENGUdT4XsSgAdSIAdTQXvyE7/n9u4NRaMi0JduLHz6sCWSSJQbm2KlUqZQaiq1xVLpX03XSqVIJFapVFo2V5MfLtLatHcAh1KpXNuen3+zau+IXzVSWrFKk0Mul4tFErlMLhKJ5QqlSItUZFqjm5bclsplGsXpX0Y3TSm3RLotapUp3r9//x8P/P/Rtvj6FkvF3QAAIABJREFU9atCqdSYJ/62CVWS7XBZbQ3sdj+UUrUu0tgpRCLNHW9Hg8jEEolcJtfm8SqUYrFkfX1DLJZItRm88jWFYu3y5dX+obcvHjx+GH/3nuOdex5Xr3tcux589XrwwJTDwKTj9KzHxLTb8ISDUOgwMmo/MuwsHHMaGrUdEjoMC51GxpxGx52GhU4jQqe+IYeaDlJzL7WqlVJYheI0YBq7aB19jtxGHLsG1d5tPzDkUd5IqmulDg26NnbRmVVIhgCeX4nMFSAyuDbJJZBENjilBJJSCs0ug1Q12fCb7BCMkqDysPJWBL+F2NHnUtFISy61LmvAVbWQqlpJ/CZsTTu5shWfX2NTUo/o6KeNjYXMTiXOzSYtXEiZmUwaHwsdE/pOjYdPjUeOjPqPjAZemIpo6k9z5jQLehnXZt2Gm/CtXJvxAZf586HTI14jXfYTg87jI6593bS+Tlp/B2W032lq1Hu017mrltjCR7bUYnt66J199LJmVE07saqdUN9Nbu617xlwGhvzGRnzrumkMqqRCaXQkDwrtzRzzyzLsAJwWIG1a5YlPRlATEXvSSm3jA84E592MiETFo1DRxhCgwzAAQbgQANIkAE8zBARYYSKNqanmtummPsWWLkygJQUc/sMC0IcAB5hjIo1JSaZ09Mt3XJBvkXQcD48r5tQPEyKqEGntuPZE5SiMXJuH7l+wYk9SisapHRfcVtYCrz/Mvz+y5DJez4lF2JChhutm8+fqJ5CleX5lGET6zHFvZTGKbvueceL931uPQueues/eddv4JZn/YJL4RAtu5tcPm1Xe8G+VEgt7qc0nbcbv+4+f9fv6avIqw8DLtz2fvwi4tqDwM4Lzj2Lbv2XXBcf+A9dd2OOUBPbiNG1uKgqbGglOqOfnNZBi6whe5ahHYqQhCwbdKo1Jg3sLMD6duL8uvE+nXivFrxHPd6Oh8RmQYg5UGq+DS4LTGHASNkwRBLIJhEET7CCRpsbZMT+XD5jUVeMraChmNboXCuPJkzChGPkAN6nGupQCvVpJkaNkFNmqQnj9Ogh26B2vE81OnWUnDxKss2H0QttXKswdBaKnAu1L0L5txOiRine9XgCC0kqgVnmBemWTxwXpBhwiEYsm7PFNialcPMS69Nlsf9svPNvTcuHK9oM2LZnC+D6TOiZYoReAfxMgc1ZFvRsMUQ/3/psPkQvG3YqBXqaSf6FLzhSwT/Fsz1VQgLk4QFZ0DPJ5noJlgbJYPM0mEEG0CATaM4EQnMsLROAVA7BRYC2SrM9VD53kN2pH00zjIQbBFv8EY7X5Q0frZ37ndMJyXEj5FqSi61pLDidT7BKtjodYHQi3NwyHW3NxgC5SFQVDlGNhpehbLKhZCbSloXyLscGCDCeJXCvEqRbEZKWDaExoaQ8KDzZ2joGaBpqbhRibhluaZMGsc6GmMYDT/uZnPY1sUiywnGQNllQywQrkyjLMyEAvSDTE36mx3xNfvEw/NnF8IijwWHHszouBjruRkf8AUfDLHUTrHXjQToxVoeirQ7FWh1MhB9Kgu1iV3xTvnAwhqoTYnQoCngo0fpQPEgnErgn2mJPnMWRJNixONjRRNj+OKuf4iwOJlofTALtz/b8jj+6P8Ptu9A/fGsTP21+0iCANW1sn6apVL6dj6cV0crlCg3brPl5+0RoO+xPIpPJ5GtrGr+FSL7T+CCRyORybeuoVPa3AgitMFcsFm9P1G2xk1RbLLRTg7G+vqHR8mqErJqkDbFEogk3XHr6/OvX/6Ya6r+0LdRq9adPn1QqlUYTJtI4BsVajZdCrvx7FdJOTpam+kK00yO4Da80tgwNIaPxGWpWkVKlkkgkGv5nTSIXrb18+Szz1XLki+cxd+4FTMzZ9k1Sp+Y8WoZsR6dcL1zwnJhynpwOnruQMTfHmptnzJyLHBx37Rq27R+17xu17xc6DI87jk46dw/b9Y3aN/ZTOgbt+oacJye9RyfcG3upo+Oe52b8p6d9x8a9hoVuAyMuglZiYS2ysZvS2kut7SQwKuG8JpKgjVTVRmzppTb3+bDawjzLCyxyGsu6Y+bOeVT3kEtb8KwGHL+ZWFiDSuZCK9vJHf0OwgnfIaGboANd04npH3WYmQ0+dy58fj5u4UL0udnQqenAczNhc+ei5s/Hzk4HDY85TU7HBNc0RDVU3r0ce2Uh9sqFoIkuWm8dZmbM+9JC9PXL8YsXwy6cD5qdDJgcdutpwHc34EYHXaYnA+Zmgxfnw+dmAmcmPYdH6W29uKEx17ZB2+5hu6Exz9pufFUntnfEuanPtrABWdVBrmqnZVYgytoInSOOdf30aB7MPt2MnON5PLOSlg63TTbDRpsR40wxMabQUGNsjKltqhku2oScYOqcaUlLMqOnmccKbGIqYS4MS3qquUOahUO6uTfTKpIDS69CFTTj8powzDYse4hUOEBObsIFl6NY4xTuNC2uERNcgQqrQqd3EoqFNM6Ubc28Y/9tj87L9lETLPOuGUQtx7EqIbLerqCXVDdjK7zpsvjEbfah58QDz+G77m3XXATn7QvGqPw5++IJemI7IakFXzJC443RigbIhb3kzouO03c8hDdcLz/0X3oZ8XA5+NaS76PnoUOXvDlDNO4otaCfnNpOSGwnxjbis7tIxUP0jE5SSDkqvY3MGnGJbyV58lB2+UgywwaTBsZlQTCp1pQCmGcbLniAGjZCt+dgMGkQRzbatghJY9q4sHHUHCSNCbMrRBCzYOgUKDoBCMgN/lUwrlfZaVmTA2Z64VgUn1aK+4C3S3+oT69raI9dYCshss/OswHnVo6LGKB41WA8BCivSpRrGcqhFEkvQpEZaFIe1LkM799KCujGO3ARxCw0Jg8FSoMcZzH31F7Qqe7T5zmbcpEAvothMfVQRcc/6h7u57caFDuYsVAGRajTBfCzBQh9JvxMAVy/CGFQhNQrtNErsDmdDT6dCdLLAurl+35XffFgjXB/7djhus5TnFBTBsYw1dwkG2hUTDhd6voH1/8XQcLvecHGWRQUD2dbBjXNDdDljlumOKOSrFCpIFQqCBIL/CPK4UhupUlaEJkF8xogeg8S6Q04HBcFy7E542/2u7+paRwMkIuwKETj2GRwAcIyFQxOAtFZCN9GYrrQvmDaPrmLGFyDCahC+/NR9nlQ2ywoJROCyYRA061BadaoXBssB4Wvx8H4aP1oyxM+xsA0aywbSSlHuXQQiWUoBBsOzASf9DY+7mZ4ytfkhJfRbx5Gv7gZHnbQ17E7c9TZ4HSw+dFYK91Ea50ksE6CtU4CSDfeaH92wLf8yR+zww5GWeiEW+gkgHSSrXWSwDrRwMPRVjoJ1vsSgPvDzfaHAg7EWh1Msj6UBDqYZP59af3uQs7BBPCeaEBSZ+GnjY87UiWN2kmrANImBmols+JtyZNWFyuXb/fiycRSrWZp2+aslEhkmlmqDazdFrxqLvt/+S1EIvF2YK02s1X7EK9QisWSjx8/fvr0SaFQrq6uaaarpmJPJpe/f//+zZu3L1+9/p+siv/StlCr1RsbG5pN8Jc+TNtxpNhm5yXbItq/LCoKhVK7A7ZFwZrLJBKpQqG9QLM2NKIxkVgslcpEYolILFtbLX/zOvHFcsz9h75zi44j52hDM3atI+T2EdrQpOPYTPSNm9OPHr+4/+Dp/QdL9+5fn7wgqOoiV3eTKzrJjf3U7lH7nlH74UmnkSmn9lH6+Iz73DmfxYtB83P+wxMuTQP0fqHbzDmfgTHnhj56eQepsA7dJ3QbnXSv6iJxWzD1PbTZcz7CSbceoWPNYKRPVQWFw0dzeF6ccEGH7eC4K6cdV9SI7hM6do/a59ei8msxvSNu3cMuo+M+I1OuA+MOk9NuEzPulxfjr19Jvno58fKlmMWF6MWF6CuL8YsLUVcvRV+5GLUw79s7EeVf2V4+wH18M+bm1dQbV1JvXY06P+zQX48a6aVdOBdw8WLoxYsR1y4n3biSuHghcuFcyPS4u3DQbrTfdrDTdqzPcXzEcXbS/tyE/ciQw4DQtnOE1DVCHJpwHJp06Ry2bRuktg3RGvupDf00XiepuAlX1ITPqkUHsyHeBSAiKw2ax4ziIlIrbBzSLW1TLYkJFpREC9dsoBfTyivXOppnk1GNCiqCOGRaBJdAwrhQn3yrCDY4pwZZ1kZsGqT3TTp3jzs2jdC4Xdj8Nkx6IyacDw/gwsMrURmd+IxOYlglOqwSldyIy2ojFPeRiweoOb24tHZ0CB9pyC+37u7OGbXnzeI6b9oN3XVoumzLmnUvng8vX6Szp9H5IyT2JL35mkvbNeeaOYdSIb2gl1wyRK2fd6yatWf2EEuHyL2XHG8/D3z2Jnr+np/wqsPVx56XHnj2Ldh1zdtWjpNzuwmZ7fisdnxsNSa2BlM359B82TmzixxRgUmox+b0UlM7ab48jH8Vzq8a58CGe9VgnMuQJAbElgN3FCBcq1GupUQ6E+lVRXQrxziXwl15CHw61KscF9lB8a/H2hbBSXlw+1IYikE5lZWjW9J7hH/uQNnoqZq6M/WDP9ctwBt4ga3OQT0Ej1qCLRtBZsBcBSiPBqxLAya4lxjcRnYXYO0FGBwDicm0ceDjbEuRDhUoAhMCTwRB02HmaWBwDuxsqft39Vf31ApPVzOPtNzcXTf3TdX14znJZ9MszxbA9Ivg+kUIfSbCIBehnwM/nQHRT4eaFWAN8mxOZ1jrZUD1GDanGVA9BuwkM+jn7Ly9ufzvivsO8EaO1HQerWAeE+T8VtXyM7/3KKd3H7vtHzU3TViFFpFAy0hD48JQHd64UQwJGAPAZkKcihGOBXjTcHOLcDNotCWBgUAXIWFFMBQHYRYLsoqDGgSZn/IHnAozOxNlaRINMQi3MIwwN0+xBjMgqAKkVys1d86l6KIdZ9Euf942eZqWPU0P7cL7NWB86jGebQS7JhysFIGpxqFrcXA+yqrQxiQZpB9qBogDAeOskflQMh+FzIJYxAP1g0xP+Rqf8jU5G2Sm52960sf4lI/JCS+jE15GJzyNT4ZZHokD6SaDdZLBOilgnRSIbiJgPyP0u9Kun9Jc9iRYHIoE6sRb6ySBD8dZ6cZaHY0C/RwFOhQHOpRorRMF1AmzOBQHOpQEPJBO+6Z8bH+68744wLFEG4Gw8aNaLd7YlMlk26XW20EVMk1Yk5Zt3jYSyLezkWQyuVxTWaFJhZJpuVu5RCKVazhwhUJD+kq36/C2Lc+a99GGy27nkMs0xg5NSKtMJtcYnLe2ttRqtVQm39x49/Hjx/fv33/+88/Nd+++fPnz8+fP/0NU8X+wLdRq9ebmO21ZxU4s4va5mFQmk28fk2nETuJtikIDI+RyhRY0yeQSyc4W/StgSqmtBJFKJBKxRCqRKpdftNy+5nJt0e7KRYeFCfoFIWX2PH1knNI+iGsccrl59/yL5bdPnz1fevrsydLTJ0vLS0vPpi6yWoZpTUP0vgnnsRnPzhG71iHayIzTyLTTwoL/4iX/y4sBNy6Hzs/79QodukedWgdtG/qojf00djO2ZcD+1vXYuzfiJma8qruJZW34hl7q0KRzk9DRq4ZHKGHl1BKqe3Fl7cjiZjSnA8frwpe0YCu7SOxmNKMWUdyEru4m9Qidxma8py543bgWf/t66vxF/8uLYTevxd26Fn/3VsbdW9mXFsPmFwJvXIu7eTXqxuWIW1ciry2GBbTWBHTUv30Q+fBO4oPbafduZz28Hbc46TrShBloQQmHyVOT9nPnPRcuhly9ErdwKXh+zvfapbBrC8FT/fajbZTRHsr5GeebVwLPjzkJh0jjM7bTc04T592vXQm/diVs7qL3uYue4/Nu7VP2/D4KowGTJIBHlEKCiq1DOVAUq8CuKDSOD4svh7vnWnkyrdxzQYFFYL98a9dsqygOjNmMZTZj06vQoWxoahU8qxYVxAJHcqDMekx1N7W+j17bT+sYc+gcc+oYd6wdpnB78awuXGEXjtGG+7+pe6vgxrM027fvOTdO3KEzM001nZkFXVXd1VXJTrNlocVMlizZsmzZlixbliwzMzOkmZmZmZmZGUWmhKrMqs77IDurH05MDJ2JmR16SUc+7++/v7XWbwWUYLwK0e556MBSXGEPs3feom/ZonrZLKTbnpUuts9CmiVa/VPG9Lc1E9aNAe4tYquWaKPKVGhllWFZP6shm1UaJKkUZ/Vz41tJ0Q3kwHJ8WCU+p5Oa2UFJbqXE1BHT2qglvYzsdlLLBHtpy2F+3a5/jtO/YDq+brO4I1reFU2s2dePcWNqCSEVON8iXHg1KbaJElhGcMnGBhQTw8sZQWW0qBZjpwICNwFpk4u2ryY4VBH4hVhqJJQcCSWFQrA+QOM4KCcDYRwHo0bBOEkoh3KCMI8iSKFapiNdGgi2JVhKDJgeiiUEIZD+Osgg5PO40AcpuffTCh6Huf8qsf5FQT42HsnMQnPy0KYpSEEZVlCKsSxEs7JQ9AS4WSKaGgajJCKR4UYgP7BxNsY4GUGMhDIzsAg/2AuRnoE3CB4Cfpzk/DcFK3+XtXA/Jucfw1N/F5v7MMpPwwn+1EnvhRfokRvgqT/4WSjscZTR03D4Yx/wEylA0xX82Fb3O77mM7H+Q2eDP7kZPHQ1eOKo/Vjw5LHlN89Fut968D8JSb0fW/ZFeOLnQZHfejo+c2YBxEb34iueBLsa+ehC/HT1fSlfxFd/GeCF9NbnZaKdqgncZBQtBMKMgLJfwlnxGA1b/YdCLV1PwEO+9hNbnT9ZaT5xNtAKgb7wBT0W6z6109H3BWIykIR8DC4Xjc9FmVdjHdtJ7j1kr16KaxfZro3Eq8FZ1RN49USLWiKlEGsQCdPyAWp6Gr5wNXgm0n1kpfmYr6XtqK8p1tNz1DXyNAS5AAyc9AHuAE2J3hOBlp6Tvr5U/4lA87FQ55lE74lQ+zuB9peOBvfdDT91AjxwB973AN53Adz3MrzvDf9ldPTfJdf8yo9931HzvrvBfTfgA3fgp26GD5wM7kn07jkZ3HcF3vME3ZcCHogNHrhq/kNc4i9js+55In7lqv0shNzS13BZXC5raZEpVBe3q3jF3Uez6q72Tf6xEvVjbk6tS99l5W7dQD8jYGVyhfL2zaFOF9x5oi5kd16mjwUQt5/dCuXdtub2v6nT0N9///2HDx/+mXaK/7xp8eHDh8urqzuB/kKuUKqUKrlCKVfeCRI/22flV1dXMpm6+0iuUCjltz1NPz8jPpZ4yGUKtXguV78tVOpH2eXu3sxoM6+vHN1dgGlNMWpJN+pvII93G/d30IcnE4+Oz9StTbv7Bzu7ezu7e/v7p8trUwUNJnl1hOYe895Bm9Zebko5rriBMjpuNTcjmp62HR23npjkz0zbdfdZFjXQihqpRY209EpCWZPx4IjN8KhwYdpudtq5sD0gs15U1coqaqTF1VgbpFQGF1uH54NjSlFRRajYYszLSlxaFS6hHB1VjEyrwmfWkF5WYWs6WU09nPoe1vSM4/pS8PJc4My00+i47ciYzfS0eH7WdXnBZ37eY2TMemLSdmLSdmpCsDDjuDUvSu2IwuY0t4+EHay6bSx7ba54b6/5rC+6zw5ZdFXiOqrw/R2Mnk7K4KDJwIhlSy9jcJQ/P+extuK/vuy3MOM6N+k8My6aGhUOtDIH200GBtm9I5yqTmZ9N2doVNA1bFHZy0xvoaS3UPM76fntlII2amELNTIfZheD/FNUFiPZPaQEF16Kiy3BRRdjQ/NRHhlw9wwjt1Qjl5eQsHxMRYtZZRs7qggTUoD0yTSSJILdUmFeGUa+mfCgPER4IbKqkzm/4Li77bm0KpldFs2vipc3JHPr4sllh6F52+4Zbs+8Wc88e3rTumZB6NHlp1s19E3ZlKg+Cpxb9mXWoFZmPirtJS4zG5rXopvdhspMxqf5kDLCkNkVyKJmUFWTe5l9dDUpvg6X0UYu62XUDrFqB9n1o6yWWU7bnHnblHnVIKNpjL22Kz048dg/9jiXB11dRl9fhry6ClUogocXRQmNpIgafHwjOawaH1CMCyzGRVaSUppNYuvofmUESTbGNBpmmmBkmYFixMAoEVB6JJQaAWWnIsnhUHwgiBYNpUVBaTEQ23xSYC8zaMDYu4XmWI13KMNzU9FmyRhWLJYUhKDFGDGK0NQsOCYCQIx5AUrg/Tpj6kViCMQHSAnHEyKh7BS4oBRjW461LcUYxxhRQ4xs8gnm6Rh0MAQRaQQOgaCT4ORsFD4JzizGU1OxWo56z201AQGEz9Ka7gVHfONq+Z0Iqev0HOKjB/DU1nDUeSHRe2qn89RO57lY96lU77EH4HkIVCPQ6ImL4VOpwWO+lpa9LtAdgPBAPrfVf2yj+VSg/cRW+yFf84VUX0ukoWXzVM8epCt8auT1Ah0OQEboIqOYX6a2AxLF3Fw0Mwdn5A34JjT8i5c1iDCCZS6KX4i3eYmzSkDYpRIdCumsl0YgVwMNB119L0NNR72H1pp/snrxnZ3OMw9DDV/QC3dDDXtdUAgYkQSHxxvBYmHEdCI9l0jNRJIz4PQsFDsHQ09HsDJI9DQsPgNFzEABQsCaTvrPhTovhNoGjnoQV4COWFdToocOhxm6A8CuBpRgCD4ADPMyhPmD9KT62iJdlC8QFQwBB4K1XAwe2ul8Y6nxpYXGQwnwD1LwPa7Gfd6LB3zt+9Za9x0B970A970hv44K/euUxt8GiT7zgH3qYXDfB/zAE/SpK+BzF8P77sB7roa/8wDdcwfeF+k+kIL+7mXNb0Ik9910fynVeRFC72yufE0iK9zcVFfXMnWL9ce7W3XxMUughr+en8t/DhLcpi6UCoXqDkuulMnkauyHOqynxl6onaUKhVLNNlfcwaDkt/m7O0jrxYXaFqXeXKm3Ptc3r/6vzgn1+VdMi1evXp+encuVP2cR7+ywqotbGrvqo/T/kRylNlDJ5erpePGxGET+F2K9eiV3W+Qkl5+fnJ4triwM5LWmIGrDDEo89SpDQK0ZyMFqwmQfa3er9exccXJ6dnx8cnx8fEd3Od/YXilvlxQ1keq7TDsGeI09Zk09ph395iPjNv0jVp0D5v0jvIkpQWUbI6OKmFqJLWoilrbQ6rvYwxM2IxOWTT3mjpU5OrktuKwaQnaFb0NeY78jIy+LkP4yv9G4bcCstNU4u56cUkUobKbU9phk15NeVmPzGynFzfTMenx5O72pj9PUZzo/77K9Frq5Era86DU/57q04DU7J56c5k/P2C0sukxOC0YmuMMT3L5R9vikYG1RurnknNqaFVhXPT8fcLDpsbPuU98QWFkTerjttjYrWBizXJ2XzI67Dg449w5xOwfpPX2MwQGT4SHzmSmHtRWv9RWvmTHhaK/F5IDl2px0dcl5etq+tpdV1Mao7mMXdTNSWymxDaTQSnxaMy6/k2VV8fJpTgMkq+BhYtkvYsf106vjG1nJDaT6PnZDH6u4lVrUQk+rJaXVkGNKCdl15MFRQV2XWXo1qaLdrKHHsrHXsqrTtKGHMzEt6hq2KW0zqellt4xbbO64HR54Hx97H5547Z+4752675+6rR861C0EhgyUCFsrdap7YWV1lLwcdFYGIKccmN+DzM41Sxc7p8LtUim8NK51qpltGlOcgpKmGEpSIOIshl2B2CCv9nHBjHN75ugSb2XLbm5L2LVo2TrPbZrjVE+a5vQz+pZsFnbEmweuO0fu5zJfudz/QhWhVEYcn3sfn7ldqkKuLsLX9zwm10T9C9adMxblA8ycDkZaM7l/htU4ahJcjvfIw0gy0GaxMGYklBEOJYeAjSMgpi8RZploSiQM4wOkRUHta3CSZoJTK1lYShCUYl07SX59DO9Whn0xiZ9HYibAqWFGKB8wMhpKK8PRixC4bNMvc3o/jynQdoEDnQ3h7jCUN5AYDCaHQEghYE4aipWApsejOWV4TgEW6mmACDJChCPAYRB8NopcgCHno8n5KEIaBuQL+C7I62+y5r/zIT5zf6bpA8Kk4dCZCD0fQ7VTSNtZX8/FQEOs+8RW+5FA+5GD7lM3wyeugMd2uhp2OgZSfaAbAOYB1RMb6Ih19Rz1tUR6j/laOmI9oKshJhhBjyMYJxH41URGGlQ7UvCHwo6/yt94lF+GSqPDE7EG8Ra/Sh/4Mq2FEEwihUM5iUi/YnpIJVGQhLaIRTPC4FhfiKGz/gsnfWQMEhuF15QYfmP14pmDjraTgZaj/nOhzgsHXU2Jnrajno6rAdgbAvIA6TrpaUn1AK4ApC8Y4w+iRyAwgRCAp6GBJ1BTovdCqANw0kd4AvABIHoEFOZuaOBsgAyAwL2ASC8gIxzKjYOTgsAgVwMdiR7YDYD1B2GCIIgwqLZU/4lQ+5Gt1pfmz7/kaX8l0P+Mq/Ep68kDrsZ9W537joB7PuD73sAH3uDfxET+fUrLX6e2/lOI6FM3/fsewAcewM+cDO67A+95gH7nYnjPDXjfUesTX9E/xFd+4se476b7KzstDX9Ke1P5a7bpRVCQTKm6vLm5jVDcPQXk8rvuhrvbX/1VLZPJFOrhoRYk7l4k6iX8xV3vqZrwIf/YLKe8+Ciey2W36331SupWJ79QfaQQyu96LP5rTYsff/zp+uZG7Yu9q6y4Q1ndtjXd2sgur67+0h/2Me9+6w+765C6vLxS9wje+czkKtWF7NWr4/gEJQolLyrcXRpsTBZli7Qr3PVbEoxm2ikrE2b7ux1K1aVcoTyXyWUy+dm57Oz8/FymOjzeGZsN7hnlNvWz85soLf1mM3PCyRnbwTHrvhHL0Umb8SnbqRlh9zC3bcB8fNJuYMy6vI1S380cmLCYmLVyrU6HpFazs1wlORaSPIFZXqp2fodeZmNQEau0lTw9Kxya4Be3GSfX4FJqcCXttNxmcnErpXPItLHfpKaH1jrI6hjiTkzbjc/wl5bdD7ZjdjfD1lY91lfdtzeC11b3KbGSAAAgAElEQVS95xfFE7O8sRmLgUnTnnGT7jGTwQne8JTNyrLocMvZt6kivTvvZMd5ftbDOyymrS10ciwkJDqhozPoZN/HNyo2KikyJd+9tUNYWCJtapaOjdgNj1qPTfBGxgQri5KtVbe9TY+9Ta/dTe+VVbe+SX7TiEX1ELu8n5XbbZzUQomoJkQ0CYyLSr9NaoXF+lASxMDknL9NHNRMrfXMJQcWoHLb6LUD7I5R864Ri+JWRk03u2PIYniSv7AkWViSzM1LlpZdlpbdl5bdF5bcFpYkE7O2Vd2mxW2Mog7j+HpiUR+rYZJb1MvK7Wbm9jILBtjlI8ygvsBPi+aAOW2E7Gx6foikxNa9gO2ZS3DNpdnlW3oWUz1yEQ6pCEkawiMH7psP9y9E+hZg/ApxwaX4uBpcZisuoYHJKEnVK1nInEod2bIqmzXLHGFmDBnnjZnEddACKogvW2lTG3bLew7TG8LZbdHspv3esffNZez+qdfynt253PPmKuiHVxGvrkKuLgMvVQHHp+7bB25jC7yuCbOqAdO0FnJSAy2whCTOQLFjYCZRMHYU0jQSZxKNIoSA8YEgejiUGWfEy8PYlhId6nCSRqJ5FtosG21TSxCWkEUlVLM0NM4PjPODYAKgEC9DRAQAnWf6sLDt69B4A2cDkIuukSeQEALh5KEFVWS7IopxJIQWCSOGwJEBEGIcEpsAhwUBDaQGQC8gIsYIl4IyioKikuCEPDS1CItKhHwRn/6P2ZOP4hnPwkEafmBYFBISAtHzBOi4GAA8DJGBYEwQWM9Z/zuB1iNb7UcCrcdO+s9cDJ876mmKdTABcJNwAjEIgvEFIbyA+EAwzg9i5AYDuwEJ0TBiNJKUzmHkU/AZ7EeZxZ+G5z8K9v46LORXqT1/m9n3eVzs/ZSSv8pc1IwMogYCuZlEj2ZaYi8zrYMWXIp3ysB65BNtkpEEP4yuDxiagsCl4OGeyCe2OloO+gBngK6jnrZI57lA+4VQW1ukoyPW1XbQBbsa4APA+AAwIRBsEg0X5GKEZVhWPAzoBNB20NOR6IFdASbhUNtkhEWsET0cCvM0RHgC0d5AagjEJgnpW4LzKsFZxMMhbgA9RwO0H8g4GmYcZWTkBdR00NWQ6j91NvjaQuMe++lnXI0vuBoPTJ8+MH32qbX2AxfDe16gB1KDz5wNPvWG/S7I5O8Tkv8mY+iTIPEDN90HnoBPXXQ/dzZ44K5/30nnd0769910fhsk/WVM8e98yPddtX5lp/XUh9RUX/TGlCPz81NdXcuUt3Q/dfJMcUs2Ul5dXd+yAmUylepCLvtYlXqbwb7rOFKdnp+rVHcVe7fobpk66a2GhajpSmdnd66qi4uz8zsQ+i1USilXKM7vyvWur6/VusX/1fOvmBbq8+79+1evXqlF6dsqC6VKPQzU4ozyrjD2I2RR7RJT3BVC3dmQlerN3S2sUCa/bSW8vFSOjSlMmEpd3YuwqOO19aHiwOl08F4HbbOPvjXBOjsqv7p+c3l5o7y4ULfyKZRK1cWr/eOl3gm7/knL5gFWdiMxq4FY282cnBMsLInmFu0Xlu0n52wnZgXtw7z2Yav1defFZUnXiPnwlM3YLK+0X/CnrG6fao/8Jlx9L6Op3ySnlZ3R5Vg3IqnpY+a3UtuHLWp6TQrbqEXt1KJ2WnE7La+FXNxBrRswbhpkdI6YdAyZdIww+yc4PePM8VmL/e2gw92wrU2PvZ3A4/2Y472Yw93w7U2flTXp6Jxl76RJ/5Tp+By/f9JiYMricFcysRwhqevomI3fWHCxco7Lyo/OK4w2E2bUNUauLAVZu8d7hEV7xQb7xURk5EaI3BMrauIqqqObmoNzCoP7+nwX5/3m57xm5p16x+yr+m3K+iwrhk2Kh4xLB1mVw8bp7QxeacRX6a2YlBT7TI5fAdIzG+6YhrXPMpZmU71z0Ik1xLJ+VuUAO7eNWtfLnl2wX1yRLK84zi+K5xYdNjedx2Zt28e4bSPc9hHL8Tm7/inrvine2ILd2rbT4Kx1ciMxqBwZU40t6qDltJAjKzGBRTBRNvm7nD7tjBKfYlp6i3HXBKdrglnWS46owHnloX0KkAHVOJd8jCQd7VuIj6ggJNSSUhopyQ3k+BpSVju1Y8a8f9mybdq4tI9qnB+NKmsK7LaNHiQlDjHCmyi+pQSPQpx/GT67kz6yYt01y+1Z4C3uipZ3HY/OfFSqIIUiYO3AYefY8fDU9fTc8/oq4OYy8OYq4NV1wOurmEtVzPq2dGrZcmLRvGXUNKWRFlRKsE9DmcUasaJhpjFI0yg0NRhKDgLb5hIcykicNKRxjBEzFs7LxwircJxMlGkOStREdO6gOjTQzFMJeD8IPRFJf4lCB0G082M+yRiB+FBRAZpmOTDLYoR1OZZbgRfUkdxaaRYZcHYs2DrXiBqqjwkCYlKQxCwUyAdkIDUE+YB0XQGaYj1tqT44EIxPQePiiE8TQz9LL3sWT3kaCNDyB4PD4QB/ECAIDPAypMQY2RWROWkosAfgub3OI1vtR7baj0U6um5QHW8QwB9inEmwqyN4tNG967k2mSROBhrpDTJygbGSiJx8JCzG9reZvY8L6r5NL7kfXw1wxYBddDVF2t/aw//g7felX9gfXATfCCAaEgA4CER9SeRl0+yzMDndZu0LwoYZi/geY4c6glkWFRlhpO8L0JIY0MJJYE+Ytp0BKtTI0N1AT6KrJ9HXEevqSnSBTkCkOwLtDaOFQ9nRMEEa2ruO4lJOYEbDcP4gjDcI5m5o5GGI8QWxI2D2qUhxBso6EUEIg1IjjLhxCGk2Oq2F0jrOiq4nSbIwxACwtlgPHwTmpSHNElEwL6CWk76mm8Gf7HS+sHzxuYXGF1YvvuBpfmr27AHr6QP2s/tWmvel+vedDR6IdO876t7z1L3nA/yHmKi/S6n+1EP3ng/8k0Cb3wZ5/sbf/Dc+xp9IIb9z1v6dF+Hvkht+HeZxzx32a1utx164mtr8N6acy5CQc6Xq8vpaLU4obqumlTK54v379+/evXv79u3Nzc2l2lCrrkK6A3V87G5QKJTqvNrFHbBWvXdS23x+ro+7a3a4vLqdJWfnso/UKfXYuJtGl3K54r/itPjw4cP79+9lt+iOO7OT7CO6/fI2byE7V8sbt5YvpVImk8vulnHqJ9jl5fVfhtR/bqm9vlEdHCgQcDkILJuaXu9Nms43Ouw13h9gbo6a7Kw4XV6sv3374dWrdzc3r6+vX79+/ePV1eXSRnrHKLu8i9o1ZjE0Iyhso6Y34Cq7GZMLgqVV+7V1h7UN0eisYHpZtLQu2dhyXlh13Nx2U524Vw07EwqLLKob26dEA9MWOzsusyuism5aZgOmtJNaN2TaMmreOWbRNWExtSicWxGubjourTl2jnFrB5nlfZSeSe7iisPoDG94lrO8KlpaEU4tmG5sSk8OIw/3Q44PIs6P48+O406Pos+OY04Ow9e2nIfnOd2TJqPzNuML/LYxVse4+fIK37Yhn1PZmzWS19wdM9znNzTol1UQtzAfOjIS0j/k09Dhl1zkb+eV3N4WGRqbEBybnluQGBAVx5OmOPonFJWHRCTFZFV5xuR78YMCBKH+4aW2kTWc4kF6xSjHrj5bI7NVmCuMrSaGV2ASWklRdUSvPFRoFdqvFBXdRImrJ0eU4wPy0YWdxrPLwolFQfeUReuIeU0/q26A3THObRo1rRtm905ZjS/ZLW5KRucFHeOWzWPm3bNWrZNmhQM070Z+1qDr4JrnxLpH74Lzy04JrSzpi6x232JqZR95bUf8+jL46NizY9K0tIcWWIJ3zcFKMtCiVJR3IT61jdYwatYxze1btuhftqgYYJQPGE+u87eOHKe2rRpHCdZFXvDiOrcWm+gBcngnxbuc6JmPi6mnVAyxBxcsGiY5TVPm05u205uCsVX+zpHzucxDJvc5l3senDjNrAkHF2xOzl2Pz1wPTlwOz1yPZB5KVcSry3iFLPT42Gttg982xsrrYEdXUzzyCcJUlGWCkUWcESsCxgiFWqai7ApxkhqSQzXBuhBr+hJhmoKwzEEx4uGMdASvHi/ppNnWUNgvkYxwFDUIiQkwfviyQDP7JSUNjspmMmtsOLWm7EIMKhxKS0VblqOsqijYCkd0tQcgiQ+NwxIyoYRMJDmODPGAaTrp63saAn2ABm4GmhJdkAccGI7TiKPcz2p4mBLyIhCiHwEBJyAh8UhQBAwaDmWk4W2LKTaFeGo8HOBq8FCg9VCg/chW+7lEX8cdBApBUHIpxqV4y1qitJ1iV4VnpKDIkUhMCJgeh+SVYBCJwm8T6z5L7fpNXM0zTz7SVRvsogdz1Ye66OqLdXUc9IEuAF1H7RcSHVAgGBeDNI6EizKwueNm1UvczAm2czPFvARnkotDR8MAXgAtiS7cDwb3hWk76AKc9aEehlBPAMzTEOUPxgWB8YEgQgCEGQHnxsNtkuGO+TjveoooD0sKBBP9QOxImHEohBQINo2ECRIR4nSkcy5amIY0DoU5pKOlOZiEBkrXNHt43iyzleqYhaUEQrQleiZxRrx0NDEcBgmGgKNgkGiYpg/wj1L9LwXan1u++L2V5lc8zc84zx6wnj5gPf3U7NkDG837Aq3f2et94mh4z1HnH0I8/kda52/cjf5nTMovMqb+58vG//dlw1+ldfwyJumfvOCfumv9fUrZ/8rf/N8JFb+21vpWCq3orPjBwVFuylEdHsouLj7Wbl9cXqouLv7ScfT+/XvF7b33M0NQ/ZdbX+zF5S3q4s5f+nMBxM/RPLlSqTo9O1cqVecymVJ58TO0W3Wr/qrL7xRK5enp+evXb/5DXE///Pm3TIu3b9+qlQbVxS2M984fdqmee2pcydltlbn84vaFpfqY4lZbx9TVg39RNaVSd3cob25kzS1Kff2bxCTlztBmNXuribLQRFkfNttZ5q/PcTeXPC9UEzevTt6+fffmzVvlxe7WftnwLLd30ryunzG7IrqQh04t2dcPsKr7mI3DJsNzVpOLgslF2/5p3t6hZP/AbWxe2D5pMbdqs7odJG1sepzbXjTqNrVsPbcuWt4S98zwaodMm0c5jUNm9UOmLePmU0vC3X3nlU372VWb2TX+2rbj3oHr9IpwZJ4/syra3vE4OPA+Ogo8OgySn0Xu7bmurFutrFsvr1ttbkuODv3PT8Llp7Hy05iTI/+jY5+VLdHoArdrwrRtzLSi17iki1rWQynponpUB2oXNru0dRXOFC/uxLxVuv+odDs9CNjc8jnadVyYd+7tC25tDyus9H+ZH5RdHJZTEhkenxSTEVXX5ucfG1vS5BmW5YvmJyL5CUSHRG6wX04f3bYp92l2Hz+Ln9SAqxpjFw0wM7qMw6uJLlkop0yUez4moYteNmVa1s/KbqE1j3Lapy2qh9l1Y6zaEdO+GcvZZX7flEV1v0lxFz25gZjRTm+atBxZEXROclvH2LVD9IQ2pk1jrGHhILG0xbahwqKxhd9YZ1xZ/2V6LT9X0jJqsnfgenMRcnMZ8uoiZHbdvrSPntxADikjeORhJelonyJ8xTjn8Nxp61g8vMGb3LIeWrcYWLKc3uKvHthvnogbJyj44nidklqvOmpAK8WvmexVTQxvJDfMclYP7OZ3beomuU1TFkPLVj2zli1jnJZxs7Elm8kV8eKWZHZdOLMmHFuxaRlntUywq4cYlaMm3cs203v254rAN9dxlxfhx4cuq+u2nePmeZ3GsbXkgDKiaz7WtwLnX0kUpqKYoVCTSJggBy2qwElqCY51RKcGiqAYZxxjRI9B0JPg3GqcbQfZoYnKy8FQw6A6UtTXMeXfFFU+KYx+lFv+KKvpRU6hTm4EKhRCiUPQs/Gwspe/SWn/h6T2f0ofe5RZopPlAoxD45MM4BEGOqEG4AQ4rQiLS0Fo+YO0Ao10QmGPk2z+MW/2d2mtz9xgj0VaT6R6Ws4AQ18wLApGSMSxirGCBrKo0ZgYjXgq1P3ORush//an7QWCJqLx6XhaNoGUhmGk4unxKHYa2jQXTYlDGacgccmmn6V3GnhRde00gFI9hAcQ7gEk+EMZEXDjCBg53IiegsXFIjWd9J6L9XAhcGEGxb2U5llBCmlluDexzIvxjCw0IQFu6AHUdjR44Q7QlgKh7iCIJwDoYoD2A9FiYdwclH01wbYcI8zDOhYQrF8i7FIQ0ky0RwlBWoDnxhsxw6HWyQjBS6RFLMz6JcK1BBtQScjqYMTXU22S4JRAiCgd7ZaHrRsxnVnjdUyy0lupDhkYcjDEyBvkWIl3baaQUlDwWCNQIFjHC/jYzfArofbn5hpfcF98ba31rUD7jzZan3GeP2A/vW/y5AHzyQNzjXsiwAOp4afOBv8Y4vtl3giyIEujYVs/rwgTy9H3x3zpRfzrmMy/is38xBv527ig/1W2/4v87d+6mn8mfhzQnPwuLVPFNT+dm7t4/Ua9Pvrpp5/+j1/07969U9zt6tUSt/qLWXFnZ1IXQHzULT6+OdQkvXOZTC6XKxSK6+vrs3PZ1eWVmhSiXryrdfJbZ9Sd6fTi4vK/lm7xl+f169fKW3i68k67VyrkamjJrY1MPQnvZsPFXzBoFeqn08e8xd1DTB1gUcqvry9CQy8pdNXS2EGvZLMCu9FImaggjTdSFwbYy2PmyxNma3Oc/b2Qc3n5uaxoccO7f8a4Y4LRNMJsH2eOzlusbIrPzvz2Dj1WtiRD81bd0+a909z6IZOMOn5Zs0/fNL9z2nx+07phypFR1WdanJ/VYtwyyuqft+qdte6Zs64dMq0fNu2b5g3O2IzOW3eMm8+vOowv8gfnLZa37Fa37UcWeUfHXrv70qNDz+Nj341d14NDr90D7+09z4NDH4Us+uTYd3WTt7phubkj3Nq1Ozr2PD8LlJ2FyM6CT08CtvddV7fsJ5e5g/PmPTOcgTnL1jFWcSetoA2f12rsUB1JLq1wbml/OV4XMlbj39/k39ng1FPXNJextOkxu+7WPRdUN+zUPGA7PCIYH7UfmxJWtDolFvuUtkuyG/gucT5uiX5M1yRpvJN/m6t+fg8vW+KbCw0qx0XXkl4200Irie65aNcctHMWyjkL5VmETeigtc1ZTm3xO+ctyiZZFWPsklFW2ZRp/bT56IrN2o5oe89xZUPUP21ZO8BObaHk9tH7lq2Wd6yaJrnU4rQvMyYgyeGERCkqwR2QFAlJ8CPHcm2TjdKaiLsHrm+uQq8vgpWKgONT99Vdx/ZpTtcMp3GUndpMiaomhpTjszqYM1vCjWPR/J5gbNOqf9V8dod/dO6iUHqMbfKzh6mw6rwnpQ1+NTSHHIxDHsazmvBy0LhukVM/z0npo2X10DqmLSZWBLPrwtl14cy6cHTZpn2KUzPErOinVw0ZVw0Zt0+aDi/yOqdM64ZZ+b2m9TOWE7vC+X3J0oGjSuEvOwtY27bvmuZU9TPja41DypkJnSYpvUzvYpwgGWEVb8RLgjuU4pzqCfxcjFU63iwZSQmDclIw5GAoPRZhWU6yazIWNpP4VRjmSzQo0vGruMJPE6u+DQp46CX5xtvt96Exz6P9daKlwCirP6Y0P3Ix1bfTfuhufS8i61eZs5/kN32anfhVdoxGqp1epCEoVh8YBwQkgV+EAzQCdX+bUfPLrPZvI0WaEtBDW63HDrovHPX03QA6Tvo6TvrgEAgyCkFJQtHiEWh/mLaz/jMn3Sdi3SdCHQMvGDIRD40zgoUaoSJQ9HQSLRLLikOTQqFgDzDE2xAUzL6X0YsIN6aHAVkJCHokghJsxIlH2KajrFOQZql4QjJC38tQQ6KnJdXDBiBM4wlO+SSnfIx1Kh4XgYAHg41CINAAMDoGAQ+BG3iB8aFYUoQRMgCI8AERQ6GWeRhpJ1nUSJQ0k726GH7dNGkRNqCM6JWPs0tBmkUbmcfCuQlwt1K8YyZGkAgXpiJ96gjR3dTuFZvueZvQShItBGKfgUpvpY8vWS9s2jSPmQRWEKxeoujhMFIQhJOCtC4n0HOx1EQEwBWgIdbVd9HXcdD91kbzc3ONP1hrfSfQ/pav/YWl5mdcjc95Lz6z1PjcRvv3roZfehtqBBp51WU0L8jXxhZnmvqHWpqH22vqBhqiu9LFDemP8qb+R0LDL5Lyf1G5+YuK079NH7wXwmFmWK2ODKpm568vL1+9fn11df3PXI/v379//fqtXH47ANQ3pDoyoE6Dq6F5dwUQahuV7JbnoVK9e/fu8vLqxx9/fPX69Q8/vHvz+s2bN29ev3796vXrV6/fXN/cvHr1WqFQKlTKj8jXfycA6l94/o3T4sOHD2/evr0VbVQX6nY85UdZQi7/mGU/l6nfFkqlSqVQfkxdKJW3duHL88sr5Q/vZG/eqH4u2lNdzs6d9fTvLHYs1JDk0xzVGv9wwfpg2fZs2/Vkx313SXi4IT49dDw6sjk9ER+deM6s8Qfn2cPz7IE5045J9vA8b3JFODRvPb1qu7PnNL5iM78h2Nq3i8wK5romvSxz6p6xGF7gOjSXoSoH68btagapVUOsmiHTrmmrpjFO07D58LxNaQ8jrYlU0kNrHGFNLdv1T1u1TnEWt+02dsUr2/bHx+7b++K1Hfu1Hcnhsdfqjnh82Xxunbe+LdzeE8vOQxWy0J19h/Uty81d/uau8ODQTSkPv1ImqhSJu0eeixtWS5vWu4euhyfeO4duQ/PcllGTmkFGRR+tohtb2knxrXPnVaRQKjJ5ldEOlaHE8gz3xlKflhJ+bZ1jXb1dVQmjsgxYWYmuqZA05qQMhE1tWLXOOITU+STUcBMr6YFZ3PhKU3x5NSE3LbocHVtLDC4l+BZgfQswvgUYn0KMXxHWrxDrW4T1L8YFleASG8lp7bTgKkJYLSmrn1E2Y1Y2Y1o+a1Y9x2mYMR9YsZ7bFqzsCqc2LUpGOYGttkkDfGlPql5d34ucTkKihBcPFKZAJekw12yIbwEiogKX0ULpnOIcHHtcXQRfXwQrFf47h84ru6LjM2e5wvXwxHFk2apzjtM5b94wwWmc4tSOsxunzEoGmfl99OZZ9uaxeOfEqW7ONHmIaVjXqFVT5VeGcc3BOGehJZnowApCRB0ptIEY20Eum2Qt7dsfnDoenEm3TyTzW3Yz68LRZevhRavBBV7/vOXostXmgWT9ULx9JDk8dsrtoCe3mDQtWDcscobWrTf3nU7OfeXygI1t4dKGYGheHFnBdMslOmdjvPOwIWXEyBqqUwaBHWfEz0VbpiO5GUhmPJzgD0Z7GuK8wRR/JC0aSU1Cs0vwVs1E+zaysMzI8iWUFgQyctYASF4AxM8NRBpfB0XcS6zWcCX9ITZPO9RO1/4JwgkKEht+5y36Ijr6i5js+wltn2QOfpJb+VVC2NN46bN0T+0kG2AU8deZ7V/H2b8I0dF0BD2R6Gt6G75wMdBx1Df0MQR4Aw3cDWGBYGwoxLIUw0rD4oPR0CCkfhTMIBSi7wfRCwKDouHAUCgyDomKR8KDYKYJSHYSghpjRI6G6yaEPYlMQfghGZFQbirSKg1lm4F2KSL4VBOlJXhKMgqfgoRFQB4JtDUletQwJCsW7piLi2ghiXKQuACQcQQM6ALQcwcQ09HEBJxRMMwkEyeuJksrSdxMJDUSxq/A2jbgrcsJLi0053aiYwU+oIIYWkPyLSY4Z6FtEpHWiUjrJLhDBkqUhhClIgXJCEEy0rUEl9bLyOxiSrPR9FCIMBWZ303vnzNf3REtbdvVDDOj6kjO5XirbDQtEkaOh+MTEAh/kL5YF+JuQIiEIn2AjwXaX3A1vrHR0vYx1AsBP/M0/MpB9yux3teO+l856n/pAfijLzi6Jvn12+9/2lh9ZcV7ZaD3hkh4zWB+LxL/EBLxaniof+vYc/DcdkRm3Hf8q/qT/1F5/lfZU19FOecMl3348OFfuO95//7Hd+/eqRsszs9lMrlCrlDI5Er1P9UxZDUh6erqSqFUXl1dv3///ubm5l+yUHr//v3FxaVSqZIpFHKF4j/hVaE+//Zp8eHPf1Z7XtUpPDU9UZ23UDdJXVzeYcxlt+nEu2iJ2hklv7y6kilVV52dVy7OZ05S5dKSemAoFErZ9Wvlm7en24VHS9bKI4n8SHK+IzrZsj/YFJ/sux7vOJ8cusnlfudn3iennnJF8Oa+8/KW7fqudGyZ2z/PWd0Vbx86L2zaT60J5tYFi1vC7DqXvMrIqLTooJcB2VVe7ePspE6xeW1b3XzwyQm/bYqb00lLa6WU97MmV+y295z3Dl3Gl2zHFoUrW5L+WV7jsFnjMLt5wnRuy3Zkyap31mJsyXrvSHp44nJ47H586rl/7Lq+67CyLTw+8dw7EG/uCE5PPVWKgL0D+7Vt7vqOxcaO9f6h9PjY4/jEe//IcWWLt7RptbZrt33ovHPoPLPOm1y1nFixXNiU9M9Z1QwxGoZI3ePkwSlK7ySxbZRQ30dIbeX617mFt4ckdbr6VEutS/1JRaHk4hhWUQmxpAtc242v69QtHvumoJ1Yks8szwIUtWHKm5K6+GXD1PJR9stmSng5IaaakFRHSmshZ7VR8rooyQ3EtCZyzSCra8aivJcVVIyXpCLdcjFh9aToDmpcFz150Dihh5ozzsyb5OVOiLx7Y3C1jZDyLkB5r35Ok2FaHDeN55IBD68iZLbRqvpZRd30qgGT+Q27lR2H0SWrc5mPUumvkPuen3tv7rtMrws2D0Uqlfv3r7ynNgQ9yxYLh8L5A9vBNcusLmpsAzGxmZw/wKibNmtZsKxb5GQOke1KLEGl3ejcaNdMUHg1ObqWFFqOCyrBumah3HMxAWX4iFpiYiMltZmS00lLb6UkNxJL+hlNE2aNo+zuWbPpNauNA9HUNr9/zXJyx2brxGFwgf+ykZbcxqyd5wyv2wwvW28euB2feu/sSLe27FZ3nAq6mZFVhNAycnwNu6jPPKeb65KLY4RCqS+t2zMAACAASURBVAFgVrSRqJYgbiBa52KNI6EYLyDBF0oKhaIDQYR4I/NqIreByG8liVuJ4nosL49Ai0HBvAzB0hcaLuTP4hteeLG/iop9npKFCUHRQ4lwTyhI+hzl/ATupPNUhPrGT/JlQvLvklr/pmD1f+fO38/p/yq76l52759irZ766X1np/3UQU/TSV9DogsLMqJlEmD+YF1HPagfCBsBtanCWdcQCfFoAzeIrjcEEAPTDYU+lepDwrBGcThwBBwYCDMKgVsVEgRVeGElhpTn+ceU+sdubKirjkUqSpiL8awgBLeQIzsZAXXG3GQMxB8E9oOAvCDP7HVAnoa0WCN+Jjq+0yy6lcVPRZjFGpnHwY3DECA3INAHBPGBGngAkJFgpxbjsFGWcweJk4fml5OEdVR+EZmfQ7VIR1uloJ1zcVE11NRmanAp3isfK81AidNRknSUJAPpWYD1KsJ55OHcc7FBVYSoZpJbAYYRCRWmIoq6qYOznK19R5nCZ2lHWNRj7FlHdGslczPR2EAw2M0A5KSP8DAgBAKRvoYAF30NB71v+Vrf2Ghp+RkCoiDP3QHf+ID/4An8ykHvS3vdz+w0dQLxeyf7N6/eKre2lZVVitLSq/QMeUTEha3tBQp1lZv7+u2b76+uZGfyE9lV3tLZXzee/KJW9ZvELsvQ4Jjo2NLSsp2dnX/hHfnDDz98//33l5dXl1dXqovL6+sbuUL5/fffX1xe/vD9D+/ev3/79u1PP/30/fff/2tFhx9++EHtTX337t1/gmKhPv+OafHhww8//HB2LlOp0VpqJrtcrlSqzs5ufbEfOboyuUylUikVSsWdgUqhUCpubm56eq5QKNWjR5e2wqudPeX1K9XltUJ1pVBd761Pj1fyRkvII0WkySrq9jBnd4yz0Geys2h7sut+duxzcuJ5LvOXy3xPz9yPTzxk5wFKRdjBkdv6Ln92jb+0Jd49cp3dsG2eMK3vdo3OiCLaJwcmh7eP2g8v8lvGTCSNaWYNjVt7/J1jcdsUN7eTnttJz+mgt01Z9i9Yjy4JlrckRyceF0p/ucz78MSjf9a6rJc+sWYzu2kzvmrVNcMZXOTtHjpdXQRcKP1PT90Pj5xkMr+bq5iri4jDY6eVDe7urlB27rG7L1xZMFucMlld5Wzs8DZvf1bbe/y1bcuVbd7qlvX6js3BifPRmcfhiefKtmh4iT29ZrF76LC5azO7xh1cMBtesJhathxbNB2cY/RMMeqHKWXd+LIOdF4zNqaW4VNla1XqalfqKCmXcMvCrEuTROWRtuXBQTXc7FZyWisttZma1kIp7WWOLQlWdySja7yhFe7CjnByVTi2YrO0ZytTuO0fOxX3MkPKcEkt1PguekgbzbeBEdgpcuqIJdbW/rG0D1TchMirNc4INEsXsjMlroXmMeWomErUyyZSwyh7ZUu0vms/vy6YWhWs7YlHl63mN+zVc+L4xGP3wHF4gdc8we6aZY8uWQ2v2PSsWdYtcFqWuX0bVr0rFuntlNR2Ssscd3jTqnWZG95JDekixvbSQAXZ3+V1O2Sa+RYiExvJ2R3UnE5KWgs5rpYYWU1IqCOltVKTmshZ7bSKQZOSPmZOJzWni1rUQ28Z4/TPmfcvctrnzCpGmWWjJmXjzMFVi71jcdeMRXAFJb6bWrfErZ3kNkxbrOyLZTK/kxPfkQVe3yxnfNGicZRd0sdqmLJunLMJrSXzEowYYVDjUCgrBuZUS/Ppprm3kiRVBIsMJC0ShvUDgd0B2CgYLQfFqcVzG/G2bSRRPdM0jYAOgaD8DWGeRt9FJj1Irr33svlJTBzKH4oPMUL5gwjBEHYCEu0L0hRqPOU/1XbTeRjo8f/k7f82Kf+L6ID/L3fjt+lNTyNpz7wMnjnqQ3whRr4QfAzGpIrEqiNB/MEQL5CBiwHUC0yKQphk42j5WEw8VscD/MIJoOMO1vMwgkQStP2NdD0g4HAjTCqaW47jFSO5hdyvi/ofhCQBpHrUYKhDnrFTIdWzFO9RgvUspYizCKbRcJw/GOQC0BYbaDvqG3oYokMgvDRkSh83pNHUNgPFS4bbpiE9y4jCNCwhAAT1NNSV6iHCIJbVJNpLFKsAI2wic7OoJhlYYiicGoI1jyfy0pGSHFxpP3tohZfTQYuuIoaXk4NKiEGlhOByQlw9Ka6BGF5N9C/BB1Xi0/rpqT0MYSpSkoHsmjY/OnY/OfNcP5COb1gnNVPNkxEm6Qh6KgLiZgBxNsD5GNKDwSZRMKwPEOxniEmCa7sCvuVrfyfUfmSv8ye+9ld8nd/baH1hofGVlebXdppof9q5QnZ1cX15dS27fnX54YP8+ub69RvZ/sHrrS3F9s7V9fXV1dWlSvXjmxuV6oI8cnUvbxYrCqAZm+HwRGNjpkjk0NnZ+a+6Kn/88cc///nP79//qH4H/PTTT/+ei1d93r9//+OPP3348OG/x7T48OHD27dvz8/lsrvu1VsOuZpBe8tlvK1fVcszP/vDVBeXBwcXbJYCh9vv6VEd7J8e7MpOjs9PjpXHezujTT1JZk3BoIYAcL0/aCADs9rGnKunjVVSphroC13sjRmL3Q1bucL/UhWpkAdeqiIU8rDDY8+9Q+eVLeu5NV7XFKdm2KR+lFXR4ZKcG+MbmWwuTc2s9BlespxaNSsbcTSu7Inui+5esJjdEq3uOHTNWC5sSRpGOUU9zMohVuOYWceURduk+cCCzdGpx+VFwOGJR9s4t3bIpHvWdOPQ7lzmubglHluxVip9lArfoxOX/SOpShHy/U3SzVX0yZnb6jJ3cYJ9sCeRnXgujZjN9tKXxpmbm5Yb27y1dfPNTavNNcHKvNnaivnaOndjy3L3wO7wxGVh03p6zXx6zWx5y/LszPnoWLyzJ1rfsd87lG7sOoyvcocWzabWbNb2pEs70pl1h+4Zy5IeYmU/vrwLXdiOzm5Gp9Vh05vIJd3Umn5K0wiza4rXPm7ROs6dXrPb3Hdc2nKYXrMbWOKNrfO2jxzPZT5XF/5HZy7Lu8LpTX7rNKesn5nWSgmqIIkyMVbZvMcFXQ8Lhkwzg8zSLK3SOaIMhmcOKrDAKKoM3jLGap0wz2qnVg4yV7ZEG7uixU3brT3x3Iagc8q0bYK9uu1wdOK2f+Qil/vt7DvOb9iMLVv2zJlWTLAKx9nF0+yCCVbJDLty3qx81rRoiFkxYlI6zaqYZxdPmwQ2k1wrsOySgKcFw5Z5LsGlqNRmUmEPrWHUpGGUVdJLL+iiZrXT2yYsaoZZmZ2UpkmzxV3h7LZgbJ03ssxb3nE4O3dXKNw3DkX9q7yWeYvqabOSCWbJsEnTBKdz0SK9lxXXR00bZxRPsrKHGN0rlodnnheqqN0D15kV8+09+8VNQUEPNb6RmthKT2g3dsxEcWKMGGFQWhCEm4xwKMa51zPdWijO7VRRE4lfhCWFQqCeAJA7AB0JYRajmfkY83I8twrHKkAz0lGUGDgiEAmKsNQK8YIEmDFj8Lw0Nj0WQ4+BCbKx5kkIiDvgkY3WdwLNx1LgNxLsQ1fo4yDg1xGSb8ItDCIwMF+Cjg+YmIYipCBxKShGOZ5aiqWmEokJCHIKwjgbbVZEIifjEGEwXCIaFArT9gJpSgEajgYv/CCPnQE63iBIGBKRBEcmkXDJRHC07WcpnbrBEnYYTJhLFGRhXQvwIdUkv2K8VwHeJQ/rXYJ3yMARg8GaEj1tqR7UG0iKhAnS0V7FeIdMjCgdw0+B+1SRYnqowU1EuzSkaTRM39VA3w0A9AZgwpHMbKJ5KY6eiCJHwsxT8bxsknUe1qEQG93CaF/gdy9YZHdQ0lrIaS2UlCZKYTe9ddJ0YM6sa4pV0kOPriFG1hDjWygJbUzbFJRLNnp0ia9UeB0ei0dXbPOGmDFtLOtMDC0GAfUAUvyxxkFI00iYKAXpnmdsm8VABAEB7kCcDxHoAvvOVvOxSB/uT9b1Rn4n0v+M8+wz0+efmj3RcYaOL01cXV6rN+Fyufzq+uZcrlDevDq/urq4fnUuk6nB2BcXF5f7Bw1tE+Ze0UwajWnMZDJZxsZMAoFka2t3cHDwH3IF/zc6/95p8dNPf76+vlFz3j9yE89l57eVIOr61Tvk1s+wRplc+e69LD1D9fjRWVnZcHF0d6TVRJJlb7zdYp6rosjsJAO/GQ9v8jBs9wH1RMAGcnBLnWbLvdzNcZvjVQflkdPlmdfri6jX19E3l9GvrxJeXyecnHpt7Tnt7IuXNnlz61YjS+atU8Y1AxYlDX6hCcl5FVHbey6ji7bLG9Yr66KgzlxOXWPjBLt6lDO2Yju4wJtasz0999o9cmub4jaMma3uSpUK3+NTj4Ut8eyGw9a+y9m519C8Tf0wq2eGu7Jjd6EM3DvymFjln517KpXeVxd+r6+jv795+cOrlzeXUQpFwNVFtOw06ODIWanwvpD5yw49ZUeeshPPvW3R+iJ3fd5iccRsacR0edx0bpCxMGKyumi2uWO1uc1b27ZY3bbY2ORubfF29my29/n7R6Kdfdv1HauFTcvZDYuZDd7shtX4itXokvXYkvXIEm9yzWp4idM6wawdMa4YoHfPmg4smrVNs/oWLYc2rDcOJetHkqlNQc0wq3aE1bNo0TxlVtxrXNLLrB81W9sTr+07jK5a1Y6btM+ZDa/wcjqN/UuJYWUI+zKn3+fuErOjfbIhYaXo+BpcSiMxtZma2EDJaKPMbdp2znBL+oyHF212Dpw29hw29xxXdxyHFnhd05zZdYeTUz+VMkCh8LtQBR+fum8ditb27aY2rHNGWDHt9Nh2amqfcdYwM3fcJGvUpHrefGDDumiClTZEj2mnOOcjLdKZD3OGzIviM5rw1UPMjmnz6XW7w1OPwxOPiRV+zwynY8q8bpjVMm3Wt2LZNMupmzarHmXP7fIPzxz3TqUbx+LNE4f1I4fRbZuuNavGRfO6BdPWZfPMTmZUIyV1lJE+xUwdZ6SMMtLHmVUL5v0bVlvHrlcXYUcnXqdnPip50OiidV4XPbSS6JqHdcvHOmZhrRKQpjEwbryRMBvjXMG0zsdal2Ad20nOvRRpJ9m6DI8Nh0A8ASAPAMQXSE6BswpRpiVo82ICLhQBdNMzcNLWFuvqS/WpCVh2Ls6sACuqobjUUd1q8YwYGEAKeCbUfSTQfOKo/SQQ9Dgc8iQY/DQMqhmNeO4B1PIEoWIx8AQ4OBqKj8fDguG4WAytEE8rxLMrcaxKHKUEi0qAg70gYH8wJAQODcLpeRs98wa+8ICAIhB6YYZakVbfplZ9k978ZWrL5wl1qDALtxKGIAfrUoKLbKLH1TMz25kxdcTQKqJnEc7mJZIUDAG4AeB+EHQQxDgW7pBLSuyghlaToutZcS0mrvkYuwykIBVuk2zEjYNDPAwNXAz0nfQBzgYQTyAjD2VSgKFGo01SsaIyCr8Izc/GBlWYhlcw0psplX3U6n567SC9Z8p0fM5sbt5sddVieZ3XPWNW1s/omLN42UyXZqLtU9E+BeSeWYuVHUHvDDurjeKUjeInIdiRMKI/AuMNpgaBzaIQDplY9wq8axFekIGlhMH1pHp6UgN9N0NNb/BTJ0NdL8Qjd+C3Iv0/Wmr/3vLFA7Mnz50MR1emlNevVJeXalfr6dm5QqU6uwt+3RbYqVTKi8ubjIxVIJDNYBozWcy7H53OYLHYTU1N/yFX8H+j8++dFh/u9lF3zqgLheJj8vBSJrutolUbAm7R7WrS1tvvL2Jirlhs1cLsRBi5W/SsxxvQ4KLX5KI7Fg5eS0NvvcS2eIEmohE7xYTZMtLuNF915nqt8Hhz6f/2OuRC4XVzGf/9q4xLZbhc7n95EX55EXJxEayUh5yceW4fSgemHGp77HMaHZPLXFIKw0bnnA+PpbJT18H1uPDBFuOaqfj+yNEVTucMt2rQpHaY3TltMTBvtbwtmd+2W9wRXSj9ri4CLlX+x2eeG3vOB0dum/uSlR27oQXLiWWbrilOz4xl/6xV67jZ7IZAqXRXKT2PTj2Vqoiri8hXV9Fvb+Levk5/8yrn1XWKSuV1cxn25ir++5uEH26S31zGXSlDLpX+F0qf68uA013HmU7aeBN1toe2vmh+cizd3RKurXJWF9lri5zDfdHBoWhnX3B47LB/ZLu5zdvc4e0dincPpbMb/Ok1/t6R2/6xx86hy/KuaHLNqn2aPbRmtX/qcipzHVqx6l8xH9m23DwWD63a1E+yW6e5S/vi+T37/mXLzhmLpjHzwj5G/Th7acfu4MRxdte2c4kzu8MvHjbNH2I0zbHFLRlP86dFZc7Jjdi8Pmb3gvXMtt3SnkPbNLdikNE2bVYzwhxatDo8dpPJ/JUKn409yeCi5ey68OjU9/Q84Pw8+PIi9FzmfyYLOJf5ru071P3/7L1VcCN4lub7ePftxt7YvUM93T0904WZVZlVCXam2WJmZlky2zIzM4PMzEwyyGzLLJMk25LZMoPQku10dk11V+5DZtXMva9bOxEd0ScUCr0r4nzxP+d832+VUSkjVsxR0gexaf3Y3FF80TSxeJqYJSXmjZIKRomJneiQOnhgNTSuEerRFPg/65ZTet3XdgTXN5EWc9yDJcF6G3NvibXcxpxeB1zrA1Vaz/l9/swBv1PBqJVT+5TMiS3uwq77itZz4VA4puENbnD7lWypmt2rYrau0ZqWqPUL1Ox+XGwHpnCWWLJMLpGTK9YoNWvUVgVrdEd4fB19Z8nW6xNvbuKN+oSjU3+pnJHUhoptQ5dOUBPasb5VMFE1zL8F6duKpeQDsGmutHIIswnKboVxO+H8LgS5HASItHcKs3eNtockO0KSnODpQMdIO8dwO0CUk0uEvWuEnVOoHSLRGZ3sTC0Cu7cggnsx3nVQdiEMGQ944WPz1Ov1t2GO3yS7fpvh+m02wDEH/SzY7lnIG2ghAlGPgDZAwXUQUCUYWQNH5MPAeQBMMwzTCAUXAV0SXeyj7G1C3rwKfGMb4uQQAnoqevss0M4+xvHrXJ//t2z2s6zKz5PSf5tZ9TTRHZrqQs2HMnNc+YWA8Hpkdg++ehzfPktunCYltaPY+UBimis2HcAoR2OygAwxPHKQmDyCy+qllEl9xCOc6BZERDM0pAHuUQrBpQMdI+1QyS74VAAy0QmT6Pwx0wmW5EwsgrCK4IwisHcdLqYJWyolrqnddw/c1Ltc9Q53Y425PExY6EZrNe57R+6ru/yFLX7dOEU8gCsawMY3o7J7MCtqpkJFV6n5g0v0hGaYRxGQnOoMi3agpgP8yhEh1RjxOKVmmR03gPdvQlIKoM6RDnZhbwExrnaZ4OdxTl/6vv43wYvXvi52YdBnwY5feL8CxqMPdrYeDo70V9e/pGX/h+P652tXg8FoMJsfVlZ3k5PxOPx/VgsSiUKl0ltaWv/3m+dfV/0KavHhw4fHx8ef6VGGT+G9/ylk8JPr4tby0a3+ix3PurtnVm0eTbSr08DKmDc7OcDlVOe5RKepFOeVYohCDFvKBM1muB51Ym5k1L1R4vY8Tavm604DzDex11eiiwt/gz7eeptxo4u4uom4t+RZbjMe73OuL4vOTvJbe3PDM3ITSxPyGyN7ZKLJdeH+vr9UXQ7s1GC6h+sWU/dOvVb2PCeVnEE5a1LBX9xyX1R7KPZ8zq/Dzq7Cj85CTy/DFLveo2vssTX2oJw+sspQ7Qu3DoWr227TCtbkOnNVI5xY4/UtUE8uAg/OfTeP3E+vgne0or3j4LPLyBtdwoM17501x3ob92BJf7TmGg3JR2cRl9fxt6bUu9uke2vqvTX1Vh9xvu+5ty442nA/3OSf7Hkfavw1a7TNJZJqnrijZO5ssPY03BOt8Orc+2Cbu62hXV2FmI0JZxcBi1ussVWaTMmZXKfLNphre27SFcqYin16E3KuC17Rui8ducmP+EsHgl45Y27LQ2eMu7emX9xEj6yz5zeF8n3PNjl1cpN7cOmrvfZbP/GsmaP0KplpfSixFJYuy0B0yKK7vHO6IeXjxGwJpn2OMbTKla5yOuYoHfPkoWWmXCO81oXfmmN1+piT86CL69BbU8ytOcF6m2EwpBgMKdbbjBtdnOrAZ3FLuKwRdK4wi6dIZTPk8jlS/hihZIaYLcVFtyDDGxDBVbCoOnhiMzKuCZHTiy4dQou6Y/+hca5khrJ56nuljzi+Ctw+81Weeq0eeSzvC1e1HsuHws5lRtUUqWae0rLOqJNTK2XU+jlWyTihfoZSPU2umafUL9DqZijVU6SsPmzOACZ7AJ3UjkxsR/qUQoLqEDlThIp1Sv4sMW0UnzFIKhqn9iv4V4aYW1Pa4Wno/kmITp94eRk2tkovGMBUzVALR4gB5WhqJohcCOA3Q/nNUGY5FJXkAoywQ6Y4kYtARDEAk+VEygYRMsCYbBeiGAiOc3SNtncKt0MlQmi5KGyaKzLeEZHkRMiCkLPAqHhHRIwrrxga0oEI6YT7N8EwKc7feLx86vfmeZLrswzXZxmuLyNcbCOcASkwdBUW2gCB1ENdq8AuVRBQCdw1B4hqgOFaEIhyuH2so2uaE7IC5JILeB3j/CYG8H2My1ci2+9ETl+mhfxD9fKTgmJwHMA53OG16KVNpO2bcDtovKOgBBLbhs6SoNvnGcvb7ltab6mCkdOP4eSDyBlAUiYAkuzsGmdPygP5NeFC23GpXbTcXnZqHya8BhlQgImtoIVVUkjZMGCcAy0fKmpFRUuxntVQj3IwvxiMinOBRTuSc4D0ImBoJzV/lClVcI2GaJM+8vIy8Ezrd6TkacZJKz34rXWeat9rZVsoXRaUSqkVw/g2GalCSmqbIa6uUTYXmbrzsKubsLEVdlIbwqcMQkoH0zPBiS24nkWOQuuhOvaomKKIqrD4PAgqFwRJdbYPd34V4vgszulplP03cfYv0kBPIp1fBwC+8Xlb2l95V1dn9vI2nZ0Zf2YufIz/+8Tjub39OFE3m8239w/7p2fuHl54PPEXtSAQSHQ6c3Fx8Vdpnn9F9SuoxU8//fTjjz9aLJafIXqfZk1Wy53eoP+FWGv6OVTL9DMz9vbhnf7u3UlzgDbDfjHWYSXV2VADf+glG7qIijKYsgSyWQjeFIPUdfC9IdLJJHlrhKAYJ6jnSUdbDN1VuNGQcHMTajLEW8ypN7pIoyH53Z3YqCtcWs5XbWTI19Jiswvy61IV215SZQhvoI82KqP2LgdIKodX6Gs7LJMpdmXPR7JEn1jjTCo42rNAozH66DxYfeR7fROzdRA4t8Gf2+QPrzBH1xizG7y5DbfBZfqSWqA9Dz65DD06Czw6C9w88J5Y4w4tM+U7fJ0h5EoXpD333T/2Pjz1P78MubckvLtLfmdNvr9NfLxLubwOV+55nFzEWMxZj3d57++L398VPliz3j3kvHvIfrjLNN4kXJ2E35yHXZ0EXmhFJ/veR9vuWo27dtfjcJuv3RdcnoacHPpdXwTodMGX16KDswC5RjCySp3fYqu1XofnfpsHnpJF2vKh+/qJp1wrWDoSLGsF83tuvUu0zRP/S12U3hSvvQ6VqfktMkrlFLFxCVsxhW9bYvYrmN3r7PJ5et8GsVJG5faW2LYu+PRl1ozDm+ZoPUvMnkVm1wKjd4k5tMJum6PWTGCV+94mY9TVTbjJHHNyGbx/LDIZoi2mOIs54c6SfGdJNhoSLOb0e2uaWusvXWFIFum1U+SkTnRMKzJvBF85TymfIedIcGkd6LQOTH4/rnGGMrTObJunVI3jqkYRfu2hf2xbqlxldG7QJWp29yarScksl1NLF8nNa7SxXb5UzalbIOeP4PKk2PwRfOUcuXaBId12b5TTSkaJ5RPkiilSwwK1c4VZMUXO6scldyAzelHZfYS4ZkRyGzKiHh1Ug8meJubMEpJHsNFtyNx+YrEUN6zgXBoibs2pe8eBmwe+VzeJBn3cpMItpRMTUAUPqEMHtqI8WqD+I6jAUbxHKxqT7gyOtsfmANza0NQSEDTanpjpyioBU3JB4BhHWKIjvRyCSgFCowDIeGdEvAM0yp5SACTnAQhpQH4ZglcOpWS7CkrhUZ2E0B40MRfwJsDuK8HLJyLbp8Fvvwl5axPnCCqEY2uJuGYstB4CroM6V0Le5AHe5ANcqsAuhUBQLsQ1FwkQQ1H1cGAVxKkMapMJfhHr8m2S6/exNk8zw/++fP7zlFRArANWDEeJYaAkF2C0PTHTxa8ZHtqKiu/E5o0SxzaEp1dBV7rwURU7qglJzwZQs1wpma6QOEenSHtQgiOtGBLdi80dJudLyOFiItubyODR2G50vjeDEkx2DHfAZrjyqkEB7XCfamhUKyKsAU5MdQWE20HjHXCZrtxyaFgbumyKPLwhWD/0M+jjjJcxNwd+F2qeaoCwOc28OA9f3xb0LbC75plDS7SFDUa/nDK0RFuepKnmWMo9r609/7Utj5weTGgtmpgGxCQ5RDegh9fce+TsxiVm3SItqY/ELIWTK2DYPLBNsNOX7jZfetp86W/zbarLV+mA30fYfRbkAEmmKTdWrSy2kcc1ms3m/7jeNP5CpvtlqP7RUGwwGiWSASKRgscTqVQ6gUBCIFBJSckPDw//+83zr6t+nbfFTz/99P79e5PJrNMbjCbjLxEgHwM/LLc//xnGT9jxT+w88+2t9WGjSqhMeTMSaT8cab+a5XraSrQMUHUS4n4b+kqCNQ5iT3qwqh6Coh+/OUFWTZKVk4SjTdblmb/ZnGI2JV9fBRn1MXp99Nml6OEueUtd2CnJX13P2tvLWlrJ3N6LOD4RZS3k/65JTe+pyBiJHF1hDK9QB5dZi2oP+bbn2q7n5r733CZvcctNex6yeyxS7vnsnQTvaIPkGvddrd/esUh54Ll54LV/EqDc91za5m8dee+e+l5ehx+cBu6fiLYOvZe3PVb33K90QUdXviZTqMUcbrmNPbsMWdpyX1Z7Hp0FG4xRRlOUyRhlMcc9gnNeUgAAIABJREFUWDLeWTPeWTMfrFkP1ox7a9rjvfjxXvx4X/j+XfHjg/jxofDdff67+6x399kPd3kP1jzrbYZZn2DSJz5YCx8s4ntL5r0lwWqOvbOkXFyHT6lY8h23K32wwRhuMIat7HnI9txGNNzpPd7ikUC6wZ3bdVvccxtRsabUvNk999l93vg2t0dBr5LRwgeSovpSxLL4qjmfyjlq6SwjZKzQtlf2sm4eU5WY2IoWjxKGtnhKrffBpUhz7rtw4N63xmqbp0yoeAdngas77sp9r5PrILXWd/vYX3sZvHcesHchUh/5qnZ99PqoO0uixZyg2vedUHBqJyhZ3ZiMLnThIC57CJ8txYunSG0r9AEVe1DFHthiD2/z1k/dt068Ng+9FtW8vGEOtKWBLq0rXaSI50n5c6S8WVJcPzaqB50ygCucIFXMk8UThPwxXI4Ul9yNblmjd6iY1bPk8ilyk5xeMUnOG8CVThIbFmniUULlLLlSRi4bJTUvMEtHKfn9hOppVkoPOaYHk79AzpuhZEwSJSq3MQWnYZrcvkhTaQNMpqTtowCZUnijSzGZUqeUnsmtOK9yqFsllC4GurVAuU0Iz26MoAmOSnZCJjmRCoGkfAA5B8iuBDOKgLhkF2ScCzrVmV4GxaaBSXmunFIEMQOEiHHApTizysDsIoRPPTaoD+nRAPWpQSb1kd3qUY45QKdMyDf+Nl8JX34jsn0Z7wiuQDhXQ1+Xgx2qQKBaCKAW4lQJsc1w/j7Mzi4dYJvl+jYdYJsPsS+HAWuhdnlA21ygTR7om2iHb6PePs8g/F2p5B+SU7/0ePU6/C1KjCJUoCCZLtwKSOIoLqqP6FEOjWlDVU6zikboTbOs1UP/AQU7poFGzway8wC8fCA1GwCKd4CnOHvUkEO7cFmD6LQ6LJ1NIeHpZBKNRKSRCTQikYIRoQi5QFIuyK0EHVGPTOtAprajAiqgmERnQJg9OtnZuwEe1YtOlmLr5cRJjfDWnG61ZNyaUs80PjNVkJV21MG2m3qfs65hyjcZym2WRs1c1bBWNzjKaeH6HKt7liiW4HO68ZH1CM8iKCXdmZLuHFYDLxsix7UifVqQqROMlDEOvRyOzoDAUiGusa4v/B2/DXD8PPjt51GOf0xw+V24/d8H2zArAk8WZx/gCHNzs/HuXmcwfMzm+3iM8zGB49Zi+eis/kiJNt9arq91UumwSBSAxRK8vX3q6+svLy9/lc7511W/jlp8+PDhL3/5y/39g05v+GjS/tl78im03Ggyf/SkfEJEGU2f8nhNltOx4s0CkCLLeS3LZSrBYSEPslQKmykCzxSDlU3Io3Hy9Ybb9a7HxY7H9b6n7sjvet9Df+ptMkQa9BGXV/5n557aU+89rc/WvsfuYejJSULfcG50VtnEXIrenOw2MfWyW/6PzZte4/36U96cirKx7zWl5LfOkMfWuDvagL0T0cyG24SCK1NxZza4c5u8HW3gtS728jrm6iZmddtzSsVZUAuOL0K0F8Gbh57ybe621k954H5wErC4yZOrufObnO1jv9FVds8cZW1XeH4dcHkTuHnoPbDEaJwk1o4RWqYog0usObWb5sTn9DrwRh9+a4q1muMt5hiTKcZijruzJN1bku8syfeW5HtLyr017cGa/c6a93gvfv9Q+v6h9PG++P1D8fuHknf3BY/3eVZLmsUcazFHm0zR2vOg3iXypIqzd+G3d+E7vyeY3RcsHAraVmi1C6QeFaN6jjap4Y/v8gaVrOFNdusabWCL1amgtSnJyYOEPzQsOjfPIttH4e3SZx3jT9pkNrUyYFWubzMvvA4U0Q6P7kRnDeJLRsmlIxTxMLFoglQyQWhfoi4eeCi1Xku7bssH7osHwolt/sy2YGSd3Sdn9sqZnbNUyRxjap0nU3En1jhtM+SqUXzFMLZ+glA5is/pQ2f347OG8GIZvn6N0aVkNy7SqxeoPRvsyR3+qtbjShesOfVtWSD4tfv9W/02vikjqMYloAbuXwXzqYIG1iBLRxkJ7cioVmSWFF8wRqiap+ZJCcldmNQudHI7KqUDXTRGbJUzuldYFVPkfClOLMVXyshdayyJit24QGleoHUucytljNg2VEAN3L8GFlCLiB3AVK/S14+9JhTc9G5M4yJddSq6uomeWOePrfEurhOMxqSRVX5UHYSa7oJOdsZnuOKzXKjFQK8mrFsVEpfugoh3gsY4ELOAvAoYqwREzwXSs0C4FGdUihMi3oWeA6XlgHkVcFYRiJDsTM0GeFTjferxYYPoiHFsqBQbPUJmtaEc8gC2WYDXGa42cS42aS62OQC7fNDbYtizIvCLYqhDBdShGGyTCvg+zeW7RCebeMCbTFc7MeRNMdi2GOxYAXEphr0tBNsVQWwTgd8F2f02r+Ifczs/93f90vP563B7+wiXN+H2dlH2sBRnYi6AXQBOGMAVzFIzRyjZI4SaBWr3Brd+iZveR41pZEXUowKroexCEDjREZroyKtABjYiM3owEWkkAu4/hvgUCo1CpFOFJLdalG8PJqwNVzKEn1bQZ1XM2lGCfwUUHe+MSnTxaYRHdqOyRnC9Sob8yONCF2u9TTeak0+2A+TNKHkrQrPJUG+x1ArG3gF3c4Um70dvzlL1l5Gm6/TDfR/ZCqV2BJfTTUxqR4U0wrj5AEa2S2oHunmKlNKG4IiBgmZ04DDVewhLqYDYxjk5JbraBtl/7vvmjxEOf4x3/kOs0+8jHf4x9A292O9A0vMAhRmHpAaL1Wj6GCVr/US+0xtMJtMv0bCf4iqMpttb648//tjW3u7qCpycnPrxxx9/rbb511W/mlr89NNPf/7znx8fHy0/p5pcX98YTaaPgvEpmfyjpftnxJ7RYrW8+5PuWG0Y5pp6kI/TlLsJsnmGdi4laDvRmw2I+RLweCFovBgyVQFb7SQYV7n3F6I7Y9ytLtKoj7TexhqNETe6iKvrqINTvzmlR0pRRudg/MFxwKoqQbMT0r2aDumcy5iOz5cljCj91neF0xt82SZveVsoXWGOrnKUe34n52HnV5HXN9GX15GaI9Hmga/mUHR6GanXxxsNCdtHAcsaj53jgN1j0Y0+YvvYS3sRbDIm7J8ELm/xt/Y9lbvC3jly3zyla5bUOEHomCHPKLm7pz6zW/zZLZ72Ikh9GNAuo1UMYytH8V3z9LUD991zn+PLQO1V4O657+lNkF4fuaP1P74IvNIHX+lC9IZwozHSbI6x3ibeWZLuLMk/fyffWZKstwnW23iTKUZviDCbokzGyL0z/0kNd/lAuHIkXDxwk+3xJ3Y50wfc/k1a6Qy+ZoHarmJKtthdm8y6JVLhOC57kpk8FRw5lRYwWure4vFPjRN+g6HudWx2OZdY5kss9/OuZ2ZKEOkSiKgaGtQAj+5BpY9iiybI0lVe7wJL3I/L6sWUTpCqZijDSu78rnBwg9OlYDYsUspHcFXD2MphXN0ooXWKOCRnLKsFMxvc3gXqgJw6vk4fktP6F6ltMlJGFyq5C50zgsufwKcP4grGCIXjhMxhYtYQPncYX71A6VphDSu49bNE/1rS0+rJz6sk4RWg2EZ4dAMithkhHiK1LfArJwiFUny+lJgvJeT249O6sant6LQOVHIbMr4FmdmDrZggl48RCwbwNTJqwzw9bwCf3YctGSXmDWCrZeTmFV7BBCGgChpSC/cqgbgVAAOb4GkyfOM6Y2rHrXqCki3BN69wZvc922Y5TVPUfjl7fI03tMyuGsGH10Bpma6YZBdsigs2xYWUDeJWwHgVcLoYQs9BYpNB1DyQdytCUIGgZ4HIaS6EZBdMggs2wZVRABHUQ1lFIGoOQFgLDR0iiAZxvG4MrR1O70Qwu1HIYpBTtqtdiotdJvBtEfh1iottrOurZJe3SWCnLLRNLux5PvBFovN3SS7PisDPsgFPAt488Xr9PML+VaHr60LAywynF7FvXyQ52BZAv0u1/yxO+N/Llv85NuALt6f2UU7wXCAw1dkpygEY42wfagdJcHSvhyZN4MN6cUHtyLwZUs06vWiJlDFCFo8z0nsJaT249F6yoAwOiHcgZboISlDeFZCcLmxcMpOA//+oBRlPp3uQfTow/hJ0dAtyeJlzo4s8u/Bf3GQWDGDdCqHwOCdKDiCmE5MuwcS1o9O78W2z7NUd4eGZ/+lp5MYoZ6UbtbFAXh7GzXcglvrQS13IhTb4zgLbeBOhNyScnQer1NxFJW12jV46iE1sR3qXgji5wPwB/PqRV9sMw78Khs90IRa6shsQzHoMOAv6Js7la1+b37m9+IPX689inP8l1ulfohx+4/k9Mop+KB18AIFM3d3m+wf9x+sb3Sfq9e3tx/C+j4lEn5beRqPp+ubmp59+6u8fcHJy0Wg0v1bP/KurX00tfqk///nPf/rh3+/u7t+9ezQYjff39x85IR9BT/9xE2UyW4+PdXsHt2bLdhfLICO+vxH9YAn+k97/TiO4X2I+TpEeJoh6KWGjFjadB1S0Ys2H3vfG4HtzyuNd2b0l696a/nhfeGtO12rTTMakufVQXkhJdVuKweB3ceE/qojw7h+snk1e3aIvb7G0Z37b2sCFLfcJJUdz6Ht4Gri576c+FMnVHjNK3tyG28Q6Z0XjsbHvu7bjqdr32Tjw2TsJ3j4KPLuMNBhiNUci5b7n4bno6iZKuet7cxNtMsTo9WHXN6HrOx7Dcub6tqdy36dzjlw7gmuboQ6tshSHHhe6IJMpQq3175qjNE4S6qdInfO0lX2h5sx748RTeeKxf+l3rQtT7nspDj22z33Wjzx2zn32z30OLvyOr0SXuhCdPlxvCNfpP37CrnQh59eBx5eigwufnXNvxbHn8pH7slYoPxTK9rnSHdbwLnNom9O+Kmhc4WVIAjL6gjs3WXVLtMJRXP4kO3g026Fl7B/qFX/XsPq6VkKuyvJo8MybImaPouNaIBG1gOReSN4osmaKUDNBLJMSSgbxhQP43H5s7gBxcImzeeilPvaeWOfVjJILJLhSKaFMSigaxBcN4honSf0LjIVNwc6h/8VViN4QrteHX+mCz64Cr3UROkOU3hB1rYs8vghUHbm3LdPEY/j8MXyhjJA3SSiWkaqXKNnDhNpluniclCpBV89ROpaZ9fNEv76g7xsXkOVpsY2QGhmpYY5SKyOVjuErxknVk8S4VkRSByqtG5PSgakYY0nW2F1yesUYoXKC1DRL615mSNaYHYv0slFCdh8muw+T149JaUPlDODyhrDRLYjETmzBOLVgmpAswYhqoJG9mPRZQuYcoVXJmN0RVI2SEzvRJTPkyhmK8lB0chU2v+U2vsaeVvJaZmj+5RBCmgsx1YVXDKaXQ5gVUL8edNgYNmgQ69WKYhSDGIUgfgWUXwml5wEp6a6kZFdqDtC3GxM0ihVJUAGDaB8p2nMIze9HYhthmFoosQVOakdg6uEuRSDnAohtOuhlPuh1AcAmF2CTB3TIg34X4fB9iPOrVPDzPOBzMfh5Mfh5EfjbfOB3OUCbTOgLMfb7AtyzePjXSagnWYhnGfbPMpx+U1r/38X1nwXafi588SLQDpQEBuUDIDlAfBaSlgMlZjnTCgHsUjAl25WVDwzvQmfI8AlSTHwvJm+YndiNLRrHFw1T+EVQlxh7Tj44tBYR34psm6EXFLlh0dT/39uCIiCxSuCCcqyoAqPaCzKb4k4vRFv73AE5NboJTs0A4ZJBnHy4WzE0oh5dNECeUgpU++5XN3Gn16HKWdpyD3qhHbHQjlAM4DRT5FMF53TT62jPe/9EpNb6nF0EH58Gbx94KTXs6RVa7Qg9tpUU0UQvGCGvHnmOb/kkdOK5YjCxHEqqRAOyXEBZYKc44LdRTl9GOX4RbP+vIXb/Gu30r962v6E9+T37xfLs1HssziAWG6xW0y9H/x8z/j6G1xkMH/E5xp83rCaz+U8//NDXJ3F2dlWpVL96z/xrqV9fLf5z/fTTTz/88MMPP/xgtVrv7+9N5luD0Wi+vdWZby3nFyZfH1NO3tne8kY/a7MHeb0jfGcNebwLebSGGfbdH9bZP6h47/c9HtVuj9uCd4bAd5bQB0vy413Fnx4a3z9UPd4Xv7srsFrSNtQpC8u5k3M5GeUp/RMh2vPk9o0acs+sQNK3vOO7deA5s8GXa9yn1nmzSrfFLXeZym1l20Om5K5se6j2feY23MbXmNJlumLXW6eLfmdNtprjdk98V7bdj8/DdbqYs4uwjX3fwzPRyVXgzrH//knw2WXI9U3o4alIexZwdRNydROydyya2eA3T+EqpNh+OXtt33NKxR9XcDdPvBb3hcpDL+kys1yKK+zHDCkYKycC+RFfceyuPPFUHHuoTjyVJx6KY+H8Hn/t2F154r516qk+9dw599o799k89tGceh9c+Bxe+O6ee2+deqhOPFQnglWt2+Qut2eDIdWwZYesoU23jnVehUwY3RjpX5Qmqoh3EFYJC5PqVZyqRVJkBwPR1PFtvex1XR+/PiKwkRbWiA+uQUQ2wRN7sbFtyLRuZM4AOqYVkTqI7lUwR1XcCRVvapM/o+Yv7vAlq/SKUVzdOFG2wd/Qem0eey+o3cbX2XK1ULHrqdzzOj4L+jgbPL0M3j8J2Nb675747557H1z6nOmCz/WhxzdBO5d+qjPPhQN+xzqjaoVSsUwtWSSXLJBLl8j5MmKyBJs3RYzvwST2oasWyK0r1DIZnNCZ+5u6qfA6TEwzMqkTldOPzR3AZPehpArWkIKV3Y8pGMaXT5Fq5iiVMnLZOLF9gT6oYMl23doXaVUThMpxQvsirWWBliNBFwxg2uepFWPE9B5Meg8qvgWR2InKGMLlThLKlihZo/iARnj8MDZxAle4SFo4cB9c5cS1IrOG8Q3r9JVDL7M5wWCMXd3xnN3g9q4y4lqQjEwANdOVkw+gFAJZTfCAcVzwFD5wHBcwjvMfQgsb4bwKqEiC8m5DuFdDuSUQRhmE0wH3kGJEoxjPITS1C8HrRXsM4LAtcHwzAteERtTBgZUQxyIQqBwGLEE9ywY8zwW8EoNsi0E2JUC7Iig8lWQXg3ieCXpeDHleDHleDH5eCnle4vy8jP95efO/5Ff+Pq/yN8Utvy2t/WNxyO9L4v9n1fzvUkO/9nv+1Pf163gnaCHWPhPgkOiEzgMFdmFi+3E+lQiPUrhnGVxYDOPkA93LIAGN8JBGTGIntmyCVT5BzO4hCsRIUKw9twBQOIgZVLD6NpipTVQKlUYi/CwVJDqZQCP7YonpAGisg7AAPL/heXopOrnwPzj2kGvYhf1ooRhISHMhZQCF5dCcAdyIgnV07nOtj7oxRJ1cic6PPK72hJtjlL15+u1VwK0u2GyKvrdm35pSl3YF1fOk9X23s8vAG1386XmYSsMblQsTOhmh7eTQLmz5PLVzTRjVjqMUghH5IGwNFFUBckh0cIwA2oWAvgtweBXm/Jmfzb/62f7R5/Vn3q++9LGVLU9ZeyXm1TWz1fqpHen0JrP5o2B85H4afp6CfPSH6fT6Dx8+9Pb2/U0t/ovqp59++hg7aDCajH/6d31TsxkAMPb0Wkz19/pg47HofJNv0Po+mKPeWRMe7+LfWSPfWULfWcLeWaPeWaMfrXGP1tQHa8H7h4b3Dw2PD+WP98Xv7oqslpSLi9TMssKatlzVZrhmNyhsYuSfmw8ChxtW1J56Xahiz2tSyV3cEk4ruJt73vsn/jta//2TQIMhxmiMPb4IOzwL0p6F7WgD1Ye+qj2fo/OQ06uQi5ugrSOv+S3B9pFIc+in3PNWH/qeXAUenPutbAtmN7izKu7sBm/7yGdxkz+vdhtbZ89v8RfU/MEl+sKWQH3sI9/2GFpmDa4zZnf5R1ci7YX/6ApLLEG3L1EWjtzmDvmyfd7kLm9yl7d4JFw6cls84i0eChYPhctaoULrIdvmSdYYQ0rm8AZv5VC4eSJcPxauaYXLWvdlrduSlj+2wxvd5jSv06rlxLoFXmpLdExtPDJI/Natyq80Kawu0pFbHlkd3KXGp88FAyTjL6sG/SpxmX2wnH5kbj+icAiV1YtM7UYmtiNye9GNM+SWZXpyF8avEhzXhkzoRoU3wYPqIQkdiOpJkkTBbFuk1I2TmicpLTLK+CZbpuEu77vvnvgfXQSeXAceXYoOL0WqY0/JMr1hitg2R26bJ49vsqd3uJMazoSGI91k9ygY3SpGwzqtUk4pnCWJZ0nZU8S0MXzxEjlnihDXhw5vQyYPYaO7MEEN8JheUkCXL7Sl5O/rZoqGGA0zpNRudM4Atn6e0jJPlSrYPSv0iglilgSb3octHCYUjRPLp4hl48SGGUr3Ml08hM2TYMrHcPn92Nw+Yu0kcVTFnt5m967QM7owhYO4rF5MaC0spB6eJMHE96LDWpFepRCPUohPNSx6CFO9RutZZ+f04aKaEfnTpGYlbfXQXW+IslqSNg9ElcN47xKQWxGEJwZjU53hiU6oVBdGI8xtCMsbxLAH0Yx+lMcQOmQcGz6NC5nEiSawggE0uQNB6kaQe5DUHiSxA4FqhBGaUdhaNKQSjKxCQSsQwEqIcynYLh/sXAwFlSNe5gG+zQI8zwG+KgTaFgPtSiGORahvM0HPUkFPE12epLg8SwN8lwV8k+Xyx/LM/7t48Q/h4b8PD/ptRPg/xWf+nXjw74rHf5+Q+q23w7cim+exDq9Snb+LdXqR4grNRAgaiJ6tiLgBfIGMnjdFz56gZk5QRPUIYREspA2RKMFm9+NLhiiVo4T8PkJQFYqU4ZLQhhlT8Rf3PGtljPh+jCiHQmUwKGQ6hUwjU6l0bxw/GxxUA3UXg0Rl4EopaXiVsaP1Pjn3UeywK0bwgmIQPQeAS3PmVUAyRnEdcoZkmTu77SvfFexo3S8vfK2G4Nsz3yutp8kcf3ubZDLFWS0Z7+9zNdrg2A506QRBcSTYOgk6v47Z3PVsnSaFN6PY5ZAICTZ9jJQ3R8+W0byasZQyNDQf4prh6hjn6JgB/jrU/t/cX/yR/90fuM8/97F5Eu7wXYyTUyqoe67PaLkzWj5JxccF6kem0KdIbOOnTAqj0fwLj+fDhw9/e1v816nFhw8fHt+/N5lMxnfv9PfvzAEBd96+t9eay9Po8z3hgyX+8S7Jeh39YE5+vMuwmhLuzfHvLEmP1szHu/x31oL396Xv78sf70rePzQ83te8uxe/vy82mjIur6PNxtQNdfzmdvD1Zcy0ugrTpwoaLpOrGHvHPtrzYPmOcELBWd12l2uEG/te6iOvs6vQ65uIvWP/jQOflW2P1R2hYs9LfeR/dROuOfLrX6bLNrnHV346Q+j+WYhc7b515HNyGbK657515KU+9tQce6sPvTf2vZbUgiW1m1RO75wlyza4h2ciiyXi4MR7ZJWxqfU6vwlc1Lj1LlG7FmlDCpbi2GPnzKt/hVk7S6mdobQu0nqUzJEd7rCGM7nLmzngTezxxna44zu86T3+yCanVkaqkhG712iyPc6y1m1V67ZwwJft86b2eAuH/PqpgLJJ7+Ylj6Kh4MSWIFZGsjAnnZWYjwwu8i2OLpoQRHcn2SQP2jQOwEZawZ0jNk1tXk2esW2IkilC8QSxcprQIad2LFIbZOSOedqEgrewz29eoucOE4NroL4loNBmWHw3SjxKqJ6m1E5Ta6fIkmXGglo4qeBVjRBqJ4hdcppUxZrZ5iwf8GZ3uMuHbqtat+Ujt6kt9rSGM7vL7VtldC/RpCpW5zK1dpKY14/J7EEldqET+tAZ4/jMCUL+DKlMTileJJfJKdUKWvEiuXiRXCqn5M8QU4fRHt3xv6tf+12D3KFzuHGe0bvOGFCyJOu0LjmtV84YVXHHVNyGKUp2LyZDgqueoeQP4fMH8UWj+Jx+TK4EXTqMb5mhts9TykfxWT2oylGiVMUeWKc3z1Lqpyj9K6z6aYpYik/vRhcMkgNrEIxcgH8VLLIZKcgHeVVAEydxxUvkxjlaXAsquh1VtEhsUVFndvkn1yHvrMna89DGSRq/CMzJBdIyXbDJTrBYB1SGM6URRu5A0HqRDAmKKUHzBtD8ARRLgqT0Ikk9SEI7HFMHxTbBcG1wbAsc3QiD1UABxUDXUjCkDAGugAErIQ5isG0hzCYbCsiG2xaDvs0BPssDPs8F2BZC7EvgrwrBbzKg34Q7fOFr85X/m6ciu6e+b2z8Hb+M9Pwfub1/n1b5ZTjzG78XX7l/89QL9MQX80T43WeC75742X6X4PJtjNOTMLtn4faQJBg6A0YoBnErwdF9mKheVMwgOmEcE91HiOrEh7cg/SsgUY3Imgly4zQ5pxcjqoRx8kE5fdQ5tWhx27t6mpo4hAztQLPTMGQ3IoFGJoYjPCph6X2YsXX+ksarZoyS3YseXWNpz0N1N1GqPV7/Ejm5A+VeAiVnuvLKwGVLxIwRdHIXoWSE3bFA29zj3VwFmY0R5hsf/aXXjS7m3X3etT5hdT9AeeC9ceApHiSFtiPqV2mNq4zBLcG02iOzH8cRQ7hidHAnzq8JHirBps4Q+dUoRAoIEO9iF+34feDbbxMdv45z/KPv639hPvsd/dkf2M+f+Nl87f/qC88Xhe2l+p9v+j/++IX7+XN+9ieP9yePntGkNxg//O1t8V+sFj/8+KPBZNKrNbd5+bdvbM2NbTsbHYtt6JVe1PYs63TH33gV9c6S9HifcauPMRtiHqyZ7+/L/vRQ9f6+8v19+fv78se74vf3Ne8fau8seVZLrsmUdnYRvn3kd3LhrTgIDxkb40rmc8Yq5zcEh2c+yn0v1b7H5oHX5qGf9izo5Dzg4MT/4ipk88BzfUc4qWCu7XjOb/KWNW77JyLZBkux56k3RO4ci1Z2hQfnvnpj+Lu7jOPzCI3WW631lsjp3Uu05T23oVVmzyJjWe2xq/XfOPBa33WfUfGGVxg9c5SJdbbyyGNojT64QlOfeTXLSF1LtGEoDOGEAAAgAElEQVQlq3eZ3jxL7ZbTB9bZhUOEgn6seBRbPkmqmCTnDeELpISaWWr/Bluq4QxpOEMadt8Ga1DFXDpyW9S6Te1xZYec+QO+bJ87vsea2Gfk9YbFN0VWzniUTHp75yVhAgp5mcmxbSGxzcEZA35ho7mEoXZGdxuirfVNU+X3tdXExkTxGK58DlMqIzXJ6RUz5IxB7MgWe1XrNqPhbWi9Nk88J3e5bauMjH5caC1MVA4Oq4dmDGIa5qiNs7TycVLJCKF6jLyy4zGzwetdpJUP4UoG8YMqlmyH2zZHbpKRhxXM3mXa0BpzcpMzusGe3OZO7/C65fReOX1xWzCl4A7KWQ2T5JgGhH85JKIZEd+Dzp0mpA7h0oZwxbOUzGF8xjAudQCXJMGmDWOzJrG+/fH/o3Hvv9Xvhnf7FE/ixKOEtgXKwDqjZY7UvkCVKllDCkbjHLVxiV4/T2tbY3QqmNUzlJIRfMMctXmR0rvKHFZwGiZJ/atMySqzeZZSM01smiNLVewJNa9JRq6aJHavs6qmKfn9hIQ2jF8FNKUXWzJHTh/C+1bBAloQKcPY4hFiQhs6uBYR3orMmMRVrpPbVfSRHffj6/D1Q6/UYWxkJ9KzHMLLA9CyXeh5AHo1FNcMR9VCCc1wSg+S2IkgdMKJnQhcKxzbAkfVQRGVEGQtFFEPhdZC4Q1wSD0MUgeF1EKBlRBwFdyxAPQy0embMLuv/W2/8Xn9KsbpWYTjk7C33yQ5fZ8N+j7G5Wm049cBdp97vvrC+/U3AXZfedt8LnjxlcfLr3lP/k3E+r+qtv+uQvZNOPxrv+8/d3v+Gf/ZFx4vv/Kz+Upk+yTgzZOgt597v37q8dohzN4x7C020wWTCeCUQKIHsDFjeP9OdFAnJnOGKJ5j5I4SmxfpHSus2ily1ShRVAULqIamdWG65pnzu7z6eVrSIDGiG0UscEL7IHAcAj4LKOrG547SO2aZi2r3SQWvbgIvU3GubuLNpmydPunsMnh+g53RhRYWg5n5wJA2dFQnNrUHky3BjCs4RmOE0Rh1cOJ3diI4PXI/OvNZ3faVLHFKhulxXdiiaWLhHDlqEB07go0YxmXLCPVr9EIZyb8BSctG0Apg7BK4VwM6sB/DrEEAEhwASY4ucS5PfWy/Dnr7pY/tZ4IXTwLfPAl685nwxVeerz4TvvjM7bugsuBr3fWt2WI0moymj/6wW73BYLVYP11v6g0f1xUfuZ96g/HOevfhb2rxX6wWHz58sFqslsIii72dPiZOv63ZGo9XtoH2ZuhqGVU5gdfIqWd77lZj/L0l5e42xXobbzZEmQ0Jd7dZ7+/LH6yFZlPSvSX33lpoMWcaDPEWc9qdOWNHK9o/8uxSVQC7NrtVJYqD4IMTL/WR9/AKfVrJWt0WbGv9Ty9CLq6CTy4CLq9Dtw68ZlVMudpNrnGb2WAo94R6fZxcw5OpmDc34RZzzI0u/OomWKcPOjgL2jwI2Dr0nd3gt88Ra6fw9TOkzgWaXOOuPvA5vQg8vwrWnvuv7bnPbfHkamHfHK17gTKt4UpW6PM7/Lkd3tQ2b0UrnN93611ltMxR2+bp/ausaQ2vbYWaO4BL6cTEt6JimhGZfVjxKKFtjTGg4QxpOCPbnPEdbv8Ga3CLJVEKaiYDxna4XSvuGe2RPQp+YktkdEOkeMRXPObNzUyObRUVTfGzp0J8hypf9w7jevu9RwrDBgNThpgFowjxGCJjCCGeIVQvUxrXac2rtOJJoniCWDlNbF2gDm2wxzXclgVavhSf3Y+NboQHVoAj6mBRjfCYZnhiO7JwEFcgwTVPUYdXufsnvmeXgQenvvMat9Y5at8ao36a1DJDHVpjD6wwpevscRV3apM3reZNbHEbZOTKMcLAKmt2WzCh5g8q2L3LzKZ5WuEwIbkHHd+NSpVi8ydJRTJy8SwlohEZUg+PbEGH1CP8qqGiRkSYhIvo6PzX+tnoJlCyBJkjxdXNUqqmScVDuBEVe2HfbWiD1bbCKJ0g5Q8RWpYZ7WussklS8Sihbo7SvcaY3eUvHbhNa3hL+27yQ+GUhtc4T2mYIfetMPtXmU1z5Po5auU0Ja0Lk92PzR3GZQ3iqpeoFUvUPBkpcwof1IwIrobl9GJjW5BB1TBRJTSkAR4nwSRPYTPncS0KWouKkb5ICJ/EJkzgo3vQXuUQQQmYUgNFN8DQDTB8K5zUjSC0wZHVUGQtFFoFhddA4TVQRAMc2QCHNcBANRD7bFfHPFdgJdixEGiXDXIqh70tBtvkAV6lu9gmuz6LsPvW3/ap++uvBC++8rX5MujNl742T0Ptvgl++1Rk+yLQ6Ruvt18IXn4hePmF1+vvwuxfxDH+n+Kx32RkvUp2epsBeJng9KXXq8+FL59G2H8d8vYz/osvBC9eBL11iQPC0qGEQjgxC0TOAwR2kJOmWL4SlKAZFdqPjRrCBbRgMicIdWv0jAF8ZjeqZpxSP8lum6VNKDmTSk7PEqdMxowdIvp1oBHpTkhPBNWdxM6DuFdAPSvgye3o/kXqkJxaP4GfUvJ1ugiLOclkzDy/ito9FAzJKeH1KGYOhC2GhLWhItrgJaO4aRV799R3/yxkfcfn6ixoR+mzsyOY32KWj2AKJNj4doR/PdS3BR4+hPHtRHJb4LEjOPE8qWiOHtaNImYBiGlQ90YsuQhEKYdSaqHEEhAi1wWaBbKPBz7xffO18OUTj1df+bz+2s/mc8GLr9xfvo2yd0l1IBWgNVqN1Xpvtt7pDQaj0ajT/Qyw+8jjubXoP24vjMZPFAaT6cOHDz09vX9Ti/+6+vNPH4x6k0m+bJhbuD7WPOqadwZJGz2okzWeRReqO/bXbnEONhn6q1CzMdakizbqI66vfK4uvHXXAfeW7HtLrk4XdmtMub6OvLmOst6m3d1mPlrzzIZE5WGM78jckKbRqAuVa9zHFLwZFXdKwZGpuItqt7lN3vK24PAs4Pg84Pom8uo6alnNV+0Ld4+9NEeeR2eiw9Pg6Q3O/BZvZVt4ows3GCJOL4N2j31OLgN3TvzXdr2mlJzpTfaEil05ji8ZwY4pudoL0c6pz/aJz86J15KGtajhbB27Kw7dFnZYa0c8yTKlRIqWqhiLR7yVQ478kNO7xhhUMKZ2uJM7/K41ZreS2bXG6FphdMhpTQvUtjVGo5xev0Tv3mRL1JwBDad3g92ySu/fYtbP+PvmZLYsekZVJguSs8RSn8IxnntBuH+5T1I3IWOAVrAYgJEMkCQ98VO5AeMp0f3CfCkqaxAe3QpJ6kNlDWPThzAp/ZjsUXzxLLFkllg2Q6yQkbIHMPWz5O4VevU0sWgUnzeEzexDR9bDIupg9bOUmmlydi+mc5k+oGTK1PzVPXfFoafi0HND67W8LxzeYDfIyIUD2OweVNMUuVlGqRkn1U6QSofx1WPErgV6s4xaNIBrkVFHFdyhNXaHnNm0RG+WM6pmyOIJQrGMkD9NKJghpA5gYlqROWP4nDF8Yg86vBEZVo8IbUQENUDdO4L/rUlGqQqPaISmDaJr5JSGJWq2BJveha6YINZMk6qnSeIRfLYEk9yByujD5vRja6bJhVJ8dj+2dZ7Wv8qUrNCH1phSBWtEyR5RsmsnKWWjhLoZsnSDM7bNqVmkJHQg6ybIq0eCplVq9iQuaxRfMENMkWJSR7HJw5jAamj5CKl0kiAeJzTIqWXT5Mh2lHcdLHwYEz+Hi5ZhgyexojFMuAwXMIxlVUIxqS6kQiCqFIxthBHa4YQOOLEDASuDQkoh0AootAwCq4RCG2DQehi0Hgaphznkub6MtbONcXJJhTqIIW/KIW8rIXZVULtqqH0V7E0Z+E0R2DEf9jYT9DLK6UWQ4xPR268DbL8NfvNEZPvU582XHq+/9LH52tf2if/LbxOw/1ze9c+5Ta8SIDYZDjaZQPsSyIt4x688X33pZ/tFgO3nnq++9Hj5KtgekA5EFkEx5TByNcqjC+nfhxG2odmtaPc2TPAA2qsFLWrGxPfjfeuRokpIs4wsUwv6lgUDqyz1ie+SRlg8iI9oRPrXwphlYFS2M94PxfAgBVXAA6og4XXw7gXWisZtcIk2IOeMrnLmN9yOz8Kst9kXV5E7h4K5DWZqJ8azGEPPBYW2YTP6MVMq7pyaubjNXdS4yXc8zs9EmiXO2Y7P/olXzwK5dYbQPkMql+LTOhFBjTCPJpR7O8qzG+VWhxTWo0P6yH6tJGI6nFICZlbAERlArBhILAXBUgGucZC34YCvPWy+9X71OuDtaz/7rwQvvhS+eB36FprpCst1YdbAB1f7zKaP2ROmj6FEOp3eYrHq9D/7w4ymj9sLg8FgMpsf//SnD39Ti//TavEXg+HHw4Of3r//8OHDX/7yZ7P+zHQ0e7leqp6M1i4EWLb5x7NkzTDxTMF9Z415f5/zcJtmvI7RXQQbdREXpwEmQ6L+JuLmKvj6yld3E2Q0RptNcXe36SZD4uVlmNmQ9mDJvbfknJ0HSTUFX3Wubh1FaM9CJhTc3iXa4pZgftNt88D/6ibu/Dp+aVuwvM3fOvRR7HpcXkcdn4esaNy058E3N5F6fey21m99z2P3OGhSwZ1QsBa2BMpd7+PzIJ0+7PQqSLHvdXYVenAeOLPBH1xhjm9w5nb4q0fCwVVq0zSmb5XbroxInEirXwntXnfvVoc1biR3boZWy3h1s5z+Ld/WraAaZUK8rKZ0JXlk131ql9O3werZYEs2OX1KZr+SMbjF6tdw+jWcThWjdZ3Wu8XpU3P61ByJmjO8w66b8cUGFCQ1xoRXJgSK47MH/CrmeTWzvLJZz5RhfuKoD7Z3EN4tyZ/zrlig5wwgI+uAIdWQ4FpIaCM0oQsV04GMbIXHdSPCm2ChdbCwOlhiBzKzD924QJnUcGQazpSaLd1gdK7QWxeppSOEWhm5V8FsW6IVDGDLR/H1MlLzLKVqjFgoweb1YQr7seJ+rHgAK+7H5vagC/pQJQOYaimufAhXKcUV9aPbZdThZXbTJLl8CF/Qhy2UYAr6MNk96KxedO4QLnMQl9SLTpKgM0dx4nli9gguthWZ2I3KGcOnD2Kzh3FV85TsUULSAAbZ0eHc0B3VgsiUolMG0GkDmLxRbPYgNqMH3SSnNq9S6xZIBQOYzG5UcjsyvhWR1I4sHMSWDuM7F+i9S4w+OXNEwepdpTXNkyvGCM3T5OZJSk4PtlpGaVthNMqp5fOkQhl2fJujOnNvXicH1kF5BSCvamhYLyqoCe5ZCQmohZWMkspmiIULxOIVWuUaPXuWENSPFknRYVPYkEmMaBQtGsN4DaM5PUhCHQyVD8IXg4kNUFwLHN0AQ9VBsc1wZD0UXg2DlkBgFRBIJRRSD4PVwyAVEHAtFFwPA5ZAXkc5v45yfJMFsCkCvRKD35RD7Cohb6sgb6ugbyuh9lUwhyqYQzkMVIKxz4PaJgGeh9g98bV5HmT/KtnlRbrri2Sn79KI/1Tc8dvSzucJhGcRb18mOr8pANnmAL6LsHvq/fqJl82TgDdPE5xexLq8inQAp8NQ2Sh4MYDZjOc2onkdMH4fktqAJIvh2GxXfCaAlQ9i5IG5BaDKYeLsNr9mlpIpwbbNszoXOFMq3tgaJ6UNJ6qEolOc8OnOnHAcz5ecP0CsmCG3zHIXtwSLG2yZgi5T8mUK9ugKS67mbx95XV4F6vVhi1v8PAkquAbJygV6VELa5Myz68C1fW7zArFVxp1QCHaPPI7UgkOF+5FKqFplyZTM8klSQhc5rA0lFAMZeUB2GZjfgGBVYxiNcFotXCDBEkqhODHYvRtNLIRCkgCoMhAgycUm2Okbb5svBS+/F9m6JDk5RDm+Cn7zxP3VC9Hbl4FvXgXb4gpQzQvNxrl5U1GxYX//9u5ep/uZx2M26w0Gq9X6CZdtNBmNJqv17k9/U4sPHz78n1KLP//5R43mXUXFLQpl5fL+cqX/98eHk4UGw4zwbpJoVTBuj3hHs+yLFd7tmd/tVfC9OfydJenxLvf9feHjfeH9bfrVhf/NdfjdbcG9RXxvFZuNKbqbSN1N+NVN2OlF0PFZ0PllhMmQbjCknV1GH534xEz0ftuxpNb6nl+EzW/wltXCzQO/+U23hc3/xd5bBTeXr+eefT915mrqVLJzMpOzTyqw07v7Y7MtZkYLzJYZZGZmtmXJtiwzySTLIJlkZmZmtsVky19nd5K58NedTJKamrk656L/tUqlq6Uqrar3WS89P87jU+L9U/LOafDqgffWsd/uWaBSlaJWp9w+xB1fh909xl/cRK0dchb2PBb3vcc3PEY3XI8uuTf30WuHfuNr7tM7nqd34QZ9mk6fMrPj1zxJl6+5zB54bp27D+9G5s4WZo63AHoW/9C5BOlctGvf+K7h+n9rOHPonI4b6owY7gV0b/2uZef3bfO/b1/6s+Zz/xHJ0K6bfJ/ev+fWs+3WvMxqW2UMHrCGDp1HDliyfffBfbeRQ+ehQ+fBA2b/vmvfvtvAHtslX+BdLhDMhgvmIhn9PeQBeex0ic9gp7NEDmsbwfd0CRe86pZo2b2ECBE8owuf1UOMb8ZENSCKh8m5/YSENkx8G4pbDQ8WwEIqYBEiREITiicj1U/SRKPUzgVG+7xzuZxc2kcsGyDyBoglfYS0VnR8HSKxAZnRhq6QEeuGyY0KcqkUWzNI6p1lDS+7ze94yRaZ4ilS/yxz59B/eYdzcBq4fuCzdRJweBG8sOvVPePcOcmQL7pJZpltk/SaITJfRsjtwMfVo+PFmNwhYqGCVKKgVM7QC4eI8S3oIgWZP02rX3XOlJMjxESb1iGOjF866ZLZS0iT4IvHKHkDhJJBct0sXbzKbFlmCBQkwTCxaZxar6AV9OBK+gjSJXb3Als8y6hVUOsU1NYp57Zpeo2CXKOgzO57bZz5S5dcKocogjFKzgAuvRfDmyVVLlH4M+RsOS6qARUqQnrwYJ5V8OB2TEArOn6YWLfKLpimJUwSYydJCdPkqGEiV47njhDCFQTuCN6tDc2R4jx6sZQODLEJhePB8AI4qRVNbEMTm9HYehShDY1rQMIFcEQFHFOLRNciYVVwmAABKUcA+TBINQrbQHaqgjnwYVa54C95kC8CpG01wqYcZlUG/cSDfayAf6qEO4gwTjU4WxHSQYRG1NDsC9DvE5wcM1EQPs6+FPqlkPZ/VbX/ZVGlTRzGOhb8OQtiVwqzLgB/iHewSgFYpzqBUhEOcbDvQ22dsjFwARZTQULy0YRaOL0ay64hMsVYej0Gn4tGpQKc88GePKRbKdytGFbaRx7b8WxcYCVJMIX9FL6c2jruvnMevH8V0DbjFt1MJOcBUWkAagiB6UNLFzuLl5kze/5bx9zt44DLm+hHZc71XezBCWdlm7lz7HVxE3Jy6Te77VrUSwqrRXrxYL7VyIoZ1uZl0OKhp1BB6pl3Xdn3PNj2PFvzeLiM0D4kP5xFL+961EzSo5rx3hUILx4sqA7tXQmnFIDZ9Xh6HZIogNLrELgSGCAVhBchaPVYfAERwkM5CpB2ZdAfomz/1uujdbQtIN3pS4TNx1Crj0H2X0Id3odYg7IBtEpCsYyn6+o2gUDqUYXmxfK2b/HN9uPbvoXmG4xHrdXr9W941d/U4l/V4qeffvrTn/5keX19fnl5ff368mL56R//8U1U/3+wmf7pn35+fHwpLdXa2RkxGEt80k/Tcz89Hd7PFe4IEaoFhvnAzXzBeVEHG24DDPfhL8b4F0P8syHZYiq2mHgWU4XFLHw18wyaVI06WafN12uLdNp8nTZfry026nkmA0+lyrh/SLm9j9Pr8l+NOc/auNWT3GD5omixfe/M/+Yubv0wcO3A5/giePXAZ27HbevEb/c08OIm8ukp/u4+5vouQqVKvrqNur2Pv76POb+JOr+JPruOPruJOrjgLh/4z+/7bRz77Z4GTu14ypfZ/YvM1VPf/euQvevg5VO/6SOfiW3WyAq1bSkKKZv988bjvInm9bOU2V2/VGkyTNz3t+JthqRHMBxbNJzh2tn4901jwb0FxUOeVdO+oYP1th1bgcNVTSshowfs0UO6/IA+uMdsXo8qXsoOn67ijjf5jDcnzRXnLuRWrCQP7btPHFMq1pKIffNuA6NRoy2BQxLrrtn/3jTxP5pGIB098YOpUZKYwkFX/gSpcIgYVYOIEMJyuvGFUnJyCzaIB0lpQye1oEP5kLAqKLcCGl4FCxFAg/lQbiU0QgiNFMIiqqBxdYiEBkSkEBZWBYuqhkVVQ2NEsIQ6eGoTMrMVVdyNax6ldU0zuqbpNUNEkYwkHqPJ5ljD88zBWdbQAnNuzePwKGh5hzO76bl97D+3y5HOMvm9uBIJRjrNWN7hrB36bp74rRx6t0/TK2SkzDZMZC0ysR2b1IZJaEJldeOzJPikFnSGBJc7RModJaTJSHESinNH+fu2De5oReMGq26NWTJCTmnDJLdiivqJ/BFKWgc2R4KVrbguH3Gmdz1qRimds2zFjufskc/Yjsf4rsfiic/CMWdm17NtitY0RRvbc5/c9+hZYdWN00qHSPxJSu4woWyWnCnHh9Qi/Piw7G58qhjny4e7lUB9G1ExY8T4aXLSFCV6lBg1ToqdJMVNk8PkBE4HNlCGDxrGRyhIbi0YYj6UwIPiq+F4IQJRDMVWwEhtaGw9AlkFwzagMA0opBBul+pon+4ELoEgqhBwIQLKh8Eq4MBSmD0PBuAhQMUohxKoTT7IOhNiX4SxrkT+MQv0farTj/ng9xWId+WwDyVwKz76owDxuRL1vhLxvhLxQznUoRgPyCfY5sBtqlL/a6XsfbTT5whHx3ikfQ78U4rTlyQn6zSAQz7EvgjskAmxSQT+GGpjnQz9lAWyz4NhKzBYAQxVDCbw0Mh8KDDBCZsLo5XAwttxaQPknAFSTg+5bZFdt8hI7iP5VcEyOgitk6z1U9/ZI1/ZuodgzDm0Ec8uQeFyABQunh1Ej2gl5Q6Qlw4Cji/jjs7j1Kr8Z6NQr82/Pgs/2Q84PAvbPAnePw/dOAqQr3oLRughIoSvCJk1zGhb9qoaZeZICPIVj40D7+MN9/N1r8sjf5U6Wa3Jnd7htEzRkttwgUJEeC0yqoUY1IDHZ4FgGQBqLZwshEFTAZBMgF2cvW2SAyIfCUpB2CXDbDIhHzMB33OtP4XYOSUC7OMcQClg+zind4HWVhH2X8LtPnNtgAk2UR3cp4UFvYODns/X/ennJ6VKo9W9OVCofrEA0em+rRL/yrn7TS2++/nnn//0p5/Nzy9anU6j0z0qlTq9XvVG0tZoNBqt3mB8fX19fX39/6IZ/2wymcPD9fb2llKBeXtLc7luvOhXzQYqRzBP01TDud+zOuRZFfGsS3w2xD4b4p8NSS/G1Gd9gsVUaDFXW8zVFrPo1ST4ai79+ix6NlXdP8Q/PMQbdMUGfZlSlfukzDEayp6NfL0mRa9KWj+vl+5IU8bmG1Za7x5ib+7jlMrUh6fkzePArWPOzonn7qnvyRX38jZGo8l8eEi4uI58fEo06LKubqN3TgLOb8K0mgyzsejhKenkOnrvPGLtKGBx32t8iz62wRxcYU1ueognqX1L7Ok9T8WW+/S+1+yhZ/dmSshkG7Z79q+bdiIk2T3TlLUTzsS2Z6WMIF1wHVxPki6Gzu35rZ15144784ec25ZY1dNu9QtuzUteDFnbZ/Gudcc2eaQje66Qt5QZONEAl87jW0dtOwZpsi5Qfz++T8bqG3bun3Ee7Q+eFhK6xxiStoSh9Dh5RtJoRpbMt6CXxpfjc/uJuYO0bCkmv5eQ1oGNqUUEl0O4ldCERlRsNSKiEhorgsVWw2KrYUm1sKR6eHwNLKoSFiOEZ7Wg05qQBZ0YkYyY1YpMqIMl1ENTG2BZLejiDnxVL6lCSihsR+e2oUT9eMkETTrFbB2llffg6oYoLQqaeNx5ZMV9dMV1ftNre89v7yBgc89vdcdnesNzac9nfM2za5opHnPum2YPzLLHVlzH19x65hjiabpohNK5yKwfp/FllNI+UlorpkJBbl1iNM47181QsyS4+HZsUjc2uRufKiUlyz3et6+iuxRl45Q8GbFYThIoKPwRcu0EpVRGKu8n9y66XN9z968DOxboVUPE3kU36TJbssyaOPDqX3NpnKA1TtB7F9n9Sy69S+zuJVbPKrNj2TmzCxvfgolsRMWJ0ck9mCAhwo8Py+zA1U/RyscpSX34MCk2sB3D7cXHTJKixoj+XRh/CTZijBg5RgwbJfr34/378IGDBE4/zrsHS+FDcQVgQhGEIkTQWtDEBiSlDY2rQ8D4UFwTCtuERjegENVw21SnjxH2tilAUCkEWY3ANqBRNQhQKRRQAgcXYG2zoJ8TgT/E2X9Jh3wsgr0rhv6QB/qxCPKuDPpDJvBdEvBLCvyHZMCHNPAfs4HvC6HWAqxVBeaHYsj3ebB/qMj/b0Wi77lfbBPgDknITzHAd9EOn2MB76Ps3kfYfoywex9p82OI1Y/BVu+4Np8SHOwyQQ6pYJs4e5sE+8+x9rZR9qgCMEGIoFUgAlqwcR3krH56kYKS1I/LGiZGiTF+fGzjBHvtnCPfcqkcp0jXvFvm3MObcD5VeK9aBDOGwA6gRzXSeIPU6R2fndPgzSOfs6twrTpXr8l+uks2G4pVqpzt49DpXZ/aCTZfQa+cYiV34zgV8Kh2XHI3JbODVN5PnNj0OjgNvLkIub/kHh94HZ56rOx7t08xinrxiW2YlHZseic2qQMfJ6V4N5NQ+WBwqgMsGYRIQmAFMEwZzCnO3iHa7nOwzfc+n//Isfrex+pzhA2hDMNsoKDL4LhiNCwL/iXCAZGGxmagYMmOiDTr2L4Azf29wcNTExqqMZi0eoPqF8OPX3g8WrVao1Kp//Tzz78Gt9/U4ruvX1/fjJveGNpv3zU63S9NHs2bwZZebzAYjT/99NP/y73+8ed//unZoiAwALkAACAASURBVOVXGfr6LTcLN8PpGwLCWQ9RvcEwnng83/u9qEMthiSLMcliTHs2pDwbUiymHIsp32JMfzakvJh4FrPIYq62mKu+mstezcKXZ5FKlXl1w9Woc1/MVSpVzsV1xO19jF4de/+Ynzsz6Nq3EiEf4k1X3j4k7Z563zwkPJuKjbrch/ukJ2XagzJRrU4z6HOejYUvppKru9jb+wSdLvfqPub8mrt97H14HqBWpZgNBcdX3Olt9vgmc3aHvbTvun/hf/8UObfr3rtA75ih1o+QWyZotSOU3kXW2qkPun/8D02zXGlRkTyscYJWN05rn3PpXnYXDNLE0wz5CqtnmTV/4jV96N40SxGMEDvXXbs2vbo2PMWr7NpZTs5EDl1eA5L2u/QpOANjqJ4JzoigdDRIOMaqmyBVDuGL+0k5UpdwSYJ9QwOwtsq7ITpZTMjoQJQN4WvnqBVjhPwebJkcl9JFTOzAp3bjCgZIaWJMWAUkmAcKE4DjqiFZzaicZmRuMzy3CVHUhuJ3owvbUJkN8Kx6eE4TUiDBCXvxNTKSQIpvGaTLp91HZjxGZz0Vc56yCfbglOvcis/orJt4iCgdI/VPkNuHCFUSTKEYWd6DE/YTmkZo7ZPM9gnntgnq4AJ7asVTseQ2seo5sugumWRIZ9ltY7SRBY+t/SDZrIt8gSWbZwplpJQWTJoY0zTtPLLr1r/mMn7gKZ5jNs/R21YYNTO0kkFSfBM6VIiIa8HkD5IyBojpIy4O7aNeLQl5MkLJGCVHRiyRkzrXWOIFRu0oZXGfs3sWeHQTtHDs07XCrBwk1o5QBDJSxSCpe4EpnmaIpxiSeVbHHKNnkSlbd5Gssetm6OVjJOG4Z7GcEVWPChbCAyvhEbXIgh5i+xK7aZ3FX6GnzlHiZsixk6TIEWLMOCl2ksSVE3y7sMGDBB8Jzq0V49uH5/Ti3doxLmK0RzfGT05wacU6N6BJFXBMIQRTCiFUI9B8OEoIx9Yh0dVwlBAO40OR1UhoORxUAnHKBzlkAp1ywNAqOLweCaiAWxdD7AVIBwHKugj+uQj6IQ/8pRBmW4CyykN8Tod9SYHYpSO+59r+Defz33h//lv/L38ItfkYB3qXBPxjquMfC1F/JSj9u8JS+2T4+yTAuxinHyPt38U4fEoE2uZAvqQA3gXZ/Bhi9WOI9Ycou3ch1h/CbKzTALbpAGA2HMVDI6vh2Eo4qR5FrEbSeDBmPjhQhM6QURJ7Ce7VCJ86pFc5IrKWUjvpIllj5/USygbJklXX1iX3hC6cpxDOKIfQIvBMH3p8C7t8yrmwDy9fYh2cBSpVKc/G/FdTwau50GIssJgKn5QZiwcB3cuuaVJSWCMqpA7FLoS4l0Di23B5g9ShVZe5Hc+jy2C1Ovb6JPBglbW/ztrcYs5sug+vuEvnXeom6YJxalE/2YMPwxfC4ZlAxxhbSCwQn4qCpgAgKSB4OgCS5OgQae8Q6QCIBQETweBUCLwAhC9DwLOB9rF2X8LtbKKdMGkYFwGOJYK48wnts23qySkjAKBPSNC9vKje2M9qtfbbvsW3SPjv6Nm/qcV3KrXmV/9FjUarVmt1Or1S9W0JXqvTv40kq9QalVqt1emMRuO/u8U/qdX//NOfvj4bTA9nWo1Gc7n/vF5p7CKrRA43UpLmNNB4G2jRhb6ouRZDosWUYzFlWUzZFlOhxZT/ai58NRe/mote9MkvhnSLWWgxi17NAr028/4x+kmVZDTwHh+Tr265D49JOl2B2VC4eVpUNN0eNTqRrOgWLqRPbAetHngdX0atHnJWDz3PbiLUqnS9NufZWPz6XGYxl5oMBTpttlqdsX8ReHQZenIddnod9viUqNakX9xG7J76XtyGX9yE7J957Z15nVwFXdyEPinjtdrk6V3XgRX6wLJz3wK9eZxSKSfWDuGrJ5P/QrzPny/aO6SNLJPrFeSGcapohNIwQWubpHfNODeOUzuXmNOHHuO77o0z1MoxYt0UrWfDZWDXXbrl1rrMaJghts/hu1Zcq2ZDixThdfP+zTPkskFCTjc+uxOf2Y7N68KW9GCKe1DlPQieBFbYBUtuRsbUIbO6cAW9+OIBQnILKqoGHl2HDq+GRdTAomrgXD4kqBQUWQGJroSm1MKKxKiSdlRpB1LQjW4aIPSMUmukhFIxur4HV9ONrenBtwyQJaOM1kHnFhm9c5DZO8qWT7pKFUypgjm7yNnbDtndDl5Y9phecJmcd1tY5kwvcHoVzBYZQdSDqe3FVkmxxR1ovhQr7CO0DtHk066yKZfqXnxZJ6aiB8/rQjfJyeIRWnk3JqcNmdmCyGtHF3ThcjuxvD5C9yKjdZo+tu85fuil2HOvUlATWzExjejEFkyaGJskxvJn6JWL1FBZhlXLVMkEs37VuWLOOV2CT2jBVI3Rx3Y95vc8+xcYS4c+W5d+kmV20xyjZ5k9s88ZWHNvn2FMbHuMbLv3r7ssnnD61pkiBalsAJ8lIeQNkKpm6eJNn/pFl9weQmQtKqkFLRylyrY9BUvMuDFi2DAhZpIUM0GMGiPGTpJiJkjhI0TuCDFkiBA6QvDpwrJqkKwGFLsZQ61GUKoQlCo4uxlF4sMgyU6wdAAowcEp1h6aDUSXw9AVCKQIAS4CO6QBnDIAiCo4tgWNa0VjGpAOWcBPMQ7W6UD7Yoh9IcQmF/w5xcm6GOLIQ9sUwz8WgL+UIuxLsXYZCNsMhE0mwiEdaZ8A/yHe8ft4u49p4C/J0L8LtfpDhN2PSQ5/LMD/t4rG9yl0uyTIx1TgxyTQu0iH74Ot33PtHAqhNnmgz5EO1hGAH4NsPsY7vI91+GOg1TuuzYcYe/tEIDQNjC6CwnJAgBRHSDoAlQ2kl0BShimCFVa2wsWjBkfMAwVUoNI7SYltmOQOXEYXUb7u3b7ski8jR7UQGCVQXA6AHIp3CWCEN1IDapEZ7YTN4/BXc/5Pz0UGfZZanfqkTLp9jL95SLi8jzu6Cj2+Cq4ZdQ4VIdxLIG7F8KAKUlQTPnuAOLrhunvi86iMVt1HHC05784Qbw9ClQ9J57dh04ecoR3PxiWGaJleIKeTs6HgWDtInD080YmahcClgu3D7dDZEHwRBJ0NxOQByQI4OB3oEOVgE2YHSnAk5cPx+SBoipNNhP2XMBunOAdwioOrAFk/KdKdX5rJZAMBr93aUpuf36Kf0WhUqlRvWGidTv8fjWZ/U4vv3ogfvyrqm824Vqd7Uiq1Wp36F9XVaLTfwFI6nVanezY/K1Wa59dX3dycns02tLSbziefZe6moeDnyRDLpufLKeflxN905GdWhr3oIl90MRZDqsWYaTHlfwMBmatfzfxXc8mrufzVLLCYBBYTz2Kufn2uNRmK7x4iNeokg77AYhY9m6pU6sybuzDlU/jmTSOwbyd8cEKylnN4HnZ6ydk78987i9w6CVo/4qwdeW2f+B1ehFzdx+p1uVd3sec3UXeP8XcPcVe3kZvH3utHHpsnHK02+9lUbDGX3D7Gb524Hx65n5x43N0HPj4EX1wHX92GXN2ErB75jm+yRtaZY5uuSwecvgVm3TBZJEP5dlX/l4Yr3nT8za3XxpFX6zhFvshc2ndfPfDYOfXaO+cMLDJFo+T6cWrbDL1+nNI0RW2YonWusCTrbnXTzmVD5OZ5Vv0MnTdMKuzF53WhC3qwed24Eim+epDYPE6RztFHlxnTq8yxJYZsgd4zS2udoJb14bPasXF1yIhqREQ1PFoET2tExVfDQsvBkUJIaDk4lAeOqoJki9EptfDMOlipGFHfh+9TMKcWvGcXfQbGWA1SYkUHRjLEWFwOHp3y6pDRm/tITb2Uxn5ybgMiRQTOaYBVdRE65IzJGe+NtcCNtcD11YDN9dCt9bit9YTtjYTt9diNtejlFe7olHvXILmhF8vvQPK7MI0yascoo0lGaZfTRibdxHJqVTe2d4wxPMNuHiSVSzCVfbi6IWLrGFk8SWkeJ9cMk/gDeJ6MmNtDKOonpndgk1sxKWJs+SBZuuZaOELmTeEDhvl2zeMMUWRiJz5TSkjpwpUOkTMlhKR2bOssY3rPc+mAM7nPEc8zS/tJ4mnmxqnv4rFP/YSzeJ45su/Zt+XascqSbbkNbrtN7Hs3zDqndeKKRyhtWy6ieXpSOzamAZXTTRhed+vf8ChfZkSPE0NH8ZEKYswEMWaCFKUgRo0R46ZIkQpi8BDBvw8XLMcH9ON9JFifHhy9BkkWwBn1KHoNEpEJgKQ6YQvA7AaUSzOaWglH5YLRBVBIKgDBh2FaUUA+zCEbBCqCYBpQmEYUtgUFrYBbpwBsUoE2aUD7PLBjOcw6E+iQB7PNhH1MB37Mh3wqhtmVoRyzkVZp4A9xjl/igbZZ8M9l8E886Jd8qFUm7F0W6H0u5GMe4Pt8l/8iHPshyuGPQZ9/CLX5kWv3Q7DNlxTHTwkOXxIAoDykXQ7YIRf6McruXYTtxxTAh3DbjyHW74OtHKMAoCgwIMoJFAMEJwNRSShkAcizAxM5RIgcJIb0Up0FSOdCSFY/PX+AGVaH4fAR+VJq26xn67J7cj+B24HzqEaQC0EULp7lSw+oxGb0EqunWGvnYQ/K+PPb6NWzoNVT7uCG5+i+58KJ7/5l0O5FwM5F4PyeT4WMEl6D8OUjQ6qI3BpUZg9BuspePvLcOw1Y24+8vOi+Out/us/Wa7PO72KLB0gZElzOMJE3S0npJVELoIhkJ1SyEyED7FoIw6cDbcNtoIlAagnMpw3NFmDAKU720XYOsXY2ETb2EbaoVACzHMUoJjjFAN8FWdmEOTlE2LoV4s4fz4wPSkNXt3ZlRWk0vdVO3hb0ftm30L++vv7HWPmbWnynNxiVKpVGp3tSKt+cUn6laqvfzGI1GrVGo9HonpSqX1MQpUplMBofVSp1To6O7abZWNSvZr1MkSyb7Jdr/xdd1Isx7sWc/KKPfdZEWwwpL4ZUizH71cR7NQvePDxezXVfn2tfzRUWU9mLiW8xC1+fa99aF0Z9mVKVYjEVf30RmQx8g67sxSQw6yLmj3KChuaLZlu390OujlwurvyPLv33z7x3T31PL0NOr0IOLwLOr8KvbiMPLoJ2zwK3Tny3TnwvbiIfHxPuH+KubiP2znx3Tjhn19zr+9jL25iji6DjC6/DHfblCefpMfT6LuhRmaDWJN3cRc3veizuuSweuC4euC0cuA2tsnrm6O1jKGR7t2PbYsMk5+jC9+wmYPfU6/IuSqfL0uvS1ZqUe2XcwWXwzlnA8KqrZJE1eeAh23ARLzHbV1jN8wz+MDmnB1c1Rq0YJSW1YBKbMJliXEkvsWmcplhhzq+zVjfZaxvszTX25jJzY529seWysM4aXWZ0T1MrBwgZLaikOmRsNTS5DlkzSM1sRMYLobFCSFI1LFEISagCZzXA8xth5WJESx92YJQyPO48MkwbHqb1DpObe3HCDnT/CHt5iTs3HzQzFzg25dM/4trQQ84QQdKEkAwRNKcOXtSEaOujjUx4SIaY0mH27Jzf9Gzg3Hzo8kLY+nLkznrC5mrS2nLs+krc4kLkwChLMkRu6CWUibFFLagGKam5j9TUR6qSEOqkxJ5R57ZhqnSCNrPsMjZDn56gzE5RpuZow/PUgXlq9wylQkZIFmMyOnCCQZJQQasYIfFHqCndhKweNKBVihHlpYkRGR2EyHp0shhTPkSuGCaXDxKLZATpqsvUvnfVCLWol9g05Tyw7jq86d6/6t6x4FokJRX0ECqGKaIxevkgpWmW0bXm2rTI4o9RcwcIOTJiXAsmogaZJsaIp53HDr3ypmkhQ7jwMULEGCFcgY8YI0SNE2MnSDETpOgJYvQEMXSYwOnG+PbgfHpw7u0YbwnWqwvrLsa4tmFYzWh8AZhcCnUXY32keC8J3rUF6yzC2kd5fwkhOyTag4sgYCEcWAl3KIGi6lGoBhSiAQXmw+yzQI6FULtssF0myCYbbJ0BcuLBnQQI61KodTncmg+3LoECclGIdKJDFtw2H2qbD7PKhX4uhX4qhnzIBn0ogYDKsDYF2D+r6vnLwuYvUWCrRPsv8fYfwm1+DLb6kuzoVAZzyINaxTp+Crf9FGn7OdreKsbRKsbJIQboFAOCxsER8QhwjBMiwRESB3CKdYAlgxkiLKMW4SxCuraiGbVIWjEkpIkU0+ESKsaGt6F9yrH1k+zWOUZsJ47bhQ2XYoPb8UwenB5OcAt25jbhUgcJRZM0+a7n5JG3bN+je8ela8utdZnVtMJsXWX1brrNH/guHHtPHbtLN1zyeyjxjdiEJlxEHSKtG9+yRO9eZY9sJBzcLKh0Zo3m7ng/eWvfc3jNq0RGTu/ERjejfSphHD7SpRCJSgWiU53ciiABfBi7AARPcnKMsqcXYfzFeE41iZSFwKSCnWLtbMNtHMJtUSmOjGIYNQdlF+3wIdTmS6gVKNa+Y1KsUWt1eoPKYFTq9GqtVq3R/LJp8cbjMapUKvN/xsX7TS2+U3+D2b0tp6gNbwZbev0bdPDfogd1ev2vkCm9wfCkUmsNBl1aqo4bobw5OpuLV534WozRL8YEiyndYki3mHIspjyLMdNizLCYci2mQou58tVc9WoWWMz8r891X58bXp/rjPoijTrFqC8wG3hqdcbTU5Jala7VZJmNvNdn0YupSq/NsejzLx4rg0eXRAtizVO88jLk4sD/9irs+j5y99T76MLn6pZ7fh1yehl0cc29uY28vY9+UqbqdNkaTdr9Q9ztfczZVcjlDffwPHDzyHPr2Gv7xGvr2Gvn1PPszOtox+XyhHNy4HF05HVzF3ZzG7q05zG5yd4/9Ty+8Do48dg6cN06cp/ddhlZJmAlvaF91QPzrOlNz6v7cIMu88VUZjbx9PrCu8eMg6vojdPAnXN/+bKLdJm1eObdu85uXWC2zDE7V1j1U4zCPmJBHz61DZvRhi2S4OqGiAtbHjsHfvt7Prub7ltzjB0FbbEdP1mDmm3DrU7T1zfYq5ushRWGfJbOk+Iym5FJtbCkGlhaHby4AxNfDY0oB2XWITLrYHn1MEE7sq4H195P7hukj4x5jI8HDA24D/az5cPsvkHnvkFG3yCrR8bqlrF7Bl1aemgVbZgsETi1EljahGrvYzT10Avq4dUduLY+arOU3NhDqpOQugYYwwrPgWFX+bDL1JTvwmz40lzYykLMykLSymLc2krCwnxIt4ydXQMta0bl1IIlQwzFlI983EMspzTKiNIx6tK6z85a6Nasz8aU+/q0x/ose3vdbe+Qs7Dt2TZFE8gJXQuMxilK3RSNr6DFteDim+G0xmJqu7Ru2U8wTMrsxAiHSe1zzoodt+k9z5Yp52wJvmKEUtRH4A9SOhbY4nlW2wyjfpxWM0pLa8OmtmKyu/A53Xj+EKVijFo2RGmYYpQPUhJbccHViFARMqEZXdJHaFug5M9iQwbRwXJc2Cg+YowQNoKPGCNEjBGixgnRE8SIcQJXQQgexfv3Y317sX4DeO8enHs7xkuC8+rCOlcjKeVwXA4IlwWilEI92jEuzVhaJZwmJP+Dd84fPJNsYyF2iQ52SQBACdSpEg6pRSLrUfB6JEiIcCqB2eVCbHPBjiVwuyKYdSb4Y4KjfTHUtgJu83bxYTZFUJs8qH0F3LEKZVUE+5gB/FgA/syHfxZArQUAq2LIX1WI/rx2ziqbZZXs6FgKc+LBQDwYrBQJSoMBM8HQfKhVtN37gC820XaOSY6wJBQkHm0TbodMgOLS0YAoe2w6kFkOw+UA7SNtnWLsEMkARLITMhWATgOR8qG+LbiQHjynHsPtJgR3YaNbKc0zrp2LLiH1KG8RLKAR6cKHEbMhrCiKRxiT24rjSjDRvfjSSWrjMrN2gSGccS6Uk1PEuMhaZGQdIq4JWSjFj27779ynHj6Wru0P9M+Xdkx48iSk/B6WZDluba/7fnflqafPKOl/2tm8uCjdP3QdWfVomqM3LTDSJUR2ITiuER1Zj8JlAFwKwJEiZHw9OlAAZxUjyflodDrImQf1qkWz+QhiNsgpxs4pyo6QA/SoRXAaMZQs1KdQm48hVk5RtpW9gvuHJ5PRrNFo1b/UVN6YFlqd7vFJqdN9g7b9llv8p+e7t9LTWxnqrcmj/YYEMb61uDVaneYXHN6vc2Zvxo1PWq1WWKVDoZVry/vjRRcLrK/PMRZDksWUazHlWkz5FmOxxVRoMRW9mstezRVvUvFiLHwxFVvMtV+fG78+N1rMwmdTmUGXdX0bcH7Fubn116hT9Nq8J2W6UV/0z68Vel1Nz46E3b8SOjR4fpvyasq0mPkv5opnQ5FKnXh44fukTLaYRWajUKnKvLyJOL0KvriJuH9KfHxKunuMObsO2TvjbJ94nFwFXt+GX9yEXt1wz678ji+8jy+9rq/8z3Y9t2dpa4PE9UHKzQX39j5i/chz88Dt5MhjZ4W1LCPO9+D2112PzzhjKy727cOhA+V7J563DxF6Xd6LuerFVPlqrvr6UvlsLDfoCq/vE3qXWK2T9EYFVbLMlqyy2uYZHUvshhm6aMy5aphWICXw+ggji67bh/7be147G+y9ZfbOLGtVTp6oRi41YBQ8mLwQMlQAVgjgc1LivIKyv+m2s+3WPUYu7UYXd6KK2lG5zfDybnwEH8QtAWTXwoXtWLGU3D1A6xt0VYwGjI+ETI2FzU6GT46FjY1yJ0a5Ewru5FjY5Bh3bDR0aCiwX+7V3cdu6aLWteN5DcjSBmRDJ7miFZ9eASpvQDV2klq7yU1dRPmI29Cwe3sPraOX3tlHa+mhDAy6jgx7j4x6z0wFzE6HTk5yx8f9O3oZBXXwvFpodjWorovQP+wm6sSLurDSUefRadeFlYCjvcTLk7Tbi/S7q7T7qyTNU55BXWDQZN/eRY6suzRPU4SjRN4gqXKcXj9Hb5wkeraXOEsHyqe9S/oxrVP03fPA7YvAsT2PyT2Ppklaegc2pgEZ34QSKWgjO17iGaZomFQ+QCztwxdL8SV9eOE4tX7euVROKh0mNy2x+jZd6yZYcQ2EsBpkdCMqvwdXM8OJnCx27o0MGmDETSAjx7BcBeEtw/j1ClPgg0e/XQFDeL8BvJ8M79GFdW5A0aoRxCIouRSGzQJhM0HYTBC9EkYpQ2Byiahc+vvQuHfcZPscBqjc3iHDzjHbCVwDh9QhoXVIWB0SUosCFEBtU4A2mUCHXLB9CdS+FGaVDvqSBnIow9jyEdYCuE0lwqYc9iUbZFUABpRhP2dC/yHC9ocE+88lDlYV4HfVgX9TXf676pEPhdzPaQ7WmWCHHMSXbJBtLgSeg8bk4O1iHR2SHT8EW38ItnZKdcIXox1Twe+5NtAkJ3opklmJJmQDXUVwryYUtRgMiHGEJ4PgSU7YFKBXOdK7DI1KciIXQDiNGD8xyr8ZG9hA4rZQU9oJBf2k0FqMWwmSVYBwzofRCwHOYXiXQHqAEOVdDfUVIaNa8BF1mEAB3I+PiKhDZUuIZQNI4Si6YdKlZyt1/Wbwdn3F1N6pmZ7V6U23D1vr++LFneFHlcrcLdU5M7SfPuqdHNW9Axd3tQfH7LFNF6GCktZBDK9FJTVjigdoUQ04Vj4oSoTKasfkdxOiajGuxWh6ARKe7MiugAd1Yji1WFwa2CbM2i7MhlYK9axHsgUIUgbyQ7C1bZhtgTjn6v7BZPn6NvWkVmtUavU3G0GdXqlSGQxGlUptMBhVarXRaPqPI6C/qcV338bFNNq3dEz7Nh+lM7zNGqs1mm88kDcpVqm/5RY6g0qt1hhN2u1tHRSmkfVfblUrjzgWQ4TFmGIx5VtM+a+moldT6aup4tVcYzFVv5orXs2iV3PVszHr2ZhpMVf8ohbVel3uw0PkzW3A/UOoVp1gMhRo1NkqZbxGFTd23Fk0uxCumK9bbTi+8Lu69VOpM17M1WZjhVqdcXHtd3jmdnsfodEU6LQlRoNArc6/uA55eEq+e0g4uQw8vPA/OOMcnHnun3oennmeXvmcX/vd3kXc3HHPrjlHxx7H2+67c6y5ZuwEH77cQbg88j4+5xyeee6tsVdkpNkW7HIncWOAcjDvan7yv7uOdexezpgo0yjjX8wVL2b+i1lgeRaq1VnHV5GbJ6ELu/7zu4GSeaZi26Nj2rlzgTm659m5xKqboFcMkXkDRF4/qbQX3zZOubrimrSpmoc41UWo+jLk4ch3b4yx2k5Ya8ZsNKHnK+HybFBfOkCa6jiQA1gbd15YZo5MkjtHiN2j1J5hiqADk9eCjOQD06qh0kHG8Kjb8JD7kNx9dIijGOYMydx7e9gSCbO/z2VI7i4bcO3pZ/YOsHsHWLJBV7ncY3TEZ3TYT9bvKR9wG5S59UiZNS3E3EpYajkwqwKaXw0rq8fwajEtnbROCbO9y7mpg1rfQW7oJDV1kxs7qY1d1N4BN5ncq2/AXdLr0iN17exh17dRqlsJFc24mg5ibQeurhPf1kcaULDX1yOP91MuT9LvLjIfb7Kf7rOUD+k6VaZalXL1EDV/6C1bd5UsuRT2E4r68S2LLknzZVDpRPRQXPYAvnyEuHDGuVdHHt4Gy9dZ3UvOwhESb5CY1IIq7CV2L7o0jNGbx2gdU84No9TuWcbwqmvfEqtl3rlqnFo0QMqREkuHyWmduGQxNqoeFd+MTm/HVo4Sc8f87Fo7bdoG4ZIOuiwnTEENVaBDFESughCmILx9hioIb1IRMoYPfFOLAby/nODVg2OIENhMIDoDiM0CYTJBmEwALgeESmUiMj0cwiOsE0JRTShYBRpQ7eIkcgULcfBaCKwWCKlFgGuQ9sVQp0IouBBqmw2yywLZpAEd8qEOxTC7EhhcQLIrQr5PcXqf7GhVCLEugX4pANsWwz8Xwz6UAK1KHD4ImH9dx/9z4dTvsuvexTq/j7J7H27zKc7JOhb4Y6iVbawTNA1GzCR/CbX/xLW2ibG3irJzSHNC56MdE0GfpK2b+gAAIABJREFUIm0dEhwJ+UhnHobTRHSrQ+EyAfB4B1C0IzkLTcqEY9KdXHhQjgBOygAS00CkDAA1F8QuQvgICf7V6KROfPkkvXyaldLj7FmGdy3BsHhAZjjeL4rBG6UVK0gRDdjEZnL5ECO9BRvEhye2Y0pH0H0bEdOXtXs3E9rVBW0JX0ul66k0w+ycWm/Q6AxandFgeNZq9PrGJmV2tl4s1lHI+vLq81vp+oqzbMm5tI8Y3YhIF8PEU1jRECNQgPHlQfM68MJBSl43NqEFya0hefMw6FRHQjbQrQLGKIRRs+DIJEdonBMuFcIogblWo1BJIFC8HZOPGV4b+EelXn10rFV/MyT/V7tytVqt1anVmrd9C41Wa355/ncDUf/ym1r8y7989+aF8makpdZovzV8VBq9wfDW036zTHmDSb0px78KslZneFKqI6N0ijGtZsCsDLV8608Uv5rKXk1lryaexVxl+eYgW2kx11vM9S+mshdjgdlQqFKnPT0lPT0lXN0GXVz5qJQJem3640PC1W3E1bXf3U1Mw0pnkGymbKb8/CrmVZ+gUqfcPESq1Il6XdbTU8zlVcDZpf/RmcfRmfvxuffphd/FdfDFTcjxhef5lf/VbcjVXfDVPff0yufwyP1gi32053py5nl2xbm4Dby6CT674lyd+10d+V0sso/7icv1qIkK5OGKx+kZZ3PWeU6Mma5Dbg9RlOchZnW8+S50/yw7ZWooclR2eFv5T5baF5NQp81/fEq+fUg4vgwZX3fpXWA2j5ObJ6jSBdbIpnv/isvIjsfypV//mqtwiMIfIJUPEFonKBMbrNlN1ua++9WVj/Ip4tmQZdIlm1Qhz5oQy2PIy4Wfcd/zYcb5rI940InfbsXsS3G7o9StVdfNLb+93cjdnditjUjpMDu3AREjAKYKIfUScmsfVdiG4jchqlqQNWJscxe5ugVbWgvl1cJEzWhRM6ayCV0jxglbUHXt2IYuoqgVU14LLa2FCBpRjR1kcRelRUxsbSPVthByKkGRBVaRBXYZ5aDcSmhhNaSoGlJWhyoUIVN5jml8x5xqaIEIViSC8USw+lZidydL2u0qk3oN9Lo3thNqWzGdPfTBYQ+FwqdHRhX3YofGmItLfnPL/jNLfhs7oWfnUQfnwXvngUvHPtOHHkPbLjOH3lMH3pUKSokcVz4bbt0+S2gpSJVgY1ux+X34mhnayKb78Jpb8wSNLydWDpIki6zGaee6KefORXbfouvyoc/SAWdyy3PnIuBWGbZ7E9i+wq5bYNTP0psWWcJpevEAmT9CLRsk5fXgiqT4smEytw3FEQJZtS6w1oIfWqZpsuIwBTZ4FBs8ig8Z/deUIliBDxrBe/dg/WX4wCECR4rz7EAzhHBsBgCXBSTkgAjZIGI+iJCPgCR4OkYlABIirSOSwOUMdBPkQ03SXwpH/q6+/+/rW/6uoda2PgJZC3EsA1llggDFMEQV0rEQBitHgvIQ9jkQ+wKITSHsSwHYtgjyJQ3wLsL2XaStbQbUthD+OR/wudDeiof8u9q8/7N2+C9yGv8m2ucj1+Zd6Id3EbbvuXY/cG0+RNn9EGL1MdIWkQ0nFhAc4wA20Xb2CY6OiQCHRIBNnMPnMNuPodZWEbbgJCdsHtBdRGYKsLQykLsI6SZE4lKBzDy0czGMmA1l5IOYeaCgSnh0AyqoEsHMgzFzUGE1pKw+Uv4QNamLGNyIcCsDMwpAzkVAZiSBE8YolFPLJsjRzejYZkzDHLtihJraioqrw3Ut8A+2Z7XChueoOAMWp0ajtbm5uu0dlUar+fbeqddodG/VC9VPP2ktr+rYWL2Lm/J683g3cnWHIp4m8uW0vvXCnaf+xeu+nI6guFpE2wRj7TBQseZZOUyJbce7liFRKU6ELKArD+ZVjQhuw3uLUOxSpFcNxq8NQysH2oR9/BLxA1tIXD6cfSnm6UrKNA+P6l94R5q3QR7dNzr3r+1uvcHw87/ZtHg7v6nFdxqtVqvVq9VavUH/9gjfkCBKpepf9y3eEEZarUajNRgMKrXqDbit0xs0ao3+6urp5slkXPpqSn81815NZa9m/qu54tVc+Wrmv5p4FnPNq7n21VxlMddZzPUvpspnQ/HTY8zltc/5hcfphdvZpfvllY9KmWw0FGhUWQ8P0SeXAczhAU7/jGI7/vrK+fjc4/Qq8P4+8uEx/O4+6P4h8PqGc33jf30beH7ldXLpeXzhcXTucXTufnTmfnzmcXTifnjosr/tsrvG3ttkb03T10epuwvOR7tuFxfe19e+d/cht7f+95f+59ve+6POuz2EpUbMbi/5ct1jZ5U104yarkVuysnn60yTMuyf9Mkrp9Vu/avBIzMrF4V/euZptcVHl9ztE5+1Q8/lfdeVA8+FPfehVWbDGKljxnl2lzN/yOlbdqkdpTZOOlfKSQXduJph6vim29ax9+1dwP0t9+Yi+PzU7/SMc30b+ngdfn3AuTvyvj/2ebgIvD8P1FwFfX0M+/rIfb0PNT9yNTehZ7ucvZ2AjZ3Q+RX/qXnO0KRrcy89lg/0z7UPL3aMKYEWNXBquqMae+JLGjyj8u0j8iEVLRyhOLimPbSmLSCvElFQDa9p9xW2euVWQbIEsPIGT1EHt7SOncMD8GoITZ2RvBqXlGLHIhFL2BRYVIEr5MOrGzldvUliSWSZCFFYCahs8eU3eGbwHNPLHTMF8JI6F2GrX0tXWGtXeHUDq1iIKGtgtfZFi3u5Ygmjd4A1NOI6OcUZm3CVyfH9cmz/GLFnjNw9QW+boAoHibwBQsM4Vb7hsnDqLd93a15k5EiRkUOZ9JbGwGpybCM8uQWb1YFN68AW9eBL+gk1U/TGGee2Rabi0HNw36N1gdUwTl889l0+8hlYcpHMs3rmWf2LLh1zrJJ+UkEfoaCfUCQj5fUR83oIwlFKwyS5ehgrHMYXDxBdeXBSLohVCQnqApJbo7+IJzyHA8IVqOARQvC/VYtRfNAI3qUZ49aI9u/HeYkxpAIwMskRlw4k54FpxRD3RpSPBMkQuVkFpX0KSIdkBeBFdFIz0LHe+8+aV/6KV/s+P/jvs6N/n5X/O9H07xubHUrptqn29mkAGB/hVAwD5UIB2TCHQph1IfhLLtA618Eqw9Yq1dEmFfIhzuFTjOOXOMcvGdC/56f8eU3f70ok/z066FOwvUOGtRMPAilHIXg4x1yobSzQLhJok+4Iq4AhhDBkNQwrREEKwI7JjsBEIDAB9Ilr/SHYyjrM1inekSxAMVuRrDaMXyc9bIAUO0EK7SeQcgCsUrA7H0HOBHvxkGkScuO0s3CUFlmPdC2GeBQjgqoI/pXI4BpMQCXamwcNqET4VcBdy0DOYXhnb1oIHxNcDfcqhfjyYVH12Po5RvsqfXij7E6jNe4eaz08DKEh6sZG9c6u4ad/VBpNeoNRrVa/mWpotTq1WqPR6TVardb0rFlcUrd36J/U99cd9ze5G8dVhxdTN+OjxgKBvrL24mxHtpa4exawdhYwfcCpnWWG1KPoeVBMGoBWDA7twkVKCUFtaG8h0q0MGliHCK7BJdRxM1vS+TLh1OnGze6+HoVSZ2bpDEalVqvT6XT6by/EbzOfGrX2LdbpdPr/VC3eHMt3dnb+p0Tq/xXOd28DZL/+ZSqV5g1ortPrVWq1XqdXf3Nq1Lxlat9mar/1w9V6o1GpN2j1rwb9gcVU/m90ovIbv8hY+mwss5jrLOZai7nWpC/Ua9OUT/EqZZxGlfD0GKlUxqrVqcqnFLUq1aDPezYWmjQZS8d8F/nG/Gnd00P48bnfxU3Q2VXg8ZnH4b7rwb7r0a7ryYHHyZH76bH7yaHH4b7b4b7b8aH73hp7c9p5Y5y2MU5bHiDNtmDnu/CrcsqCGDfXiluVk/eWGKfHHtdX/mpVtEYZcnfO2RilTjVjR8sRi81Yw6mP8iJgZ4l1ueb5cOB7teGhPvX5WR02eVz9+7bz9+K19cOMF0OWWp13chWye8bZPfVZO3BfOXBd3Hed23MZ3WA0T1Dapui9i+zZfY5sxa2wG1fQjeXL8FWDxKFV9+uHsMv7YKU6yaQvNmmLjep8tTLt+jZc9ZioV+ZqHzM1D5nap2y9Kteky1U+Jl+eBt9dhR5v+qxOsiYk+DEpbkSGkw1ju4Zwwi5MeRshvAQQWuTom/Upme+5uDl9fL53fL57fn3QIC3yzyBu7M7tHK1s7c9vbk/Jx6sz+cSZpQHFVFtpbeDsqvT4fPPkfPfier+2I76snnP3eDU2J0koQov7CnZ3Zjq7ExWK8sODucuL3dvb4+m5xuZW193dkaUVSXapfXqJVW1bwPruxOHp6snl1sHZqmSoVDKYe3a1qdbc3dwfrGy2t0loA4Ps5cWolaXwpVm/+THWxDBpfIbaM0ERDuAKu9BpLcisDrRokiJeYTQv0RsXGcVydFBHvGtrdXE/u3+RLpljd82we+dc5Itum8f+S6e+g7seXesuZYMU3hCZP0xpX2L1rbHrFBTxJFO25CWdd+MPkLI6sMUDhHIFpXSYWCoj5ncT0tqwognyxIHb0BpTPE2qHiGFiJDUPBAlH8SuQvi2oX5s6sf2CbmjhJCR/4dUhIwSQkYJATI8swpBLoEQ88DoZCdnAdyzGe3ZjPLpxgYN4fxlNPdWX3BCjG2YL0aAxbX52DWX/65p6a+Kmu3iHRyTPjgkfrKNtfpDgsdfFDb+vkr6KYvllGsLr4VD65DgSrh9LgiQBnHKBVrx3P+qpuV/F/b/dWbM5xSgbRrYNsXx+2y//6Nm6L8KFL9PTvlDEOyPXn//Q8Bn60SATQYAnI0AZcMdM8F2yUC7WCAgEwwRQFEVKEgZFJgPRmYj4alw+yg7h2h7cBwEGA20jbCzi7IDpwHwAgi1AeHdTvDvwruIYLRCGKsA6ymEe1bCKFnAwCYcf4HZsenaMOOZ0ExMaUXldOGKpPjgKrhPOTyxhZzdRSsaIGVLyMEiDDOCwPanh1fhIuoxQVWIkGqEnwAe04SsHHc9uF4wmV60T0rNwaFOpVJZLNoXi1L1rdSj0+tVao3BYHgLzZpfat0qvUHzYlFpdDqtUqW8MH191p7e6AMC9R8/aL98MYp7jh47l48D2pZZFbMM3gw1uQ/vK0Ixi6CoNEdCLoBZBKLlOrmXQYKEMG4lUrbQcn1/c7O5+dzR/ZqZq8FgdE5OhulplflZo9Uqv62Xvf2yTq3WGAyGX+ncBoPhP1ai3tRieXn5f0qk/l/h/Pt9C5PRpFSqtLpvGYZardZodSq1WqvV/fqMlcpv02Zane7pSanV6pQqnV53bzFLXs0lr+bKr8/CV3OFxVTxaq56MQmeDaUWU6XF3GAx1xq1mTp1kuopXv0Ud3cTcnXhp1VlPBurzUaR2SAwm/h/eubPnUgBvdtVS/1mHV+rLbu+j727j7g64V7sua/JyZMN6Nk27Poo7WDTZXeJuaagbIxTNydpF1usuy2XLRl5vBI+xocPFkL60oCjZfC5VtyWhLDSgJptxGxN04/23E7Pfe7uQpQPQcprX9W5n+rET3noe7PutiOnbk8zrs989bchxifu3ZaH4TKgb7fuXdduhKJ3bD/m5CL08i7q4jbs9iHcoC826otU6sQHZfTZTejZDXfzlCNfYTSNU+oV5NZJWssktWaE1DJJnd/zGVxlN49TexdcZ/a8bh7jjfoyvY6n05bqdKX3DwknV74PTwkGQ4FWm3X3EHd5HXJ+4new4bEx7byqoM/3EQcFUEkuoDsH0J3r1FsNHpDhBWJUggAYVQaIKHFkx/8xSxhoMP3f7L1VcONrlid4XzdiYmI3JiZma7q3p7u6qru66kJymmSLGSxZZJKZMc3MzMzMlplkZmZmmS1b0h8kWbYz77152/sg2bd6eh9mX7oipvuLfMgHOdOhL+Kc7/zoqFa3Z3Oqow/FO+u7CwGp5j/9/HV1ayE03W5ktnNrfzEyg728MT21IKppTbu4OpldHhB2Z3/58nl4piO52EmhVIjPDvMrXfuGS2+kV/WtKRvbs8cnG53dqTu7E5Kb06YmjxPx0uXlZnomIiHpbVO9792dSny0WlfpVFzKrmx0Oz3fltyedvQn7h6MXd0c1LdaiEQ201MeM5NuM1OO89M2G4s2Oxt2M8sWvbPc9ilOzRCrsNc4uZOR0MmI76BHNNMjm6jRzVxKQ7Ndd0/Hgs/2sevwqu3MtuPhheeFxHvt1LV30zpHxIpqoMUJ6QWjnJp508pJXvkoZ2TTYfXIe2nfrXnaLFFIi2ygxLfSsweZzUsWrXOCzE5mVq/xyI7t/KF99xKvb9k0s5tlnY9nJSA5qRi7WgKzPuCH+nG7fjvvIcq/mC0GjT2GjD0Hja2qSYwENCnCiBxpxM7E2tSRbOrpgloWK8fdOMuDmhKMj/fG51l9X1n326Leb1OzXsV6v/PH6nx6rxuIMIxGIqKNPvi8f+dr+LcJaX9XOmhY7UasIZLrCOQ6Ar4Kj82n/ZCT+t9KBv6PiuVv6qH/s2L5+yy3t5nkH/Ld/rp04O/Sc16H8954ffzO6dW3Th++dfrwneOH75w/vHLV0fVF6Icb6YQbIcNw2ASiXqQhIszog5/eW28dXR8DI39DbBiCHIElh+HoUVhSuBEq0AAdbEBNwvKz6NxEMieFaJZCsUzF2WUTbXNxFulYTgLKoYTi22Ds10CP7mAV9rNbp/hzW5Z9C4LwOmZoLSO/zyS/lx0vNA6upXmWkQT+xk4+ZoktrOgWRmY/P72P41tBcMhFl/YmyeRSCFLIQQhSq+WwQlOXFQrVczkGYG14HySTAyAEaclRWCGTAyqVSg7ACuW9HFTAN7eysXFodl7lYK+0sT3Zn2me9a6cNAtpp0UM0COH6HZFGGa0ASMa7V7glNMdGd/qGdfsV9QbtbAzolAqFXcP6pHRO0MEiMVC3t6q3l6ZVKpZawHDCg01+7KFWyqVQTAslclhhQKC4C9/llvx9evX0dFRDw8vFovt7OxaVlauVCr/glX7L3W+USiVsl+DtDRiMoVUJlepVACgTYvScN0yuVw7iECwRjwg1dy9HFAolJDy8fpm9vY6DJSGKsGUO0W6SpF+p8hUq3Ie7ko1s8W9MlsFJ8hvA68vPS/OnE/F9ntrFvvrVqdil1tJKASk/3SXPbDfZdG7U7RQdnjmdnnlcXntd3LmtLdqsdrHWR9gT9fSuhPQXXGoyRrqzhR3Y4A9WUOdbaZP1tLWRSzplgDYFhx0Mkfj0W0B+g0+ui1BBmNFBPGgiWSAs1jPWOxhnexZn5/bnZ07Ss4dJGd218f20LmbdN9he4i72MJc6jDeHOZuDnMutuwf5d474hTd9tXUqerzy4B7OPH+rhCGUm6kAVJZ4J0y87O6RKmIlwOBt9LAwwvPrVOnhX2bgRXT3kWeaJk/uMIXLZmKL/zvVTG7p655vcaZ3YyGCdO9E79babj40ndL7Lx/4nR45rh/YrN/Ynt+5S6V+p5duB3uWe6uma1PcZdEJjOtjMF8nCgSORmDXEhAT8cYDebgxgZ5HQPsmGJ0SLZhRA7SM+FNWqWL+OywZ7jeIQQ5vTQ4tzQSnmpzfiHuH2tjOv6ppa/06GTPM5q6sDIxtTBY2pC8f7RR2ZzuHIKdWhhs66uIz7W7f7iXg/LcCt+2vsLj093S+tjtvZXVjfH4VJPp2cYff/zc3BR4erJ2fb1TXGicn0vpao9RKIDlhe4w3z/5e/5Vbh7t5GwDgCQ5ZaYxWQYF1cyyWmJrJ6d/yHxkzGpyyn5hzml9xWlhSTCyyB9b5i/t2C7sCnoX2EUiZm6/SVo3M7bVOEbIyOymBQrd2Q2Ngg5R45SXaMG8acqsboLXu2o1fmBfPcnL6GJkdDFjmunpPSYpncx4Ib1wgD28Ybd87LJ+6rZ/7j2yapvZwYxpoEU30dK7mDk9zIxORkobLauH2b5sMbojmNu371mwCm+k2RXg+ekY8yKCbQ3lVU0vozv90zDFY4juMcTwGDLWDBYeQ8Y29RRmCpYehzZOwrDSMKx0jHEqgxRpRwg1NfDw0fEMpaTY40o8f1s18Nu0ijeBdB1/Iz3fj3p+Ojq++rpBBsgYtGEMyiAabRBp8M5P/x8TY/+6bPSHymK9Ol/9uk+I2rBva5r+unjqb1JT/3NR/38umvtNWsN/LRz4TWnvf6rZ+e+ZDagQk/eeH//o8v47Nx39CCPDcOR7b913njpv3T++89D54KuvF2qIisJg0vGYVBwqCa0XoG/ga2Dgp48OMqTF4HipRIccY9ssok0mwSQOhQ41pKXjOLlE20K6SyXdIhPvVcqIFdJDa6lO+SSbLLwgHeeQS7DNJfhXMQeWLPdOnM/PHcdW7JJaWbXj3IE1i9oxdmILw7uU7JCPtQliOvuYxTWzIpppUS30xHZqSptN01Tx5e0lBCoUCiUEQQAAaMPAFQqpTPYsVFVoRPkaKlSjsdSOHTCs2U2kEevL5YDq4RH4+ou0pkb56gdFdd3K8VTZrFdAC9utguZWznIs4X6q9GyfbJUtzcvbW6TDIsnFqUR2q4DvQACGYIVcLFaub8iOju9gWAaC8LPUUw6AWqYW0HAV4MuWC7kcBCH4BYn65ZdfhodHeDxTNptramrOYrE5HF5WVvbDw8Nftnb/259v5IA2D0qlUmmMFDK5XNN4XyY1OQBqcL4XTZQmAh58XmwrB0AIVEAgdHKSKz40OxXbXV163VwFyG6i7lVFj+qyR3WlWpmpghPuFBmQPER+GyC7CZKce5/s2B1uCC7EDnJpkAKIvryIN+lZTFzqV8m8Ly5sxed24hO7/S3LlUH2VC1tpoE2U0MdTcR0hCAGc/DzbYyxUlJvMqY7Ed2TjBkpIq30sK7XLKANC2mfyV4ecSTSqD3UYDADN1VC2mpj7HQx10XsswOb6wsb8YHN2YHtxZGdeEOwOcJZ7TXZGja92HI+X7M/33S8PvJWg6Ff1PE5s4Op403ic0+1MkOtyFXBWVJZ6JXE60LiJZWFAkDU1bW3+Mz24MR2aU8ws2M5tW0xtW0xs2W+eWh9fOZ0JfFXKWJhKHRxz76gn1k8wGoY506s26wd2K8f2uwe2RwcWB0cWh8e2hweWB8eWYuP7U6PnI63rbeneYtdzMl62kAeviPCoDfMUBSM6AvUbwvQa0ow6qghd3QyihpIuZX40lpieoF+Rb3L/uHK9Fxnc0fq/tFqV19BSjZfKr0emWizcX8zPt12fikOSqQvrIwNT3ZWNmWeX51WNGV6RDKHJrvKGtPCM6x++eenH3/8Mrs0NjjasbY5U1QdfXSyu7E5FZPEGhmvhmF5dY37xcX2jeQwJ9skI4PS3h53dXW0vjrcLgwqK+alJem2t4VDEDAxVxad9j4170N5Ham+hdrSSe8WGXcKKV0N5NF+3syMYHrBdHnTYV/s3bdgVjrIqB1ll47yCoc5FVO8jB5mw7RZ/SQvoZWKrmszbW/uW3Ye2xDUTfFLRrnFQ+ycXmbNBDevj5XcykjpNM7uZxWOmJRPcEUbNsunLpsXrqfX3run7gOrgvJBdkk/q2yQVSRi1oxwqoe5eb3MrG7jtgWL2X3HtgWLkhFOTDPdOg9vkowyz0XTqyO/bZiz6PPzGSJ5Dhl7DBp7DjE9h5h2QgojCUOJRjFTMLYNFM9BmmWNLTE6FBMUqO8egPR11vewx2Ta/666709phbr+aCO/95gQA4S/Pj7CCBeB/OCjrxNkYBhtZBSLMkzAGMQY6YXqvw7j/j6t4P8qH/8vhYP/T0bt71JKPoTafAji/ian/3efeN87/PAq3OQfkqJ/F5n0nRfjO8fX37vpvPPXQ6WgWfVU4zoypZiATccg45FGsUYf/fXQ4RhyItUwComLxqKjUfoB+uQwskkcnRyNwoQgbPIpcX2m8SJOUJ2xcz6dHoUhRGAoGWjnJqZLFdW2kBjRbFY4wC4b4ia38lwLKY45+NB62qdyclQze37fWSoLBCS+EyuW1aPcwTXz6V2L0U3LpinziDq6UyHOJZLtHWxROsSLEeLD68gFg0GLq4N351cwAMGwQrPvGoQgTT0BAFBj+1UoVPI/24MNascLGAAACIIAANQ8Q/9FfjisAAAA8PGBwsLAm9vT29OuyTbhcP3k0tj+2uz5wpyqvvEei1MZGsJszsPUDPz4BYRgTfWHVSq5UqW4f5BBMAgrpDI5BCu0Ik8IBgDwZVOeXC6HYYVUKtcMOpr47aenJxAEvb19mEwTPt9M88fEhCMQWM3Nzf1la/e//flGc6kv0jEt7aPVHWtkAxAIQjCsuXtY/vwKgJ5FygAEQ0oV1NMDVdTdns9sTdtuTZvsrZgf7QlODu1urkLVyuJHdcW9quhOkSm7+SS98bw+cz/ZcTvdcTzbsz3fd5BJvNTKjCd1du5ip2nv9vFVnkTiKpG4nl86H+wJtub4i90mwwXk4XziQj11MZc4FGHYk4QdLaIIQxGVnjqNvnrtIYbNYYa92bi5NubhFO9kznStjHKcT1rJxy9WUQ/6OLezZj9dOoBXrudih5Mdq4Nlwd6C5d68+e6s+eG85eW2sxoKfLwLfVSHP6ijf3yIu1MkFayIiB173espF5cOktuAy+tPJ+cOx2Kr4yPr42PrY7HN8ZHV4Z7V3obF/pbl0b5ALLY5ENscHFmLj6yvLt1BMEKpiJFKA7aPnFumeDWjbOEUb3zNcu3AZu/Ebn/PanfJbHuavz1nurNgtrPA31ng7yyYboxx9qbNdqdNp+up/WnojnBEldvHCucPjV669R4f823fVLi/b09DiVoZ3b2sqgpCQR4qKe5tab7N1sbs5cUxBMivr04Ki70zcwRKJbixNV1WEbZ/sLK6PpyYSltdHxsdb6msS7qWXLR0Fq5tzt2r7/uGaqPSrG6k1zt7K7PzQ2MTnSur47X18Rubs0vLw4kp3IGhUoUCKilzPD3bEou/wcN7AAAgAElEQVSXk1JQIUHflZW4Hos35PLLr1+f1ldHIn2/jw8x6OvMld5eDo1mpqYa5BVgqstwtSWYphp8QyGmNsWwIc2wqwI/Mcja3HRe3nETLVgOr1rVjnBjG6mJLbSiUXbNLL9rRdCzLqiZZIW2ef2P2o1PU/2LJ74zh1ZFo7ysHmbrvEXbvHnHskX9rGn5NC93yKRwiNO+Ytm8aN4wZ94wzy8bZpcPmrRO80WL5jNbgqUD24Flwfi67ZbYdXzDunqEW9xvsnrkOrpnXzDODaihmBYQLcrJFqUEqyoSuqngVeOMvcjJc4juNWTsNWLsOWTMSscyktC8PLxDK9V7jOk1QqMl+5Fig5GBMQjfIGoUlhCJ/W1+xw+5ZbQ4I3qKISnGCB2EwEUaMtLx7FwCJg6pE6CPSkBhMnGYTDwmE2eUjNaNQBjGYfTjCK/9sG+8dd54v3vn8cMfYkL+Jq/3VQTrB883r8MMXvvr/cn21bdOb//k/OG1nz4pn8SoIZPLicRiIrEUT6kkMeopxvUUUiEeE4dBhCMRYShCMg6XiEKGIbAxSJtKY7tyE2osyqGMGN7DiOvn+FXRgiosTZMJpHAEOgzByyC4VlBDuzhpQ/yaSX7PimXBkIlbEckxh/CpjBxWS41voVeO8SY3HCTXPluH9tN71itHjkfn3ltil75l83gh3auc4BnLdvHlJdYzCgdce9Zrjtbn4YgYOCQMPrsAlCoYhjXPUK3m/tkEpwmDeKkzsEIJwfBzvQZghUIql4MQLJP92mPkAAgpldDpGXB6CsMKAIBUSjUE3ynkgDIsQvXureLbP8E2NkCfCJ6ekh0cggolBL/0KkBDRTwH38EgqA00et5goRXyKLRJtCpNWfvlq5a3uL6+ZrO5XC7/pVto/l5TU/uXrd3/9ucbjUVFcysaF/eLjAwAQTkIQs8AH/Dc+TXzo0wuhyAIBCEQVoB3ari6CkSjoeGR1d7Y8TyjTZHJ2b6t+MDmaM/89jryUV11ryqBweSbK8+LU4fbaz/JWcDFgdvhsvXOnPnthefP6pTVqzrDzp2MpTaVLOjq2hMEQs9OPHZWzdfHTedbWEM5pL5k7HAuYTIdv5SC6YvDDKYQBqPR0wnY9Qz8Xi5hLhm3kI5braJM1tMm8oiLueTjIvJSGmEqn3wxZSlbtz5bsNmZEKwP89YHOSvd7IUW1lIH83DOSiUPelCE3AEBwOWnqyNPyaHbzUVE5uIIu2O0oD9le91ub91iZ910d91sd91ie9lsa56/NcPdnORujLPXRtgL3cz5DuOlPtb6BHd7jr+7xDvdt5bdBkBQhEzmfyXxWNi2bpzgdc2ZT28Kto9t90/sdrcEayOc+RbGTD1tvoWx1M1c7GLMt9Kn66jDhYTpWupyD3MkHy/016/31G39pDcQgpiKQY7HGAl9dVuDdEVFhOEedmstJS9KP8X3XaTDP5Sn2kquTo+PVidGmq6vTra2JiurAs4vDpRK+PPnR5nsqqw8IDHJ+Fi8trE53tKWLpGct3cVVdcn3txeLiz3p+Xa3txezi0MLq2MXV4cXV8dt7WnHx6u7e7OZ6RbTk8LYVhWU+1zLF47Ol5KTyfHRurXVfqfn+2enKyNDhUJ60ISgvRiAl6nROkPiNKl8ouJwbKsaJ2ciHeV6UaNRdj6XFRfDWO8lTfVwVseNltfthxd4k9v2KzuuVUP85NbGXFNtPQu4+oZfvU0v3HZbOLQpnbS1Lo67GNlC79nMLQvJKqBmN5p3LVoUT3OqZjkNS5aVM7yM0TMXJFJ65x56RAnpZ2W1kGrG+PObDss7TlNb1st7FvvnjovH9iPrglWDhxG1gQdcxb9SzYT244t64K4HqZtPp6bjTcvo5qXk61riLbtNIPm2g9NTS4ikusA023I2H3AWFBBshdSXXsZriK6aw/FoRlrXWNm6J+CDIpmZLphczx+m9v6bUkXOYlJj9FjZmA42Vh2Hp5dRrBooVm207l1FFwqFpuOw2XjMVk4YjGJWkMhFBIRSeh3gXqvPD+88dXTi8J/lxb1m8LRf4wNxSXRUVHEb90+/vBJ922owYdoo7dBiB88dPRDkIgYlF4k8r2fHi6JRC2mUSsIzAYKo4aEz8DqBiOQYTjjQjqlGIeJQxLijcyLiQ6Vxha5JPNsrEsVKaCREdvGDm/guBWTbDLxxHAEJRJplUvybDCO6DFpWDVrWDfPGTWJaGQGVNKDq+lpnczmKbO+RYuhFavNPfu9TavNLcvjEy8YSj29DOiYMYuop3mW4t0jWe7+9qLNzuPDJUjYCpuaqeh0ZU2N/PoGVCghDSYBPUvwAVDDhqpUKk2r0ODbkLbUQJr3PgCCL5kRL5ARCIAgCAGwAoAVIAhqWHHlnRqUyW9LSwF/f2V5uez4GFDfy1UqUKHQqPw1Oh1twDYEa17DAADCkAIAQQhWQBAEQtALICYHwBc2RalUff1Zi0Td3NxYWlr9T93C1NS8ra39L1u7/+3PNy8kz0srfvn6NEEgMKQAQAgAQAAAX7ApmVwOwbAMADV3D96poZsb2MFe6el9vTu70CjY7DaWHDqci+0vTpwll34wkHanzJFLw86O7I62zE8P7KVXPoAk6GjV9njNErzxflKHp653/NC2CkjiFVC4XBaqhCIkF35Hm4KVbs5gNqktAt0SatgRidovZR9V8EWxhMlU8kERXVlncl/HgGto920mn3t4h9Ws4XSMuJKibDcBm43FVYzDCtpmPXOqmj6WTx7KwI/kEcaLSTNV5Nka8ryQuTdtebJud7puf33gfHPkdrHrLtm06p1Oc+xZH1kMhw8EV4dex5uuO/PWK2P8+W6T6Wb6TCN1qp463WQy08Kb7+BuDPD2p632Z63X+nlzHZzDZRvg2guQR8BQhEzmtyN2ntoUjK1ZLO7a7Ygdjs7s97atV4Y4M7W04Wx8dyK6LwU7lIsfyiX2JGObAhHtYUZjBfjhbFxLMKLZU6/TV7/DV28gBNHso1vv/bHBR6cl0qAlBdWUjymLQ6S5v422/u4T46+q09yenp7WlobjAvHXF/vqe6Wov/Tnn3++uTk+Olp9enrqF1VmpNsB8uuLyx1RX9HTPz+Jhmq8A9H394rzy53CUrenp6eB4fKFpe6np6cvXx7rhaky+dX55UFsHHtrc+Tp6amhPkgB30DQdVGhTWGBWW9v2uPjw8HhQmoiMsLv26Rw3cRwg7RYw7Rk3cOjqZ9//rG72asmn9BaSR3r4XVUE0RCxuqcw9Gu79lx1PVprFgcuLjtML9jN7npUDPGr57gVYxxika4uf2c9B6TXBEntZOZLMSmtjH0Gnp+qGprGqL3zFuPrllPb9vVjZkVDXHqF8yLJjgZImbLjPnUjl1xP6t4gDm9a3d86TW/49CzwF87cj678jk699wVuy3vOXYtmLbOmPUvWWV0s0Jb6X6NNJtCAi8bZ1pIsqggC6opdo14k3aPPzUMOfRyHPqMLYV06waq+wDDe9TYY4Bq20qnZ9gbBvjzcrnkSHdajCmhMuyvqpe+zSjCJPIYMbr0ODQjDsXJxLn2MU3rKMZ5OFYpwbiSQishoxIxiAhDRAwSnYZDp2MN4lDvgxGvfHQ/hiMQMTqvEl3+e9nCb6Oi3/npYmKx+Cjq9246r/31DVLwqAyybjxaJxall4B672egG4JExKGwSURUJBYRiUAno6l5ZEYBjZHNQEViSBlEYjoOHWlIikbSEzEO1VR3IVVQQLQvJQa2UFP62FEttOQeplcxzTKVyI5DMmOR/Bzspw56yiQ7dtgkTsRO7zHL7jNtmOKPrpjvHntLpFEHR7bzPZTxcvRcK3lr0/bkwuvkwmt0TRBeSw2oQIWnOcSGR4FZ+Z/tHEAsFgzwV6yvy1R3kFIpl8s1pR+CFBo0SYM4aXqABsN4hoCUGtWlht7QijMhbfN4tn8BCoXyRXQrf4aPAAiSPz7CT0/yz18U9/ea5qRpLsBzFioAQJqICgWsZVhffgHtf6ENN9Lut1AqlDI5oFSpXniLh4eHtLR0BoPJ55vxeKY8nimLxXZwcBKLxX+xsv0XOt9AsELbwCHNTto7zZ3JZLJnF552eARBEAAhWJPoq1BqiCnNx2RyAPryI9w/ABgZyppa9pdKjmcEF5vW50dO0hv/q3P3i1MPGEy9vQ64EDudH7odbdkebVrtL1kdLQskR/YqubdMlpQ7P1i8IlRDURAYd3n96fLS7fbaA7p1laxYrJRSR5JoHRHEpkBDUSx+OpO2nEMbiicvpuCgKqa6jiGtpK4VENdKqasltJUCMtjN+zrN/3GU80XElrawZguI/WmYsSz8fIXJhtDkfJgrnbe8nLc+mrO52nW9OfGWnvkB175KeYACiFbeBm1uxXC6JgsWhV/vEr6oE+/gOFgaJr34JDlyv95zud51ud53lRx5ScSfbk+9IYmPQuYLnrvITtzO1myllz53ypA7ZYRMFnh45rK6Zzu4bLF5ZLN/bLd/ZL9/ZLMxzV/qZE6UUTqi0bVeerUeurWeupWuOrVuuqORRnNphNF0TG+EYZWzTpX9h2r79wVmrwosX+dZvckRvC52fd8YpFcXol8c+DHb812S3atYwXeJVn/fVer9yy//vLY8nJPElV4fq9WKsbG6X77+srY20CxMuL9XHewvFhU63t6enZ1tiUTFv3z9Or/Qk1vg+vioPr/cLq/yenp66uhNbmqN/+WXpy8/fq5qTL6RXl5eHydnOW7tTD09PeWVOMmAC6n0OC7BKD4R0dER9fCoPjyajwvU8zT7TVIIZn2pf3m+OzsNs7XZ+fT0tLKYP9RnMznsubYcuDDjMdjO7m0kj3SxVtZdxCfhwE36jSR6cc9BtGzZvWwxsmvbvSroXheUjPIS25g5g9yiMX7WAKdokMVrLUE0t02vcHZPPVcPXUc27IdW7MqGuTWzppVz/KIxTlYPs2XafHTTZmzLZvnYceXQaf3YZefEFQQiH++SYDBq58RtYlPQtcDvnOe2z3Gye5h2+QRBNt4yB2+eh+cXE20aqQ7tdKt6onmrmUFzO6Ety0VEsG6hWTdR3QfpriKOdaONQxcTGxv4g0MuLsSVm0KmxLP+qnDqVX4RK1aPHqNDjUVRY1CsJAwzGcNMw1ATUMgAfYS/HjLCEJOAxiVj0Qlo/WCEXrChQSTKIAJpEGaITsfgC3CGUR9+mxj/m5Sq165vXn/SMcrEGMSj3/rrv/LW1U/EonJIqEICrpqMLSDrhhvpRRihkwhGkej3XjofvPX0QhHICDQli0ROJ2JjcUahKGwMBheHIsYhWfl4+1qmTxfbu8fYupToWkTyryRFNNJjW1j2WQT3AnKU0Ni3gcHPwnIzsJYFeOsCvFMRyaecmt7Fmt11vrmNvL6JPj52Wx4zXxXFLHdEznf5Hu4H3sh8Ty/dh1fNc7tsO6aKKurKkj19rpjMu5gYWX+/SqmU3qkVSpWm3Mu0RQPSohTPJf45wk8DfcMAAIKgVp2veYzC2hHkTqO40ZgzQI2JDwA0BKrGgy2XyxVKLcAFvIwO2h+BIAgCAEiLhcC/RhY9UylaozEEwXJQ4zADIBiWyeUACKru7v5cQXt2dhYQEESnM9lsLovFFgisBgeH/n9sFP3f5Xyj+JcWFY1BT6uRfW7FmuTBl1Hx2W+h0uxQksnlSqUSUqoAtVrl7QW7ul/uLm0OOWwNGe8v2lyIvSWX3hcnLpenHtfn7kooTgUlwbJY8Dbs9tzz9swNkvqqwOia1U73oYXL6/ybm9DzSzfxmd3etuXumvnFsb3q0kHSzz0sNT6pZoyl0ZuDcaIo5GQyriMSu5ROvalkSyvpuwXM/gTiZAZ2vZi0Umwylctaq2Dt1HJmsqkjqbjpEsp+F1M2a6baslcfOX6+dvkM+N0DofC1J3DqoZCGPKoT7lWxakUiJIuRSUKBc8/S6UJqx0bnTvujKu3hLuuzOuPLfeKXh/jPDzGfH6I+q8M/q0M/q0M/P8Qr5MHn2/b702bH8+a3B7YKMECpCAEAv7Mzx8Nj+x2x0/yO496h7dokb2WEszHFW+pmDRdQ2iIxlS66eeZv88xe55u9zuH9UOH4oTccOZyI6Q436gpAtLjr1Ni8y2J/n8H6Npv9fQb7+wzuD5nmr/Lt3xS4vcu0f51q8X2i5XeZjq8KXf/QVeb700+/fPnxs0IhfXp6urrc6u6KeXp6Oj5eLK9wl8vP1Wq4rMJZJru8kRx1d6dB8M2XL59VKvDp6Wl4sia7zOXp6alzMCc+W3B/r356eipviF/ZnPz69SsIy7/8+OPl1UFaHlcOXv7yy9eb24Nb6cHO7hisuP3555+k18dnx6uToxUX5xtPT08KWPLTT4+Pn1VDA74j/Zazkx5L86Gba5Fbq5/W5+wXRs2nJ3lz61bi0wDpbdTRuVf3vFnFCKd5zqJqjJ/ZzUzvYqZ0GGf2Gjctm7WscjOn/ZEN0z5dKRNbvI0T194Fq5J+bt24ed0EL3/ApGqKn93DSmljpLYzhNPmCweOx1cea0fO07u2l1JvORBycRMyvW03sGI6tGbev2zas8gdXDUtFLFcSkhm6VheGkZQSOSXkAQ1FKduhmkN2aIBx2gP+6f6FeP2SBcR1b6Tbt9BtW4xJSYHWwpZlFQ3Hc8kdrGdoBqLKfT9LxWLvDyedQXOqY0qKCdYlBIsSon8fBwzFU0MNcRHGOJijAjxKHIalpqHx6bjcTl4TAaOUEgkFeFI+XhSEZ5chDMo9PwfuR1/CHX+6PPunQ9CN8JQLwH5vYfOty4f3vjrGSRg8QUUdA7eKA1nlIw1iEPrhRphU3DkIgIuA6Mfgvjop68bqI+IMCTl4FExSEI0lpCAQUUZMbKw/AKSVbGxfTXdpZIeJeSUjJkWjPMy+vlh9ayoJmpCh4lvPZ2XjiGFGVqmY2OaaeG11LA6auUoZ2LXflHscXodIJX4Xh4n327MSlub5cM91wcLSmjt7LLr4mb5+GIHVt61tXXFhodfz8wAAAB9+SL9ldHUUqGabqEV6D8jFhrN/Uvb0Fq4wGdE6FmcqUGuZM/iTFihACEIBDXL2eQapkHz7yuUz8JcOaBQKEEQlj9vcntuD7Ds19RU1fMWVVDryQNAEIRAENYiYEqlVCb713qn29vbvj5RXV29UNiys7Pzz//8P7sx/j2cbzQ8tgYulMsBlVaQoJCD2i4NPmtntS1doZDJ5SqVSiOUkgFyTXCjAoaBx0d5T4/K1Q1aW98cdD1bMrvctRfv2FyI3W+vfW8ufSB5lFqZ9qDKerhLV0FJgMQfuPFSgLH9e00WvbOjO6kXl76nF64nZy7bi+bz3azJetpsm/HOlNXJmOBGyFR1sOZyTLpiWNPJlOFYdHsoYjAG3x9L6QxD9kThemPIoymU6SzCSjF1Io04l03araTt1TFupvmqLZsHseOXW3e11ONe/kkN+Cikn2BpkFIeogLC7qDIOzgKAiLVivQHVc69MvtBmXEHxI1sZbuJZvclVV/vsx9UOQ93qZqoxHtVokIeca+IUUHhCigOug4Wb7uK1xxPN+wPNx0urkIlN37nEtezK9ejU/s9sd3Gkf3FmevGuOViF2NOaDyQTRGGoMscP+aZvi4wfV1k9qbe7mOTw8daNx2hn8F4tNFJIVmcR9hKQo4F6tVYv623edPn/qHW5k2h6as05rcJxn9K4X2XYvpdruCHArtXSYJvY8z+rrXA7U558+MX1U8/PUqlR0JhQKPQ/e4e2t4ZLixm7+wOqu6Ayuag49O1s4v1ykrbflEiDEu+/Hi/dzAbnYpJK7VVqYGWvlQ7v99t7Y7c34M1jT7F5WZH4oUfv6gB+UV1nWt8mv6lZOvxi/LrLz9+/frl4GDq7Gzl8VHx00+fvzyqZyaKOoTuN9c7P/30CENXszN5rS38nm7T8TGnlcVPK0uftjcCTw7Dz44ijg4CZtdt+ud5ffNmQ0uChjFeVpdxyQC7eca0boIrnDZpnzXJ6WYVTdnmLwULukVmTWWFQ1zhgunyodPGsWvtiGnpEK9hyqx4gJPZZdw1b7kudmmeNEtrNxYtW22cuG6cui4fOywdOgyv23Ytmo+sW2ydeF3eRs7s2vctcwdXTSuGTSIaqB4lRItMLDsVw80jWFRQHNroVs00yyaKbReF0Rb2T/WL6NYihy66XSvWrpNGz/U0Co+mZbvyyngOnSRWnd0fyocMS7NsKgmOLTTXTrprN921l+E5YOwpYniJGC4ddH4xiZCAJSRhKDk4UhGRUkRg1OJplVhaJY5YZYKoitSviHxblf/35UN/TEpARuMJyWRsOkEnHIFKxaETiK88dd77G+hFIN8HIhCxWFQ2gZRHwxcSKIUUagGFUkKkF1EwCWijWKRBmCEyyoiYjCYkoPExaHw8ipSMoWdiTbKI7ByySSbOpYKeNcqrX7XIGeGFNNBjhcyyIW5RP9+nnCJIJ7Di0L61tMJJXumUYHTLa2bPuWHOtHbKcu/M41bqLwNyoeM1pbOHCokCSTQoNFIhuYGVjwpY/fDwuaGhMS4h8eTySvnwoK0JzyomGIZhSJtj/ZIKoVQqpTLZi6hS8+6UyeWaev0sztQ+QxVKlUwu044goIaRhrRh2DD8Mp0olXdaVPw5lwiCFRpISrOPR9tLFEq57M8MAACgVKqA52b2IsSCYPj2VqpQKL/+q1VImvPzz1//tWvv38/5RiNtgmAYACFYo49SKKQy2cvuPE3sIAwrNTaaZ7+FXKFZg6FSaSBIEILkIAiAEHQrUwDA1ay34tRFdeN6I7Y72be9vvACZWF3cCIsjwJkMaAsXAXFwPJwhfzT4VU6rWutba3o6sJLfGZ/fOp0cuy0NcGfqaEOxqHHcogzTYyRYuJIMnY+i9IbhW4PNhyOwfZGoIUBiOYAhDDAoCXIcCAOOxiP6Y1FL+aSxDU0eacJKOKCU6aKVUvlnp1a4v6o8H+AAyGJ7x0YoQTCb098geswidhHfhkI3YYqZKFKMAqQRajgtM/qgntl5h2cpAQiW1frcmYnb+WFCjBeBcd/Vmc93uWoFcl3cOK9MuUOjoKkobJLX+AmSHbpf3PuJT5yODqwPdi23tsU7G1bH57Y7Z86bh87X0vcr8RuG2Nmo8XkBh9EsfW7XNPXtVbvxtx1htwRIi/iYgRlOYG0kYTZScOoezlQi/FeFnYvDX2eijtNQp+lYY5SsesxRp3uH4osX+VbvC6yel1i86rJ/W1rwIdanzdNiYa99SxhlXF9BauqkpVfgkspQGaUEHNKqYVltLwy46o6y4IyZk6ZcUEFq6CYUVllUltnlltsXFjMikhFhKcZJucR0/PxWfmoohJycTE1JwudnqSXnYLMS8fkZWCz0g0KirGF5eSiUnJZObWsiJSfik6LMEgLM0z20493fZ/g+TYt9H1eolFhBr4sj1ieh62tILa2G/eIeFMzDv2jgsEJ+62tgIOD4PPziIuL8MUt54lV68Ud+8FVwdC6QLRuPrYn6Nt2rlsPKVyJDxko4rV0IxpHHRsSE9uZucMmZRPc8S3bvXP3kQ2r5ln+wombaNO2apzXsyCY3LZrmDQrEnHy+0xKBthtcxYDq1bNM/zhddvVQ+f5Xbu5XduNY9f1Y6e1I6fZXevxTbOKYVZoHdU2B2eShGKnYU3ScWYVZCshzaqFLmih2rRiqe2xv6/fMGzNYXe5CXqsbFu4JtkuZpVs+04Ss83r29pR3bJKhyaGbR2RV0QwryJbNdPM6qmOrTSvAWOXHoZrF922iUpKxhqFGBpFIDGxRoQSU4PmYMM6b2S195/Ka/82vfb/Luz9q+Kht8EOr70+GsahyYUUXA4Bl0EiZFIIOUREDPpDiIF+DFIn2PCdn75eJJKYTCHmEyn5ZHwcDhmKRIYbYeKR2FQMNhmDjjAiJKKxMSiDQH2jYAQ7l2ReTTQrJ5iVEs2L8VYFuCAhLbyN5lVFjm1h1s0Kxvech7YcS8f4Mc0My1SSRxkzqdekbN5q6dR7at8to49XOsyb3rO/vg1XKrNgaAl2dFP6+kJVVXBBISCVgwolAED39/ctLa2xsfFX1xIQghVK1Qsf8MI3PD/wYa1AX1OONX6L5xFEoVBoyW1YIZMDCq3IVeuV0xb6ZybjeQSRgzAkk8me369K7T4eENLobjT8uVyzj0cLnIAq1Z1mlNH8btrp5FkTpcHYb6Wyuzv1i3b2P87/dL6Ry7X5i9qWroWhfk340Fy5djPSv9CZaW3emhRCrfcCVirUnyXnW/JDT+mRw/me3eGaxcmu7cme7eWJOyQPV0EJN9cBgCz84S7rTpmkkH9aOsn9U/va5lkwLA+QyULPTtwvDx0vt23WaoxXs/Fz2cSeJHxrKLolCCEMRDT66rcE6HcGG9V56zX6oQYjMVuZ2J0C6mouaTmfelRNhXvYkk7T0z6zo0HTo3HL01nB+aKV9MgFkvgpZSH3cIQKjABvQsHbCPA2BryNh6RxSiBRCcbfwclyaSQgi71X5T3eFaqVBfeqfIUiL2h4fnC3Q6XIvldmParLH+9KHu5yHu5y1MrMe1WqWpmuViQ+qFIfVMmgLHh/w2ZlhLPQzpyspExWUtbG+bu7Vkdi+/NLt81Nr4lu5+EsTJWLToHFu3zTN8Nuuiu+iBlfg41w9FUu9TifuZFBWMnGHVVTN/Lxmzmk8zK6tJouraLeVNFuahmn5dStdMxClKHIX1fo9aHJ+3138MeOCN2akPfFIW+K43XKczC15bjicnRBOTa/DJNegEgtNMyvIhbXkEqqiSVVhIxio5QCVEy2UXYxqaaOXV/HqaxiRGYgknPRlVX0skpyZSWjvIhSlIUtycDkxRkWJOrXFGIqC7B11fSaCkpesl5KyOvU4Lepvq9iXb8LNv/HIN7v/Vl/H2TyuxjrP6Z7vc6J0slL0Ksuwgvr6e0d7P5+0+Fh84ERy+EJ6+4xsym1a5wAACAASURBVJZR3viKzea+6/Gpn/g8YHHHqXvOdGzTcvHYRrTrkjKXbD3YRhJOvqoewNc0ONcnhDZa5/Yx07rpWYOshgXz9kXzgTXByKZl2zy/f9tm7Mihdoof10QrFJm0zlvMHjpO7tpVj3FyehiFIlbtOG9gw7Jv2Wx2y+n4IvDsOuhWFqFWZt7Iok4kXjM71oktNK9SEicFY5KE4WRi+SVEqyaqoJlm0Ui1bqPZd5HZ7UG/rev9fdWwYYMQ3ZqLaIw0LAlA1ub+U93k91ml1ESCWSnGupXq0M2w66JbNNOYpSTjfKKglWZcTiSlYEwqSCbVFGI6lpiGJBWZ/b6i6z/lj/23/J6/zWv9h8iAN14GOglE/WTOa7cPbwJ0CBl0bAxRNxTBSmEjE7C6EQidQAQiBoVMxhKziB+C9N/46CLC0YQkMj6FRM+kohKQyCgjUgoWE400CjNEBBgYBhno++sbBiAwYYbYEANiGIoeiaNHI82zcTYFRNcqpkeFsW8lNa6FkdnNyxPx6qdM+zYE+QNs10ISJxHtXU4unTWtW7comzdL7mKXDwvaZ20nt5x3T/2vP69DLl6gl5dKdQeq7l5sWPf3Dw2NTXFx8aenpyrVnRzQbirVqGY0E4BWbwmCEPSr5l7DjGo+pgW3NfIZUFNhQKVCJX1Bwl/EmRp+A9R6v55JaU31l2vmA43VDnhOztaKPDVNSKGUybXpdhAEg+Cv72BtMh4MS2Wyx8+fv3z58vT0746Q+F8837y0X+08+GdjnVwOQrACBCAQhDW6Ao04CtZGS2lhPs13/dzSFVI5uDuRuTfC2Zrkbo6bbk1yd+ZNd5f4B2uWknOfO0XavSpLASRIr8NgIOpBEb18VvGH9rXtiwAYDLq5DT09cNwa40xVUvoScH1x5PZQREcEriOK0OinV+elV+OhU+OuU+elX+n8XhSCEhcw7hqM1U2Mi2qT4yr6aQNd3GJy0MYX95sDBw4PUvf7W+8HwBu+9b858YElfiogSH7te3X86fYs9OYsTHoZAd7EquGMh7vih7tCTQ94uCv6fF/75b7u58faS1mzU//G2qXox4e6B3XNg7rqQV31qK58VFc8qosf7orUqpKHu4If73Mf1Vm3Ev/FfsuxYuJgLkmUThrNw09WUNYGucf7tifn7mtr7oO11t0xhtUuHyts9TuddUc9dDuddGscDLt9DNcysefVjMMK2mkNbaOMtFmKn8vA75fR5O3GymE2MGiyWUFZzidOpaBaAvVafHX6w/Q7g3U6o/TrwnRqInWac9GtFaSOeqZQyK5uolQ2EGubqA0NzIpKfGkVrqKOUNNAbmhiNLWwKhvo6aXY+HzDmiZWX49VaxunvI7SKOQ2t/PKqgilBdiSVMPskPeZfu9Svd/mhOhUpaOq8rAVhbjCVKOs4A8pHm+jrL4LZP1jGPcPSVbfpth8m+34fdmnd03xiM4SYnMFqTYPV5eHayjB1dcRWrpNugbMugctRiatRqYtO6f49eOc5glT0bJVz4rVwqFT76pV2xw7fybSpbeF3DxgKGzxbvBLa6PndFOyOqmp7YyiEU5iOyOhwzhnwKRpzrxlwaxr0bxpmls/zSsZ4VYMcVtmLZaPnHeu3ERbViO7Nuti16lNm8EVq7ZZs+YZ7syhnUIR/6jK+qzOg8DY8+vAs6vgy5ug/TPXymG2ZymRk4php6BN8/Fm5USzSrJlPdWikWrVRrdooAgaiaalOFoaE18W9seaht/Xd7yuaPmhpBZf6MfPw/CLcDYtNPsuun033badZlFPoeXgGcVEk3oKpQBPzseTCwjUEhKzikgrpv5TacPfZNW+9TL8wQ351gf90ffde389nUikbjTqnZ/+W199o2gsOg5vGIUixJMQsaiP4QYGQSh8EhmRhMZm4EkpFL0QI2wMnphIxsbiMXEobCqaWkbkNNJZFVRUhJG+r76+nz4y0IAUhqTGIulRhrx4Ai+WwklCO1VTvIUM/ybLwBrTzD5ejNA4uIqU3MLomDNbPrBumTWNFzKd8wieZeTccV7uGDeugxXfzCgW8YdWnCY3rCY2/SV3l+rmVkVjo+xWBiqVcrm2HKvv7oXCltjY+MurKwhWaOwUmiSPF7YAAEEIhLTYlNb+9muINfSSRPvs/9V65bTGr2cHxssIohHdwtogIkAOQNrqr42t0zSMlyakodmf/QD/Qpir6WEawEoqk4MgKJXJ/jzq4z/O/+f5RvPFvRhVNLel6QHalHIY1kQKapr7i4r5ZeyAIEjLO4EgpFBf7k+uNvMOO6lrvazlLuaqiLcxzNscZW9Nco/WbWF5jEqRdn7ksbPCvTr1fbxLWzuvZ/UtHl3H3N4Gio8dT3dtdkSc7ihka7ChMATf5Kff5KfX7K9X7aZTave+zOF9nevHHl+9mUijzWTcWhp5LZ2wk0MYTyZNZpDWy+nnHSZXfSxxh8nVtIXqzPlB7ncn85FfBoI3QdBNmEQccr7nd3HgDt2E3yszf3wo+qzO+6yu+Hzf8KiueFDlPd6VfLmv/fGx4afHxq+f64oWZ2NmltRq4U+PTZ8fmh4fmh7V9Z/vqx7uyh7VlV/uaz6rK5VQGiiNkkqCTo4dFgbMB3PxjcHI1gj8bAnxUMQWL1gf71kf7NiuTFjPNNIH04jdvqheV93VAMS8r36vi16nJ2owwmg+C7dcRD5vZ0lFJme9TMkEXzptrlqyuBzlrDVSFyrJwnADYaBeT6hBR5BuT6iBKAY5lYNdqyIOZqJakg1GWlgrCy6zU87dPeZNLbTaGkJzPbWlilGdhSpLRdQUY9uajXs7zfr7LLu7OVVCamYlpqaF0d1r3icy7xOZDQwKevrN2tqMq/NQRbG61UmImmTD6iREabRebsj7qixkXQm2vhBbl2yU5/sxxvzbHOdXTRF6okL8YAVlvIYy1Uid7ePOjpsPdjA6qsh9zazhLvOBbrO+Icu2AX5ZO6W+z7hrwrRj2rRjzqxqjFM7za+d5lVOm7WuW1csRQs6+q2aczMG3IsHKPkDjLIRTt0ETzhlmtNjkjtgktLLSu1mlY3yWxesGmdMD849d07dRjZtygc5RSL20pHL8a1355Kgacm0Z1Owe+F5K/W/lPjObdvXjZkMb1kBUCgMhYFQxOHlp8UD2/0zt+MLH/GV29CqhUcJkZuGMc/HWVWQLKvJpuUk81qKVSvdqpVm2UQ1q6eaFBA4+ThOAYabZ2TdSLFq4ZuXE8xKsI5dDNd+pkMvQ9BBt+piWHcwrJponGIio4TIqiGTc3CYeBQ6Dm0UYYSO1f9jWeFfFw7qhFL1gnV1AvU/+OsholA6wYi33nofghD6kUYfggw+BhggI9G4JBwqCf3RX++N58ePPgYGAcj3vnq6oQhKCpUUTzHwN8JEYSkZJFwKBh2DImZhaRUkSgERG4cyDDLAhRjwElHmKWhuPJKfhBKkYajhBpw0lGcr1bWO7FXD9G2iFs/wK6cFOV2M5inTyS3rzWOHyS2r5DZGQAXJv4IcUkvzLKXYZ+EDK0jF/aylPRupzOXsukYqhaHHz7L7B01lgGBYQw+o1fcNDY2xsfGnZ+d3d2qZXA5CWrcdAGj7geaVDz5v0IEghRwAVEqV7BkdgiHNM1RLWmhFty/54YBGE6WpPJopBID+PAxbDkDPyJJmq4I23U7zmT9bWaHxhwEg+Lwo+lfI5MuXL+r7+3+dOPsf51+fb16s2lrdm9Y8qRWTKRRKjZNF+1KA4Bd0EoYVMgBQaNXQChCCwfsHUP3j3kTuQTtjp40xU00dL6WOl1AnK2hzjbRVEWd3zvR81wG8DQOl0bLrUEgeo4ITJg+bI0ZnLySJVxefDrYEJ5s214t2k/mUJn/9Om+d+k96NR4fyx0+Flu9L7R42+5tsBCLmY8jzsUih8KQQl/9xk+6ncEGEyno1WLjM6H5qZC51chcqzE+6uTcLFpKDx3PNpx2ZwUHC5Y705YbY1brI1b7S9bHWzYn206Si0BQHqNW5n1Wlz2oy+6V+XeKbKk05loSLJWGX97mIbu3NyTt94pUuTxRLk+8lSbL5DkwlAVBqTCUoYDSZbJkyU2s5CrgYM1qfcpspd90vY42lYwVxZHWm7jwri1w5nO6a3+ybbsxbjXbyBjLpa0kkmdDMSO+qEkf1GokZSGWOJ+M2S4mz+bip3IJ82WkpXLSbif7clFwPGO218uayccLgwwqXD8W2b9v8tKZSjCaysQMpmGGCnBLvSbrg9zFHubMAG9x1nViwqlHxBX18FsqKTUZRuWxemWRus1pRi35uMZiYksFpbmCKKwnNXfSa9qoXSL+wKDl4JCFsIfdLuIMjlqMjAmG+/hDnSYzg7yZAd50H3eig9lViavLQ1dnI2uzkHWphpVhuvWhOhMl+IUezvyE9cykzcyY5eQwb2rEdLjbpL+FMj1stbLkv7YauLYauLnuv7nuPTVn3TPOrx80Ke9nNk/xpndsZw9shjet8wbNyqc5Ft3tZrUFFYOMxnFm2RA3r5+T2c0cXLVZ3HeqHOVWTPLzhtlFY7yiEX77ktXsvuPKkcv8ruPCoePKsbNw1qx8mNM2a1k8zO7bsu5YtRRt2wyu205u2q0cOK4eOE9s2U7t2CwdOW6fu66dOu9deIFQ5MNd5o00vGfOPLSGwk/FCHJxFkUEqxqqeTnZsoluI6Rx8wmmlWTrNrpVI822hW5RTWFmE5g5BF452aKWyi0k8UtITp3GVp0MbiuN10rnt9L5TTRWBYmYjqXmEThNVEY5iZiFxcXqv0kJ+a8FM38Mtfvg98Ew0gibiEVEGBJzCJhU7Ad/g/f+Bh8DEe99dF+7f9AJ0MfFYVGxaESU0cdA/Xf+em99dN9667zx0Pngr0dMJeCSMMhwFDYRwyw1phWSibk4ajGJUkAkZ+BJcUjjOKRjLtmnlOKci3PKIbnk4c2SULRIQ1YCkpOIciwiBQiNI7v4iZ38+nHe8oHtltjpTBKwfuSY0sYMqKSF1lBCq6nJQkZcIyOwmpzURuye551cFspkRwrl/XP4tFZcpIAVIAjd3ambm4VxcfHXkhsIVsDPSR7PhIT8hRKAYfgZPtLmW2vIba3f4pmU1jqCIVADGQHPKilNOVIqlZp37a8qWw30BIIah8TL6PCi23wZNSAI0iTaQTB8d3enGVNkckAOgGq1+j/6xP/6+QaEYG28BwS9rARRKJVyQA7DsFz+qzkeeA5XeZFOa0KlIBiWKVXQ1jYcGno3NXu61zZfRRnKRPUlonvicT3JlLEc6lotfaOPuz0t2JkxvT31VCrTADAJApJlt0G1S23VS10XF0H7K1YL7ezlHvZ6H28gHV/nrV/l8rHa7WOF08cS6w9Flu+KLN82uui0e+s1+SDqPHVqPHWFAcjBSNR4AnYlj3zayJGKBLIxs5tRPjBvK1+zu1y3FS9bbw7xVnvZG0Nm+3OC60PnG7Hrxb7j3pLZ3qLlya6L9CZMLo+WSsMkNyEyWbRcHiO5CZPcRMikUReSFHLP2uhhBSgLuLz+dH0TKLmJkMqSZLK466tPlxcel1deV5KwK0nY4ar9cjdrTshY7zaRT1mAIvZli/Htij1wE3wHx9yceu/NWiw0sVYbGSu1nOEovNBFV+ikNxeM3M0gLWeSe8NRA1FGIym4vmTsWDLmpIZ2M8S9njc/XxaIx/nThYRmP71q548d3joDQfozSejVfPxSHma8CLs2bb48bb4wxl+cMJ2fFizNeyzN+85PuY62supSDEsCPhT6vKuPQzRnYOoy0bVZyKZCbJeQNjTCHxjhT0zYTk3Y9w6bNYu4U7MeC4veS4veKyuf1td8ZqddRvs4k/3syT6T7kpiRzmxp4Y83MKY6ecuDvHXR83Xp+2W5t2WF1wWZuznpqxnx8wnB3m9zfSBVurqrOXGasDORuT6qsfsosPqhuvBvufqttPQsmBg2bJr3qx30a551Cc4Ly6wOKBgxPSfGke9ulO65nidC+a9SzaVI6a5vczhNZu9C/euRcvyMW7eELt61qJhwbJ5ybRnXdC1ZNkwyWudM+9bFTTN8wuGmLUTvO4ly/ppfuEgu21NUDzCze9n9C8Lrm78r24D9s48N05cF8WOa2fOB5eeV9LAs+vArSPvw1Pf8gG+XQHePp9oU0CwKiNblJMFDTRuLoGThRfUUy0baIJ6qlUTza6VIaj7f9l7r6fG83TNs/+HE7sxsbtzzu6e7q7u6jJZlR4n74Uc8khIeEhcQuK9Ed4kTnjvhPfeewQIJOGF9yDvMJlZ3cVeSFDVuzETO901MXNxvheZeSEpFKHI7/t73/d5Po8trRhFL0UzK9GUAgQ5F07Oh2MzoLhSFK4SbSfAUhqxxBoMrhQFS4PA0iCYAgShCAwuDfrfq1f+EOX/3Pf5qw9v3wZbQHggUAIQng2DZcLehFq9DrEG8MDARDA0Dg6OhwDjQdAUKCwTBkoBvwm1ehVsCUwBg9MhwCQwKgeJzkNA4iDWwTbW4TZ4PhZXjsVVoIklGFI2xjYZTE2FRDcQKmcZVXOMsklmSi/RuwTBSoOR4qDURIhzAdwxF+HGR0fUYuvGqXsnHzQankGfsr7vmdtFLO0nVwyS01pwJf2Eznn7DqH77Gbe3unk2dWxRmN4WlKa8KNarVaj1ihVKoPR2NAg4PESj45P9AbDE0FOp9MrlAq1RvNIllWZFg/KR4ygqWCYLhAT4UOpUisfzRlm/7bJb2FaU5uH3r+kompMTYNJE6U3K2JNQdFKhUqj0ZlGVaYPNAmx9HrD3d3dTz/99PPPP3/58uXz5886vcFoNH7+j+nTf8v5ndrsg38UD/wCgNQqHuXJZneMaRpofjRQPs2s5AqF9uZWfXqmdHJSc7iao92l/viOGMtG/xdtYdaicvJlP/N6hCkbZxxtvFOcBV+fhZwf+50cB2wfRS7vxXsNTA+Ks/ck3PkWYn8adKwQPVaMag4DVLi+KnN7XffudZuPRTn3VQHreRH7ebHDiwZPi1qvN5XvLOr8AB2hgLlkuDQPfdyAV3RSdTOOum1H3bHbrczlRsKVTdkvd5OWO+y2Zxwv97yuDn3lR/7KiyDFZZDqOlR1FaaWJ+jVmTp1ukaVolTEqZUpBm2BXldi0JXd6Mtv9SUda0OpU5MadbFRn6/XFeh1+TpN9vVVzMmR59Gx2+Gh++Geu0zqutRJmq5AjRchp0qRoha782WX2x0nw6mPTh1l1MYfb3muDjK2u4jrzeSpdMxkDLwrmDAUBBEmIrYKScfltosZ0K5w69FkaH8SuDcOsFiEOpljn0ucDqaZKx3EwQxId6jNbCxIGAeYDLdaSQPtVyL3GlBrzaiRBtSAADvQiBlrt12Z5co2wsXLvrOjtOlW264ccEeyVWPM27oYiwaetSDZur8SMd9HXZn3mp11nJxxWF7wnJ9za+wlCboJA2P00UnG2Dh9bJg2PkAd7CAOtROEU67ieffVGUfJgse66P2mJFi2Gbq9Eby1Hr4uCZeufFhf8d5Yfbe24rO+6iNd9loVeq2JAjYlgasrvmvSkFWxx4iQPbLsMC12Gl/lTK5xZjddKgY5uW2u7OgkuHuOb/aHuhn6N82jkZNlK/uuon3XLqFDzRi9X8QdXeOuHLqPShxzekn5I5SicVrVLL18hlI2TRnbcGxaYgoW6dWz1OpZao+ULdx12zn1GV3jNs0zK6fpxWPkziXWwo77/sX7k+vAgwv/tWMv8ZHn2vG7teN30mMv0b7H5tF7rSZues07uA7jUYrm5MJZfKR9Gdq+AsWoQDm24Jw78NxWHCkPQcyFcwW2zBIMvQTJrsEyS1H0YgSVD6cVIoiZMDgPhC5EEmowlAYsqRxDabK1E2CI1RhCBRKbh/w/Knr+14+dP/oBXwe+fhXw1iLUEpEBRWZCQYlgywibV0GWb0OtoRkwTBEaX4aFpECsY2wgyRBoOgyeCYOmwt5GWEFSodhSNLoEicpDQJMhsBgoJgsJSgBAwsHgKCAgyhqdCKHmYmlFGN96Mn+aLhCzShcZmbPkxHFS8hgloZfhxrd1yMR4VWKc+DBWBii0Ad0icry4jlKqE3Xa1MOTQKGUu7XrKdnkTq9yBlciRNttii2hprFel5mrPb24Vpr5oaZ2QaPRKMwOCZXx5qa5uSWBl3h2dqZSq5/suk8v1mp1pvv61/asp8+5liu0j8VDqVJp1Npf+S1UGo326pEfrtPqzPXA5OR+NAtfyxWm60ir1crlclMx0+l0pqmXyUps6jM+ffr05cuX/6/y9ef/sha2t7fXzc3d1/e9m5tHcHDo5ubWb3vtHh4eCoXC+/v73/Zj/3uf35lkZ4/qBbXJb2GqBCYM5FPGqqlcPyWeP3Z/jzuM23vd7KwaAlaGhl3tbc+2fqx/D2oPtjjoYmuWnDRix8tNV9VFgF4dfXUSMr0WVCksThzpZ3TPhgz0ikXvVvvIA5nwBn+rtmhgRyy43h9YzHlZ6PC8yu1Vi49ljatFCft5icOLMu6L5ncW9V7ABq+31R6vesPBU4mwxVToYT35rJUsayatNuNX2xhbo/ZrA4wFAXWqAjNbhxP308T9tMU20mIrSTzM2prn7old9qWu++s+RzK/kz2fi8NA5WWk4jJaJeep1alyeZxCwVMqEq7l2fGTC+UrI2pluuIyUn4VdXYZcXzmc3YRoFREXZz47a05rI6Q52pt+zOgjaGApnDAEN92dYCj3PU0XgXrVZFne+9kIvb+Ind7kLpajdsoxojTketp6L0sW2EadLUAvV1JXsjBdEfadIZatwRY1vq86UkCLbcQj0UOskn6RBGiO8y6xc9iLBKwkQlby4BKcqHTeaCZUvhMLXKiCSOeYu+tf5BJfXc3og920rbXA4XjlPlmzGwRVFyLWq1BCMtgU+XI4WLo5qT9zorXpth/adF1bJo1NM5uH6L0jJCGhkmjw6SJMfrUGHNmlDk3ai+ccpIs+e5uRO5uRu9vx+5uxe5uxe9uJWyuxUjF4VtrUZLVYKnYb2stYEv6flPqtyH9sC4Nkm0lHuwkiyWhI9OOzSP2NaP0jjlm97y9YJya38moG+XUDvqFFfv6pSc6xicn1gaGVPmHdAQABEMubRVV46z6SXrdBHN+033j1HtK5tQrZTcvMOummfwBcmonoXCMUj5NFSzRR9cdi4bI5VMU/iCpeITcI2UPSDlDEm7fKrtinFw8ZieYp4sOPNaO34mPPadlzkuHbstHbqsn7qtH7gv7ruPbjnVz1JY51orMs1PI+lCFZuTDGHkwRj6CVYriNGKduvHOXXjHFhyzEoP/CCPlIzgCrH0Fml6CImRCsMlgVjnasQZLL0YSc+GIeCAqBUIoQ1EasbgyFKEKY9eApTSgSdXI55V5/1Il+0usx5uAl1aRNlbh1tA0CDgZbBFmDYoFAaMBFuHWb0Ks3kZaIz8iSeV4SBrEJhaITIFB42FWkQAgD4TMg6NyEbB0KDgJDE2CwJJhkEQQOA4I4YGAkTZWgRZWgRbWwZagCGt8BsSzDhvQZOtXiX9XhvaqRboUIqO6GOGtNJd8NDUJws5AOvMRLnykfw2mVshaP/GRHPrtnIRvH3/YOfK5loccnwafyNuuNlfleXw9AqOzASgoVLVQqNbrr+VyrUYr/0UrrzXpWYw3twJBI4+XtH9woNMb5Gb3tUnLpNCYkNWPPm2VyhTnrJUrFDq93oTWMOtiH8MtnnDXZjWUTieXy7VavaneyOUK0176CR719DgrV5i1tibdjVKpMrcgGq1cofzpHxo01dTUgsFQFsvBxcUtKCjk/3+1+Pnnnw0Gg0QiOT4+/q+8LCMjg8lkrays/APf7X/g+d3nL1+UjypYjVZnFjvL5eqndk9pKhVahVkN9cj1/UXHpjSJnZU3N7r+fg0AoAsIvFzfFI22d0YgVgV2VxJntcxVc+atvfRUnfp3LJYAm1fZrR0Dk4kzCx9E047CdrvBbGSDv3X9e1BLCKDpg0Wp08sSZwCf+aKE+7qY87yQ9aLa4WUl50UR29xhlDq9Lnd92eBrORQNmogHD/KQ3Qmg7kTQZDZitRw/V4kdLUKN5KPGC9ETJdjJcsxkGXq6BjvXgJ8T4OYb8cJWu9URyoaQsbnIXJ+jb8wzD7adTw7cLs79VcokhSL+/CLo/DLEoIru3y75qnVlYyfi8tTz5NDr9MT34jzs4izq6iz8eM9nd9NdPEabrkQPJkOGEjCtEbC2VMJCE+1szf3WmKhWJshPA4/XXcW9lOFcpKjGVtJEXC7FH1fZHpRglzJhhwLcXiN5oRDXEwOaSgAPhtu0BlkNZUA3+innEoeDWYawHrdViJyMtml5/7Y/zHqLj9xpJ24NU6WdxN0F1oXM7WLP6+I47uww+fQg63iff7ATJV1gibpsF+qR272ErXbMVgd2Z4K6J+Turr2XrX/Y2wjc3wjckLzvH2cMTVHmF7jCGceVBY9NSdChjHco4x3KEo5kCYe7MTtbgdtbAbuykH1Z6MFOuGw7YlLoIZa8l0q955a5SyIXsdhjay1gc81nfc1nfsl1ayPy7IC3uOLdOW5f1kvPaqMV9XCqhjgfWzlxVZ6RJRHRJVHhRZFJNRFtQo+8WR5N0P3Hqvn/q2bCv9k3tQmT1YVvE7IWZZ49Kw5lY+T8fruyMXrlOJ3fT8nrIxUOkVPbCRmd+LIRcn6vXfkotWyYUjZCESzQu0Ts4gG7nC78x058Ti++Q8QaWXPoFjFmd51n95znDlzn9l1G1x07F9l1U/TaKWrdNG1C6rKw5VY7SfUpQ7JKkI7VGPtilH0xyqEO49SNd+rG0yvRmDQoqxbj3oN37cY7teHYtWhiFpT4EcauRL/rJ3oO4hn1GEIBwjYLhitC4SvQmGIosRqGK4Wjs0E/FiT9b6XCbxKigHFwEA8E4gHBCSAwDwyKB1qGW1uGWb8JsQDEAiCJEMswIDAKpDoCTwAAIABJREFUCk0Bo9IQUB4UkwUDxYEsgoGW4daINCiuBAVNhVhH2kATYJAUCDwNikyGwxJB4BiATYilTbAlMNQKEmaFjATYxkKICRBqMpiZhmCmQ7gfoR5FaK9SVFAtya/S1q0A7lmMSOqjNiw5NglZk5tuczueQ6sufSLWwpbLxXWwXNcklx0q3N9pLa307/1UI6PK84tfXceKJ/i0XKE0gZiMxpvmltYEXuLZ2blKrX7SGplH03KT/Mlk1TKDOq7NBoi/t3xrdb/aUih0Op3icRhlDvHUmNaoJlagRqM1Tb/NOl2zLUOheGRmm9YVKo1aI5crjDc3/9i1WF/fAIMhBIJG0/Dqv+m9TU0tEAiss7Prv/KapaWlqqpqlUr1j329/1Hndw8PD58/f34EcqmfSB5mBr0J0WVyWpq98moTo1H+K4u/SeasUKlVN7eq3l69u5uhqvb8SLZY5bzagLmQOF1veWjPfBWHbq1TyVCBJKSuUtROWRmyWxlhzDfhu1MgVR5vypxelru+Evi8qfd6U8J9UcS1zqP+kEf9ns/8IYf6fZbdd7nUZ4Ws53z7H/nM5wUOb4qdX5c4v2jws2j8YFnn+7o51KYtCtLLg/byIN08UH8adCATPpABHcyCD+fAh3MQI3mIiRLMVDl2uho3U0NYaCFIJmjiMcp8C17YTpRM0ndW2Ycyp4uTgMuLcLk8UqNJMWrC5/eSLVqEy0t++xKHTSFza4m1tsBdnuRIJuzEkzTRJEcywtgYIF+3kxQ1uNUMeE88fKEWfSJ2u7tJuzNmqy8jVwcoo3mw6WLM9hhXffT+6sBnf5GzILCb+Qg/6aYulmL7kyCjSRBRNmorHzWVAhvKgO6MU6+2nI6XONOlyN5Y4GIiSJQImooDTGaAV+txpxInxZHn9ZGP8jxIeRYqP0+4PMu+Os06P848OYg9lr0/XHU6XmYfLbEP55jHU9SdKcbBRsDxbtj+dtDauu/Wht+q2GNpxWVj4/3JAe/8KP38OO34IPr4IPzqJPHqlLe/Fza74jq5zJ1Y4iyt2G+vs6eFzLF5zrjQaWPTb2PTe2PDVyx1XxJz92Vh+7Kg3R2/rc3A5dV3W1tB2zvBc2L3YaH7h8yo91nR2S1+IbmxuW0BEYUxea0BDaOenSLvmIlKQuuUS2thbPv77A7btFZs0SClapJcNkbK7iF87MJ/7CSmtxPS2/FlI9TuFc7YulP7kn3RsF1WF6F0mNwnZo9sOE5sO49ucgsHSEUDpHYhs2aCmtGOS27BlI6Su1aZ/VLW1J7z1L7z+J5ju4iV1kJIbsKlt+JyuwjFA3Ydc6ypdefiQTtuPoyRC3MoQbFKUfYlKPtajGMn3rkbz2nD2ddhXLvwnoME9z6CWzfBo4/g3kdwqMMwqzCOHXjnXhyzEUupxthVoQnFCGIZFFdNQVW72VWhbWp4/6lq7Y/xkTYhL2GJIEQ6FPERBkuFQJLBqByETQzAIsTaJsYGlACCJ0FhcXBanp1tHtw2E4VOgaNSYbAEKCgCbBViheLBcdlodDYczAND06CAeBCUB8HnoDDZMGQSGB4DgIRZY6Oh9FS4Sz4irBZX1Ecp7qWGVtiy06EexYiEfnzmFDFtnMgbIMR2ktJH7ErmKYJlZsMcs3iEWjXOaJ516BdxTq9CNZrYC32fqr5Vg0br2jvUNzcKvV5t4m1otKblgXk0rVKZPXcq9e3N3aPf4si0YzDdAyYb72MynUlDqzEjqzXmhcT/y2+hUplVT6pHt7ZCodDq9HKlyqSyMV1BJjW/GTauUpk3rI8gdDOTSqFQPfJPDQbD7e3dP0ZzMlWLxsYm09vv7u6WlpYXFxdvbm70er1QKNzY2Dg5ORkfHz84OHh4eNje3p6YmLy4uDw6OubxklEoTHJy6tLS8v393cPDw9XV1czM7PLy8pPvb319fXFxUafTa7XakZHR8/Pz8/OLo6Pjh4cHo9G4tLS0vCz6n3BO9TvTX7d3d79eFqkex1OmBuIRAKl6lEjrFAqzXk2j1SqVpq240gSOV97cKK6utNIN5aFkuxyzVopcbySezHIuN10Hp6KxjYt+hSVTRbjZevxMA36yEt2dCqnxeFvt9LaI9byI/WOh/fMC5o98+g+55G+z7L7LsvuugPas0v7HMuYPJcwfipk/lDB/yLb7voj+fYnDjyUuL4tcXlV7Axr8YQJ/y5ZQa0EgSPDBpinYojXcqi3KpouH7E6Ed/PAnfHALh58IJM0nIMfysYO5+JH+cjZOtvZWvxQFmI4GzFTi5VMM3ZWnY/3XU5PfVQqnl6dtH+akDjRnT9UtjZFXerGC9vxwhbcXBN+VkCYbSDM1mGn63DLneTdCcZeM2GjECMrIqxWkTYnGMqLAJ028caQrzwL3RygiMqRR1MOt8Yk1XXMucx7V+g4UYFbrsJudVJXa2zXy9D7tZiNcsxOOXY8GdyXCJL22qlPfU/ErgMpoLlE0E4uYiUdupYFWcyCTuQhDufZ8mOvy+NglSLh/Dzi+CRSfvFRcZl9fZ59dZaiuIy/voi8PAm+Ogk6Pwo4XOFsTNPXxa5bW+/E625jS5zJZe6S1PXgIOTylHd1Fn99zjs9jlvbej8vdplfdRtdcGyfYNYPU5rH7TrG6BFdMa7tBemdQcJV15PDUNmu//Fh6NFBuGjdbWc34OI06uQwZH/X5/woTLrpN7bkuCB1FYwzS3rtA7KjfbMScjr8gnJj0+sDS/uDPk6kh06Vc3p6yA1dgS0hZX3Q6jFbwRS5oJ/UJWJXjVML+kmt84xhCXdq3blljlk8SGqYoTfNMdtFrC4xq2WZ2b3iOLHlMiDhlI9SqidpPcsOvYucwj5S3RRtUOzQNM3snufWTdAF8wzBAkMwz6idprUt29fPMAr7yI2TjMZJ+tiq48ym48ah98qOZ2o7gfURxsiEMgsQrFIUqxrNrEXbN2A5bbbOPXjnbrxbL8Gjn+DcTXDpIrj14TnNWFY9hlyBptSima221DqsXQXargLKbIDB6sO/qWz7Y/nov1d3/L5k8KuESIv3bwDRVqgsGCQZDE2DIDNhtgUIYgUGlga1iQEgs2EYPhyWCgYnAhCJMNtUFCYVgU6BQ6JBsFgwOAoIjgQiYuHQaAgqFQ6MBgKiAZah1pYR1qAYADgaAAy2hIUB4JEAEg/mWYgLF2CLx8nCbS/pvm/nPCuzjexfivItxwTX2QVU2boXwLyLUUE16AgBMUZAiarDR9Rg0juI9VPUUTF79+TD2VXUyVWbZlmqnZxUyhVKExTWrGR5JHn8GhOnUpsUtE1NzQkJiaenZxqNVqd7nFo/6iRNTjqNWqN9TMoz+yTMLcivkFAqlVKt1mi1ppJg0u6b+eGPG4snsdMTveNpK6559G2Y9uGmJatardEbDP8w+M9ULZ6Y5DqdLjw8Eg5HLi0t9/T0EghEgaBRIGi0sLAqLi55eHhISkoBAsHd3T2dnV0Mhj2VyqDRGLGxcQqF8ujoKDY2jkqlM5msqqpqU0Srn997DMZWLJZIJBJLS5uYmNjg4NCysgqFQpmXl0+jMRgM+8bGpv/Z4vnM1eLLl5/M5gnNr5bbGnM0nlqtUT46aH7FoDcvus0I2yc9g1Kp1ulUd1+uD8RXdWjVKPNyxe18lS1bcght63AubBpKhQ6mWg7nIfo+IprDAeVur9o833b4AHKpz7LtvuWzLQvs3+bafZdL+b7J5e2039vFAEtpsJU0xKqR+6Lfy0ocZr3wwWIl1FIUarkQajkfYtHhD6jxhlR7vqnzel3z7nWd92tBgE1jEKQx0LolFNz0AdDgZ1Hr/ao1CNoZgWkOATcHA5qDAe1RgL4UyFAmVlpCEJWgl5vsDkTcox2vs0Pf81P/s2Ofo13XpvnCsJ5e0Zzrcjdxsgw1VoQZzkEMZkJ7U+G9afD+VPBgJmKsED3Khw/nIoYSEUMJ8MVqzHIXeWPO8foiUK9N0aoSFLJ3p5P26n1fpTL5YNt3dYQ5Xo5friWI26j7A9SzUeZRC+m4FnPSStiqxo4mgbtibSQ99BtdxOW252QR8oAP11Xb7uTAF9Mgsna70xVH5a6r9ipYLY9WyqNlhz5rO+5XFylqeZ7yOvfyIkF+FaORJ2oUvIuT0P0t72NZgGzNa3vDV7YbINsP3N4LWlx3F667npwGK64iTk8DhWuuo0ucwUX7kWWHSZHL6JLTsNBxdtVlYtndryP/X4pXbcr72fXtqaMtp6fhBwfeh0eBR8dB+weBp6chW7J3QrGjbPfd8ZHf9r7f3Ibz4JJ9WKFnTA2poJ+QVO+f3e6V3+Pt015C6RtwaO2xq6mzr07iNdIrB3C9Qs64lDu/5Vw7QRHMU7tW7XvF7PENx8EVzuSG09yOa8cSK6+XUDBAbF+xr52hNs4xxQfeoxvO/RIHwQwjv5dYNUwTyTxnN10L+oj8PuLwKnfrxGdEyi0dtuP3kypHyEV9pII+UuEAqW+Fs7znJjnw2D7xGRFzexYd2mbpGV04l3wEIx3K4CPsy9AOTVhWA4bViHVotuW04py78dxWnGM7zr4R59iGc+7EUSvQhAIEtRZNE2CJVVhyNYregCY0+LxoqP6qqONrXvx3yUG/z8l4Hs21Cnjx5sNbi0ArqxDrNwGWVhEAcCwIy0fgy9DQNKhVhI1NDABTgMCXo7AFCHgsFMND0fPtaPl2hAwMMNwGGG6D5MEAEQBIIgiRDoXwQNBEsE24jWWgpZW/hdV7C6v3VvAwa0oKxCkH61eKjawjVk2y5rY9ZccBp1fBB2dBrdPMsEqsZ56tXyEmoAThUwgPKbfNarPjd9MSGvAJDcSyQXrlKLNxmiHa9jw+j7i8btQYv6hubtW/upSfPFhqtUahNJnsFBqt1mSU/rXfQm8wmirBU/SQRqtVmeuK2bf7FLKpMaOGnuIrzJvRR364WftkYtD+Isx9ulse68QTyVzxSA80ewPNMzHN/f39P1wtGhoESCQ6NDSsoKCwoaHx7u5uYmICg7GtrKyKjY338vJRKBSdnV1wOKqqqvrh4SErKxuLxQ0NDV9cXObk5CKRmMLCwpOTk9vbu7i4BCbTfmRkpLCwCIXCDA0NPzw8hIaGU6n0tbX19fV1AoGExxP9/T/Mzs5WVVWz2Zyuru6CggI8nrC4uPxbXfS/yfnd078+f/miUKqeIqtMUybTNFCj1T4ZZMwcmEdyi5kU8gSAVD+2imqD5nxPOeWj2/e83vfanGeLxh1iGhp8y/sKyjKbC7w648BVLj/wKd+V2v9Y7fBDKeP7PPI3lQ6vap1tiu1f5VGe5VGeNTu9Hvd+0+/xuonzooX7sojyQxXrZZvLqz7P1+O+b8Z834z6vOlxf1Xj+KKM87yI/byE+6LC+VW508tSx9dlThZlTi/LnZ6XOb4q5bwqZv9Y6/K68d2bareX1e6vazxf1/u+aQ2z7kmAHguoqkH7s2n2xY6HSh6kkoefn7zf33beXbNvmcp06hidH3MRtdou1thuN9sJizDjadClPNhCPmImDz2Tg5jKgw1mQgfSoAsZsPZQq5Yom/5M6HQd9mjLQ69JvTXwdcqYkzWXozWX0/1A0bi9eJh2vOKqWHNa6bGXb7iqNlzUO55Xg5TLLjtZDW63ELVWjD5YcjXqIi7WXdbaCapOwn0v5baTIO8gXMyzdGdeRvl7gzrOoEvSquOvr0PPzj9cX8doVR+1qpyL88iDI5+L85Drq6iT49DLkwStKkenzlYr0lTydK0y5foyXLzttrbrdX0VppZHLm94TK9yNne99o4+HJ0GnZwGnZ4Fzq95dC54xw0KGE2dQV1p9aOeGb3+mNqR1PH2ean7wDxz98B3ecOzZ8ZBvOmxs+8j2Xl3dOK/vu85u+U4KeFG5IU5xEQHFvqVjzlkDoWyu7td+zp4k7mCpeDWGXZOKzyrDds0wxiWcOd3nOd3XKc2uK0L9JopavMCs3KCWjlBrZuiVYxQGmeZDbP0lkVm5wq7fJRcP8WY2nIZlHI7ltkdyw7V47SWeeaIhLtx5LWw7VYzTisfIfet2ncvMwaWuDNrLpI9t5EVh9IBu7xeUscSe3LbqXuZXTVGzesjlI4Q+0XMjgWGbyWKlg1nFiLtS1EO9ViHerRzN96xA89pwzl14zktOPsaLKMWy2nDu/QQ7ett7QqQlFI0pQKLzkMgC23fVGX+oWLsz6k5L8LIwOAXoNAX0JhX1kEvrSOsLUOtrUOsgJE28GQwNAlsHWEDiAEismDAWKBNpA0gGoDMgKIyodgsFC4HhcmAU4uI1CI8+SMBFg+BxoMwqUhEPBSZASGVoQj5KEQKBBBqbRVkCQkFwUPBOB7QrQAd0UCsmmJVz9Cr51lNq5yRLRfRns/itq/sLFi6714/RomqRfkVI4LLUaFVyOwO2syam2jbaWCJWTZIbppid887NE5Su+aZC1LO7kHy1dWWWmXKrDZpijQmmsNT8JxplHRtJmeYewseL/H01OTl1j1lUTyOpEy1QWcaMT1tL+RyhUqteWJ7qB+VUU+0KHP9kJtpESalrAkR+LQSNxPRH8WZ5j/lCpMm6pFNcvPPVAs0GksgkEAgCIvFMa3oo6JiWCwHe3t2a2vbzz//3NHR+etqgcHghodHHh4empqaIRBYR0fnw8PDyckph+Po7u7x8PCwvCwCgSB5eflfvnyJiIh6qhZotK2v7/vNzc3Pnz97e/t4eno9PDwsLS1ZWlq3tLT+81f8b3jM1eLnn382Go2maaApytw0qTT/JHKFWTGt1T4+IDzSouQK9aNb0vTQYXoi0Gh1KrVGdTkvGvWc76ZNtzOGy3DNyYTsjIjwwkb78kEvfs1oLH06EtkXRakNYg4HIkThsL1I8IDHm16315th4HEvCz7lWQ7peabtt6nob1LR32Rgv03HfJNu+20u+Rmf+oxPfZZPfZZDfsZn/FjE/LGI/kM+48d6p5cC7stcu29zSX/JI3+XT33Gp/1Yw3nR7Pyqiv28yflVo8vLOpeXPe/frqWjpHm2EymQiRToZh3+YIK2MceQSbhnhz7bYteVKaZ0ij43wuU0jX3sb9yZencwTN/rp4tbHVYE7O1W9nkPQzNsd9iEWSmDCcvwvQmwjjCbpkCren+LhkDrzlS4ZIImv4wx6vI/G7K0p94Xe96a69CTNQ+Z0Fl1EWhUhBwsuuyvuhsUUTf6GIXI8XqcrhY766ZYygn7S6mL9sL/TOx4NGWvlTgbljj3M/TPSyzj+Tv9dbBRG2/UJRp1STpNgkIRoVCEq5VRejVPp0o6uwjd2HfZPnA5PPG5vo4x6AoM2kK9JlOn4mlVcUZNxP5ZZJcooUGY3yaqqV9sih1q7xGXqZRx95pIzXXowUmIZD9uRJLo0133fe1IxbB7xyS9d4G9tOFUMZf++9oVQtNAwXi6dO/DjMR5UuwgO/I6On0n2XWRHXlsHbotyxxX91wnV33rRgIyO9hZg+7ktkHHrpbWFY/JDfveJWrdBLl6jCqYYjQKWc1C+36Jw+K+y/qp65jUoWqM2jBDLx2xa5xjzMvcR8SO+b3Ej1349FZcRjs+p5uQ30eqGqcJZhiF/XbFg5T6KfqghCvcc1/YdmubYw6ucGvGqeWjpN5l+8VtN8mBx/Kuq3DLbX7duXKEnN9jVzho1zzLrJmg8/uJXYuM7WP3ljkmuxDNLEKxilHsEqRDvS2nHufUYuvUg3fqxjt14Z27CJxWHKsRR6/Fslux3A60aw/Wvg5FKoSh8jGvCoL/tXTqRWooMNzaJvgFINzaJtTaMtjKMtgKmghCpkKB4TagCBtYAgjGA4JiATZhNvBUCK4Ihc2FI1LA8CQwOAYAjALiC5F4PhKXDycWoeDxYGQ8DJYAQiSBUUkQUDQAGAMERgNtImwsgy1BkRBGAZFdj3VvwcaN0nPmmKUiep6QnjRKie4kJHbZFY3TWhfZQpnP6VX4+p5fQQ8pvBqV0UYs7CPze4gtU4z1Xdf1PaexVU7nPGtshTknoQ4IKfOrzPVt13PFoFJ794tWXqO9Nl3rjxBA00Wv1ZrgfRrjzY3Jb7F/YOZEmSJRzRxyM+NPY2Y3mTVROsUTBFCvN73FVALMYRhPIUhmZZRCa36Z7rEFUZgt3+bHWYVer38cailMGI+nUdXt3e0/M4mCw5FFRcX7+/tnZ2c//fTTw8NDXV09FIogkch7e/sPDw+trW1wOKq6uubhV9Xir3/9a319AxQKb21te3h4kEikHI6jqQCIRCIoFJ6V9fHTp0+RkdFP1QKBQKWmpn/69Emn03l6etFo9LCwcB8fPxQKW1tb95vc8r/VMVeLT58+qU255wqlxsyJNPWVJr+FCTKoMQMg/z4191puBpibDZ8qlaknVV8rzg9OREMlgjCb1lhsYyiozvdl7XuL2nBURSwpLDmFktv9snj4TyWTfyqcdMnrrM7IFsYwNkIs10PBa+GoFifLDOy3KYi/pMC/TkX+JRXxdRrqLxmYb7Nx35XQfuBTnuWRn+WSv88jP8uj/lDu8Gr03Vs+5Zs84lf5xK9zyc9KuTaNUa7DVfn9/KSBAKgsFrAcYrPwwWrkvdXAextpElRejTe2U+RNhIVspLAMczrHUp36nO+5r46wZgWUaYHtdJ3tQi26pSXAtnExs6+7qy0ioLL8h9qlb2rmbOvnGgYqZidDl4be7Y66qpe5W9WY/kh4fwx6NAkyHAscTQZIu9BX2xyDIvn4ukinLjLqMrSK8LN1zxOpp16deKNP31/xFI9QL3YDbnVJRlWs/jLIKA+8UUbdqhONiijDdaBRGXerS9Oeh12tORmP3G6O3W5UobeGjBt9hlGfZtAmqZRhsiPP3WNPjTpaq4rbP/YV77qu7bvsHnteXAbq1Al6TYZBm6lTxenUEbfa0PXDHIf+WVRbT+5wVvZoQfpIScZoDrdjiDcxPLWXN76TmTHZ6dXdz23vCOmtaltJkux4rO/7Svf8hJuevUL2xyHnsK5MbOO4U89w/SK/U5rWLknv3Iie2Anu34hukSZN73yQ7rtvHzvunHCGVyiuLYl/qJsv7GMLpu3aRZyWZfao1HFUwq2fpNdMMZoX2R0izuS289Q2t1PIKBkkNs4wmmbpgll65wqnaZZRNkLK7cYn1GM/duIqR+3qJmn1U/S+Vc7kpsuQ1LF2klo7SRuScOumaaVD5OYZ+8oRat0EfXLdeX7HuX+VNbjiMLvutrDpUjNml9GGy+sjDkg5jTOMCYnL/pn/hJRTMERyr0Lb58Ltc5H2xUS7THdUYqBDI5HbZuvUiXfqwjt14bmdeMcONLcRZVdDIbSwaa1kSjMZ0ejzqrb634qHvkvhwWJAsAQAIBIAigKAIm2sw6whCSBkKgQcZQMItYZEAUDhNsBwa1AswCbCGp4KJpWhEfFAeBwIkgCCp4BtgiwRsWBKAY5UgqYW4eHxIFCEDTDMGhYPwmUhIVFAy0BLq2ArqxBr6xAr6xBrcAQAzQNS8+CODTivVpJbHcazDOVfaRvTQUwcIMR1E1OHSPwZas+ai+QoYELiWjZIFm68OzgNmBRzR1dYazLOzi5zbcteuOm+vOOzfhIsPorfOKi4Oh+/3llVnJ4rfmXFVf3qOv6F0CdXmtwMBoOx0dxbnKrUGrN378muq1CYFt3mQIRf0rl1pnZBLjdvSU2LT41Ga1qUmkrOr8SZCpMs07yWUGseX2Dagqjl14pHf5jZb2EaSanUaqPR+A9fi6Yb39QfmI7BYEhJSSORyHQ60zRNamtrf6oW2dm5T9WitrYeCoWbdh6bm5tsNsfT893Dw4NIJAKBoHx+4V//+tdf9xYIBCotLePm5kalUrm4uNnbswsLi0pLy4qLSxcWhP9TZS6Zq8Vf//o3k+XS1NCZcPA6nd6kRjDV/UdOpFqpVJpE04/aanPz+BSSpdHqtHqDorlZExB4uCFtSfPNJvwhm/iHXPKf88hf8alflbH/UsR5nsO1yuBYp3LB6fZv85yRue9YedTnfOrzXOL3H3HP0tDfpSC+SYH9OQn8x3irf0sC/zEF8U028U0O7rtM7DeZtt9l4b7PJX1fTP+xiPZDPvHrYsq35U7AWj9CQ5jjaHnO9vL85fmFUas/ODzsT/Wae//jbgL4gAdei0eL42ArmaTdcvJtH9047SCfZl0scq5l7mebbiudpMEsWH8aZCQXOZKLGsqET1dih+u4GZX8r6pl/1J9GpOb0JbLLq/N9Gvped4qfNuwGNY8OrGcf9ZOOOZbK+ugPw1hDMPk7S73+bGg9qXItPmObxuPQmeWjdqs64sgjTLaqOXdGfl6Vfr+qvvuotOh2N2gzvl0W3arz7jVp98Zc+5v8u+N2bf6tPub4k93ZTeKYMOlj1HuZ1SG3Okz741F94bCO0OhRh2n0SSeXkZs7DtfXAXrNQlXVyHX8gitJtGgy1ApwtSqSIOGp1PHnV0GXF56SA7T3XuFvt0VjVNO7TMM0bbX0XnIxoFP+6J/WH/Ft/UTrwXDAR0lpSM+JcPM5hnWrNSlY47VPM0YFjn3LDjUT1C652h9Qnr5mGt4Zxq3uZrc2Eptbv5BMExvG4U2TXxbP+HQOR07U/txMYm/mly0xGd2Tjv1NfXPU6uGKfUzzNoZZsu8Q9+K09Sa29AKt36KUTfN6BY5VI6RiweILdOM4WVu1Yhd9Th5ettpad91QeY8LHWoHacNiBwGRA51E9SCPkLbgv2szFW47zYsdayZoDXPMRpmaIIZxvy2x6LMc1zqIpS5i/bcB0TsthlG3Ti5cYrSMkMrGiBldhP4I+T5HU+5KuxCHtg6S/epxHBK8dwygl06GxIeDIsJB4Ym4j+60cuRLAHWoQXHbsCw6+CUFi6sJeFVXdvXNRPPG1p+rO/6T5UT32dnWEQQAGFWNmFWgAgANBaI/whH8sCQOBAuH4nPhUNjALA4IDwBBI4CgCJtYAlARAoYngiGJ4AOgireAAAgAElEQVRg0QBQmLVNmDUw3AYUbAUIskTHwyjFtnYFGGQiBBYPRKeASflwXBYMxgPahFrZhFhZB1sBQqyRMRBCIpyUDLFLAdsmAEjJELsUuF0SxDkH5sqHO2TDnHNg7woRIQJM6oBdz5qL6Mh9Ztd5+8RPuOG5sOEhO/bZ33PfXPY82E46O+s83p3VrouvO9rVVVWa8EgNDHZdVKj+/MXkkzC7brVahUKhVqtN9mzTaNp0Cfxdb2EwXJs1Ub9kHD2yocwMcxP8VfEEsTab/rQm7azJwWe6QzRPnAi5QqvVm9qIx5vHHIj0BP/Qmb+nzjzwMF9EKqVKdX9///DP9RYFBUUy2e7BwaFWq11aWqZS6cXFpSEhoT4+flqtdnh4FA5H8niJUulacHCIrS1heHjkb3/7m0DQCIHAMjIyTVFOfn7+bDZnZ0fW2NgIgZgrUFhYxN/3FmlGo/Hnn38OCQmzt2evropNc/8vX778Zjf9b3F+9/Dw8Leff1b/8ksrVRqN2YGhNE8VTQx6lZlBr9Casy7MtgzFk9fGDJjUaNTaa41WPTamg0IMefkHss2uMl5rkmddIK0uxL4uiF7ABebafV1C+7qY9l0++dtK5vdD715Xciw+4r7NxH6bivwmBfV9Euw7HvCr2Lf/xoN8w3fCZzPhaejvc8iW2YQXSZDfJ4N/nwr/Yw7mqwrKn4sJvy93R3bkxKzPjl6cnWm0esPNnVKr1yuVmsREXXffpnBSEEhsdvpuMRp0mIe/KKdsFVMXs5GHjYSrBcfjUfr2GFM6xpD0EKUC4iAP3hEN7ElG9yRj22OAnfHQ8QSL3HSPl0WLPtGpzVHY6VykpM1+d4K5Ouoy0Oxb3JAY3jGYOlRXMJadP5ZdMpNVMF+V3DcU3TWIbJz5oUls0yOmjS3/pE8+P/ZUXEfeGbJuDfm3hrw7Y+a9MfP+hn9vrLm/qb8zlt8YC2+Npfc3VffGkjt9xr2x8P6m9E4Tf6dLvdOn3xvzPt0Ufbop/nxT+vmm8EafaNCnGw25CkWsWhV9a0hVqaJUyqh7Y8GNIV2rCddrIy4ug9b3PKRb9hVzsa5dEx/H8ydWORMrjpNix7Vdr7U9r/l152mp49gqt3GKWTZEqRq1a5ggNUzYtUzTxsVO/YsOLTP09llm+yy9eYq6eeCzf+o/v87umKPwe0m5XZSKYUrFMC29xz9/0LNogOHRmvu8YejPgsnvmodpHa1xQ9lzm95H5+97lziFA+SOZYcRCXdo1al9jr244za+5lQ6TCkZohb0EYv6SQNLjsdn/hsHXs3TtJ4l+4l17oLMpUPIHF5xvLwMOzkPnttyaZml5feQ6ieZk1suszLXbpFDwwxjbMNped99ROzYOW9fPUIekzj2LrHaZhmTa84Dy+zpNSfp3rv2eWZmBzGhBSeYY/WLncbXnWrGqG4lOOdqJiXbHRYZAgiIAgVHIeJCCNn2tGIovQJBr0BQ8+Gg4uDva/r+tabvZXGBZW7in4oavuZXg5NooCgrYLglIgEISwCBYgDQOKBtGgyZAEbwwMhEMDoJQspB2FegyXwEOgUMjbGBxwOJBQhcFgyVDIHFAkHBVjYhVsAwG1QUGBhsBQq1ImVj8NkIdDoYkQyy/QillyMIaShSmi0iFgiNsIZH2WBiQawsW38Bxb+Z6FCAYGVi3IuJ70oItFQYiQfiZEF8S1DpbYT4BrxvMSqsllQ6xqqdZTTM27cuOvQsOy7uuB+ceJ8epVxf7qh1N6orlS4lTQuDq22AGgxGw2QovL3009MqrU6h+jt+uF5nkMsVJnmSVqtTmlOZHzVRvMST01ONRqM12XU1j3FDCjOE9JEqqNFqzYDxp6fMR2ipuQVRq7VKM6pW+eS2eyIPabRapVL9GAttpg2aOh5zK/PYc5gzjtTa+/t/PKaisrLK0tIGiURDIDAcjlBaWpqcnEKjMba3ZR8/5kCh8J6e3oODIzc3DzQay2Zz3r8PIJEoXV3dDw8PEonEwYELAIDT0jI+ffo8MzPj5eXDZjs4OjolJaVcXFw8PDz4+PgikejVVbFYLH7zxiImJs6klVpbW/f3DyCTaf7+H3Jy8q6urn6je/63Ob/7+eef1Rrt3wEgFWa7v+bRb2GaJ5ojCc1pt2aSl0Kh1Gh0ppZCYabGq1UqtUqnU6g12poahY31bUiIvn9Itbl9uL11dnp6sLUpnRrp+hhdxHqTa/dNLvWHEtrzWuYP2cTvsgnfZaC/SYZ/nQz/Ot7mD1Gv/jWLjpjqaNxeXZXOTPJZoNhX/0vxO2aJJ53PxZT70BvCnRqiXPtKeCsj/fKevpvhEZXeoNUZFCqVSqtTXss10VEqEEhbUS0TL1a9x5c6fD8chxBm4+cz0SNJwP54wEgiUJgDk9TjV1pxm0N2+/0MURG5PwbWEGRZF2BV42tR5/2q3B+GLuynfGzucbEU+AK7EyAzFfjpcuxwLmwsHzpfDm2v9aZUNgAq2qyquv+tfNeyarmuJqanhNNT4DDd7HW54b+yz29Z6949Sr0+91PJ4w36nDtj8f1NoV6XrddVf7oV3N9U39803hlLbnR59zdl9zcV90b+vaHw7qbs3lhybyy9M/DvjfxbQ65Ok6pSJV7Lo426pHtDxq0h686Q9smQeqNLVCojNapYoz5Do447PvM/OQ84Pg9Y2XDnjWS49ExmzbWLtrylu96XVyF7xwEzUtfGKZpgktY8TRtf5QyL2IJJSv2kXdsMVTBJaZ6mLW65S3bfja1w2mdoUxLu/JqrcNPt9DL0+CJYsuextOXRNccdFnEXNpwW1h1n1p06hczyYdvacbs2oUvPMrNVSGqYtxuROq4dercJWZldtvx+3OSmz8qB0/Ku4+q+Z8MUo2GaMbjiOC11GVrmLmy4bR74TEudmqZoud225cN2dROUgj5855z9qsx9dt1hcsOhT8TO67YrHKAMiLlVo/T8Xrv6GWb/iuOYxLl7yaF93l4wQasYIhX24pum6NNS593T98cXAceXAZuH3s1TzKQWXGQ9Nq2N2DjF4PcQ7JPoWN47aESYTWAsKtqblMJwb0By6ynUalf7Bg6rlv6sNO/fyufB5TxuDZyUD8UkWqFjLBGxVpBIa3CENTQGiE4GE3LgsDgQJBpoGWSFTAKT+UhqAZqQBSNkwWhFSHIeApMMAoVZwWKAthlQZAIQEQ+ERNiAQqyAwZbQMAA2FgILs4aEWWFjYZQMW1o+lpxuS0hBI2IAxFgUK4VKToRTU8DUVAg1HWIbB2Rlw12KEfgEIDMZF9hAimjHpnYR4hrxHztIfYuOkr2A+glWTINtWgv9Ywchqck2osY2t5veLmQNitmnZyEa9bxWe6dQaVQKpS43V5WSoh4e1kokistLzadPcq1Oq9VpzEE1T4ojpdI0SjL1HFrzk+LNzW19g4DHSzo4PNQbDMrHCO6/a0FMqwileZ1pWkqbN+HaJ3asOeboUT5jrlWPz6mmKCSNQqlUqzRKtVpuok79yvT3mMz6GJWhNt9U/wwuUCQSFRYWVVZWlZWV19bWzczMtLe39/UNfP78ZX19vbKyamZm5m9/+5tUKq2pqZ2dnTs+Pm5ra19bW394ePjpp58WFoSlpeVTU1OmhYdEIi0tLevu7lEqzXa8rq7uiorKi4vLy8tLPr9wZGT0yV1xcHBQV1dfXFw6ODik1xv+6Rv+tzy/M1WFR8iXWq5QqJ92TeZ5pUr7BID8VQ+oVKmVJl3d029vlt+ZAYUqvV6r1ambm5UMhp5BV5WUGLU6lc6g1RsMd5/UWuNEU3ke80068k+pqG9SUd+kIf+Sgvg6CfbnZPhfEsFfRb/+z5n2mM0l4V1vv9bZ6TY7Z6enabQmf31hdnddKpmf3Zeu7omWz+bntY3Nam9vHRqt5xeojDcqE3VAodDqDQq1Rs/nK16+1FZUS6eGS12BdZ7Pmz9Y1vm8qfKwaA0ELHyEbZYgLjqIh8PklQ6CqJ40noZs8rcqdnqRb/9jDu1ZIeNZuhv0XVBMa7THahxenGYrysMPJsO6w6xHYoHjKbDpj+iZQuRaJfyg0fa4kzEkCO4o95nKh/XEWHSEW45lg9bbMfuHwd5DywUrk591CVcXIQbtx/ubEoP24/V17OVVqtFQ9fmu+dNt66fbhjtj0Z2x6P6m4v6m/M6Qf2csur+pvDUUGvWZajXv7DL46Mxv9+Td9qHn5XXIjS7xTp98Z0hWKuKOz4JPz0PPLiMvr6Ov5FGywwDxtsf1RVjETJttx0KPOEd1Hbh3HDgpcd0/+bC+5901R2+dobXN0lpnqC3T1G4hY2CR1bXA6F9k9gsZHbO01hna4BJrds1hbt3+6Nz38DSoe4G1exKo0/JOL0P3TvwmxI4HZwEaTbhY5rF+6DO97dYwz6yeptZN06vGacXDdpWT1P5V7uruu65FZvmo8+hWy/75gkw9vH5ZPChy6V2iT29wd8+8ds+8xQcekj33MbFDwyS5YtiO34uvGCI1TJArh7Edc9SVvfD5naSqMW7xIF4wx6ieoPUsOcTUYGJqsbwmXGIjLrHJNreH2DxrPyN16xdyBpc4K7J3cxuuk1KX3RO/owv/o4uApR2PlDY8v4c8sMzqmnWKKvHkptn/4JT2+l0yNDyQlEKnlbpY1Fb8UNv1urr7dUP3j03Dv6+dhJaFMkph9hUYbCoUGm4NDraEhFgho21wqRBEHBCXDsNnwmCxQHA0AJ4ExmRA8Zkwch6SmA2n8JGUXAQiFgCJtIFEA6HRQGQcEBELAIZYAYOswCFWkFBrRIQNItwaEWEDD7fBxAAoSSh6MoqRhMVHIxARNuhIACEGzEiD+1bYuuQjXHLhjFSwaw4ipMLWpxTjUoT0a0AnDtMq51g145TpVfbxyfvrq5D6cWaswFYwyV7bdhWKWfVjlNRmW34vqW2GurYbq1Ccq1QalVqlUKpUeoPi9k73+YtCp1NpdXKlyiRUMc2T1WqNiR6ofewqzCk4KlPWkNp4c9PY2JSQkHR8cqLV6nQ6vUKhUJvVUOYxlEkZZW4d/j6dW2Fij6vUao1G+WgENkmnfs0hlyuVSvUvmRmPZHKVSq2RP1q+Tc+vT0XItHf5D7Lsf4/zO9PE8FETrVQ9ASAff3v1o91fofxF6GZuQXT6J6mc6jE2/dEErlapVFqDQWk0Kk/PFHPzuvVNxbVcZc420Wk0Wp3hZrA8KxH2Zx74qyTonxOhXycA/j3e5t/jrP7vqFf/OcfJbmdlyVhWrkEhlT7eqny+8eLK8POD8e6TRm/QPzwoh4a19vYGIlFLJCr9/Ay9fYrjE6VKo1Kp5AqF2f9hNCp1OmNhoQoI0PX2j9bnVzq/aHj3qt7rTYuPxXgs9KSLbBSzjDvcMyFzQYAfSINV+7wt4LzIpzwrIn9fSPw+A/dNMeNZp8NfZvzeSHgQUQZqKo3U/MGmxvV1s/ebrjBAfxxUXI477SJf9zMu+x32mtGyJmxfEqg11KojBjRegF4boBiu/cZlgoRpoUpdfW/IuzUU3BmLjbpcgy7XoMsz6kvub5vub5vvb2rvjKV3xsI7Y/H9TeX9TfG9seT+pvLWwDcasrSaZLk8/Oo6SKEIOTn3Pzrz1amj7wwpN3qeQhF9cRWtVMSqFLF6dZxBG69WxK3spDsPDr1sWW4XpW/K3FZ3fFZlPstb3qLNdyPLDj0L9H4hY2CROSlhCzccV7cd12ROa7tO0h3HNZmjZMdxZYu7vOm0c+Sxd+qyc+I6vebUMccYETnOrrktbjmPi1mDInuxzHtp271lhtY0xRDM2tfPMUtHKLndhOxOXF4PgT9AbJlnnZ757BxGbB6M3pfXGrkeGt9gxcjg/vXy1nHO9IZj+7xdxyKlfppYOoirGiF2zNNbZ2hVI6TaMUL3AnNuk7+9N6BfH7uaHdo5WOyX8AsH7NLbsQV9dpnt+KIBcn4vKbXVtm6c3r/MHVjizq47z224LG65n1x+EO26CyapXQustUNv0b5np5CT0mnXNM+eWnNdWPct7wx2z3L5CzsDGOjHzCNjK+N+Xzn3f5bMv8hMsEn1tsz48DYnklLhxC6Hk/kIQjYCEQuER1hheUBElA0+DYJLgeASQKQsOCoWhIwDIngg23QYJhmG5kFQiSBSDoJVhiHnwvGZUFwGFJkIsk2H2qZA0PEgSJg1LMwKFWmDjwUQ4gCEOAApDkKMhZJ4QEK8DT4GQOYBSMkgQhyIlgTxKkCyM6Fuxba+ZagP5ajgCmx8u13GMIXXRfavt6VlQhw+ooKqcDWjdutbDuvb3NUNdlEfkddM7FzgnB6/P95zmxWzKgbtSgeIrVN2wrVMtdag0f7yf9YEglOpzXFDil82BKpfIgzkCvVjptCjnlWl1eqe9hYmv8UvlCczxFr/5Ol7Sh8yDTBMpcJk2NI95rM+jo8ehxkq1RPR1rw+efx8pZkXqPnlwnkUUKnUmmu5XKvR/fRfSNX+j/NPnt89iZ1/JWjTXF3LHzXR+qdS/8igV6lMyewq9S/JrGYApF6lUisfMfSmvlKp1si1Ou2nz3Kt7jFRXau+vbseHDKEhGoWFuqSwuKh38aB/5ROsCzycqiNDOjOTR0VVB+viIw5uRpLC3l6ukqrU5jKzxNxTKfTSiQKfoGute1ybk59fa24udUYDCY8iclXaEpmVxlv5EqV1t9f6+Z+vbMtCKcVMf9U6fay4d3ryRTIVjP+eIwqG6fPVGJ7ksH1HywLHF5lE7/jE78fdHq14Pl2zMNy1NdSGAZYSwANhVjXBWCq/VBlbm8rffDFXIty57eCD6ChVNhGHUkmsFuo5CzXs1YbqL2JoJYg695E1Fwlfm2Qqr0OOZOXFc3PTOx2P9wX3hkK7owFd8biO2PJvbH8/qbizlh+f1N5f1N5Zyy8NXy8Mxbe31TeGkpvjaX3NxX3xqI7Q65GkyJXRFxdh+6f+C9vuyxuOR6fvddrY290CUZdwo0u4fb/Ye89n9rI9n7f+TPOvVX31bn13LOfvfdsT7DHmZxzzkgEkzHBmWAbY7ANJhmwMdg4G3AEGxNNzlFCQkhCKCCC1L1Wr+5WgvGk+6IDzKm6t86T99k1q1x+MWYwVq9e6xc+3++Pvmqjizbx6k/SN+Hd014fZwr7371buL6hP2M05huxgo2ti5LV0/1zMR+nwj/NRPTMRn5eiJpdiVvXn97czpKLheLBEKU8TrkilM1GKZZjdfosgighiCLNxpmOqcj3E2EDC9HS1fQ1bebCStzoUmzvfMzEUsyrsZAnAwEP+wMbuoMaugKffg5+MRj8oCfoblfgo4HAzsU0zebgTnk19bdvUGgo5eCAKmoIyxfKhK+oRyYkr/vn6tvG8pv6oh70+LwbD51bSZheDp9YPq3GpvXLUiLnIuXlR3l4WyNjYX9P++zdm299Kzp8X81GjcgThlfiW8fCH/eHfJoVTMuTZLrU1fWMpbVUhT7jw3RUY7dfbafP05GIHnn8nU9Bl1p8K4bC6zvPbhuuqnRnzz+IDrqZGFobeaLp7v/1dOm7+nqPm2EBxcciqo7H1J2MrDkWVnHSv9TBt9jBtfCkS/4JnyJ7ryI7j8ITgRUuodWu4dWukfc8fIod3S7buVy1d71q737N0aPI0e2qvX+ZU/Ad17C7HqF17t7XHNwL7QIrXIOqXH2uO3hftfO9cjKwyC7yhmNEqWPQNbuQYoeQYsfAIrvAIruAq3bhZY7xjR7Cao+cxoBrbQHx1S4hN52E1a7X2vw6Z2KfDUXd6gys6Qu63eGf3egeU+GcXOfyajR6e+usWpksW459NxpW0R74ZjxyeS1Dq02XyAUjizHd06GjCzEafT8BSRwDgHPOYKBHnovlq80458nBlw1Iiub0FqyDHG02t7a2Xb9esr6uR4jku+IYZzTHWQSy9wHBj3PGcIJzI2XkwPsMaxFPQPFSDOYYoSgKw3BG+MUPw+DV4ExQazRiJpPpj6ziP259xdKxkJ2gx4NuRgynKRoAnmpgU5D9xSiKNhkZ60eMoesYn0hAIIQQ27NiJDMYtmdWjOGAtFoJuQILCyOFccbRUf3Sonx0cF2xol1TYwbj1raBtO2i2TnCzw80PYAEgmYzIBAn70AYO6qPoCxWjDahnV0ckazrJACQn7vCbDgMp602XKGkJFKCIOd63z1Nd2yM+vPjpG+GKl1WWn0lz316y5xfnDn29PTRe8If7gUfaI/9/lXMwTeCI5MZx2bPnJCWBMhuBYzmObTkuDYnnmyI/LYq+EBNxKGGmO8bBd8/SfqhJedYd4nTwG23zmKXvgrv2Rfx8uexGy1xqmcxK6+DdLOx0HjehCqKx4dvzQz+9qXWZqq3mWpsplqbqc5mbrKZm6ymBialAKBMt5G3a2nctTTqNvL1W4U75oZdy8Md812LqZpG10lUAEE+Dq7oty5o9VlbhlwKFZioyyTMs6BLPSvPXT4t1E739ysedyxd/TglkK2mIniZRtcIcFm/eWFGmtwzE9U9GzksjplZjp2XxSwrBKuqBLU2eWkiZuyZx3xX4NyHwIknnvN9gfrNMwAWGYwF07L0dxPhH6bCxyUC/Wbu5tY55dopqSpuVBLTNx/ZOxfRtxD1bjysuS/ozXjolEwwKRN0Toc/Hwxq7PMeWn1sfvmK+vpvqKzMoNaY1BqjRELSNA5IhMxGDGAYtr2hXZR+eDeb2T0bKlUJl9XxRjAJCBtlALC5mbpbT7a9Ijw9zScdjOMj7dOV9V3+z0fDukXCdzPRU4qkQVH8k88hb8ejxGspIlXykCRuVBHfuRDVvyBoGwkvb/et6Q660xVU1OaT99r3yuu0V5+qWrqvFjwLymxyPdLc+E8N/U7VOYG33ENu2UXXuQWXu4RWuobVuIVUuPgU2XkUnPQqtPO75uBf6uiWd8Kj8KRPsUNIhUtwmXNQuVNQhYvPDUfn/JNuhSd9ix3cLtt5FTsE3HLyL3PyL3PyLXX0LXHwLLTzLnLwvGLvVWAXct0+qdolt9Gj8IVP1cfgS4+9zjR6ZdR5JFc7p95xTat1jSl3Cr/hlF7vffWl3/knPgk17tHlzin3PJ6PC1Z1mfPy5MaeoKruwD6J8NOssOKd37lmj4ZP4WJFukabrlOlzEqEdR8DHvQEz8riVepTyrX4RVn0+GLQtDzZoJhBuefwly24yUTta0ojXoPNQkqMATllxHCC6y4wPWcjw0kCiBBpMptfvGwpKSlVqzUUTRuNGBPs0zSNYRg/YROyXXHE1ZGI/ToJ1lYE/S4FYWB9kqKMOMY0zxmNMNt7hwQkECQQY09C0TTja2swYiaT6Y+s4j90fcXe/Ajh3FPhb2wM4/loirvSEcZzb4yogr0Pfqe32OuCYBjvQW/kUhAmkAEmMzE3B4VCKjDQlJVFZmRScqXlx58AQdImM86kx3IFgASgKMAajyFWs0NRjEMyDgnI2ZPwpvaQMz3c0xMBCCkKpyhEUjggpKN9rXkxLblOPTfsphq9+m+7tJw9fj/hcE34geqAr9uivp/PPCnOPjGQYTd4xnkq324836nv3MmnSQcbEw/XRnxbFfTX2pAD9WF/q4v4piHm2xfJh0aL7IdLnN/lOb4+d+xTiau4JZqeid8VCc3SVEKejjZPA+z8j1TRtZkPUf0LP5qafrXV2Ux3bKZqm+mOzXxv368GmqoxGossdPmupZ4mK2iqctdcv2Np3DHX75irbaZyC11qpq5a6GISXTMYL2xun8Gw84jIw7ZzpuXV+f2DndLbOCjcpfM3Nk4rtae3ti+odedU2rNiRdq4OH5OliqSp88sJywphPLVONXaqTXNKfVq0tLn8LHHnp/rXQZqXSebPEVPvJY6A1WapBV15uhSwphEOC6NHZNGTy7HrqhTVcqUFWmcfEW4uCIYEkeJVwQyedzssuD1aEjffPjyWoJ2M1u0eurNmH/3UuGWYpE+lQJjYgxKJbH7o5EkSbOZiUsAgIiiSYDIsgp0MV8u7p/T3pJpBRuGJ0ajkaLMOA4o2gQgAa1WanaW8HA3hUWtiaeeDJ6/8drj9nvfd1PR8o3M1a2s6dWkRVVa57SgdTTixXjYk9Hgz8uCFV2mSJXZMhFe+TGgY17QvSS8+tIn415YWkVR9pO0sy0uYc3Zf3sw6F6VGV97IrjMKfCmc+xdj9BK19Aq18h69/Ba99BKl9BKF/9rDgEljoE3nHyv2kfVu4XVuIRUuoRUuwRXOvuXOPoU2XsU2vkW2ftfs/e8au9X6hBS7Rpyx83nuqPbpZOeV+w8Ck56FNp5XbGPKnMqeO7V2Bf2cU74aT66ZyHm46ywdTymqS+suT/s5UhUQ09oep1rSLHzhYchDZ8CGzqD8574JNW6n6pzr+oJU+nPECC/cyq6/L3v88mICWVix0R4wyf/+58CBxcEMnGcdFqwIo97Nx75ZixauiIQTYWKZkNXVKnzqmzx1oPtj+/RD0eot2+hxQogZNIFpt/AsfK8ux8CkIm6AHusUzQTEbJhJYQms7mN11sgcl/hCOxPQQCH3fP9D05vgfPDcnAcUCQNCQKHbFWAJCmjESO4K4ezGsIRYqdzM+bniKQYZZgRwy0W608//ZFV/Meur5jzndklOICIt//lwAbActOIHZBLENxWA5w4gzET5q3nWYE+z1bTNGt6zIozWA96SNBmhOHE+/egqpp8/gJpNDgkCAIxcQoGIWW2AGYIFzfhHeO0mnw3jHHM5VSge9AFkwwx19s+uBsiRFJm6xZtnu199TT129azR1/kOtyP+6HC/+s7gd/cD/3unfDIULrj/NkT0vwT8xdPDp49+SLpUHXo3+6E/K0m+G9Nkd98SDzYnfpDX8aR7uyjny8cH7rssFrrISp3as05/jj9cHuRu7wrilpL0ElT1bIUvfa00XCeIq7vmKvkmw+KBmfuzQ4j8sFvOxU/Wyt3zNU2c73VxNSm6m3mepv5jtVUQVOlux2HuBMAACAASURBVOZ65teOuW7HXL9jrrWZKmymcqvpppm6bqaKaOqqdvPCivo0BPlmstBK5FaMvKsbbRlbjFuUJRqMlzTruVtb57cNl5SaXKkyc1aaNCVJGJPETS3HLSiSNLrTW1vnESxGRKFxPWe1N1L8yH283nmwxlnRHmCSxJl1KRpN0pRUOCsTzshil1bjVlTxS6vCRUWsdCZq+r3/TEfA0lSEdFkgW4hZmYqQLMV0z4b3zoRLlwUb6znK9dRhcYJI2YugGX0eAHPzlNXGxwoENw4TIhLHALh1iz5yGMUmGCZ6FdhTLRBR9A77lCEBCBInCGixwK5PpvIyyxa2qpe/GDj76LNf+2xU16Kga0HwWRo/p0obFCU/Hgx9NhJe+d7vyWD485GIZyPhr2cimwZDa7uC6z6FFLX5XXjum/3M9+IH3/MfQ4+3vTlY/yi63DWm0iG8wjXoprOgziOh0Sui1i3ugWdIhWtotVtgqaNfkb1vkb1fkUNohXN4jUtwpUtYrWtUg3tQmbPPFXufK/aehXYB1xz8i+x9rzp4X7UPqnAJq3XzLrJ3vXjCNe+ke/5J9/yT/sUOF597Nw4Ht81ESlSpitWkpZnIqb6g0dGwkcXoIXFC22jslWc+wnIn4W2PW69Dh+YjJTJhz2xk3ceAc81eZx77PhyMUK+fFSnTm7qDa7pCehYFS/L4obmooYUohSZpaThi5Jn3/FjYzFLMwEK0VBY91Rm6NFy8pe/QLw9gnzqoiHA6PBzqdDgiKYpipNrcK8lVdUhyP5zKIUmcwSjGOIoDiAiTxfKSyS00GoqxleX6zLwDB0Fww7QJhGOAmXjKMvcUL9XaM6wFBOQn5XGvNs17mzLtDQAAhBDnjNN3dnZIkvx70yX8o66v2KG45N4WgdxEwz29BUVzfgAIBzjLvbFfhvZQWpKEELGSb8asmDH/AoDgmlrMs+fMI0mISEjTgDYTJjMOCCZk4IzJKOYC48hdxE+KZxzHmP0NCQbohgAA9ishN9NxH87BygYRCQhEYJjl86Duc//nlupHaXZ1oX8t9/7zw5Bv3sWfaI8//k5wuC3B/mWiXWv8oeeC757EfNcQ/u0TwQ89yYc+pxway7ZbueQwd/bY9NnjiqsOqzecx6449hQ4fixwHrhsP1hwcviWk+it38xLn64q16Fmz5kPQTr1aQjySXTrZ9sdjeFZ4dDMhcGZbsVbDG/6zVr5k7XSQtdZTfU2U5XVVGE13d4x39kx390x13O/6nbMtUxiYTOVW023LHSJhS6x0MUmslijP6tZzzVTl38z5YT3DtbPvlxVpY0sxi0pT8tUGQp11qo2V76WtarJUahPbxsurq3nTK8IZeoMmizbNdfY6NtmunRzLVPeG7zWGbjx0V8/FEGoUq3UZRtduLmZvqSIW11LUGkSV6QCyXiETCpQaBNlopjBJo/+OtfJt75zPYErI+Hr81GLo6Hzq8K5hSjZbJRcHC2Shy+tlkCIEKIwkkS0iR2+xnrVAc5zFBEUhUECf/qUsrejHRyxu02ETMFEJL/3KCMBTUOKAgDSlG19Qzkivdovj3k4ENLYG/zoc8jzobC3U9GPB8NejoY/Gwh/2Bt6vyv4TkdA2Ru/qq7A4vf++a3exV0B1zoDEuucE+/7ubx69XVjd3C5f+jNk5FVrqceeMXUugvq3E41eQruu8c3ekTXuobedva75uBXZB9a4hh6wzGqyiWwxCG0wln40COy1tWvyMHnin1gsUNoiWPgNQf/Ige/Igffqw4BN5z8SxxCbzgKq5xjyp2CSxy9Ck/6XHWIvO18+bXPw7Fg0VqG1VRMbZ5dm4iTDEbIZKcUmoyWkfBLjzzibrsVPQt6Oxo6I4lZlsetKOJmpXHPByMKnwcUvPDvnIpVrCV3jEXd7QqdkyVtb51f06QvSQRTPcEDj/yGnwSI+qPly0L5qlC6EqFS3UfkLvG6HYWEo5MnKaFg++1bQJsI3pGBuw/YII9X4HLcPMfK7+kt+GKRxWJl9Ba69XVEksxAJETumQDtFZcAJFhMce+VBJyTxx72CiFBEBRTm2IzCfYFZw8lnKGtIADQYrGSFPXTTz/98svfkdT5H359xc2uIOCeAeQ+ihkC7qkz+4mpHhKsjTC1ZyXGmgwjdigKIAjIpCAAECR/rBMEN+cdZ8EGxJ8L/B5iyxTslwF+DhfHaTDTwtmtxsxlZP5SpprJ3CLMz0NabZjFCrm5wZAgIEnB7W3q3Dk6OBgfHBRPDraXX2yOOdkZ90NfwqF2wXcPw765E3q4KuxYZeB3j6O/ey784UOG88I5B23ecfn5YzPnXEUX3UZOHx3KPjp85kRX1rH3WUde5xz/eMll+7kfagtYexoy2+z/8bpjy9kTbwrsRp54yiUCrT55cyvHQtf8unOHIJoaF3qvDc+k9SzkTQ7ojQ9+sty2mmqtpmqr6ZaFLrXQt2ymKpupxmaqttLVVtMdm6nSZiq3mcqspjKL6aaFLrHQ103kFQt1BcE8jT5nlz4n0ZR5vJt6Iard1GfJ106LFSkLK8lSZbpUma7S5KxpckUrKdK1NPFq8sSycEmVqVq/oNBmazayIbi0Lk9en4sidSk2VYJxOX5zLQ0Y84z4BdXqKfFo+PJCjEIRN/cpcPSJ10J/yNrGqcWx8M7Sk+8vft9dZTfW6j3f6Skf8ZeMhUoXY8QjYUuDYerFKIX0rAFfIgiaPzI4Z2kuXGWPFYgDABAJLVZicgqkpND//CcYGYnUGpyimXuFCSp5IzLmcZuonU2jqk9+qXHUs3U29NVcWNt0aENPYGNv0IBE8H466t1U9IQ8cUgS9/BzSMFz74rewAcL4WXDwTcHAnKeuHk0nP9vD5f8qk9Hlx+Lq3NLavJMbPSIqXGNrHKJa3CPv+8eXu4cXe0SXeMSUekSftNJWOkiqHCJLXcOv+EoqHOLrHH1vWLve8U+tNRRWOWSUe+WfMc1o849qcYtuMTR96q9zxW7uDqXK20+N9/45rV4R1e7+BXZJ9a6lHT4NgwH9UsTjEQhZrionT+lkyQqNBlT0qQHPSHnmjxS77jfbPHvnYyQK+LESwLJslCuPPVxMrrgecCNV6F90xFqVdzIfFxTd+jwgkC/eU6lzJr6GNR333W+PXJjKR3pzqyvJctWItdWc3B8DqdsRMcHkJ9vevUKU6sJm42VPXMmfb87jrkwn4Eewd74I+ak3ucfjiheb6HRanm0iY0y98FO+0JGiLNHB4nje+Ej4OyhAAAERAR7G+2jLtkUk6s2E8TPP//8RzLxX7K+Yu5wgmB9ZwEABEHiOOTklHvUAUKIixoQb/WxP42lKJo3COG6VbwHPckN2sMZoT9kGDiCYJpgvOsUjuM0OwYLMdcTu3UY11v0O88ZAAiCICGEgGDkPwjuC1VokoQjI/DRIzQ3B4k9lSmkTWB5GUVE0EeP7rx8pRwZ/Jjl9zH20EDKycn0IwPJP/SeOtQW+01N4IHG8G/vhn7bHHPkQ8LB8cwjfcmHe9OOjWWfHMs+8S7ph/a0w58yj7SfPtKafrgl7QfRPf+lx36ixyEjd0PeFTi0nDnaknt8qNlLNh+j1adsbZ+x0DU2890vltrfdmsI4sGTpU8u7bILg1OIqPvRcttmqrCayi10qYUuMVHFNLpuo8stVJmVLrOZypjEwma6ZTOVWukrVuqyhSqwUPkWMn+XPq/bvlnYP1zW3zApiRfJT62oM9TrOUp1lkqTJVvNVKqzp6Txw4tR/QuR/QuRg+KosaWoOVm0Qp2mXs/W6FK217NpY57NUmQlzyuno2Y/BCx+DhFPhYnHwibbPKfeei30+o8+deu74zjR6rm8GD7W4tVTETb8KG9ltE293KNceqeTt4iGsibeuq3ORGkWomTjyQRYgsjCG/tASGCclBfwc935cTeAAASBW6z41hZ8/568dw9XKJHZjOM4yWAwzOg0SAAAed0ogcw6tLqIf/isrhvUVH1cufB4Mqn5c/zbqYjHIwG1XYHtoth3y7GPZ8Nv9QQWfwq43BlY8CEg771P9sugY88+/un+++Qa54Q7bom1bol33aOqXAR3XOPuukVVuUTcdg6+7hhS6hhV5SK85y6oco0td46rcUts8oyudAkudfK5Yu9XZB9W6ph0x7XgqXdpq8+NNt+qd/4323zPNnkKbjsHX3dIuONS3xv0fCKidiD43GufqErn2AqntHuuZ5rdr7/17V0U6pUJU23e8x0BU/PRzz6HFD3zufbc72lX4JvB4MGpyOmuoIGHnsPPfRfnot+OxRS1+jT3BC1KYrY2MlfV2a+GwydEp7Y2zxs2r+mk6atzyaszietLiarZeNmscGkmYmWuyGg00rQJkBTc3QU7O5Biu4+Am2m3v5EAufuYYR0BJBiAHnKFI+b1Ye4VgANGb3H9eqlWt05SFMmNtMNxQHIhI+MdCyD3snMg1l5lidVJ8L7XJGsAxf1sgKuDMQVMiqb/1WYef6x/+/oKIQQAASEBAau7AZBAiGL6AQBnZ5LwYQjkKs78HmJGIREMmk2wZpBMMLjPOIyZw4UxPpH85mCKDPvGaQAICRz/Xdl0X7zDKXQAC4lTfPsEAJIkmRCGpbYpCo6PEV6e6OD3oLISRyRF0wAASFJwaxs8aCKcnUx+fqize/jp/acxdq9jjnYlHJ3KOLZ81l5x7oQ8z34s61hT2IFKv7+W+/ylyv/rD0mHpZfsRzKPDmcefZ98+FXSoZ6sI52nj3TmnJgsch276tB7zaOzxKW/2vtTqUdLzrGXuUdf5h77VO68NBal06dubueYqHKbhe1PfLFW/7ZTrt1uKhwef7jQ9Yv11q65/Iul7Ivl5o/m6xa6iEJFVvqWjb61Y7qxY771o7nsi7l011RCUzc2jBUYuI6BYhxct1AFa1sVZSMjzdMv5eqUJWX8rCxRoTm9sJIkU2VIlOkzy4kSZZpckzWzkjgqEYqXExcXIte0qRDkWU23rXQNhhUSxBUCFRkN57GN07Lx6KEmj891zuPPPabeeo09DR1vSV3ouS4Zrp/tvi0ZqpFO12mWu3UK8daGHlEW2vyFMv2EAQozqBZHrs/1BsrmCgzqcbSsZGbcMLwmKwPGGYcxxoAI8HsJ8AQ9RaEvP+GIJBlzbISMRmzPpJoLLHAASZrGDAZz3X36SjF417rV27GxOKBc7F3flIpWP3ctFjWMhFaPBVRMBFRPBN2bC7vZH5T90vdsq09Oi6/n0/vfPxqMqU9IqXNKqHET3HYRVLjE17mlPvaOv+cWesMxtNQxtNQptNQx7KZTZKVLfIN7coN7Qr17QpNneLlz4DXHoOtOYTec0us9rr3wafwU3L8QN6dIXVxN650Tlrb6CipcAq45nLrjUt3pf6836Gqrb1azZ1y1S8od11PVLtlN7iXtvqPSOLCRK+2LnXsdsjwZ1jsVUf/Rv2cyYWMzT6/Lka/EzXRHzjb6qvpiNrRZn2aETT1BHycipXLhui5NrUntnooYnj9l2Dhj2MqzWapIY9FyV8xgo9vwS//J9/5THSErc49JagfHAaLYt4P5kAlOXcGTjaz6mqTBPnUb91LzryTLynOEK8UwUdevl2i1Oq4xuc8/nANqIWdDy1QmOLodcKAKvV/Czaq+uK74fh9yACFt+te7BP6x/l3WVxzsDCEkuO4FZcQwxgCS5MqITEDHAAlsqkGQOAa4sUjM76zwB+4LUiBBsN+Hh5Qois8/mPyXSWX4PcQboQMICYKEbB2MOSnY78MY3zI7G2OjHsD3ThFJ4iRFdnZSh39AlwuxuTlkMjN+BhgiCa2OyMg01d+DsuXZd8/a0nxbwg50xh+Zzz6uzHNQ5jvKzjtoCuxE5483hB647ffX2uBvngpPjOY6qa44D2UceRd/6H3SDy8SDj0UHLwf892rtCM95+3az5xsO32s9fTRljMnXl048eHSib7Ldq/OHHtT4DzTHiRXxWv12RRZajFV2sx1NnO91XTHZrr9m+2m3th4fXS0bHxkQP52fv3xGn5Xg9fS5M1fLUU/mYt3TSU/mkus9E2aKtsG1S/E7YndU8k9U86fZjMHRs98HovpngjtWKib7ID4he3trI2t8xtb5zGsYEVzelgUMySKGVyMGpPEytZOq/Q5esM5hBViGxcoWLxjrrGZ6yz0HRy/sr6ZubmdtSqLk4yHjbX4fbph3375+HBzklo6gBm16+OD8HPvVnc3/uQRaLgL8vPI4lLrmg7ZdgAkSJIyIpJSrJIV1bDrg04xg8nFpivXYEAglEggRfPzCZhZzezETQa1ZI4njqDnh3EiivGSIznFDzNdh80tmAokhhDS6VBePnHsGO3iSrp5mnwCaCd3qvgmTZi3sM3x1TcP59LqJqKudwfe6Pe/9Tno4lu/3Jde0S3XDjwajKqPS69zTL3rnlTnFl/lklzvltnsIaxxDb3hGHHTKfa2S0y5S3S5S2iJY2SZc9oDz5znXsIql+jbzqGljuE3nSJvOWXWuz/sCZ2QnlrWZGg2sxdVab2LCd3zwpvdAZkvfCJvOSfXuZa89rn7KSDvmVf6ffesh+71A8EVH/xzmtyvv/cTKeKMW1n41pkt1WnNQuLsnKBjInxEFKtbzwCGAsxYqFecUffHqGfjV5VJouXYwfkokTRONCWQzEbJlXHT4pi+6aiF5XilKgnDrm2rLq4PCGYfuXeWOXVV2408CdHIRwGiKYrGAQ4RggQ7mIhJ1vcSdGZCAU3zHy/BjR5i64esD7mJkzuwwAuXW7B6Cya8o2kTc/0YuHHZBDfOiNNbUCxzz1KXGFMH4+dSMH8pU4QgWAIT4Rhuov/1g/D+C9eXL19++eWX/+qf4t9tfcW8rkzuyZkJsgaQFFc0BOyIRPZxsjEjNwyDq4RyKQjgPOi5EXts8ZGV5LDRIuCcBiBBMHwt6wvGTmZn/wsTjECC8cen+XSYKZTta8FBRmPIAr4AIorG1tQwN5c8cRw9aMJNZsr2IzTZSNuPlMlqVCq2Z4Yny3M+Jdl/iv22P+nobNYJXZHzRrGz/qqd5orT3FmHp1HfNoQceBH97Yf4Qz0pR/sz7d4lHXka8+398G9exh1qiv6+IfbI/ZiDD2K/eyD4/m7Md83Cg++y7F6kHG5OPjRw2W67yWO50uXdhROTrX6yZcGaLhXCQjNdZjXX2Mx1VlON1VRhM1f8aL4NUfWosu3q0OSRD+KDH0THOsTVk30Lm/Uz602zmsezmsdvljoqRodCOmYFHz++nr42KM0bX70i1l5dXi9a0pXPqqu3jXm44czkcqJck0USVxFRJFOnj0pip2Rxs/JE6VrGpCxOupZKwMs75vJdS/2Oud5sqtnYzl/VJKs0iaq1+M2N01plsmggaOyh64cip4HHRetqFUlZ4c+/kZU1tKMT4eNLenqRHh7I3oFOSDROTOK0GSHSiANksRoHh6C3N3XSjvIPph2ciO+/B1eu4gYjJEmeoKe4WIGD7iDgRbwQMcUKHLD5IkWzQk6c3ZlsxEAgxJYpKAo3YpQRMyiUcGIC+9hJPHhAlN+2fPgAEImQCSFqC9swEpvts01X2v3z3vpefOVz5oXfgWc9vg3FqbUOybUuyXVuyXVupx945jz2Tr3nFl/pIqxwFlY6x1W6nqpxS6xxjatyjat0EVa6xFW5xt52EVa4Jta4ptW7XXvp+2oqak6drNjMVGxmSvRpH5YEBW99izr8C3sCs597x992Pn3Xre6Df8dkeEN30NnH3hlN7jc/+tX1B+Y2uV976b0gi8WxHIu55Iu12kxWbG/nLysTxdJYiShGoUpRr2arZuOm2nx7a+37G53n+vyX5oPnBwL7G5z77jotjITK5NHSlehluUCmEK6pkyB+DupzdUNRfeV2by6fGHyRt2XcIknaiAOICOZ92es47huOiXF6Kc5P+nesPBs+EiTDyhv3sfK83kKj0VK0iTea5Vl5vlPIgy2QIIwYBtk3l+ZMBnFWbwEhEwrspTI4TlI0E2tardb/HWV3FEXt2Gz/1T/Fv9v6ij2OIcFQzNyxjiN2HArBmssDuOdBzxHQRlYrh7EDtlhZBrG/Kc1ZvvBFUq4Dxg8/QXunPzPxm2TpOoqpVOBcNIRje0N6Ma4Oxh8iAECGfeINSCir1bgiB3Fx8MIF0mjYks4bxaNbonH9+Cf1o2sLZ9ymT/0wnnJ0IuPYymVvbbG7vthx/ZrTSr7d+DmXp4Jj7+MPL+YcV547vnL2eGfCwZexBx/FHm6K+v5exHcNUd/fjfyuLuJgS/LxiTPHRnKPvTp1+E3SoaEzx99mHGmM//5Jyg+Lt5yIZk9JudN0q49MGqfbSDMYzkBQSBIlVlOFzVy5Y6my0OUUKjWRxRaqhECV26ByG7uu0Fddm+g/1D7n1dF7vrstp+tN0oeOa31NrdN5k8spc7JTk0tx4yLByGL0iCjKsJWNwDkCP6/SZk8uJ82sJG8bLui3zk4tC5W6XDN5y0KVEbBoZkU4KomSrKUCcMVElWH4NaU2U6qKU2rilQqhZCpkacRfMuG/POy3+jl6sbNsa3OLttgwHFJWGzk9Q42M4HPz5KIIzC8QqjWAAwBYvoVl50kKSpdhWTkZEY6EQuzpM5JAkHGg4wl6DOO8ZBhXUep3Q9PY2iMzgAvxfqU0dxIBgp2wwuw6wNhZIoq0Wo0EIs0WnEAESREkM3QT4jgkkYmyfNkgYfmbCwl37FPvuqTcdftvj8bDGrKy7zlkNXlk3HNPu+eWed89uc41pc41p9H97EOPrPvuWY0eFx95X3riVfDc59Ijr7R6d2GlS3yVa9Ezn4ddQS+HwtrnYxvGI+8Nhj2djGydj2pdiL4/F372lU/GE8/0hx4ptS5nG90LHns9+Rw8KIlt/hyeed894Y7LmWaPyy+8zj/weNoTPCcViuWnltdy1Ov5RqxwY/uMUpE82xs2+T5SLkmUTCUMP3D7cMv14+2okScXJj9eFk0UT3TkD7Xk9D2MH3stFE+lL00lzvX5Tfd4zvb7L4wEiWeCJp67f7zhNvrhjn55mX74CL5sQSTF9Id5Uw3GBQrDWCcPXpPENr05uJntTwD4e+kSyR/r/Oy89XU9gUjm+mFLUggBDobk+ois+pqR/ZIUzVD2Rja34LyCCIIgSQAIiqT4WUyMLufvbUL1/+L63zEf+v9ZXxGsmgHwFl28kSSTE0C0lwewxzFk81OSonAcJ/n57Hse9AQbyJAk4DzoeWsaHEIGWCK4uYlMsYIiKcCVpAiEcBwSkP+rOTCXbblD/jLjqxlME569zABkIhSConD9hgmH6vGBgXS3geg/TcQfmDr17ULaQcnpI6LTR2S5x9QFdutX7HVX7MWX7LWX7SSXHDpTjo9kHhNdcFm9aKfOc5o/49Qa813HqSPTF93Hz9i3pxxtiPqhMeZIXeiBZ4LvZ84dV162n73k3Jfr0J198t3pY8/TDr9IP9J1/pj0tsv602D5sHBFHq9eT1HrkrXrGQbDJURcp1EpjhcBUIyI6xZThc1UgcAVnT5Hu55j3D7/k7kUw67MraROrySNiBP6FwSTy3FKbTYBblroOhJVY/gt9cblMXHypDRhc/sshQqkaxmzK6mD4jiRMnV986xqPceIXdk1VdLEDe3mWcla8oIiTrSaLF5NVemz5doUqSpOqU5Y0yRI5yJE3aHivrTlpRKVskkz/wrb1iGKBjyITNMYIimLBZAUpGlI0zgiIEc3sgQ9gJTFilM0stpw2kSYzIAbuYzzLnKslIctiPOsFAB7SQanrMTRXp9zT9/LxBaQQIDvlrGhBgkgAZgbhYN5GItss3QZTc69n3wWU3kk5a5rSr3LiQePjze/P/8kouC557mHnjlN7ln33bMa3Queet9+63/3U2B1e8DN1371HwJeDoS0Dofc7woseumdftc9t8nz/qegz/PRo7K4x8Phl5555z32PPfY6+wT70stvpff+Z555pVQ4ywsd86463aj1be6w693PvbDXHTxW7/EWtekWtfzzZ6Xn3jlNXtdfORV/trveU/wm6GQjtFwmSpRsZowOxTW3+TZU+Mm7gkV9wYONHiMvao2bhtJkw0bmzJ3fNru68fGh3X9Hav9rZrZ3tW5zvlPtxY/XJ54dXauPX+8LXuivXButE0/MmLKziH/+heq4ja2uUVQ1N5kOoJAvHSJjbRYqTb34nM9Qi5w5M1GWRcGRjFHkuY9vYWWomk+ROP0FjQAECIOcmF73QRfOv6fWXm+dcF0VjC2hLWzs7OzY/uDgPo7WV8xDWqmQ8Das7CPk51CheM4Yt9AlqbYx0HhBEHgONzjFgAkEElwpsGAO9w5QIJiLMmYDISvRLHddcDeW3yTAwcQEKzl5J40lB3ZyNkGsN8E8XQvU3uFbKoESZMJWn9UdT5+H/71o9DvHgUdeBj4dWvEN9MZR6YyDy9dcFIUOksvnBjPOjqedUR28YT4/PGelIPDqd+NJn87JPxzd9x3r4SHX0R925FweDrnhOjc8Y7EQw3h33xIO/4w+tva0G/rIg49FhzqTD+2XOKrveW1esuz76rXXKmz+r7/bK3f5LPQNfFp3XqmUp2g0iQp1afUulSd/rRKky1RpmjWL5CohCJvbhmL5OpshSZ7czvPaMzXbOSuajNVumwCXjcYL69vXjRgV0xUuc1cbTPX7Jjv7Frqdsx1EN4SK0+LV5P1m7liZcq4JG5mJWlmJUmmzgLwsokqMVMlFCo202UIXddvn5drUxdX4+W6DM1mtlyToFTHrUgiJSNRKlGzTjyKd3+i7jbC9Fy4uAQomjWHIFlwgKWfISQQgUPIYc0sFMfq8xGJQwKxSn4mekC8xzW3WwDkgQjAbgbABRCsfwx7PJHcXGiwV6yABBfTsKcYE+XQFNvEAjyySRAAAOJasS3ulEgyeuZx5Kk6x8wG19R7gQeb3/zw6MXZJrecRrecJo/sImq9uQAAIABJREFURo+SVp9nAyEDi1ETstjhpZi+2cgxUZRUJZStCcdFkW9Hgus6/POeed946/tpKqJ3NrLouVfBU897nQEXmj3PPPQofu2b+8A9vd41+Y5rSq3r2QceTT1BI5L4FfXpztnoi089k2pdzz/0vNnm+7wv5PVg6P2PQc96Q6YWY9Wr8UpVvEwZL5qI7m/yeJHzTduFI313fSZeRC2N3EckTZqtOIDE1SLSwZ4KDUPHj9PunigsgiqrgJsGevdXRFmN2xtGg2FbqaB6esGNMtLNjfLzJT98xAAkTSbmfYGcphqy0iUWdiIpCuCsrp4Ny7igkOFNmPdub+w2o5MA0GKxtLa9Ki6+rtXqSIrat1sAAffOBOYp88kN+Xu9BQCQRGxfnfkdIYovS/yDBeb/AOsrXp3AhOS8io3tXrD4BODDQL4nwXjMYwAyYAMkEIYBPuFlEAhmEyCKPXEYtyjW8palm9jKFQAEpw3kvMw4JAORbFGb6bGzsC83mxeAvQIaAfe8kffob0gAAKWNl8di/2ko6XB33MG3Ud92x30vzjm2ePbkzCWPqXNOgxlHW2O/bww58Dji2xdR37yM+Ofes74TTaWyrhdd9dfqIo7WeP3fTUF/fhp54EnEN3eC/lYfeuC54PuG8G9qQ7+5G/lDbfjBh1HftGccHT13XHzVqT/fteuSnajeT9sRKR+OWhMnGLdy1tfT1NpTa7p03UaObO3U3EqCWp+zsXUexwshKFrTnVOos9bWc1Z1WRp9rmwtbUWdLldnrq2fU+vPGY2FRqwQw69oNs6pN85pNy7oNvMgLLbQ5ThetKrJVmmz1frcze0LCBRg2KUlVeaCIl2nP79puECiYqvpttV8GweXNRs5K5p0yVqiQpOyvpFm2D6tWRGsLmYasBXU+pY6dow6ctgYEobPzUPaxDcSuIoQzVGPEMK9ygbkCHrEj7qEBMGC9qw5HQAQ4IDgfIQ4jQ47DYVhZviv5E9/RpCP4TgkIL8ZwL60lX3KbFGFU9gwhiKIhIjESZJoayO/+dbw6NmT8YbsJodLze75zY5Zj+MOPhvIfpZT1uZe9MLrynOvhk8Bk9IYiVywuBC9JItdVgmlq8KZ0TDRTJR+I9dgvNCzILz2yufWW9+B+cjJpeibr3xK2ryfDQbf6QjIf+5d2x1U8Mw7scol/7F3Y3fIy6GI8aUk3cZZpTa7uTck457b+WbP6vf+zd1BQ3ORa+p4qVwokQkkMzEqabJiLV40Fz342Kv1wuHPzYVzo+3K5VHZ4igwGgiSZrIuSiJBo6OwowPdrQc1NeS1a1hdPdrcwhmoHZHIYqPEEhQTS7i4kBcvIbHYaLZAksL4VJtJ75ihQ9ynRxCIy+a5V5XFDhGf9HMpCESIxDG2AoFI0mQ2v2xpvX69VKvVMSkg5KVUe7puxLLykMABOwKH11vgrFSbuaUgBJDZOTgAAMB/yyyjP9Z/0PrKiGEMogoZGwYA2NIwQWLcsU5ynQzmsCY4UJUVZwK4TxfKu0URHFzBBoPc9wGIYuvdfETJ9dI5mI+iOeaP3Z08QLUXObJhEZuI8NVPuE9HStE0BgmTbUe7quy/mTt5wX+qOP5TquNQwjfz6YeUFx3keW4LF51eJxxqCDpwL/jAbZ+vb3r8802PP3dV5qklCzhBkpYfsbl56WDP55f3XxSmVIcerPD5U7X/X6oD/loZ8HVN4N9qAv92J/hAQ+TBl4lHnyX+0CQ4+PzUodb0ky25ri1nj0/f99CKkjb16dub6dtbWZub57YMeWr9GelqonwtdXP7wvrmOZIoRkSpbuOiev2MfvuSXHNaoz+DGQuMxjylJmNeLphdiREpEmXq5DVdpmzt1LIqfl4RP6tImZWnTsmSltXZ6xsXMGM+wAsBVgDwAoDn6zfPT68kTMsSFpXJyvVcg7FwY/vC2noWicqMeJFkLXF5LW5jM5OE5wksB9NlQbofVdSS/+f/YaipQUYjhBAQbEWIeSIstYzYeZkQsGUNnnRgGxIsRUPtjW1HJOIKlXxwytPPfFxCEIjkzy+2QkUg1q2S7coylwTO3BhsdMwnrPzQX8QlxAAHEJhMcFVF+fqaE5MVq3ONvdklrd43XvnfeBMR3/oy8U1z+6DP096gx/0h76cj5mSxirloaXfwZHvAVE/wdG/w8mD49kqyBZUg8nrbeGzpG59Xo6HzK7FD85Hlb3we9QUtq9P6FwRXX3pda/Eue+2Tcdet+IXP54U4hTZLpz+7uZU7IUm8/Nw7t8mj/oP/0HzUlCRmdjlWshwrXRYsTkQsfAhVz8fPD0eNtQV01fhOdTQYPn8mK2rMj5/Tah2kTHxTB5jMmNlC7H7Bv/wEf/oZ0Cbek5W5riFCxMaGcXgYLIoQDjHatNdMBpDVrBAE09tja00E4ll5kqI4/AkwuQUfnHF6C5pn5ZkP2Wy2MnO5tVodRdHMXU6xIwxIDMMhIhhWHnL6J8jlFnw8h2Gswwcr8keIaY3s7u7+I6FE/zDrK5Kdew5xAJionyAQhznTbJuRU1+zEh4urmT6zPs86NmIHnKtZoJlmSgMBxTNQnj4HurKxDtsWsMjWEYjRhAkzulLmbyVSRqYQ8SI4RAh5p4DACKWjCIJTssNACQgwo04iRBOIGDEtJOjeMcbTU+XTrY0//Hl27zExpADjQFf3w/6usr3L7c8/1zu+c+3Pf5Hmds/tRVm6DRa848/EyYTkEhNkRGWqBhQdnurp1s23NfdVPkgLaAm6Jsq3z9X+vypyu/P1f5/uRN8oDXxyMf0o905JyfyHSTFbrIb7tO3vcfqvedb/SQj0auqpI2NNMx4yWC8pNQkqdfT9JtntwwFBsNNkrit38qTqlI3Dflm6tbmdp5u4+zm1gXtxlmlNmvDUKA3FIhWE0SKeLEyQaJK2Ni+oN/O1xsKNwxXR6TC7rnIQZFQocnCDHmbWxc2Ns+pdTlGQ54BuyRVp45LYyaWYxcViXJ1ypbhosVUaabLtwz5q5okozGbhBdN1HUaXjEYag0D3bSHF6qqghYrJCkCMo5vDInPke9sxEBwxzGAEHLAPgs7MakD5CZuskf8fl85ijbiOMkGlRyyyUzcZKkHEgeQ5uyN+UiCmYxCECR/DzHmo/geaEfwWSlLixIIWW2GJ0+or/9qanig3Bj7PJfRMRo6MB1yufeWw7t+6VJ032TEx+noCVnimi6T3s4CYsH8U5/eateJVh+DKsdKlxoM+VOy1Nsd/g96gyclsWu6pIUV4cOegI6psAlJXNX7gOtt3nc7A5p6ArLuuV186Pm0L2RKmqjWZYvlSc3dQZefetV/CBiej5IsxYqnIsWTkTNdwVMdgSPPfUce+o6/8Ou54/H+2tHpj3fwD59I/0Dk6oIC/OHbd8Bk5iUIkIOUWOyVNhkBZBh3CDmVK4Gg1YZsOziBEPewjEacN8jhpEuQbSSwxmsYD5iA/y9WHpFcAsfrLWiaNjHzLXTrepPJxFmJAG48Gs/KI7YMRUAuLmTjDwywblGc7gpBSJAk+fPPv/z22x81qL/H9ZXFarXabDabzWq12XZ2LFbr7u7u7u7uj9z68uWn3d0fbTab1Wbbc4vaT9Azkm/AzlDiBT5M2LL3wkMCkftMjzmCfo+qZspQTE6AYdwwV4pJFABgHccAgJAzT+Z2JxuB8qgVgRBAJPo8gAoKyIYGlJZKOruYPDzo+rsAA4R1Z1233vXgTm2Mc2XQodt+ByoDv6sKPVwVcvDJ+VjVygplMuMAIIqC63r05i2Zm0M5OVJOTqZYIWxuXluYXxjsarucdi/mRG3YoZrAbyq8/0e17/9TH/LnRzEHhs8ckV1zUtz11HaFqHuiNZ8jtuWn1PK0dW361vY5A3aZRLcoVKrfzFWvpyOiGMES2VqGWHlKv3Vx03BhY+u8Wpej0KQvKBKWVpO3DJcJeH1NmyxeixOtCkSrsau6VK0uQ61J1q1nLioShsSxPfNRQ2LhytppqSpDrctZ0+bq1s8jeBmAAoUuc0ommJEJZ1eECm26EctDRPGWIV+hSTIasih4wbiRq16Klw4L1xY6ifsPQVk5uW1AtImPEGmarRUw3DOLr3AFScbcxYhzxDMijUZmKA2+l7ASe0oatPesWVUN4irmiPWSY61cmGdtxHCaNjF6C5w9NZnWGtM8Z8fvYBjGX0VMcwVAgolDMJIkMQzkZFPffUe0tACklKvviqXCdzOn0z/2dE1cnZ6LeDceOr4Ys7J8akOZYVQkqvpC+2679Na5ioYiV5XJ87K4F4NhDT2BXbPR8zLhqu6URBX/ejxkYDGybSSkut2vfTxcqhTMLseWv/G9/MRjeD5GoU6Tr6W8/Bxyp92//kPAi8EQkUy4OBTeV+/eUer0vsju3dVj7aX2XdWub64ceZF1eOTFDcPrV8jRiYyMoJaWjAolbTAwHDqTTzPHOuN0sK+ZjLFzKfjqK2TCeU7UwkFKTDOA4Y5wzqDpd6w8TXOsGpsgYlzlkI/kWC6WNVwAJrO5tZVlokiSYvUWTArC0W5s2wNCRr3BXAYs6cCopnCcF2cwZ8IfKcXf8/rqf72V9Ouvv1K0CQDAMNEEU6xgSG0Mp0gKx3mDYsSkIIxOguZM6vncgu+5AQARohDak/jxQyx4FTfi0hqm6kVSNIZjHBOF9vmOUJy8CAEAkcmEjU/gwUGUpwcRGQnLyuieHlwqRQRBkBRB0YiktarVuf7OTw/ufLpTOvLy0cLHd5rJcRNjSsNMiEQkpCijEUNKJXj4kIgIJ5OSrBodZrIQBLG2LJlob+t6UNVy4/TTS5HPL4Y/yvF9ctrzebbHm3zf6Seh2/MCsBqnFsUsj8aqRMk4ds1iqrKa7uDY5fXNXMyYR5PX1fqzMnXatuEiAPlG/JIBu7iizlhQxM2vCJZX41fViRpdslIRLxZFy9fi5Gtx0tnIpbEw0VCoeCRsWRy7uCKcWBb0LkR3zkR0zoRLVembWxc2Ny9sbp43GvMQcQXDC1Tr2fOKuDl5rFyTZjQWAlCi3cjVb55G4Lx2OW551FcyIDRoZiBBA6ORYtvaBM/jM1kFxRH0bIERsaAaT9BR1D5fOc44kiXoCQLj6pm8ABPHIdtuZTV3gMlamO/DELdMbRNwtRFmS7CVcZIVA+9newAL7AK+AkaSJEbTlEKB4uPpx48x2kpS1Nb2gmztwa3PH2++b5ROBXROhI/PR8vHY0XvwiYe+4498Gq/Yvfuqt3k22C9Jk2lTXoxHPpsOGxRmaJQnJIsxy4phQOLUfMrsW/HQtvHwxSqeP1GklyT9PRzSMFTj9cjocq1eOVa/PBi9LQkdnghqn08TKqIVy0mDNz3epH9w4PE759kOrw4c+T9dbtP5WFTnx7jIgkVEko5OdGzM5jJTFptEJGAGYjN2WYQe2MhcJL1zyAZmJXV3AFIEIjaZ+nPJOsMU8Bp31gHDr4lydqx8EwUZ97Hf4wc/czOOOJZeU7LXarR6miTaS8uZMWYe6w88+4yb9MeK89tJyOGURRNkhRJUr/+kVL8fa+v/kVf/eWnn/jiMkmyoQGj6cP21aZZyIrtdyGcO9YRG++wBD3kmhD7O2kAMiQ+TlFs1EmwfmcIB5DYIzL3xMA4NwKW11swsQyiaGxjg1xTYxiOTGYckZABvRjig6KQAYNv31nu30eFhaaCApSeTkdE4H39wGRmIjVmiyPahCOStFhxI0ZoNNjWFknRACJEUtBkNqk1ZGcXGBndHh+Vtb+R9naKBrolY/3L492SgfuapauquVT1QoJRn43j1y2mqq3tbJUmYWv7HIWKtwyX5JocAEpxrGB7+9yW4dyKOnVBIZQq4pTS2JWZqOXZKIUkVjIROfbMZ0UUK1uMmXrrP9zsOdzsOfbMe64raGk0XCKNnVyKHhBFdc+Fj0kEMnXGqjZLs56r0edubJ0nYYmFrtwyXFDr08SrsVJV4rax0ERVEbCERJcRfl4nipENnd9c1xCUCWcOJjYb4AfRAEDwdQkIeXyFYdIokqtjsH1ONoHgPOA4iprGcMikHSSiMAyHEHHXD3uU7GtsEEZODMxfP/tUY3uOpAz0iWE4TZv4QIH/UQnG4JpAOCIpAhm3thBF44CgKDNJkv0q6tXMhHwyfmEhbFEilM4JFt4EtV+x+1js0H7V7vWl4xOvAvXKdO1a6ufp8M7ZGK3hnF6RsTAQJlqIlsgFy6q4EVFU/1y0Wpu8sZE+LhHe6wwof+vTNhI0Ox+xLI6WS2JXV+PFSsGcJGa8P3ikzber5mTr+RM9j0rFw58GHhdPtN3QyJcI2kJuG8n7jeTICEZRTLKFOJBs30hUJmvfuzWZ6i7kZ5Rylv57TWnufyT5PJ7hoHhLf85kmqJMGKeDYR4H9yFz/Sc2lWEb5gBAk8nc2vrqWvF13fo6IimCrwpwiT6TDjK/2J8Q7vfzYLsgFouFqWT8Bx1wf6x/x/Uvuy1++eWXPS8msBfU870vyA5r5LAoJv2kKB7MRaxhLQQAIrbNQEK0j9Ljup3M/sYh4GmN/wnZ5KJODuQgKRwQfC7CVjMoGiAKsoIMVh/EZPeE2YyvyNGZs5SvLxAIqJRkMukUuHrVJBJhJHPhcaa5gMU9IUkChBicg/0BfvyC2l6RBw+Shw6S9vaUpxcSCKi7DQgQtHUHkmaCMBo2u/SrF/TaDK0+fdNYsomat/B6g6Fgc/ucXJMFwC0Slur1Wer1jKXVRLFCuCITyGajlwdDZl97jL/wmGkPmH4XMPnKf2k0bPZj4Ngz7/46165y5747rkMPPcde+sx9DBQPh0nEMSK5YF4RNy6NHVmKnpbFTUhjx5Zi5ZosRNwgQDEBi7eNF9bWUxSaeP3WGUSW4jCfgBfN1Dlss8q4tUEg1n2BfXDsCGVWdbEPX0HMs2N5ZcjyDrxBEM78KTtFmUWlASAgQeIAUFyZC+y1wVhra8i5W/NxMavlJiAGAAERAATfpOX7pSxEy1HazJ8iktwThwKIEIVBAuyLlxFtItbXKZFUt/hKNB0nXo4VS4WikcjBeveOIvuXZ441Jx98lX/s8yPP8Xa/+ZHgKVnMjDR2eSpq9KXv1Fu/+c/BEnGsbC1pQiLQ6DNx7OywWFjT4dfQEzAhFahXkkSjERNv/Ob6QpSqeKU8buKJz/PTh5pO/TD4rolcFNtetqJ1PUGbIMGZm1ltOElSFIXvu/MgZPlxBj0DkGByCwIhjPuHMB1EJpUnCESgvdCe/5CZlgD7ITM3816xaI+VZ0RLLFFGcHJdwLPyezQjQSCaNrW0tJVcL9VodRRNA3ZwN8ub8L0lvjjMNKh432gmy9nd/U+6JH7c3d3Z2f3y5Y/Jev+m9S+7LX7++Rez2cyJ4BDAIdzXqOQ7V8w5wsQgzOkP4N6cIn70LsGNS2QYbWZj8fcBzdsgM9oiiHCwh2wCzlad5ConPDdFcOa1BDcKGAc4wfkY8n1XgqTgxhZalkG5At/YRABgGI5+/hmnKDZB4bWBBKMaY6XjXI8OAkhgiCQUCvzjR7qpCbt5k6qqBJmZsKQEbW3hrFidhoRJrXygkgmU6xXb68NofNS0Kl5fb5YpExVrqQAr0uuz1rSJq2tJ8tU4uThm+q3P2FPniZbAhQ9nxp4Ixxvdh5s8Jtv85j4GSnpDdMNhy22+XbecOm449tS49De4DTZ6DD30mH7nvzQSLpmNEsliJmUxs/IEmTp1fiV2SRmn38w1GPJxUGSmygCWZzDmrSpTZCKhfCVetZqo150ybl41bIgRMgEAGTUc5OYP8jMG2JSOw9uYnA9AiHgZP3d57+NemDueAtxAmz3dBvcZIrbyTuxZRkLW2ppXkGGAma3GJiuMGhmHrK/t/ruKQAhn6h6csJ+/7Vgwl/UWI3CLDXZ3UxERcGRIuXhTNBi4tCQQiwWTT/1e5B67G/2Xe4LvH5z69nXe0cEH7uLpcKU2TiKKmv0YKH0foOsL3hAlaBXJa9qUJVnsmjZZpUsbXop9NxHWNRc5r0zYXE9d6g0dvO8x0uyxOBwqHg4bqHR5mvFd7+MbSCwxBYfQEeFQoyVtNgb/41Ex1vuZE5RwmACE+/4h7KtE7qViBA+1Q8h8YuyLs88/nHkfIMF5hnMu0Vx1lwn5EX+486EeZGF3hOGQpmk+BWG03MXFJQxByxG3nKs5J8nkKmAE3+vCWW0gvrv7n8HI/vrrrzRNb28bNjY2jUaMouk/WiP/6vUvuy1+++23X3/91Wq1soA8QoCtCOEsVsvhDSxZwUFK2H5rGs5UgNnK7NXCpyD8nFc2TmFyYZbaBjyvTbCT4iErBd+zmUKcsybbL2WvHLiPAuTfQwTNZpymIUVBiiIY7xqSM+j/veM6Lw3jEC/mMCUAScGdXfzLF/DLL/hPPyGKRtvbuBFDbNJN4wQJgF5vmABTw3T2JeTigr/ugNS6Sluwuhar0SZptKfkS9HioZDF/oDJ194TrWnizw2byskN9cq2Rrry+fbMc29Vl7/krZ96OHRXn2Cai1j/4Lf4xGP+mdfkQ8+eGpfeWpf+e24DTR7DjzxFw2GSpRj1ejqNLm9vZytX4xSrAp0+a9uQT8ArFLgItvN1skzpeNRsX7B0OkItiZZNRK4r3xKkjaBp5tQGnLZmz+mPn4fD1T2YIgPgEgXOV44xBEQAh3wxnbu7+WoJG88izhYC52Y4M7kIDgBN/86WmDuw2JIU99ABi34yg1gIxraW3J/j8vwuhuEEi1mTGI4TP36BHz6Q//2/w+ctU123Pl07MvUqQDYSLfsUPP8qaq6jTjE/NtJa+y7PfuyBs3g0VLEWJ12MmmjzkXcH6aejjZoMw/bpZVXcwmyEeDpiThY7vBS1JBOK5qIWZiOXZ0On27w/3XD8XO8+9dZv4L5by9mDrwqD9Cti27Vi8ugRw4cPgKQok4lPrfaLWnhCHeyJUbjKEtqz9IfMq7QX2bDvJOCk2gw0xWXzPBPFYiBsUwdn/zomg+GZKPb1Zi9+Vk/DPiwckBRFm8wtLa3Xr5fodOs0bcK4qQT7/zmIQ+q58JH9IyOG2/6z3JO+fPmyvW3QrW/o1vX6jU3d+jqExJc/xnf/q9a/+LZg1u7uLoB7tWOICJwbaMqd2oiDIv5f9t77W6oyXRc9f8y9Y+w7xj1n733PTn26d2urSFKySkYBEcSMoVVUMphTmwGRKIKgiKBEJWeRvIC1qmaoML84Z1WttVix7g9v+L5C26109959zugaezhad60Ks+b3hud53ud1K7TYPTChNa6EZmgHJpCvXKM1DUo2Eb4gRBugWwwH5JQuJA76kmEtCHypUBWJooVLylv84uYGSMGlyeqAJ5V8JRhX2SmdTEBvbKWaaBxrMmmWSCVWrcqmTVezFtnrb0yHDi0vXSpbWrSthvG+fP6Zlvx9LeGss8d+//2uF09+81Z8Znt0cLcxmam0K1s1WVu5VDiz583vNww9srL/0dW3tnxzuzkzobXpruTwqMtfDjv18eDtr938xbzfff7cdZ/NvG7TrJu2v9X3yBdDz303Lio8kCSPX75wz8Xzd19umZKPHszHDxZLDwXn7jn1zagze8ac2D7yxLbbLuwf03xk2OVTb9hKt8rldKkEKIFh8z4Q0cIiZRLRKlTQYwegaX0Ia3IMWjlZpWH2G5VySTmBUIWCaapGOawjksnLPlGlnQJ9guoD1HC7VoY13yzvVrB4kYAyrrKxsqnU9Inv7E03Vl97c+eqVxZP/ofPn/vtd+tHHFvV79CKKUoVWi8G9szZg+vf3PnWkDNbhuabJpw7NWbvJ7du+0Of3Uv7H9w47OjWESf23XF46/CDnw85cWTMqabxZ0+OPfDp4G8+7Ld76c2fL7hu/RP/9uXC6/cuG/D5/Os/efjvj6x+NDl0zN5wQ2nOXN3ertLUGHNVhYSSAZqT4K0ernPyR5dIM2JtanBkWkMOZq8tvsgJ7Z6Ci8OvAz+WR0ojlKSUNtqA27yUP6KVx73cc+fncrlKpaK1V0jxRWZI2dfKC5WmWa1W+/MGsj/2qNVquXyYD6IoKrTkgjCKWlryWbX6Nz79Gh7XmC16enpqtVbSMqXlJEltJonGZEAJwQpjoVpkBb0mK0BAdbhuQgV9Io0zPUaHDw8RyhpNjwUbEEnymYEYAQGulJQ1KcET8rUlVlwxRMZqDdCMGptKJWEmOSFKkCGpJEmwefdWl/PEk6JJpUTIrFIVO3fpyZPsTTfauXOSY8dkrSbTVGtrTFpKWqy8XDq8U+/4orxjm9m8uTrjcTt6nDpxUmUZwAVZtU2Uimf2rfz6tQF73rrx+w1DSqfvTM5OOrp6yN53+3/7Vv/N83636enrvvj9dV88/ttNT1y36enrdrzT7/TeMS3Nky+33F2MH7NyVhQ9mIumN4f35qN7y+ED5w6MP7lz5KlvRh/bOvzghlu/+2pYUPisuuewvOGGZOtW1X6F+QAcuqRFypBivYsM5hCWsBHBMjmFYVoJ9PhjgU3GpDQDXEkCBTRNhpNk09uMIhgD1Ey503iHMbD22SSJtNYm2KloRZNDWMFonCIuJ8JWa6Zc1vffl06/7+SWDUvuu+Gjaf/vhif/5ZMZ/3PXygXlg0f07bdl119vln3UfGT32e1zT20ZeWbnjNP7VpzcuXbX0nu/fvPmra/fuO2d/jvfv/mr16/ftaTPoS8G7V9/y+bn//2TJ37z2fOjtr5536F3R554/5YD79x49O0+B1/5dXj4JfPpF/bv/i7bvFl0dCqls6wilZJaw+mgCilhS3+F2KxqJCQESNU1AT6oL5BISAgy7+OtYmXv6vkVEryOMqZUThivg5/yRyukEmf6rJJmGcxbBEFYqVQBMCgnArZnNmjlMee57lAk4j+H1u7t7U0SEQRhFBXCMC4USrl8Pi4UW3JB9SfTVXd3d2tra6VSqVQq/zt63/6FHteYLer1eq1Wg7sQw3oirEn+o+TqAAAgAElEQVRx2RnJOZyTx9UKesmIgQOOqI1N0wzUkwmbHnsWN1D3JLSd29I+Po0IL+8W1ldJNiHikPu6C/FMz5YTVOcrrRORKDK6QeddQqhYTQgeJCTKonWwtMeJ0pg0xiZhlMWxFFJlmTIWQPlyIk17V3LslJl4d3rjzbb/gGzgQN2vr5g9Rze3gHxLW1u+fDl7863Cl1tP71+3+fk+u9/pc3rzbcfXDtnxet9tL/U5+vaAg6/3Oft2P7l0UPmDW5vf7Lt/wQ3b3ux77MsRp/eNOn1o9IUz45tzd1/OTWwOpuSj+4LoPqOetPKZQsuj+VPT9q8ZtO+T8ZfPbEqaLiQPPpT+3/9X+u236kqHhCnfRKDwzDMS1rqBzuFhYEEDejhvQbsQfGwEfhFNpvSs+gcYioEmrU2plFARkOHFJ3AE1bSERmKRQUp/7j8VNaxuvEOIlBpWbVPR2mZfeCHr3z+/a+eGl+5bOeOGjXOGb/9oTnT8mL3zrvT669TgQfZXv7JPP1MqFIpxrhQHQug0q0XF6Ns1c9fM+NXyaf+44Znfbnlh6I4/TNy/5vd7Vz/+1SsT9qx8NdixTX/9dXLom+Kx9afWTzn21nVfzbvh7P7P0ldeTwcOKB89Ztrb4StjvZWmYIpDQy0itbTBHnOeq2a8eQtBeCk2AV4LIliBgpb+CNK6U6bpSCZ0JGmcHpUOUsEqEc1jGcYZ1iqct5g7P5cPjLWK/FpcWUY4M6ICCqwecWdJrXbtnrK9vfXu7u7u7u6Ojo6enp8aAWhvvxJGcRjGAEM1t+TiQjEfRIVCMYrjn+DY9+zZO2XKPRMm3DVp0uSlSz8Mw/CaP+3Jkye3bdv+n9ZL/dLHLzLjuvZsceXKFZrZAallKkgyr40F+Yp0rqJ4D6EITyF3jdJ49IOyfH8rkq9ISiTGWEO7OfmWJZDB2SASTKHhU3Gu4gYC964QdIvThVqXE5w+42WQHBOZWqQDhlEMAXp6UyGBZoScpLIs46rWVqoyzYQxvsBXGyO0sXGsvvpKf/GF+XpbdvCgDEJJDI1UWqeZudCU3TnB/K9fJ19tP33w491v9v32DzfuerPPl/N+u+m5X+97pU+w8pbc0v65dwfk3hl48oUbv3zy1+t+/8+bn//V7sXXH9zY78SOkefO3H+x5b5zZ8deaLozH00X6kljn62kz4mme05vvyt3dpvetEX26Zv+4z9Uly5R5UQaqwlNosk4nMxKYTGqC8eWWhCyeqRV7ZhOiBIXQsOvbC0jQpK7QIXGYnA/GOJd6W4h8xiav3TrnXkUgBldeCljLJQj1i1hVDydg6Kdrq7k3XfNP/6j3bO3qNXlMydLhUh2dNrPN6XX/bayaVNSLOk/vClef11ro9OqUDbNqkrI2oGDud07Nr30wLJ7f7tv/Wu5i+essVJqbVJdrYmvt2U335z98z+nN9xYfvGV6PsDB5ZN/ebtieGl82rDxvLy5SYRylpJbrvKm3XlCgnxIqp+mMwn6UHqNQpgrISkxdVDLdIpbpHOUUppndKP5S6y0oTo8lRNA3zH7gmQxrJKZc2aj+fNX5DL5XEslxp9OEqCvohy8kLYs2uSP6G36OnpqVRrUqk4LuaDKElEtVpra2v7YdTr6enR2oRhnA+CKC7k8kFcKBaKJaVNPgjjQrFS/aMRfMWKVTfddPPMmc+88sqrI0bcPm/e/Gvm5OfMmTty5Ojvvz91bX/+l3vkcrk9e/a2tLT8/D+59mxRr9er1VqaVRxWQCQwzxMx6KSQ5DCuhHEKemLhGpAl6SnoKUYQoq2d8z5aERjcu4LGZIqcL6nHZ26c3dQh3imNOx1x8Y7T9ihlNIYqdHYjl01WlLNeSwpl04wKN5S0N7L0ivE0zVIx2iKns4pIU1urCWNttSYxzpI+3Vp98mR2+23pb35jv9l97uCHO14dsGVB363PD97+6sjNs/9978t99r14w86512159vq19//zR1N/tfXlKXuWzzyyce6ZPS+fP7y88N2msPnLixffPrJt6Im9w08dG3P62LgLRyfmjo4pNS8zGz9X//Of7O9+V926VVZrgnU4Tr5C+dikQkggt7Vm4znSPVOKRWUBCW0hbVDZSxNzLLW0SBEptB92jaYmWyqBa5kdfsi5nDAWBNMNLGlHvSkiYNrbrmjJyEhKJSoVe/RY9tKL6vhx1dpm0opSJmttV+fOZUeOJEmiK5mu1VSlQnFWw89v77i9MvXe5tPff797s2rOqbSitLE2k8qqaqvdu7f6zEy1eo154vH0v//35LHHm4/uvXT8W21TYVNdrQpUB2ljDLgyp7ZBbufnPEPycUGzTYpc4qFEg1uU+jxce07dvCKOMCWqCUeXpAS3ZpqszBoqJCYRwbEF/B89Et4oqSqV6tq1n8ydNz+Xy2vcV6ZTomESAh6JpdfeTSWttdfWW/T21uFGigrFIAjDMMrngyCIgiCSUra2tnZ2dnZ1d/fWezs7O7KsEkVxEEaQKsIoDqPCqVOnV6xc/cEHSz5ctnzf/oN/LAesWrW6T5++GzZs1NqMGzdh2rR7f1FU9R9nz57duvWrv8LeYs6cuf37Dzx48NDP/5M/KVvU6/W2tvZKpdog7tbaR/mlUh5fqmhjgU4I06DSwxmhJ54ReuJJNhmc5XYBeU5Dyg3SRFH7givDuLzi+VIXjsmEWToJvxVS2tQNNElv/oNbeCjcvBbECKkEbh5Gta6QuN9JayOFJI5RUzfiSFpYIMNFpVTKaItPsta0tulTp+Wtt9R+d4Pe+uWZg1tOf7Mu993upuPfHF4764vnfnPghT5n3ux3+pXfnXjj9pNblhXyeWVrttqhKx2pqVWema3vfch+teXS2fX7P5387fJ+e1ffsuv9Gw5vfriUP2effia99ZbqiRPltnaL9nAKLzX4hzs5A+Y8CA0QA6jqV0prNnmkPo8aL2iqKO7zP0lQa4iz0Oh6pPCNSLWsfWkNaqJMKuhppJqjGpwUPhCRnfbUGaFDH6OMNqrWqrIKpG1M/9YmNmUhENEGRkJq1Kb03vv6H/6+8t77dsUqM3WaPnzYtrVLvPONEFIaqzs6RZra5xfZf/h7deBQ1tHFNQ08pFLQ5iKyZ6yQ4JwBc0hA1IMnG2rKJNotkwMHenahahbhI3xaSmlSeKCclDQtYbzRJT5KvDqTKjmw9lJUG9F+AaGMsVlWWfPx2nnz5ufyQVapSFC0KzyzcKywsbapMegkL8jDXCrV1t7+E4Glo6Ozp6cHvYc6O69c6ejp6YVQkw/CIIyCMMrlAyAk4rjYksvng6hQLAmly0mSJKIlFwRhFIZxEERhFBUKxf37D8yY8djgQUMGDRoyZMiwyZPv/uqrbT/67pAtPv10Q1tb64QJd917731hGHZ2dl68ePHzzzd98sknR48ebafPL6XcsmXrmjUfX758uV6vt7e379u3f8WKlUePHu3u7t67d9+2bduNMcViccWKVZcuXY6iaNOmL7777rvubqflPX369Lp168+ePdvT03Pu3PlPPll36dLler3e3Nzy6acbtm79Smtdr9dbWppXrlyZz+dPnTrd3NzS09Nz/PjxlStX79mzt6Ojo7W19eTJk598sm7jxs/Onz8PjMuhQ4fWrftUa338+PEvvtgcRVG9Xj9y5OiUKfeMGHH7woXPf/XV1z9TovanZot6vd7Z2UnAhSVEAu5PC4iBVCC1VG7bGrmKKk9dI0kTRU136odjaMyhWnHqESEqlQpKqqDMp3bbtSAs8AXrOqUkJiEyrDVa4FgG2qwqJudJSaLZJNUbaFL+Vg/SidKsItm8gyO0VyNrbYTUkopHgrnc6nLEjskiHoAF3dpmT58WN91o75poZFrtqpusNW3tbDl7fPOc/ttn/fveeb89+cat+uzO1s5eaTIU+NpUaGM++MDecL39X7+pvv9hePHIkc8e3v7av33z3siWMwezSps4eKjy3YmkUtXaaOWshMjaOuXPptHhVaGSEmpGKn5RclbGXgqiBuQDqYmd4s0WideICKmNIXTOJhJdKIx1v7IllZrSpCaQbpqPPgBxZsZKEkRJ5X02UliR/7ESVKw0xDK6h422QgiE78kpXaWplNI8/JD5f/5O/uM/mEkTbVNTgtCNwOfAlklrVS5n1q+3ly4nguXXJDNVCuwuhJBGu6UAzDOz4BUPkdReta6sdXyStdZ4Nv6QCJWnfgaFFYV7t8GC8yggimlKA/m09Ix+boBtlSdrVtUaeNAuiOK4rb0dYIZqrWbTtK2tPU2zarWaZpUsq2SVarVaS9Msy7KsUsmySmtbm0nTtFL5YWkPgFIr2NK1tadZVq21ZllWrdaq1VqWVYrFcpLIUqlcKiflRBRLSZLIuFgslZM4LpXKSRwXi6UkiguJkKVyUionxWKpnIh8ED7zzHO33jr4jjtGjRw5euTI0bfeOvjhhx8Nw+iHMQ2yxcaNn124cGH06LEzZz7b0dEhhHj11dfuuWfqsGEjxo4dv2TJ0nq93tR08amnZt5558QJE+7asWNnpVJ57bXX7777npEjR7/33vttbe3Tpt17yy2Dz507d/DgoV/96jcPPvjwQw89cvPN/aZOnXb48BF+x+3bdwwdOvzNN//Q1tb21lvv3Hbb7cePnzh27Pj06fffddekkSNHv/LKq62tbVu2bPnXf/3VzJnPTJs2ff36T3fu3HnPPdOGDRv+wgsvZlnW1NT03HOzJk2aPGTIsMmTp3z99bZ6vT5//oLrrrvhmWeeHTt2fN++/RcsWKS1Xrv2kyFDht1xx6hRo8bMnj3HGPNzQv2fIVvU6/Xu7m6vMFe+AANKS1bQM8/G8AXUHVobVkwymqFJ3gfhCU4Czm1Q3QRhxbljMt3tzl6Dl6pxmhmMfVC9KqWBwyBhLh4wrOtIsilJMov7pR0y696R7diEUJVKhSXtGnESnQipid6HD59mmVQqTTOshw36cSqts0pFKVVrbdXt7ZUjR5M1H1eU0TbVxmbVmjL26BfvLr33/1tyz//YuWJBVkqMUFmlorRJ0xTIHpNVqhfOp9Ompf/0T+mXXwfNJ09sWtR0+KvWtk5t0vRKh25rz7LMGGuszbKKUrpWrSmlq9WqUjqrZFqbNM2MNmmWWWuNsdVqVRtbrbVKpSuVmhAqrVSU0vDnWVaxNjXGVqoVrXWWVYRU1WpVSpVVKnDxW3I5rU2WVazNwPI6y6pK6Wq1ppSq1WrwJ8bYLMtSmxprbZpqbaA+qFQqWplKtSaVrlRr2tg0qxhjrU1tmhqDT6tWa1KqWmurVhpeDb6ITdM0TeEqKW2q1aqUulqtKW0qlSp8Ba1NmqZpmlprwa2kVmtVSlfa2tS58+miRWrR863FoqrVjLXGWmPTLKsqbSrVmtImq1SETbPuXmlsJasYYyuVCkCplWoV2iMptaKUhqQd+5BrUCrTXgqnGwTvHOU0UdT5QY8rmfVxR0lyPYf9mdZSqYxGoMpJorVbv4qTldo4cBUXGcBiVJFmGfQWDz7w0HvvffDxx2s/Wr5i5cpVy1esWLFi5YoVK5cvX0H/XLV8+YpVq9Z89NHyVatXf7R8xapVq5evWLF8+crlK1auWLFy1eo1n3yyfu3Ha9etW79mzccrV61euXL1smXLl69YuXz5iuUrVuA/V6z86KPlH3740eLFS5ctW/7B4iVLP1z2weIlS5cuW7x46ZKlHy5ZsvTDpcuWLv1wyZIPP/xw2eIlSz/8cNkHi5cu/XDZ+x8sXr5i5fz5C0eNGnP77SMhVYwcOfqOO0YNHjx0585dPwxoq1ev6d9/4AMPPDht2vQpU6aePXuuXq+3trY2NzdHUXTs2PHbbx959933lEqlNWs+/s1vrtuwYWOhUKxWq8ePn+jTp+/8+QvjOFZK9/T0PPLIjNGjxzY1NR09emzAgFvuvvueLVu2Ll68eMSI2994401+x2Kx+MADD9133/1SyvnzFz733KwLF5qefPLpxx57vLm5ec2ataNHjz127Pju3d8MHHjr0KHDX3jhpUOHDk2aNPnee+87e/asEKK7u9ta29zcHMfxpk1f3HTTzXPnzu/u7nnjjTcHDLjl2Wef++abb5988unbbx+5f/+BarX61FMzhw0bsWHDBvjb/7xsUccx7xq3DqwR4nkLkEmA4SUjyAy5+gAIyrrBHTNNGQLCokmR9NYilpokQqMCxx0wpTRbiaDqA5HuBKe0aMGfmzEkgY0hy8KyEAzQ84xhggQMehikIMrCFQLgqeDUUKwEYzWh9BT03tQrDA+i0B6iJ8F6uEFWp6m0tlqrCakgmdmsolry4sjBcwe3nT6yMz6wV0+YoJ5+WhRLaa0mpKpUqlIqk1WSSlVHsX35Zfuv/yIee0I3N6e1NqkMdFQ8OCkIi8iyCmWsVNEwiklTohA0RKI0Ta1NFb6OyvjiEApRySqK+AZIOUiuJkIIKQgxz7IMAiJMdGpteQc7XNhKpSok3gzk3aIoiuHnSYSsVCpSIqBnrJVSg2O20gbWvIOOLssyIKKII1HaGK0tpAchZaVSoXZTkV+Zs40xxtpaLSmWsjSTlYolg9gySoe1sSm0QbzDAygZdwRoAN7QnQz3Brtj8d0ChwL5AHLehQYuEYlF/YhVSoEVpnRHyd2uaABskflXZHzg92QJzUspg15hkqAtISS0MjjUYjNIeJ9u2Pjkk0/NnTd/4aLnFyxYtGDBogULFy1YsGjhwkX8r+5/L1i0cOHzCxcuWrBw4cKFixYsWLho0fMLFi6av2Dh/PkLFyxYNH/+woULF81fsHDBgkUL4W8XPQ//ccHCRfPmz589Z+6cOfPnzp0/d+68OXPmzZ07b+5c+te58+bOWzBnzry5c+fDP+fOnT937oI5c+bPnTtv7tx58+cvnDHjMcgQnC1Gjhzdr9/ArVu/+mE0W7VqTf/+A++9974HH3xo7NjxS5cuA9ypVCqtXfvJc8/NHjHi9nvvnX758uXPPvusT5++c+bMvXjxYr1eP3Pm7NChw6dOvXffvn3wUg8//Ahniz59+r700is9PT3ff39q1Kgxjz/+hBc/u596auaYMeNOnTo9atSYt956++TJk6NHj1279pOurq7jx08MG3bbihUr9+zZe/PN/WbPniOlbGtre+SRGWPHTtiyZSsvo71w4cKSJUsfffTxQYOGPPfc7Pb29jfe+MPAgbdCn7Fixcqbb+736acb6vX6/PkLhg4dvn//gZ8f5P9s2aJer/f09Fzp6IBIDQp6theEeqfMyneTAiAOEIHGxSw2SQTXO2yHzhirIgV9mdLD1eGYXTZpnkiTLhP8lj0sIsUQjCueTJmM/ht2RiIpLSV7qYKinw4quWxCGqMWRKMmnYS5PGPYoKBHGCFNWQ2stJOoEklDayHAkzXLwFBECKFtmpTK+u13dJ8+1ZnPmi1b9bhx+t/+tbz5S52RnwSNLltrVbUmlcoWL07nzTOJTJTRWjv1c+qwJgjcpKBPSHpgwS5UEq4N1w2RJW81HqufoZJ1kk1QQBmTiAQaTfqNyJwK4CPsIHFBQpIIS16qZeelqgnYQWEufM5yGdtN5bxULVp2wzUsJ9qYUpJwgKaCgVxkYAF1guMjEEYhQUoFGJcyxpaF0FlW9laHgvaBVV7QtnK17jt1Q8UAzyGIzG0XLovkBxWSpClX6abkkgR+BUPrwuB2taQbLCeJszkhpazB3xcrpKuHWog15HkLbYyQMIGElY0xNkkS8CVMhAiCMI4LhUIBdEf5fFAoFJtbcoVCMZfLl5MkyIeFQjEIwiiK47iQD8IojltyuTgu5HL5YqnUksuXSuVcPigWS2EYBWEURlEYRvDkuFDM54Mois+eO9fc3HLufNPly81nz51varp44cLFCxeami5eOnvu/OXLzefON7W05OB/nz13/tKl5rPnLlxounT+/IXzF5pyuWD3N9/ef/+DQ4YM41QxYsTtI0eOOXT48A9DGSBRq1ev0dq8+uprY8aMO3TocBCEjz76+IwZj65atXrcuAlTpky9dOlylmUvv/zq8OG33XnnxIMHD3V3d2/YsHH06LEjRty+Zs2arq6uGTMe87PFa6+9ceXKlZMnvx81aswjj8zw33TlylWTJ09Zv/7TMWPG7d79zfbtO/r3Hzh58pR7771vypSpgwcPfe+9D/bu3XfjjTe///5i6AZOnz59//0PDh064q233u7s7Dxw4MA990xbsGDh4sVLBw0aMmvW7La2tjfe+MMttwzauXNXT0/PqlWrb7yxz7p16+v1+ty584YOHf7tt3t+foT/c2YLePT0dCtY8MvesRCOywlGbaDOaGMBGw8IcmigA0ZqQkBRPdcahcPAFdb4U4utnHxFafTXzJyXqiIfQ49dJ19MCk+KWHFNXqpIY1jLfQ8r3xMhWIJCdKURoHB3AwEoX0FeVxtfQS9+2IK48Tf6f/EOS/JZQQV9mtmWFvn++3rChPTmPur66+Qna02tlig06LW4SIrCsU2lMVoqKXVKhARTTVJpIQQh+MqfMWRra1bQS1TQo9s8c1Fl8kBFWhjd5nEbLks2WVGmjYb/rjQD9A37+AwOtVD6gdE87F9tuQy5SlDnV4FfWSmtlVEomtJUcygaUyApEQl1kgSzHYiyMpLbcUYhFgR5OGp8vfV/pKVWvGEFQEtSe1PD2sCZGWOF5IlrpHDgS0nUDSI0maAmym9BEp5tUmRPwD8co7g0s4JegShqohZEeyWapU1lDXJbpSSBvXyUIBdqYwFy1EbbLNPGEpRXU0pnlYqxFog6Yy2AhFmWaWMqlYrWplatKa3TLGPcD56WZZVKpaq1qVSqgP3mg7BUKgdhXCyVwygCIWyhWCqWymFcKBZLYRiXSkkQhIViKQijYqkcRYVisRQXioVCsVgqw5Pff/+D4cNvGzJk2PDhtw0dOvzWWwe/+NLL+scge+Yt6vX6li1bb7ll0AcfLF6/fsP1199w9Oixer0+efKUyZOnnD9/vl6v9/b2bNmydcyYcY88MgN4l5Mnv3/44RkjR46+dOnyU0/N9LPFq6++3t7e/t13J0eNGjNjxqP+m546dWr69PtnzZrzwAMPFgrFr776ul+/AXPmzP300083bNi4bt267747uWvX7htv7PPeex8w5VMoFGfOfGbYsOF79+5buHDR8OG3VavVYrE0cOCtzz3nssX27Tu6u7tXrlx10003r1//ab1ef+65WYMHD/0vzhZ10ERXqmUhpNJSSbeoi0yfJCvohZTK6f8EPY2hUpFIhXWT1jxfmkA4VhRxsMKV1A0oVBMKZahrcfMWZAAFcYqqS+nmNnD6idQjCN0qRoQapsbItshY0PV4PndAw/DUGNGqSivFZlmSfdc5HHg5T8EErJDSpLzAzmmEpFTKWlltVWFkvv1WHj5irUko5iKpow3sloAxK21TAYgQvg4nJJQ2GlyaZoSQBuhokGyy2RfLupTWtPGUW0BHNeGsAFCpBuYByF4QpohZgcMtCEYx+JURsRGuA+ABTNQL0cjCVR0ASzYVatVkmuKG6oS2sVKbRxohitTUxkFYJ4CRJD3U5nrDKKT3k7TgS3KmtK5ahyewIAIgU81pVSitWTcIutiGr5DQYQEPx9QBUCiEVejOiW0N3HWAX/m/sqRtE+g2T+AYNjGe2zzkPEreeCTxKDmtB22rJFdm6FvodQRr5aGdQVm5p5VXHuyGomfY66c0tJKlctKSy8dxIZ8PC8VSAF5P+TAMY9BEBWGUD8I4xhYklw/iQiEfhFFUyOXyQRCGYZwPIpDSNl28tHTpsgcefGj6ffdPv++B51946dLl5h+NYKtWrb755n7vv7/47Nmzzz773OjRYw8cOLBixcrf/e6mzz/f9N13J0ePHnv33fc0NV0slcrnz184c+bM5MlTpk+/Xwh57ty5IAjnz184aNAQ4MB/Zraw1j788CMjR45+4onfd3d3X7p0aeLESc8++1xT08VCoVgqlXp6erZt2w7ZoqOjo6en5/z582EYvf32O/37D9yxY8e8efOHDRtx7NjxL7/8sn//gbNmzfmJbPHaa28MHjx00aIXzp49+zMD+18kW9Tr9d7e3s7OTklBDSEOuhdZSgTVolBQ9Svel8InEDwkKPSA9JAQG2MSKchoyEqUeWDQgWgopcrSCsxbSI+rIF2KI+F5GJhlJ4QaG1B3MgsinCsUVmqgkYWjy56sTMNY3hwulTWp1hiAmLHQyvg5hqtFKgAdrsLABSrKSDelbCqzikwzgVOHqmHG0LM5gaQL/1Gggl4ZVxeTtTWlcBoGpgx6VTgmTZRvGam9CRtJFC7XrQwf+ReZFWWMOvKTIacacpvX4DZvjH9hBQViXhytFD/NLfvjb80qaikbcp4giwGG6SXJKzB/U5rR2iQSuDehNPqHS9L+KepfLUmbIB9I6f0Tvi4ppxPmjUijDDApEleNw6rwRehwSchS+DS6qYyzS3ELChX700glNYJXTLAZDPfgZiidvgPZHcnugXzdiEByjoGJ5zYvFewxdHQdPM1yL+WpqAUtp4GvnAhRTkQuH4QRRv98PgyjOJcPorgQhnEYxWEUI1oVRGEUt7TkoriQz4cRQl6FIIzDKIZ/BdFtsZR8993JffsPHD5ytFxO2tp+XMW7dOmyX//632+77Q4AglasWNHd3f39999PmzZ95MjRzz47a/LkKRMm3HX27Ll169bffvuou+6a+NBDjxw6dOj48RPjx995550TJ02asm7dura2tqlTnSbqX/7l3xYsWNTW1nb06LGBAwdNnTrtqvd98cWXfve7m15++ZV6vd7T07N58+aJEyeNHj120qS7582bL6XauvWrf/qnf3n99Te7urpaW1sfe+zxsWPHjxkzdsmSpZVKZevWr8aNm3DXXZNmz55z++0jH3308dbW1ueff/Hf//26L7/c0t3dvWTJ0n/+539dtWp1HbFZhtMAACAASURBVFGsB371q18//PCMH7kEP/b4S2UL+LbSu6Vw6xbRCYIOmCIFLfb4lrZluAOGNg8EMTtxiHQuT/yauLMPDpJiYa5w1lJOsqlwNESSmpBwIWxBuMfXym0j51DlhssULaCWStH8HR4wolKB3mAEAOK2lJoV9Jg7yTiI31riCvRGJRh7zOH5R8zHCXzRdA/zH9EzGtMYrruhg+qtOlCOQEZvV8koB11qV1RqnBeDQOBGjjNGhDAJcSygwGQ5NSqOFDROARHN5QODg/TwEwgsz91soO+lijHOGCwOaFMpf0dDq8UxmyqtiW8w7nXwS1G+wdDMadVL3nAH8gAEljXwE1MHqZmjQoNFmqrhckqRnyZmPuUKfArHNJtCvymcFEmDqAyswSGSONsER4kk5nTWFG0BoaYfjhKttuSWC88aD6NgDwRkibFW4c2He5ThR2TOjE0PlfOgdSgclwU4fGMa5CRRXGzJBZwPgiCK4yKkCsgB+SAkW9kwiuJ8EBagBSmUIDfkgxCHLcIIUkUUF4IwKpWTuFgsl8vlcvLHpvPOnz+/YcPGzz/f9PXX2y5fvgwccm9v74ULF77+etulS5e///7Uzp27hJC5XG7z5i+/+GJzU9PFer0updixY+eGDRuPHj3W2dlRr9d37/7myy+3GGPK5fK6deuPHz/R1dWVJGLz5i+/+ebbq9730qXLW7d+1dyMHU9vb29TU9OmTV98+umGAwcOtLa2BUG4bt26778/1dPT09nZeejQ4XXr1u/e/U1ra2u9Xr9y5crRo8d27dodBMGBAwf37dvf1dV14sR3GzduzOeD3t7ec+fOr1u3Hgj57u7uU6dOf/75JsDWfs7jL5Itent7u7u7FW7UYc8ZrpvIBJBQCLjR/duUb2JsQTyBPBAPPiKU4DlkB1MsVLneESDBch8ApeiKGA7pPHYwUiSJZCMjRA9MQ0vETm34ygRe89wZK+iZhqGCC7+CpMrahXVvuk17qZR7IKegJ72y4q1EUgnpfV9ryzjEy2FLYfpEtEQTC0KOJj5faiy4YPlKML44/C4cpHCJOqdbCf2foAE0jHqk7UE6gVboECJPU8TaG6mDD8/xkWpPco4REm4zX9tjYZ0D8MOe2zz3QLxVgq8toIgQsIRHwwghlWfuomiMA3sd1IBZpvqVhkEfy4UFWK6yfRZzZlyySKVwlg2fgNtn6ftKbdB511jD+YnHEtFNB8syI5XSStM1xL4KQeA0pe+oBbrNKy4mmIaBWxSSnMJWEhssYxxyZciCgeQshps5IvOpLXaCCwL0GrXyEjMr5hWlVKFQCsMojOJ8PuB2obklF0VxPh9GcQyQFOBRURzngwDbjqiQy+H/LhQKQRDFcQEyRxTHQRhFUdzckouiQhhErf9Zrun/xzz+/Nmit7e3o7OzVE4IiwTy2cVBlqhqQnIkjC575n3WrQIWMLXLkxyoqgJsRFuQnQgESR0EhC9LfECZ4rXbPemKNaiYEAczjo9F6RSBwhhJORz7LIikncYMcRhjYamGk51AMkMnTpAzOh0wFnHEaRMOxlAP79rkiTb4tEjLI+wGjo28qRTHRxB/N+ZHFPQN0gOD4AAS2rDSGTZuNhgQpbDVTdJsMMFunpeqEBZXECKBwR1kQq+GO3eRCYfVWOQISQI28FKFd0nI3liT8o1RRHQoKifukwtpqFwlYgN1QeUyWEYqHshXaO6CcjvCNhXcOTC2ptm1heRDdCVV6hkuGW/pr19GlBORom9xSimP/a8E9UDuIlPSxZtKa1z0JFgXa1MhkT7RtClEEd8gaNKTJd2w6wIbL2pBuN33Gmue28cNenziANoqJyTiMFdp5RHxY6GwYT4JE4qRyq1xZRIefuU0TeEnDsMoCKIgjFpyOfR3igv5fBDHhVw+jAvFXD4MwsixFzkgM4JisZjHJ+CfwJ/noAWBvJIP47gYBNEfw6D+9viJx58/W3R1d8OSAwYrhJRaWzjJiceXYp2i8BxC3VQm+QrPWyBWS/WOpP1icHemWQZaJilxm7HEVcBYVNK8Bc0201JY7bUgiiKFpY1JNNNH3iH0RVwr8wMvVWreMRn4qEs5SUg6jGAFeTNAvCBDdZHgRIJNFVWI/NYaBb6VhnDsKegVmDegP12WCJkhm02okVICFfTgTQReuQmzIByOEaOj8MFu8zyxL7GuN1qTJJoUon4PZKmZg5sBf3QUqlohhEZra9qgBxfZzaw0eqlSz+GAfq87KSdkYE7VMTcfvs9dkiQmJXsScuXDdlBphfbGmXeLgoQa+g/E/X0TQNDmaWTy/fUbiKSlaQb6JRRJU8Vt0dxMOrldkrDpgCRMRhu+yDQMRKUAHSW6yASseZUWNtZkI48XmSok0sV6o0tkHozVG9wzll0IE1x4xWJcKdVVc/Up656lMtqyVp5vQvMjWnmbJEIIRYREFIRRHGP0b8nlwyhuyeUhE4CnbBQXgLsOo7glnwdJblwoXm7JRXGcD0LQ4AK9EQRRGBdacvkwjgvFUvtPmo787fHHHn/+bFGpVMBgQzBtoPxwDLNsHI4l02VQRtlGySa0KATsog2U3wFwdcw3IoIKXBBBYHItCGIaioz+oeBFEAD1juylSgp603jApFsgQ5wKK+hRJWlIQZ8QICM9p1WEgD33qnICzrvc4ytX5kve9oO2Rf4AINAMfFB9BT23IJaaJE/QBUy7cPIV4fhSZAKIAvXVzy55K601amq9q4dhlAFrgNqoBUE/bXAtZb6BIERnA8VVJzVeUpLnh+JpZFYHkfqZXsSDejx7Wmud2zwBIPiROK9jRZwIDZpvnE0jZIl0Qfg6ZHNCGToFZyfk6m0KWzfongHnDKiQkBVgJQK/TjkRaZZ5hQVdN5ojkUqnWVYWiesJSG6HKK7/K1Mm0MbyrhHGD/GUEeTLGdoYK5Vh9DVFhzfO8Y53hM9JIC029+4iWyuF8uSFzuFfk609o69S6SgqQPTPh2EQRrl8GMfFXA5ahHyxVAqAwwijMIqCIMoHYRDGLbk88NiFYhGMZvP5EBqRfBjl8gEQGM0t+WKxbNP0b/sqrvnx588W7VeuJB5fajzklItBKZVJUafP4Vh4JBt0uCIRqKBXDjsmXRD2JYwsUYmNMYXrOAdWkHes8RT0ita6Xd3KwMETrvnQaIROGiEyMlLkkAgJj1Q3aSNtrmAYmKs/g+NvpKBPwBHahWNFG16JYBR4wAgHEw3jb96GMuwGKoxusw6KZaNcqBKOz26G2mgUPik/HBN+iGInQtu473EW2e7nw5zHAJSUUnsb3xR6RjnAmukcS9tBhMeXQvJA/NDDHgHJcVaP3owhRENlPPiIGk14QsNFVujtKgk/tB4kJdz2WbzI3LoZyqyShESSfHBTum6sfpY0mwkfUNHMnbvI6B/OFZK0JjUcjgmG8i39Kf5qo51fDoG9rPmWNk35BuAWRGkegFXMNyjSLwk0zkLEz/+V6dhiC+I3SbDwitkULBeVhs9IH9gDV5VKhGzJB2EYh2Hk9EvFEiNLURznciG7yZLYKc4BrY3pIQijuCXnqA5gNcrlJIpjY2yt9W9ExZ/0+Av0FtUaKPYQdleegp7JAxThOXkG38RpmiWJhNla4ynoWTrJbLMAq0uWWqL8yXAhkwjJHUaZ+FLCo0HSh5i7pkWtgrS2zK4rFqUorT0ZDAp8U1bQG+Xp9+FgsHQKsQLaKatYY+pLPwV5qRIWJHHlslYKtZjEl3oKerB8oCFeHlvjWGOMSbjiBuEKvZ1ULqxrWqQMxoLQPxly+qL4yEMVVnkW2fwr89PS1AvHSmpM9g3DKKJhFRLxrogF4cBNlmUcqhCHBJ0YjmoaX9bMSjCuUZjBTlP3NE3gPoZCMAZntxJQEEhUpjE9C6AKW9JS5SE0+ySiCSC1IFAEiAbjW66W1A98DOkiG4Fe/ZLvJaMttFbQQkpuvJCgdrpYxMqIQqBBTotGUgpXqcONACMQCR0iw3aHcN0oxiutrbWJpF7WCahoKL2xgTMeu65pbw2Ug5y6JECXElelSSmdLjaMA8CXQiC0Cy25PEie4rhIAFQhCOOA8kouF0QRSmZz+QAG9KKoUCgWrU1bW9tqtVpnZ2dPT89/HLx+8CiVyjt27Dxx4rufflqaZvv27duzZ0+9Xq9WqwcOHCyVil1dnYcPH9mxY0dLS+4a3vqv8PHnzxZXrlwh4FUpGmpVZPKBB5WCVNqgrnMaISk9Ck7+SL2jGyTeyg34ENdHrYM2xgoe2KbZZtyZ4S3a02TWxDMNRjshlnae1ZZLS8Z/AeeFnkDzPCBSoJKoY500SuMJf3A4Ml0Bepox2lDmoBJSOY0QPs19EYnjJo6utKmSWNcLwsEYoOdqkYWhXDsrFAspS2WpB5F5s4EKXoqsHi2GdWx0KM5qksZZa8G1Xrgdt6kLx8yX4l+xaz2sc1DQQUpy/oAOUip3OxmDi5uAP4DKneFQqBISdOWTCo1skbuWqLzFgcGE9KyalBqKPPskIUKZw4IaECGQcUulFVU2jrX2vJYlXmRDgyPGtSBeZcMlizE2oV9BscDXGXylGnwTjBECdFbeUaIfUaN0W2kDl5cLF6cE8+8oeHHJglc+kuwML5WbJWTnf8JyFcnf4UjCR4L8AU8rl5NcLo8zd1EMWysgW8RRnA/CMC4EQRRF2Drk8kFAdEUQRmEYxRE8IcYWhMb0iqVyZ2fXnxjNdu7c1adP38cf//1PP+3cufOjR4+97bY7Ojs7v/3224kTJ589ey4Mw4kTJ99ww03vvPPun/gx/koef3q26O3s7GRPq3q9Xq3WoMBkvoEheA7HWrudkXzaAcxhJT6mHGwa4L8LAnxIqGps4s36QjyS7riyfAVfB5OHYLsq3j1JhIFUihWKTr5itHLtNvbUxOJKYtcVbYRFpSAq6P0sZbzcgPFOX731QXCcVSS3BwSMVS6ap4ily1iKtIkCfTJwTzLR6Yies5IHYxbNcHDZS2SkVhKGUYCiFKwwJhrGcHSQ3lgfAWX4ZMXOXYhXAEOgWBMlpWKJqqKUiSkN7X4RZTJuRwX7dymlXAOnyW3e/76SfnQ3BGBsmXhXmzbQMFepqBXdP9gDobeYE/gSDqZS68bNjDHa6+242He9S5ZxJ81fWTKZDKSdt1xWSOn1SVQhSelvLNZoAqipsiFw1f1wsFWM7VWk8iYr+VsbqucS6oG0NsYiDsYT+66282yvWNGQgGiKKhtDG674VmG0EObvADiK4yIAUKCODYKI00MYxfkgiuMCznUHURTFeYSkoiCIcCyDraUCnOOr/vHteD/zsWfP3mHDRsyaNeenn9bUdHHKlKmTJt1dqVSWLPnw+edf6Orq/vbbPRMm3DVu3ISZM5/5RQtN/2off1K26OnpAW/XNMuMtW3t7ZVKtdbaCpooOGBwewE0aXjcPxEOHKBgRxyAUEqzZyeTyXCrCejJQaHoAeuwxILwB+ZLtSEFPZzDLAWBqaWCl0AhGluzsL3Z4liAq+tposqwkZFwkk0pSaZljCHjOUSByuiNiGGFWiWtDVDYVynBDDkLSU2STaWUYuyYhLkIDacMfyOwrhQvYU4E8aV0kcGTlbI48UkJuZgYK0jaqJjq0Fo0zlsQ9sIVLsRZhBll4zBK6tEwivYPan9AnQgJhKSgcWHLSKlAsunPBhpjWScNv7V7HV4VRxENkTQhyEs15fuQNUJCSEm0hAYDcNQIVThXQcEhlIRsTb1dihfZg8tc40XXMMsqSeKGQ2ljHSiMneYt9ZSs0FPCL6KNQVcmNgVIBCxbBdaBNAs0ykNOmvBkKTVZW+Jn5hacb2zVoPfLBCnEBPZk2JL6BAzvzJA4DIR0l6SuAnAw6CbhslDitHAkEyFyYNEBwqeWPA5GRDHMSUBKIC/CQktLDrhrAKaAlvBHtXP5MIqLLbl8GBegwwjD+NoAKH7s27f/52eLKVOmRlH00kuvACS1ZMnSO++cOHv23Pvvf6BcLv8pH+Ov5HHt2aK7p0eRbA7kDeVEVCoVgfQyIkKS/I4YwU+SxFoLPm4CoQ9lcDWeJMUkKuhLqKDHkp9NLFDKTZJc9FKlpV3aqT7SxOOHJctOfqigp/OseYcSb/82lk+g5GrOOCMjpKa1ZuEKHlTPS9VpP6haJAKQFaLOyjRJiLegPd7GjfghIY9Uv/UU9J6DEMP0zBILT0FvXQtCYifGmiQr6J1RSrnBSxVbHEVu84omw7mSNSnmPK3ImwRAcxoGBpt3TrqKJLaKIhSjGaCLhasr3DCKARxfWyulyq7yUiXzPu/3xVHBhDSjfnerjSFOB28DIaQxKSvBsizDppDuZMZ/AOxKbZYkCU3MYQvigatS0fJgJz0gHJ+pAiAkyCxZplkFeRrAhbAFcd2As2ikMotLJd04Ywi3LnL4bJlM9sZ4i1rLG841lggpYblGSg3Mv/b7CbolNLknYAvCpI4zoUFNitIGlGnFUrm5JR9EcUsOVUzFYtnZdYRxEIR5FDvh8ASw2YVimUa4I3aLwonuQjEfRMViGeYtcrmgWCxdW1GfJOKtt96ePXvO22+/M3z4bbNnz6nX6x0dHdu2bf/975986qmn9+8/4L9yU9PFe+6ZOnnylIsXL27c+FlnZ2dHR8e8eQuefPLpjz5aPn36fcePn6jX68bY1157Y9myj7Zt275gwaLOzs5Sqfziiy/Pnj1n3br1c+bM3bFjZ71e7+zs3Lz5y0cffezNN99MkqRer+/du2/u3Hl79uxdsWLlo48+Bp4i9Xo9n88vXrzknnumvfvue1mWXXMw/5mPa8wWvb29xik0fE9WH6xAUNir6UiymZBIiapRhzOQtyt4sgLPyVgTg7/lJME4a8Ei29I5xMOA7T8WWbxUw5VvEMIUhWNWYfraHu57AFySSrFROWtmlNaSopjFHWqKLk6FFfSG3Jn8KMZzWLzYgIJpJr1wzEedp894HEzxaJ5SzNInrpcinlO5Bk5qxQ0HKPG9NQwEjEitPbd5SN6cUTy3eYzyxlNYkSbHhSflgDJcBSEahbkNzrvsNk+vgy2m9wGYUYefDjHJxDNzlVI7mxOE7CjbJbDIISWrR/54vnliQuscoNGBDkbwmJlBy8iEimgkD7QhoaomiBKHPCyxIFwSWeMICSFUmlUoHLs0lpB/uCSd7tUXx9sySQ1cyhI7rwxKUlaCeUv6NJlD81lmkFbBT2yQ7wG+oUyjS0wBKlLlcSdH6SdLnGMgSkXg6xdLTuwUF4q5XBAXis0tOWAvAI9iZKlQLAFa1dKCTw6otwjDOIoK4GoOmqi4UGgGtyiatLiG3qKzs+Ott9655ZZBkydPmTLlnkGDhsybN7+3txesyBcten7GjMemTJn6/fen+E+gt7jzzonVaq2rq6ter5fLyWOPPfH22+/s2LFz2rTpYPUqpXzyyadHjRozZsz4hx56pFxO5s2bf9ttd8DfDh489PPPv+jp6fniiy8mTLjz6adnTp485cUXX2ptbd25cxeYoj/wwEOjRo0ZNmzE4cNHarXaI4/MmDx5yssvv/LJJ+v+erNFrdZmiLnStBaCsQIWgFI8JnG3H46RKmQWEVnrBgW9JedkAnA1Mg0YjvmgMpKjCFk2NI+Kk8OJVLgKCQ8YqwkVKeiVp8TnDaOKhExMA2rPpgmwY4qzlkRTnu8btjJOQY9hXbpsJHEtBF4cwJeEvEpBj5Ei8S4yQiieZJMCHK/E8L1UkV1nfNy4/TySeU4IXliAe1MI2hgon+FLUdS0zH4rY8plYdESg8ffMMnDdQY9K+t50AiELVgkyk9dzYFTckjDUG6AuXosxr0qG9dCUG5wbvPelJzUxgiEuSRnHc2DnORJo5yXqpvHhqIhTdOyYO1pWi4n0FfB3kBFARQjvtblckL2xk6IbKhhVc4BBXMe7GJihsAQ508CDRL4gmGtzSSxR5qIDeWZ25OlP/wEinKe0pTjnZuAcGcEB+4UObz5wyjUmSk3Y4giBeGBtHQuNLvNQwERF9AfsLmlJaZR7VwuD6N2EQzT0dpt4CqAhMBhvbiQ9yjuIIxacnngwGPSRJFbVBAXitfQW1y40DRlytTp0+/P54NNm74YMmTYwoXPa60ffnjG88+/AE8YP/7OpUuX8p9wtmhvv8IvMnXqvevWrW9qapo06e4lSz6s1+tKqVmzZg8ceOvLL79y+vSZ48dPDBhw6+zZc4WQL7/8yoABt27btl0pfdddk+bNW1Cv19999/2+fftfvnx57959gwcPfeaZZ2u16uLFS/r06ffZZ59fuHBh8OChjz762H9CnoDHL84Wvb29bW1tra2tHJdZIKi83TiGhpbhziP+1pdssgYcpbFO+knmyaJBQY81HbwRcQMI0KOC3hia4cIte1wsN0A0Bu27GaoWVGpx4SaoqlJKCYlFpdKGhorZ0sCJphRSCM7kioaWeRBdMafdINlEIRaarUpPQe/BbkJDWG/E6yRs/qCRbzcbyIMLQpBtEeI82HLx9pEf9FKSJm8FGerRt07pCZhlFVoJaUvCXNpLoaxJhZCKdl8rYxTZ9lnrUC+OO5jMnNhasqKMkCXkaSBNEScPcjvsCTgLKno1KHvhpyFzFzQ95H7ROMxd8ThekjgiAa4bMEkuHPMiRW9xlqLJcHpl5AOEN9bOajpBUmBesg2/skSpBczVK0tMA4XjlC+Oj4kZaw07CCTCGLc6nhsv/OEIpPVYEDfIiYP9YNYilfJMFuDOwe3clGgVb/km7RMlXbeQEWiXJBGoX8IkUfRI6UIuFwCyFARhPgjhaUBj5AIY0ANBbY5dAkM0gCoEQRgXi1fNWwCrcQ29xa5du/v27f/22+92dXUdOnR42LARL7zw0vnz5++4Y9SiRS/s3btvw4aNw4ff9vTTM/lPOFuwociOHTuHDRuxZs3HR44cHTly9BNPPFmv15VSzz03a+DAW8GCcPPmL/v2HfDeex/U6/W33npnwIBbvv5624ULTUOGDJs589m9e/fNmjWnb9/+Bw8e+uabbwcPHvrCCy/W6/XVq9f06dN33br1Uqqnn35m0KAhc+fOu3Dhwi/9mtfw+LnZore398qVjo7OTm2ttSnOFtBSa4mTnG68k8OownpH+1Ut5BiEWbwhVa2NtRaU/g4yUgBYW9A7Sup28ZYFoRRKNpUm8JRkguw/4YEDOCuHCJiUuICMJZsePp6SWgf5Q/48hmQnApdkYG/EgLVCerzhgEHC0OwfrkB6q3me1lOP4MHGFo2KSs4xHONANKm4dXCWcw4Wx4rb8EVOGZ4GgQ3mBtIBS5fblNZGJFIbp681sMoUh8u4DGeBb4PbvKIgqzxoixeXCpo4kaxS9eRnPBMu2NpaaSEF3VRQFsAFQQhOUl3vvaZ2+Yl4KUX+5HDBFXqyOrd5SZGaniYZEdI0UuBaGctu89KpqK2lXSBQxeOXQtiNOGFugBIhcDeUN5OkyXZXQDIjzkxISRUSykMUuQrS2SSrR2+QU3r+BXC1gfVh+E5p2E2Li2cc7EbdPP9YTnhN1QPddd4IFKif6b3iuBiGMSSJIIxzuTAi4SxAUqBuCmA6L4gATQK3KJi3yAVBiHrZQkA5A16BdVBR7AS1hWviLbZv33HjjTcvXbqsp6fn0KFDw4aNeOWVVw4ePNiv34Dx4++8665JkybdPXHiZOgz4PHDbPHhh8tuvrnf2LHjJk+eMmjQkEcffby9vd0YA9kilwvq9fqnn27o27c/tB1vvfX2gAG3bt361eHDh0eOHD169NhJkyZPmXLP9On3HT16dNeu3YMHD4V3hE1Na9d+Uq/XoyheuPD5IUOGP/LIo4VC4Zd+01/6+A+yRXd3d2dnZ6Va08agtIO0iQrlK85IUipNHn+uMHSZQ0g64b7/j6t3JEn3OBwnZD5hLe1QokEJ78CbBNz0vJkgPmMQGx1y5c36SqWU1Jrlm2xk1CDel5JHtakHkmjh4OKjkO54wGl0hZtnbMCR0eB0G+QSp6Dn5gM0i7DemU+1i4AcZ0m+4oN1lIMbeE5JCmOJAkqUbMJbW5YqIYwmuRdRpARjfMmBPOxlQuIfzlIOKGsw5TbGWik1OSZRZKR2h00ADVnS+qFZesMomjsMZ/WYendL6nU/brsUV8R4a9mUel/0FoMSWHjhmAxaQGUHqQ6yPEzJoZeMdOIizFXKs3pkkBbCOsuvFWq6sAcy6MnqbIMJXNWNNIwWgmTW2gg6ktymK/KhgaMk2W3eejlPIbSlSKfAQCvQG1SWAZNEo51urh6oNa3pIuOV9IBWrJAM7vfO5YMgQLtA+D/oKsCHPI4L+SCIokI+HwRhFIRxHBexaSgUgnwUeaPaYVSAhRYASYXgFxJGoINqyeWjOM7l8mEURdfUW5w6dWr8+LueempmmmY7d+4aMmTYSy+9fObMmWHDRjz//AtNTRdzudylS5fDMOQ/uSpbtLW1vfTSy3feOXHt2k+Ar77//gfjOE7TFLJFc3NLvV7fvXt3v34DXnzx5Y6Ojj/8Abdnnzt3/pZbBj377Kx8Pt/S0nL58uUsy3bs2Dlo0BA/W3z88VpIhJ2dne+++96NN/bZtWvXL/2mv/TxU9mis7Oz1tqaplm5nFiyf4HbQpEd2w8V9IzFK2I1JLnTOEyDilNCToTWhmsQ4bxU0ZxAkGmHpt6CcV5Bkk3GxKgi01DvJNRuw9FlJkO47TouHGP0J5GSSbFhMnQSsI5TmuyVUEMJB0w58A1bK57bYEJCaRdGlTeWmNAY1w/lK1DfSaegt0niSSQJCOJX88z7qESli8MtCNvfes7SdHHYIdGmCbYLJLTn1XjgK6ewd2yQbBIW4QbU4dIpyUAWfB5gm7Ek9yyyGS0hpC7lK6lwUymNcSjariNpGEWbBt9JmAXBJTzos+tM99yCDUU0jCRmHiAaHGCG5K142WrDvAVDUs7qkVtMypeO98LBflzEYoi3J/Px3QAAIABJREFUU5LQIbY3piIGX0rT7+u0Rolg2I27XvxXfJpDhND1mUEk2jPhk2EGRjGoRKOWRUsl+WlCSI19M23DBHtj2pTnFVKQXE0+CMAwPIwKYRjBmu58PqRtd8V8PiyWSgQrwdNiwKNgVDvIR8CKF4vFIB9FcZGXW+QDShXQghSLYF3ekgtKpfI19BaVSjZ//oJbbhn09NMz77//wYEDb50/f0F7e/v8+QvGj79z5crV27Zt/+abb5VS/CcXLjRNmnT3uHETIFvEcfzww4/MnPksDKJ99NHyceMm7N+/v1KpPPPMs/36Dbh8+TI8berUaWPGjHv22VlTpkwdPvy2r776ularzZ+/cNy4CcuXr9y5c9epU6e6u7t37tw1cOCtCxcuqtfrsMJv7dp1SSKWLfto06ZNzzzzzLhxE06dOvNLv+kvffxItujq6uru7u7o6KzVWnkzHZj3caRAbEFx3YSRQhCVh70/aoQQSsbTSKw48YfCGGtodQEEIOk5tVEh4xAeKq80Ye7CkOke9PVCSOmxxIIcC7IM7EIpKOAMnSJwBsltFplgVeuFPMp5lUS4cOxoGF4T5JxTnWQTtLbcwsObNkyfgXwlEaklGoZMQ4FdLyeJdv4oTkGvCQRjhArCeubtJDfGV9Djd/mB9MD9BBjFPESI15pCyhRgZ+uwNUSEQPaqDfGlNKiotLaWASgQTYFgzPGl8PsykpMIJJA9821pjGWexv2+5KXqbglePOcZGVl20EvInoTWIHLjy4wIaD1tmkqlDeV4gQvJ0TcwSahCIrd5EDfzjSrZ6jGlCslbFa49U9gsrSTuKOHtlJBzFCJCYIcjlfZ0dM4jklsQL3l7rvVs9djgNs9uUdYJc5Hbg1QHLSm3+87qkbgu/KaklWdj9kQIcPUIKTfACiMgtGE9KmqicPdR1JLLE3sByqgojovwzxZ8ch6o7yCMgzCOC0UcyoMRvwLuUIIcE4bxtXkInj177sknn5427d7169ePH38ncM5RFL3++ht33TVx/Pg7Z82afeaMW1B68eKl6dPvv/vueyBbnD59esKEu9588y0wu92yZevYseM/+2xjrdY6d+78oUOHQ2/R09Nz4MCB++67f+bMZx5//ImhQ4dv3vxlvV5XSr366uuwzHX58hXt7e3ffrtnxIjbX375lXq9/vHHa2+5ZdCGDRsvXrz0+ONPjB9/5xNP/H7//gOgxfqLPhqyRXd3t7EpCMYB8fSFOiCJIbwVWwc+qCQSxzkJCIYOOyb5Spqm5STJqBjnYkTjjgEFtjbOSxX7X+AnBfuVGoyGeFBL5OHMzlEKR74t2PFDMVgqJ1p75n0Ep7DlqrfvgbxUPckmg0UJUS/QA/EaUX4aYg5K+cLcjGYMuSQHEZekrURO2yNRQSSdf4kR5LIFqUKR9pF/C+6laBrrai9VbXxRlkotrnNolB4IynneYDYBjFAjMxAnUVmTotgpSRgsKifCWm/fsvIRSJpVzED9zKQ3GhlRE6lo80HGmQCSrqLBZo3rK7IkSdyNSvbGGqAtrZltbhAmecAUfDxWLokfeqk6sxPlLewjWbNX2VjPbR7DcdkbaiG7e2Mtu+MADczG3amX45Vu6OalYt2gsCm4zYN9pzfog70FqajxSNIwCrQgilGBhjFY+L4sV5FEO0nSxWpaiOQGMNNUE/ZFxSJq5YWULaCLDSLwjkUDqCCKIvQPb8nl2GgWRiuCMAZaAtoF+H81t+Sgt4DVeJB4rt7ODU8oQgtSyuXDYrH0x7bj/YePWq2WZZV6vW6MYdFRZ2cnFARpmvoGFl1dXbDTHlqZjo4OpVStVoPG5sqVK1rr1tbW3t7eLKsopfzIDl4Yr732er9+A7dv3wH/EV5BCFmr1Xp7e69cuaKUqlSq9Xq9tbVNStXW1tbZ2QmuxpVK5dq+4y99uGzR09NjrJW+/xJ3AMT1lcuCCzo4rjzQBHqecjlRvJndKejhxlXKYMxySYj2Z2lthBSKoBJuZVCiShQcyWBw+gnu9TINXrGXqqIuO/FakMa6yZevuA2gXGW7iKMNxC+k8hhzSBKet2DDCQvOuxI/Jx9ULle1MYmkFoTETpZqQxI+ea583nJs7vETITVZW/PTAGSDspT2H+DgleM5eWOBwGWZ+HZZhbQJztJHKQWyHKVMRq0MBVPp5zyNI/F4kVm2L32GCTQFrIny3OYTkmyyHIhnAJMGL1XBtAQDMmAJgzkehlHIyEg3rrw1rgXBuyVzXqqokkiEUEb7WbnMA/O8g9rZ9jknD6zcpYK5BMFz9Z6lbmqxdeM5CVKpKmZ9cBdTw4whzluwoow3OPFQy4+5zTe41rOMm3spSTZNmk1qE7ebiDkz7kQbjqSvlSeMVEolQMQFRzJJpNZo2ZQLYGAbxE64N5tgqGKxCFsnmsE9EN2iUOwEaQbnLXJ5GPlGO5AwwkWqURQEYaFYhAE9mLeAtw6CEFaQ/nU+urq6giAIw/C7707ef/+Dw4aNOHfu3H/1h/qph8sWXV1d1WpVeVZiPgfLkUJK8gVqDMfWWknjbyy6IL5UcR3n13fSk6ULKqItWO5gnUiCWqKRGdrmAjDxfL8ZPjK0JsiwxwPxnMZti8TaUyrmXQ0/QTFfKpVipMVgluIxLrDnBFpVu6VpJFQlT1ZYjaeJIWDEXzbIV2hSmhs4hoOoAqWdTjhxrYiFZjzNoAsWV9nMOhgf6CMg3pbZJV5RzpOKZgwlXlic23B+6ZrkztoTH7MnK31reVXO4xYEoyqFUdfnYetGC9VRf+m8VGGFIsNBnNu4tBfeiLWQJMlDDLMBoOecR32tARIeiXehKDfDZjqSiiG7YRMhtIXVh9zKOLpbsVsMMRZam6Qs+OaUtGGFoD+okASDvbgIVkou7SUJCpIEdQTE+oCCC62I+aYSfgtCTblSGrR4cKzgfqaB05SlFljZkBjdGLxbYAQK6DGukIxBus6QKU45EaVyuSUXhKETKcVoBRgBdx0iHe3mJMhgvBB6Yqcoijk9AHJF7oHwNOwtItrJSrsuAL8KwyhO0/S/MLz+9KO9vf21116//vob+vYdMG7c+OXLV/6Vr2ly2eJKR4cQUpNbnCuLqL6GIU9J1sqaTQBJogPcqQbBJZV1gAjB06QXr5XWiWTjCprORS8jxdobxKNxvTNNIztkA7NISpCURPdmcIRGB2wppTVMMCrDxkrwNVlJIlVKrQycUyJLJMVZjPi+V6AkbRhXlIqxY/YLoaJSOQW9FqTIYrZfOoUxy1fQ7VnQ0ImisQzh0TkQji07vjmjKuZLQXuD3wXCKI6Ok8RLGQz07iJjzgMYsEHdr5QCqQxHMZiqSbxcIsm8hIeugU9m+gGAfsXkLSQnbakZSvlNpaJvzYujve/oECpvGMWmmdJGKITpjHObp7rbMn2FamZoX+hbO6tHiK3cYTC5DbPlZJNshVBgL89AGaBwbhhFCBjiYVkaQj2GPFm5QnKGj8qVDt6iDkVTNVyuUYmGiJDW7q7jygYuDqNbCd4tmoqAH7jNU1FCvyMKhUGRIUlFLXBSBWY/VamcsJ41LhQBWcqh2MmZAIJRB49qw9RFPh8CtxFGcRThYu18PogLpXwQRXGhOZdHq9oITctDZEHIpDbXsJ1bKf1fGF5/+tHV1bV37753333vww+X7dmzt6Oj47/6E/0HD8wWPT09lndQY9mrWSPEQg5rLdzevgWp9pzR+ICRWBBqRkP1jlPQM5JAqiQmV1lBz/MWTuxEr0liPjb7FEqjOxO7iIPFHvT1hiIOqQmvCseQq+iQC9CwNlr6QFaTNDjdqCYEsMINAShllKSWiHogxgqkVIKGUciej6bkpAvH9GSpSWHsxsFcOHY2fIosQGhfDaLYgMlTvlHaWG4R2OSKE7kD3I3mIsAbQyH/H6GMcT2Q8DFx+uHYbV4SBUr0uOIaNhEqc/50QHFbvjjGWAFJiNyFtXbtlNZGSZqDcV6q2O4oRPMV1xmusnE5jwsCpSnpUpVtuI1D7M53m1dOSSwSd6s3PM2ZgSPsowy7zbOKGlsHD5JCos7y2LwnxvOTIq93ZHxMYWurrvo8fMNLpRLptf5KKdXoNq+0cIoyfBEc5LQ4QyP9YRRJF9xYa9OykMViKd/QOrhhiCCMwhhNAMEJisI6dhgQ9EEOi+qpMMoRQkXeHsV8iCAVrrgIojCM8uQWVSiWgiAC6/IwjArFUm/vn2Qs+LcHPzBbdHV1ZWkmcQkMhmOuv4yx5YRAHtyFh2EapfGWtbCSAVyUr2ijlDGahK3k1qmNkcLFbmhB4M4TSjGQQqoP1+Mr8tpzCBXK7Z16RNI8AWUCLIuuQoSoBJOKDBssST8ZdFa0p081hmMSdGGpbsjehw4YTbFJ/3WIv6GUxooyLicN4dHQwXASlQj4CKl4gIsnxpFmlFKhKzVHCmhBsgq/KRW8GLJp61SDgh7iDdSSflEJiJAifkV6Al+iYaj2RHOIRBFEBhdKkc8KDvYn7AKAX4pbEG65WG6HiJOHyHvYozfuAC6qtM6BUURNjsLwAX6A+zkzcMrBeJENt9cCOirqIJXxKxsS+OLyYM5Vkt3mrdeC8BFQWmtcOWVIlVcmzsyQ+hlpGDJrkjRHSXeLI8bAlF7RNZeKPMMTt1JXcj9HmZ67E76pNKvOFMrtpDLW3S0iTcFtng1+tFI6jov5gDz+yD88R/N3EbUOOG8B6YFSBaBMLS25kARRrLUNgqhQKOWgX4HFq7kwjIDZLoD2KWJlVBBGcaE5B+xFWCiUarW/Xurif6/Hf+vo7MyyrL29XSRQFmHVRncPujJY61Yfw30p0RIDC3lPzOdKchhugnhHBz4VqMRXBKwbvjsVlefOPJkVqBQapBeeLG1MalhbTx4JkPMSrysvk2UhnXCyJ2HnDGQsEhYXJbTUGkMt+8I6U1gQ7Qju8RUZ7MiG/dIizTLpUBcewXXAEbDixlpYGSOEkODsRuXzVUowEDsliRcK2Xk3aRD4KmPRhZcU9ALN+zzbUSlTb9knkNKOCqJ2pCyuMu8zvr4IilN2D0zQkgvjL4M86mrpgbfGVbh1DgR9OKtHuM0UG1ZKpTTL7XDBJ7UO3MGk0hMykL0xLT5RWmnLNIx0kifyA8ZFfq6UVortjXGOgfuVMpubaV60ZRJiubRyTkrYphv8LbhHBKjtKm8xrbWSupEVJ64rzfizSTI/ZhyYLzLDg/xLaZrLw5TjtPLOkZASBuhiG7TyfJSYdioUi7DZNOeNZ7fk8tA6FArFIAjjuBCEIeBIQEs0t7Qwj+37k3PfgBv0WvB1eP1qnvcmRXEQRI6xQOlUMUdP08b8V4fZ/0Me/61YKoFyRnlsqqHN7OQ4Bkb/EJ6MlErR9BMXVnAv+l6qiZDWZoyEQFkELpvkQ+4ihWKrVwgoCXsKuRlsY1FBr7ROKOIYHn9zW7Uh5wHwStCWFymMpXldQE6cgl4ZAwp6PmAoO2HIQisE6H1hJX9rSysT4ECm3us42QkFFIizAHcwtKWtLSeJp6DHaMhRmy6sRe1pIysOL0vylUYvVfJ+EGRkRPARKt+IvaDRLeVyHqRDf0xBcaMjndoK5i0q7KWKNlOIs0F1DNGQbSg1WVsnvFxdMSKUYeQqJ4as6fkiE0pO9krspUpSNNfneSaM3DGTvTGBohrvE85A9AESKFlgAkbw9nLKu0KIjJRg3FwyJwEXyp9V9Csb7RmiSJgxdCciLUNn5oY/0MyGESF+HcKsUpe8ybzAGJs0us2DvbHWDp1LSMJg04YKie9k+HjErgs/NzMXxRRCLh/C3tNiqZTPB4VCEV3/ckEUxfkggB4CCG0O64VCEZmGXB7+nKe+CwW0k2qhSYs4Lra05HAmI4qwyaB5C8hVLS15EObm82FZiJ6/gVF/jsd/s7jX3vmsKWWYPWtcC5FQOKbZCIJuuX5nL1W+ywFZouZAkWSTbdSwBRFSaY8yuWotRJmqbJKvgJwDLSvAhhoOBhgQGZav0ECTd1CtO2AYQNECTzNzSAeMHaeVZ/uhSb7CG2ZYCcbkClTZ7L7eoKBX+NkwHDc675ZFYq9S0GPIQVoocc673hAAbQohNiVNkoQmzDW2IDTEoJBWdQr6MnipesIn9QMFvcZdIyixpyFed5G92I0i6cxJD3C/JrMpEJozkqjCr6OJQIaX5YqY9uqkLBkQkqfGFJX5/ryFVNAmKqcRkv7UmKd+pj5PWbB6xAJc8YYVZuy5T3UCEPjwCYub2W1eAayq/LBOAl/f3pjvZK0NyNP5TbknQGqQtlQlnD/QbZ6sHqn3FYlUNLokeFOLWz4mHQtikIRPEqxsWCsvBBP7CMBaP+fZlD+nVAoK/LgARh3FnPMPBz1rHHgr7QqFYpBHyAjoDRjQAya8UCyGYYxzfMxax4XmlpaIXpNJjtDfzp0P4riYy/ktCD45CKPW1rb/n703f7OquvLG+af6fft93jzpfNsoTURAmaoKVBACyOTAUAOQOLRTOt0xiYkmmtEpaicOTCqK4htn2miUSaDuvedO5+zxnHuriqqCqvv9Ya3P2vsWSToxxKHDeXgqRG7d4dxz9trrM63PeqX9n3DMSjPlibGA0Chs3GRKD0KPqScFnsDYcRZhBRnzzKKJYqgH8hUnW3sTy1doOdY8dNNBYh+7vejXTXBK49bi1gEzdjRj3AambgMvt1ZYLzxj3IK3yici3YjMb2EoQAcFvXVea4tAdeHqqWRy2p0AvrKRVHGWaoRmENzkMQmOfObSUTm4kR26ExNlJc2wZQgDabBHRh0Nxdtam2ljEDjB7w29BStHkTqlERmpkAgSKRTIxY0sVcXLkwh8g2Y3BFiFIHQH1xh/O9o425U2L5ZvRpa6PhSN3QYBE83ujeEyRsCQOqXgLLFUO11gGmwU9ZgxgyI7pDwsx9FYRsUMMF3qEPjSF4fAWrkMqJ5m58F3cpJ1nDYfnWRRcEnbbUQnAv+j9T7LuD+WMyA1TyvtPPUoLs2Ug8UH741F5HGIJ272oJWna1UqZfCE57lSWmktuU8c1sTDUBPqA+qNJtUSWtPZb4Eh2+VK0mimFC3OTHi5Sr1FGKLH5aERRuNh/Cr5LUILUk5kGqvIcwn4yjL9Vw7Ru3h0Op1ZkXEBy3GgdnHD082mNU3uBDrPO1lteRUjq1QEZVopCUycAl0haCtYZDllExoq3oeGwS9YjySQlZchHz0g4pxZ3UQLrchCrBMyxhjL6T3YHYvokC0UQkoztGWFAjXC9gtd6RluhonXCpWqA7ktwDdHWxutmYUX4kFWbfoXxQg1JKqCHcPVbKDgMhD70vOEDaDSWhT0tKOnGsWEKpQIJnxTCt5mepyGhEEbh8ara7AB/65SrBeYKdk0aFi5XdAmej/OK0mbt05x9rsnFbXGlllmOik2chLQb4y1UmAUiA24AqV7C3pWEQXEwlws/QaUUhAx8/eiiIzRxtCECYdkLbrqcmz5Q42hRtlGApCoBdTybk2UJeM5kivER4qgVgqPisIr5XkIFTBQE9A/6QjCkm8ZJ5kbMq1Yy8AtSB5iGWNi0oQYeeHquXYqpcuVpFJJkqRWTWrxcOwoBLBMQthKUqMCIDAUxQjKfIsEA1Ylc1C0tvF8iyrnnNertRpyokL6bByELlaPSiVpNFOZPHHx+MTHrDTLnKzmLL/RQtP5LjVhMPFKb876cUmPAHtGa4eFui5OHIOfKEQDuWhsjmiWhPdWWlvvMm18XjDIKzyzeDgQP0drZujKcQeaEN2qZS9PS7+RgH7YoX2ea2VcqFIBHjGcmhd7Axm719qKyZx6/CB11aKF5UEdBH5TC0LQhLY24xaEdtw62ga6eNC0kpxXS7gTm8sMW9LiiGzHrA+XYYOiAgW9DQAXRz1aMaPQ6hOyTJDg62UJpl9XIrn2khYl6mckjgD0N8bSwFGLaRyiyREqxcHkAWaFakzkm9PaAaC3qPTx1YKGlZ2kmuZtRFcvnTfRRJ1/kkUHVURzqi2M7kpLgm+wr5LwTCnxkKJWQeAr9L6Dg4+2LCSvotsHbSVLBqyN3pihMJs8/owa6mcpToDXgnESm4muW9KKwJc2AYhbdqzfhQgQ3SFgA+a6tDaVpFqp1hK0Dtw9lBEqXuMlnvLDpVeQWHKZv01yKcohL5UrxEOEkUecPd6gWUmoCkkCpiSp1pJqsHwnSU2aD3pmElnleXGxvfgrj1mO3b+Md2tI+GmxyMADe4QeZzq4N7U2Yjc1oMcDQI8rzM6QbGoITrBH5o4B2zEpG5GCPmyBSQlu4A0E/0GdkKamQQhhY7uWziyM2AveQIfWwZpAwFhYE2KfBHa1NpRGCHxV3OObaJxDUNCHmBMs+tFHjs0omIdMuFCmtUFAEO9DgSwBrNBRJBfXeDlvQE5cpjSlSljLzKQIfOHwgnoSu3gXseuhPKA2U3asIRYEjZecHGEdOOqRBRTY6Udp85HSge1sGsxE0PCoLnbdQELNmwwb0uallhh+M8Y5ijfGRVXQyWEJlmYcTAsGK70FNgFczET8M/Mkc/NhBDBUoMRUZGTRfOUoEfJJG0rXPz0PX/xdsmZjwG/RzkNzT0BXS0EImMYGSBAzOksOUyZp65OBXdfId7FAqFSUeKaQWm8NX5/0uejObabpcKksM7HjnqAaLfEkda3W2GhN9jpe5clUkdTiEED24lUq1WotoencNO8I6z60tkmt1qhAiUu/KNAW42D1Jj2Yi0epUm80Jv/2uXv/s49ZzTSN/DsGqw+PiJBrKAupomGwnYEIj5X41lKuH3SoFOdnoyhARGSD7XRI5tBhU6m1NqAWeXWIp4/ZoKC3mrZxMsZVAmtFxopNFt20BG3lmM9K4lTcYOKoYiQHHreZ8hUDVhwKeoexYkrMKKZLQe/xcpwmJIugRYvG7xNb8nDrkrnaOmMc4lqd0kpEaIzjMwfDcB9PZRCXHJJueTlGeJ9BRLaL0uYNzi2fHGmVCKxAbpK8Z1p5LVTUihV0UDwjFYbWX5yWkKUK/NDJZWBAxctEvzi0FZAUkzr07qgECkvP4TEAV634b7AcS1xVWI5hPiBAjNqCPNDmKo8mgBmYUsVvASqeNWA2ZHUIaWdEkUFJBykAPX57NOlLW84ocyFnBWCmp42XlDEKVCfplA5FFyixR1FU2nOSRzjJ1IKYQOpwn6cjrXymYeXBVUH3bzNNK5VqHVO1K2StKFeQGJhU2QkhOeSVSlItlSrVWqMU+S3IrS20hEQNVqv1SpkTAytgvOu1hli1a7XG8HBZVFjlCs9npRclmOv0cAldS02QMWsvSmn/qmMWwSBkW5PEi7CnI3yWpR2Zww2GvUmsoI8km2Fol9GaHqa1GKNYoaGEFSf9LpANo8GjINbNK7DZBvIVE+Bvw2OaQMQZY8UbKJvxDAJQuT2UMpJMHuHaKsZ5HWepdqkJjeE7GRw7LaNZZC5DtAa3MpTaluU0XSeKFRErO5ZjyFcAmmmMc2DMKmiEgpUXE3u05bwT66CLVZDuWMSD09errdGmq3WzkVDVSTOH0Cf6lruzVIP/AMY0K60MF29M1dY0UhR0lzZGB7+FEvWzhQNfmgYnUROREoy+X92dCJkxo6toaqm1ThSoFpSy5XCXIp2ZpUpDq6TmQWwt4VeR7UNoGIl6FC6ElGAhvM/w4qsgKCecKpdISq0dZu4qpM1zTya6Qem/0fFnmeIdUp6nWeZyqXnUaKrQuQa5HT0bmVFwemH0gbyQI/0zUT+DXae/k7iLUj2q1frpUqnG6tiaOCRIGVXmPiCp1xszpmoT6U0NATUN9DyxjIo83hwVhXjB+HlKPHY7kT6mXEkEoZohzBVWo5LUyuXKyMjIZ73kfoGPWc1mmuc5XUOyGXSANWUsRNY1mV32Gi4mQkUsyAFE5yvo6Ya3pMUMUsuwHINApudpBgV9K/ZJWJnOpo0YXFPOUg3BPrKGohGxRVGQmyFTmvK0GQMDJ0EaIYyFCFY13a2gh3wFpTHj92nDgmi1NrmXFPfMOZ+lVF0YDUMSLYB+yVKVpHSWA7FkkzFD54KCnhVrRcADUSroW4DGnxNkUfPYNSbTSR2GptGuFnyG6YbdWAwqm3EBG4VcJXiHaryQ0rJ1dc4jTFCSFoOphdPmOciIi7cMLJKWC7tj/r6UkRbQpmmGTFbgnMSKow+mz9uMx0JEhjXB8VMZnEWbgLwgwYXuSpsX1x73Up5rFfdPOkLeHL6LDKS0LME4k+jzNEf65zmP7UszZfEVmCjyj7wg1sW3Uoh61EZuSR9uJaZhWkIu0tWC4NuwQ8owxNs6scH6NFP1Rnp6GKaHOq3+mEpU5jRymXBH5aHRTCP4qF4qlSuVapLUZDxqnaLFm0iLQjdALQhSCKv1RhpXlOFSSViNSpLQtIwS+y0qSbV2erhMMzMYLkuq5XLSTLOpqU8y7uLiQccszEII+yYLQ5OBTBa7HshXEAgB8Eqo6bA7xmaNoVtC84WT5BsMOUIBK9DaiLg7+C3QgkCiKjsjmd8CZ6mOKD5NCnoQd9yp4N16phNoex/UI0qU+CyMicAK6gB8zptc4W8dIBrcgY7bfzClLPBFlioTyCYo6G13K8MeeKD80uFZ7BbTTAmeA4peCoZBNkOBksMtCAFWtDIaK71UGDRkOF43JB1pmZ9K2h7r0+4sVYKhMqWpzDjHDwBAD0QRgIyJZM3BtAxSWhnDeEt0tcD8HCFLKPFxb+G7xkKAppa0+aCJotWQayf1tXQZG4nyDq2Mk7ETBgSeFO8Mcb8CV8rVYm1XzTORRBW4XwHw0yrI6mKYN+9WgglkF+gcB/xQCaCHq4WmfFvZslCDLqy4UdTuCcokvZTn5lLLhFo0rM1mVionND2Cxk5QPahEbHOlQmKnRMJlKT+cRyGVK9RVkO2ijCQPjEKqlStJvd4g1SwVA2lcCFkSsVOt3hS/Bf2hl6ORSqgolJdeTqrVeqN9srj7AAAgAElEQVSptf6sF9sv/MF+C8Xm3khBH02xdxjrpkEMWuCYss5CFqKNCyGpqDfOOWyWw3jLOC40N4auXsxdgVomujGiuSsAT7DAsXW5wEpB79AKS4+Mhy4FPQZhyrqMCTC2oNF4DoNCNY/4FixF3k8W2BSmKzWm1ljrxN4hKLk2lmO3SQwTEYwWPQHUQVJpGCsQ8hM5QnCEdIksiUugYmakJ2CSFhIdQhikBkdZqsZZR/5BOY1x9VVR9KEAaLQ8KcNIprDWOtQGMqzY8J1i5q6xLgMgrjEq3EabXM/jaTkxl03aVPOcM2CbDYUFRItyHvVSKkp5ydjKozwybgk/tNDFEtIl3whv82HkBJnPy3FEMoWTrBBqi52NixRl3HnbKB4R7EZ4Hqr0Oko+p1XbIvSQAC6HNMlMaW2N0mGLJl+9WLWt9Hk6FF3wbVBMZMo6Zvg0VMVKaTZjS85rmR0SVYmDJd9DJSmVy4IIkemBVn8ophIeswr7BXSxDEyJG6PM/HlSrVEVaZYZWWL2gv0WCXcYVEvqjeZwqdxMs2qtlmaqXm80s6zdHhn7fCeBf1GOWd7novd34CENhDRhGXUSZscPsyE/3BoZIeksZSHQTlexZioKPWbsOGiiHCnojVH8nIKEYEabwFld1twwdjsIukRNyLmeBDFLJmtIODfWqSg/3HLGhowbUgQTe/jPqbXgXa0EW6HmweFcgCmFypakn6Zr1ZaTDCaGAJCwRw6+epw66R4YZIiClYTpMaDrReXig4I+KMFEJkDwHctAtXU29jaLf9gRYi1SMed9RlIIrRBY4iw8ldx3Mk/DMlCBkujzhq6UGzjUKu9NwHn4s1h4AxV6IIiLDHcDYTk2+cyrhf0Txgidw0nm9F1oSc8N7Dp3AwGhgoxbh3glflEn08JBL1HEukHso4MJFDyZlpqncLUYIEL05JFPQhrinPYp8t1phJXRuo/iHcdZopuHug8XFaMCRiatGhJEID0BV4sP01iN1gaDUXndL4lIifLDiYdAshNrYevit6gQRUEEeFKtV5NANshcitPDpSrXBn4waZmqtXqpUqmwo5vxq1K5UqtiGEYV7UUlSaq108OlvChGR8fGx8cnJsbPnbsomb2QB/ktos0+oitNQA/YoBCklpyuKrlpNs/zDLtaoRYxG8c4j7E5EBdm2D6HO5NtqFHoZnQXwU6BcQ4cqI5+2ViB/jPcYCaSinOHDqqDilC8HGtjJKMfNEzwNiuljQ3sK68skYJehLlacpMA6GGxA98TSSQtGALRVinINA3IfJYecD0GPx/1T7KseMhXAjgDBT2f5Jy35BpMMk6yA3SWz3gDJqw+RkWmPxQzKZ+05BFyRast1ypUU1I/O3YHg+viYRuSyYrlmNFBMVQrrY3NdKB8ueiGdHpuhS0KuRJFmXUWry5F10VKMJJshKuFlmaN5F2NXbxDOBXCZQWpC8ux4mbLQDSltVwtllqZEN+Ek2NBwhsk6vOqnSkbmbTpanHWE1NNMo0oFsGIb06RLcN1zYbiW0lkcnlu4CABFxKuFn6f2mhtklq9PGMuRbVWSap1SFRpiU+SajlJypVqpcyzVIWWKCPng+0U/MiEyob4LUj8KkO8adhRksCcAd9GPH5VZmYk1Vq1Whsulc3neJrF/4BjFrmmJVCM4e/I3KBxLUJ3pPK8oEtNKU33A7aBdBsYgVyxwdFKR2pCpa31YlOw0EQRsE4riHFBTeji1TZSE0qPn8fKd27DZYQfrU5wDstIsigInUZcGBlhFBT0WsSvtGrYyA3grNgd2HMum18k4HIWurUU3aGjWDdjIFG1YWoQz5OQjFKttLFhM+hkKBsr6GOhKhv06Oujc0XCM8kPl9ZBMG4bnJXKIiFK3pvDtLUAcEUpJiriM0ykUMBuPcxi8nmuMDbHWPbKWWu10VH4FXcYgvMohPdx/0TAuobJw4RZJtrI7iFEe8nOJlViLzDGWhWnzTP2okVBR98HWiJ+2wonRAbiKi55+R84sVkQSRs4pWM0SbI9rIS7cGkBjIma58S6FC4DZ5COFXZaJPAljw6Kt8K+RAPLFRpGiUgM08aE3FaYx0dfpVK6XK6Aba53uxkasVW7ROxFklSrNR6BJyZtYi84IDZpNBqyuNPDhqUFqTVkiEUQO5VpFCn7LShSkLRVXfLZhLmKVvEpTaj++zxmNZqpuMbYURwpK6jbxcLEPgnRvFsZshgGD6AeiJGC97NB2SkxG1lGJKGkJecESck+kSJuRKQk/gML+QqPc5jht+A0PRImsZOWVnlJWAuAeIQdo5HnDWCr1bUc03NihQ8eQ9bFuiDZ9GgjLEy8GRJ8I40QdsfWSmuVIX4u/kWHuFORvqAbMyzZLAod2AtjrUPOHSnojc+jqEefE9antJZ1n9iLHCeZFhEDn5fAgMiOpU4lJF5wi4agFw6sxVhTkRg59FKWE1bOS5sHbR6d5NCZkRKs20lqUBqtZQeDaKIk4QM1D+GGClmqDtO/aTnmnY2x2ATwLpvT5vNC1l+DIBDCWsVGxx8BzyOtQ0whCCIktxL1RtK15CTZwIQVBd2gQ06zgZGTLgbR0YV7UGpe1IcpCHN5xAs/TO7W0LBixp/DcsymaxKhDjMpzSlMPA2bt/ksT0qSKpHSwyXOoE2YFa+Xy0kZaVFJtZZUOIlWcsj5mUsVQq6I5EiSGrPr1TpYcfYG0ntDmkht6iL09Lc8WBOV5y3h63B9c6dsGDIKWapIIQTraywNLVXK5HlLbjDvcxMr6JFzoJSIuyVlU+QZ8KkCFUmzrMBYCPIGZlFEkqO40G4FvaxikKiChA8KesnqQTpWcOeG2FER+HYp6AUriO5GrBS8qXQCenAXxdymRGSDWaF+yyiRbLISP4fAl5ctXqE0914y/CMouGQVQ3gfTQtXStE3YpEwT8uwYo2QV1rT2RNbAP/UOvdEwwQvyIws1a6aJ/ghZ6ly5VNwRMpXZmBMk1FIIW3e2PAw2mWD+VAc3pc58cODCdMRLSQ55BzWdH7Uo44CayMlGF0zRlTUOMkk7bXO41NrIXWIhLeocJmitPmuq8WAWpMWhHISUxRd73mHZIELEZWVKb4lRQnmIvM5XVpUiT38FtEN67Q2AHuDbjD4H43NlNJIKsMOKWjl00yR9pRmawvaQ5ol6jDY/lbiadikUEqibX65nDSbKQULDpcqjXqTLNySGEg/Qw45BdZWa+Vy0mg0xexdYdces+t1GV9RSWr10MeUypV2+4J5KSYnzxZF4ZwriuLsH3KAT09PT05O/r1FiZDfgoamBROvBN0QPsDR1oEUpdpAhC7E3TKxwGKcA61lnB0LQ5NEoEc3mEemgoVpK+y/MGGGwAotqyG8wda6P6mg58w47BbDOIccNU+YVaUpBFcXYZfNeJpGjB2AuiBzKvKQpSo1j27sMDAgy+jNG8tyfiDvQfRCUxnOb0HENebgy5VV22JmhmDT0sBJC6LhrOQQLXHp42tSyA4qxMDFpDSvXOAGLH3LRV4QYp4hHlX4c8Np84W45Kj9og07AH1rQuy5SDY5S1XrCBEijBTJXcGM4pA2z/6yQEKgBQFvQcJcMnt3TVgJI4xQvL3sWpgq6Da1EGqqoXYzrH52oQXxXHS1YWECfbnincyxrNNp18bQ/Dt+e5hi4sMQEVZzWUR8RlSi4RbER1HquFo4Et/x7A26qptwVjqoeOVqSTOM6vN5mmapUmUZZlerszSWN/LcIgyXypT5Kva3Mk88rVWSqrUuz4vx8Ynx8fGJiYnx8Ynx8YmxsTOjo6PGmDRVaZqRG/z0cCmp1oaHSzUOl61CUlWhokISKdj9Ko1GA0rZksBQ1Kxobc6du2BeildeeXXlylVLlvSsXLnq/vsfOHXqVPyvk5MTu3fvOXjwlXa7/de/1qdccv6al5vlfZ6miCwO8hWWV9K9kWYZMQ2B4aQLly53yHVmjHOA7MSE5dgAgz7PbxEhQoxaZF0Kev6nWE1oIF/BvglcSyZZdZGCXpuQJAFkQ4NFtCDhM6U8tL+0PKnzFPSyUGahx48V9AxAAXOHgj6SeKnIQwsQrOt5Ip7GgLvm0C3ZRLMw18UTCwDiubA8kaDIRgp6qT3st+jCx8lYzvtlDZiRKG6Zx0erIchk7iClMsVwmTR24qqRE0JKVnkeyVLlVsAxsiQKAtSVHLw6E8gKei3WniKBAyyIxSqPd9g1OEv2E1ZGzVsXJtNRW+Odz6LwPsMTVhBkqYxFBm0qHwpXi+Vml/keqL1D2ryNPHcmUogInaOROpUBMeNPHfwW8L4QLgc5hrHCvfFpyaEEwz4vXFS0hcqUFvKA81+hOKrW6pVK0mg0pXWooaugBzebmbHuz5k7ND09PT4+3mq12+2ReqNpnUuqtTRTtXqDGfKkVk4SigapRC0I1SoBoOr1BlWLSlLV2kxPT3/idXDG8cgjj1566eyNGzd/4xu3LF3au2nTDdVqVd783r37Vqy47tVXD/01LzE5OXn48OHXXnvt0zGCnD179r/+671Dh15TSn3iJ5kl9ihZOrGVZgoUfKl20fhoy8LNsJ9VWCmMZKmiFwZUzW5ki+eRLbCHFIooX9oV0hvwkd/CAzu2sdImEsPE+yZrnXUuA92HesDaKoXWRG4tbQxkKkboaIWNv0acLW7aLkEXSe8JuBc8TQC9uBHRAIuUPAwmXiSOdEHeqltBr1kj1GVGYa44CuMCpsTQhwUKrwFl0AnhDxKPc1AqfpgC2aAR1h2x605r48jUEp1kVFMAUNhYWC7wYU8gdjAVslSp5jFcFkmSYtzPcHCk5RmODtonqp3SyjgxUuDrkA0B6lYk8EV0K++QvDTQbJZ0UUAASGmoiomGydmJ3ZU2b2zGWC6qpnTb0Kkb6CYMSCYBoGRno2ikGJ2X2CwZ5zRHIngpjTn6TiEUoSzw3C9CUGeMJbMClEskWGok1Vo5Ef0rGx14iGk5BIMba8c+6cSh6U5nenrq7NlzU1PT1nrmSCpBiMU270pS47SoIJ2iaJBKUh0fv5CB5I8++till87+zW+enpqa+vnPf37FFfN//OMfSzV67bXXXn311b/yJSYmJubPv3LduvVKfUrV4qqrFq1de32W/RXVAjgGt7HUw9LezaFTlmGZcm1RUx+ttlaWJ6WVn7FSGB7Xg2JjwtgJQFtxrcINEI1zoG22sc66+Jkl4oZIco35xt7nOmhko0mlinevkWnWMKOLmifvh5oSbL6iHCFw3aHm2dCChN2xFTMKYwWGH8Z2Mzl7BptfWg2LvFAaUaYM9TBYYSW8Twtex8UMuLy2krOSyxw0XnF0lxlFxjn4DGZga61WvCEwUNQw9hiFy+qgfjZi+pPlWCv2KnJR9y7TXOk1K1mNvB+trWBNVNJa7ZHRsTPjExNFq+28Z5NNV7wxy3+NcZAwBPEParOX74hWeaNFF0sZf7lUU0ccEjwc2LIQC4XrDc/mwgBXoHNaWdk9aANUh2W7lodlIXiYzr9iys0FsTV/IgWQ1sD6QFCSIXYQZhSFSBsPnQiVRh3VlfhqCWnzuJUYacQ30mym5UpSRXhfuZwk1UBKJ0mtmtQ5tIPC+yoc3pdUa1mmRscuzHC6VqtN9u8KsyA1GY0X1SoeXFFF91Ot1icmJi7IG6CDqsWvfvVkp9M5ceLE3Lnzbr31dnqJEyc+fvrpZ1566WVrDf3fn/zkpydPnnz33cPPPbe7Vqt1Op3JycmTJ0/+5jdP/+IXvzx06FBRFJ1OJ0mShx76yfHjx48c+eiDD37/6KOPLV68dOXKVd/5znffeuttet3333//4YcfefHFA4Rxvfvu4V/84pdJkrz66qvPPvuccy5N09/85jcHDrwkJE2r1XrhhRcffviR99//gP7LsWPH9+zZW683Xn/99T179tKrP/HEk3i5e994481P1odRb0HdLqbdcT6dsZAeehnmo8h/p0V6ITi+wuA5a0kPLtpT473nnAHch7TiZIr9tKLcIBkoYBNW4guykWPRt7I1Q5nBFpVpCQ0rMvuYAFxEEA0REsZaNCigOuhhmdZ50SJEO3RaEchAy1wGV6CT0XhKO8sTsI2xwDSgoA9erTA4GuMc4A0kbY9S3uXcD+nQqWhrqLfQIXzC04cKxZsXNW5lcsz/ySJbhumSbJKUi6UHQlcYsM0qyg9HC0LCXJsprWfkh0fBFVbsjWgdHAYgsmYpmtJKbcSBl16+7wc/vOvue/bu3V9vNFvtkQzNJW0IBAPUaEFoKy1qAjw/C6iimmfkSqO57qJnFVZJc2F2Ub10ShAhHy4G6TO40QxmFLovrOhZjQ3drSjTZPdgISeL7rUA0uIW4BgPi+z3WKNsGAfLwZ9RgBvsF9TchLQuJnU02CGtDY2wJloitmrXavVSpZJUw3Q8aT5ofEW1Vs8ydebCOaXzPCfKums6d5Xd4EmtBjlWQoLaJKlWykm91vgzl79arf6f//mb++77waOPPlYul/7Yw6haPP74rzqdTrPZnD//yqGhHc653/729XXr1q9evaa3d9m//du3R0dHd+/e83/+z//dvPnGa65Zcfnl826//V+NsUVR3H//Axs2bFy6tLenp+8//uM709PTr7/++j/+4//dtq1/48ZNP/vZzwcGBhcvXtrbu2z58mt+9atfTU1NP/PMc6tXr1m9+uu9vcsefPAn586du//+B770pS9v2bJ1yZKeBQuuuv32O3bt+sbs2XMWLVr6n//566mpKefcXXfdvWrV6hUrrlu9es0bb7zZ6XSee273okVLtm3b3te3fN68BQ8//Mjo6Ogtt9y2cOHi3t5ly5df/cgjj34yjmcWSUSstYoHkaqw34liG3yUpBSmcxvEG0RZqipKi9KRgp4WL+YwHWOpuMG04+WJbwYAXATdFpHbCzNHeaPKE+VmiJSEoJZtoNJY1q2X6MPAihttxW8B14KSLFUOhfXUBND5iYHmOGPH+xx0TuRJDvNTKb6J66gxllgfehgEMHmaqTxsVJU2ViumJaTmdSXvumAbdjA5Sh4RuigNRCvXkUgpj2KvZMXhJCXaawPgEsmmgVBYNgSiKTDGIvSQG9bYYk2sjooC9Qyif1utdrOZPvzwI9deu3LevCvnzp23bNnVd955d7lSabXbzvmRkVHrfHt01DrXarW8z30e/hRFq2i1rXPtkRHr/MjomHOuKFrO53le5HmRF4XzeZ7n7TY9YNQ61263rXN50XLe53nuvW+1WvyErbbzvtVuG+uKoq2NLYqWy/O8aBnni6LVarWdz+m9FUXLWt9qt611eVE479vtEed9UbTyopXnRavVNtblRcs6R79Cz9xut+m9FUWR53met5zzRavlnG+18Kmta7fb9BnpyX1eOO9brbZ1/KIjo6P0nD7P86Kwzvu8oIfRs42MjBhrW+22d77ValnnfFE47yi4t1ZrpKmq1RvNNKsk1TTNkmqN/l6vN2r1Rr3RrDea9Xqj2czowUm11mimSVK7sJv6ycnJaq2eZrpWbzabaaPRrNXqjUZaqzcazRTvrZ5lulqrp2lWrzUajbTeaP455O2JEyd27vzGwoWLL7/8ioULF23YsPHQoT/MPcTVIk3TBQuu2rFj13/913uDg0NDQzsqlcoTTzzZ17f88OHDL798cPbsr23duv2VV14ZHNzR09N36NBr586dS5KkVqsdOXJs5crVPT19zWb67rvvXnHFggULrrrttn/96KOPTp482du7bP36je+8826r1Tp+/MTateu+/e1/bzQa3//+D669dmWpVHrkkUfnzLn8tttu37t3X1/f8qVLe5988qn9+5+/9tqV11+/wRj77LO7ly27+qWXXj558tSGDRtvueW2kZGRgwdfWbDgqptuunn37t0bNmxas2ZtlmWNRqO3d9n11294++13iqL4pL1FmkU5/nyHs03XMmAdB/07JKzRzp12jkJ40r6pW0HPnYcJIGmXgl78dx4Keus4Gk+WdchFvOhiZWenaXnCP8nyJBS9jhT0Dgp6VjoCL6Llj4EydCpFIQp63h0b9BYRTwMBO9JzRfQFKICUYFkY5xB2eZCvRDEn1gaxE4DmoKCPCWTkh2diBefdIohoHkZCGsosE22PQZIVXtoYJiSCion8jwrEOHC/cJIlQZZOiwH3YziVT/m8SPFgw+F9RrbSGoifGDCdzw8ceGnx4qVXXbWop6evp6dv4cLFCxcueuBHP6o3ms1G8/RwqV6vnx4eJrlOo5lSiBDN4Wk0msOlcr3RgFynUm80hkulZrNZrdb4YZWkXmexZqlUoudJ07RUKtcbjUqS1Gp1nsZTl9TrSq3RGB4uNdO0XGFlJ/wHxLuWq9U6qUVLw6VmMy2zC4FZ4jJmf9brjVKpnKYZ2QtK5XK9Xi+VyImWVKtVAl4ajcZwqUzP02g2oynTNTK1VWu1SpI0m2mpXGk001K5TM9crzdK5XKtXq9UklqtXq3ViJQulyuNRvP0cKlWr58eLjUaTR4+UUmSpHrq9PDRY8dPnjx17PiJkydP/f7Dj06dOn306LGTp04fPXb89OnhEydOnvj45ImPTx47fuL4iY+PHD1+8uTpIx8dO3nq9JGjx0ql8sgFPay1lUpy5Oixjz8+dfTYcX5vx06cPHXq6LHjp4dLR44eP316+Oix4x+fPHnk6LGPT546euzE0aMnlFJ/4mnb7RFjzD33fGvu3HmLFy/t6elbsqTna1+7or9/gLCjP1Etms3mggVX3Xrrbc8888w111z75JNPnjlz5q233r7yyoWPPPLoq68euuSSyx566KFOp/PyywcXLVry/e//oNPpKKWefPKpW265raenb8WK644fP/Huu4dnz54zOLgjSZLp6emRkZGenr7Nm2+s1xudTmf37t09PX0HDx4cHx/fs2fv5Zdf8dJLL//qV0/Mnj1n9+49RVH09S3ftGlzmqbe+61bty9evLRSqdxxx5033HBTs9lst9u33np7b++yRqPx6quH5s6d/73vfX9ycvLWW2+fO3deuVzudDp9fcs3bbqhVqt/gjrB1QIuBOKZuR4IIBMvTJGCnkcIMOwOuXqKcQ7O+1TmPcjDjAyg5rFfBSv9g9lV1iZh1zOV5UXIUqW3YWYo6PM8CqwNCnpCz6n8ROQ2L8RpyhtqHyBmL+CJQ7R1ioXeRmMwBKywzqlMieqRPlpQ04JMtqwZbWXZ+Qp6wDjdppa8EAW9McZpLey6EUwpJWEulmOCeoS/9TOyVKGiEfpaRiykkfqZBUtB0sZWmEJMLWJGQUy9gZWaADF6Hsia2awnPSXY9QC7WeeNdc1m8557/m3+/CupVOBP79KlvX19y5ctu7qnp49+9vUt7+1dtmzZ1b19y/r6lvf1Le/rXb5s2dU9vcvkYfyA3mXLll3Nj+lb3tu7rK9vuTzPMnkeftiy7oeFfwrPiX/t7V0mf5H3E730H3jYjHfFD+v5bx4Wf+r4g4QHdL+0vKWZD5NPHZ0W+hn/1vkPi5+tr295T/Qw+acL+Ke3d1lf7zL5lv/YSV7a09fT27d0aW9P7zJCe/r6li9b9kefdvHipUNDO2644aaFCxfL1bV0ae+VVy78g3w1eIsnOp3OqVOnL7/8iu98597HH//V3LnzVq36+tq1169evWb+/Csfeugnhw69dskll/30pz87d27qzTffWrDgqrvuuifL1MDA4ObNNz755FNr115/9dXXnjhx4t13D1966ex77/3u2NiZTqfjvadqUS5XOp3Offf94PLL533962vXrl23atXquXPn7d2794knnpo9e86ePXuttb29y2666eZms6m13r59YPHipSdPnly79vqenr51666nV+np6atUkkOHXqNqMT4+fuutt82Zc3mpVJqcnKRqUSqVP3m1aKZZUHYCzg4sbgRW8ObUczpmpnjHaSxL+mQIEsOjpKA32oDCZdkPNEIikfTYdwc1IatlREEfZslBQa8R9sfDMAAZYUqP9c4Jy2d4hDWtgzIaT4f3L8sxtSAK8y08csi7FPRR+eFhZxF5a+C38nCfUdAvQUlZhCCzgt7nOriafXcLQu5rGhTaFZeSppmFBozOhjmPUXcwZ8CWYSyIX4eAkzTLjHNKmaLgbkCBpIW4wEDqitBDMXJCF2swVVDL8DXxDSC8T2gwTUnamOmUKTU6Ovbhhx+tXr2G9n3yZ/HinuXLr+nvH9y+fWBoaAf9HBzcMTAwODi4Y3v/wNDQzm3b+oeGdmzdun1oaMe27f07duzq3z4wNLRjYGBoYGBocHDH9u0Dg4M7tm3bjgfv3Latf8eOXf39g0ODOwYGBumR9OTbtvUPDu3Yvn1g585d9Gz0Kv39g/0DgwMDQ9v7B+g56Xl27ty1ffvAjqGd8g77+wcHBobk544du+jl6GHbtvOv9/cPDQwM9eOD8AN27Nq2vX9oaOfWbf2Dg0PxU9GT79hBL7Rz6zZ62PbBwR39/YODQ/xBhvid7NxOz0OnZVu//Hd60f7+wa3b+rdvH9iyZdvAwNDNN2/t7x/cunX7wMAQ/dy+fWDbtn7+2T9w85atAwND9OCtW7cPDu7Yum07PeHOnbt27vzGBfyzY+eu/v7Bbdv7t23rHxzcsWXr9sHBHVu2bBsYGNyyZVt//+CWLdsGB4d27fqG/Nm5c9e2bf0Dgzv++JvZdeONNxGYE19gc+Zcvn//83+sWjz99LOdTuepp359xRULnnjiyRdeeHHOnMvvuOOu557bvXv3nqeffub3v//wwIGXLrnk0h//+MFOp7N79+7Fi5c++OBD+/c//+Uvf+Wll17qdDpbtmzr61su1eI737mXCGrn3KJFSzZs2FSt1jqdzg9/eP/cufPuvfe7u3fv2b17z69//Zvh4eGHH36EegtjTG/vshtvvKnRaCiltm3rX7Kk59SpU+vWrV+16uuPPvrYc8/t3rNnz3PP7S6K4uWXD5pJ7LMAACAASURBVM6dO/+73/3emTNnbr31tq99bS5ViyVLetav35gk1U9eLZjfixT0iIEyjjlqiYcLIk74JEirJ/tWbUImq8I8L6Y3LDIHM6UcW6y7oq21KOi1BuPHYIWKEBij2SsnIhAEIkFBb1hBb8GC0MbW88BRlmNlolFxjvVGgqcBJ7EkmgJwb6DHp09K/xFwGTOHQFp0oHYl5y7nSC6N0CcVGb6yTJmQTyd+C8tcjuFAJOaQlMrzPIMkSc5GXNXAyjhq6USToyFOi3lXj/l3GQfWapFpefCl+LKQH264gzGwfPPVwiR5bEbRPif80HQx/LjqiBV47LHH495i6dLeBQuuuuOOu1qtdqvVHhkd9Xlx5sx4UbTaIyOtVrtotVrtkaJotVotnxftdrtotcfHx/M8b4+M5nkxMjLKzEHRahWtdnuEfjfPizNnxvOiGBkZzYui1W4T7dFqtVqtdtFqt9sjY2NjecHPMzo6lhftotUuWu2RkdFWq90eHW2120WrGB0d4wfkRXtklN5q0SrotUZGxuglRkZH86I1OjpGL+fzfGRktGi1R0fHcnrVkZGiaNFnbI+M+pzf1cjIqC+KsbEzrXa74Cdvj+ABPqeP0BodGyvoA7barVa71W7nRdFuj+R4ntGxsbxojY2dyYuWdb7RzJpp1mg0G400zXSjkTbTrNFsKm0ajVQp3WimWaYajTRNVTPNGs00zVSzmWWZqjeaSul6s6mNmZq6YBaH+BgdHavVm800yzLdaGbNTNXrjSzTtXqDTCHnh8uOjZ059yffTLVau+GGG+MLbOHCxddcs+K99947/8GPPPLoZZfN+fd/v/epp55asqT3+us3NJvp6dPD1123ateubx47dqxardbr9enp6f37n/+Xf/nazTdvefbZ52666eZly65+7733nn32ua985ZJf/vLh3/3ud9dd9/Xly685v1q0Wq316zf29S1/8MGf1Gq1w4cP9/Ut/4//+M7w8HCSJGmadjqdhx76yR+rFosWLanVag8++FBf3/J9+/ZXq9VKJcnzvNPpvPDCizOqxfDw8Llz5zZu3Nzbu+zBBx+sVCqf7HuZldE4LehSLOVUG6M0Ed1iREIamnOKdUa0JdeCC+WeyN6gjtXIQ6U9r2EXlVdKWw+1hvABAMGtCzwznsfKAurYxGsD4EPCTW2s9Rqz80Tgqy1iX0FLiIkXIhNrjOOUWYtoVRkLgaRFWhA1JsoF+QpYejonFIQes9ySCAIlGCLtoEeySPyO6d9MBZ+XhgwGHQYv5TKBQ0HsRA+MSWyaAh3TRfQV01ZASzuScaWPRuNJrrXlmhcmd8KmYKP8cMMtmmW3XTD2m0iwCwmDy6NwPe/zVrv9u/c/WLv2+ssvv2LRoiWLFi2ZN2/BihXXHTz4Sp4XiJByxjhSqckOgAoY9WeIAQ9pvizDc57KquOUdY9Lgi+qvChEeUwmDrks6RcJGPQ+p32PlfEehlwmYshv4VVo++G1Mdo6ajQNDRtnW4ZxzkvQsgmoqTfGtooW63cxHNtgCDk9LZ2QPI92NiDzqCRTx0zdttiMqLWlJPByJalVa9VaPUlqVY6SrZXLNHCiQmxQrdZIMECbgj1KnAqVJNWaNhfSPh0fU1NT2phyOZEZrrVao5LUiOuenJz8ZE/72GOPzZ9/5fz5Vy5atOTKKxfOnTvvwQcf/IOCrkcffewrX/nnr371siVLeoaGdhw69Bq9q/37969evaanp2/lyutuv/0OY8yBAy/NmXP5hg0be3uXLVhw1QMP/Ojs2bPDw8Nbt25bsqRn165vbN58w9KlvUeOHHnzzbf+1//6xzvvvKvVauPZnu/tXfYP//C/n3zyqU6n89hjj1977cq+vuXXXbfqO9+598yZMw888KN//Mf/++tf/0YpNXfuvK9/fU2tVkvTdP36jZdeOjtNszRNb7vt9t7eZddcs2L9+g27d+85d+7cvn37v/zl/+/uu+8ZGxvr7x/40pe+fOLEiU6n88ILL/b2Lv+Hf/jfjz762Cc7gbNo4KiJBOM+B9vM2/wwh8t254cDojFaG++81ryysIgIe1sjQaHY0pooSzUvWnRnysYc65QRFkTWRIsIJm2gUDTMohNyZa2jVFGN/HBLmdU8KY/2tkxKyzJNK5GViToaTRKjN92mP7guNNcqDtkGDcArBW3waQK2w8zwjHXANM4heOWoCMn6pSJBl0KUdPhGrFU6zqClpgF4URSiRVFICmuZFtsanfAAM4ZgWvpoYvFlaRz3eXEmK+8eDM6ktaGXMlAkSzOXA4gzmOqjFH+PUpWtc4cPH77r7ntuvPHmDRs23X77v+7bt9/FrkMNdh0hj0QO0fUTK8HYjGJx7Um4uuHaLNwbkVgMElIrLMm7SuR2CAhAgr1sMsLVAj2C3ErRziZAi8E5BAZI6gHqk4kntXiJPiTdISyEKM823grkeUEbOT7Jcdq8zzOlldJJUmObQrVWwTRTio9NqrVavVECP89ZgZhcVElqFARC2eP1euPCqqFmHNPT097n5ALhcRdJ7fTp0ugn9QB2Oh3v/dNPP7Nz564bbrhp+/aBxx9/nLbw5x+lUvn551944YUX33vvvRl2tlOnTj3//At79ux9993DY2Nnnn/+ha9+9bIHHvjR4cOH33jjTaoEnU6nUqm88sorp06d+vjjj1999RDd1Lt37/7ggw+k2o2Ojr799jv79z9P6NDZs2ePHDmyd+++ffv2v//+B2fPnj1+/Pju3XvK5fKZM2cOHHjpt799fXR0dGxs7I033nz++RfGxsY6nU6e56+//sZzz+1++eWXy+Xy9PR0tVrdu3f/73//+3Pnzr377uG9e/dSzzE6OvrOO+/u3/98kiSf7ATOwrz4EG0tkifLTYbYHViommXKYnhO1jVdh11yKlNxrIUoU4UlnhFkZEEnaG2I89QzFfQs/YTiSDv2+hoB6MklIMi+uMZ4IY6Spb3PVRYr6IMminVWIUs1HucgFYK8FA74EpdYSu6k92xQzOIWhH6XaRhS04M8V2iPHPwWIhWTEFzrvOYJCliOKUgRXhP6gPLqSlGisBJWnHSxVrwg4pBgubBErmoL74uBU5JbTMIPM1UULZSc4JXTSBYRwRi/+ZA2r7h5xTcicBlFYuRFK8uy373//pEjR0+dHm63R8DSU0YWWdVsLOPWQYjFqa60VpL6Gb6EnB9ppZ/QoeZhypNIDwS4M8ZaSbISAybFXvFyrDWbHCn/OJfGy1irlNKAEGfskDKlJd2EzgldOdzryFhGtJi4lSRtXmpe0M4RHEkbAku5xaD6MqWbaTY8XE6qdY6BqiQy0JSHpFbDaLxqrVGuVOsNHpdNjQVmXNdqtfrExCfc4P9FR7s9QhP3yKaXptlf380opcrlSqPx51o0/vSxb9/+Sy659KGHfvLXP9Xn/5jlvU/TFDuUPMTywMSrjVEIgIptCr5LQW+MMbTM8Z0DySaHOiBL1UmYMySbxHay7wldBa0mkGxSMHiLNrypaKJ4RKWVgKDuLFXhWvKwv4MXxDrX7M5StbI5lTRDjs9S2LgBuUKSa5wrp+KYT8NpptoYY1yXd13mLUeRq4r8txFERjnkSoeTnCltdEhm1dpQjF1wacEbSPtN1GAOe5f86jRKZ0Lx5lWVSjWLnbKsK3kXQR3WOUXWZWSpwkfGKYQ2tESGVNQehnx6G7Q6SwuSQRklWarO+9bISKvVKooWdSc6QsC60+YxSJGvFkcT/cD9KOsctwsBt7SoncjBREsHIRnbg6hpo1olyzGhOhnyw7WxDgPs6OQ004y6W+/4OtRRJ2EkpZ9ybbMw1cNgZDp5yxXCr9i6BPWaiVsQ2Wll/C3n3IKEqEcNhDBTGspdmiPEkyp4fEVC+t1qnYXIzXI5qXLSX43GV1QqCU08bTTTPxjL+rc4pqen2yMj5C2vJFWfF5/O6/75x+7de770pX+6//4fXdjokc/nMasJv4XEuol8BcwqdjqQ7TOwTgp6SeWDsLJotbLuaOt436Q0zMAuTzPlkNuTRanLBqatFBtnYdepHhjBjnWYOy+JqmRbE2Gu4CoCOjkkS1OWquyvM/av0T7OFrmUH+1cLoiQsB0O8y0iJRiFFXJwGy3cHjm7kI1lkd/CAk4xeRTaykqwEGREyzG8IDgVEPh6pcRIb51gU5SelNKzZQi/4kQmtA4SGIzqzp+aY064PyP+Cd7MLBLmUs0j6jve5vu84LT5kKVqpcUEsmTyvBVnqYoSzJLHEPHGMhYiylJFZ4aYkzRTlmuST3nVzhym5BqkzavI1CLF2+c55XBY6zJN8FqXOYZwPzFIswaBd0g8FiLltPmgBNOsHZe9C9Lm6dp2lIfGumcN76eYn0JKfJZR4dGAc8U9k9I3m3F/LNu+0NZr02ik5DLB6s+xSzKplMejVmunh0v0MDF5UMIHdRWNZup8/ilnpk53pkdGRmv1htLm3OcvIfzgwVd6evoee+zxvyku9zk5ZgE+ChmouNRoAVU5DxxFdGiUygfNTHBgAT7yPHdFMVYgW3tDYyoiyzd2nV4bS1k9gtd37Y5ZUIuxlJa7EGsdB6Fjao1SCLQwggjR/YyxEFkYC8E4m2DH3R2AkRuVDR/c8YC1hm8jhLQHgJ5ub4vY0bQ7SxVjqG2gslUMvlHLpQQBY6zMBDYFH6QIgAzS5mOgP88Lqk/yixpaLMsoeSzMpS+RGjgicjnK26M+Ue1M08zAOGkQiCSKsnC1ZMhS9awEE4+hNtZZF66WvCX7ZQOaxEhenlLe+1QpDwuhocFZsP2nUJQFtXemHJJ3FY+ck1mBOoyFoC0/Il7o/Bkrkg2uATp+M+ilgCyZ2NQS1zznOXGEVcU5ky6pmFF8zsw/7T+QH07zj8Ui0z08WHPafHQr0VwKBzDTGJtpVmPTeIkwFgK9RbVaL5XL7CIsc84r55BTC1LlUaaU8Wesu4AJH3/pcQHzZS/sMTU1NTk5+Tdi+z9vx6w0y4oWNFGCYyC5jIlQ3PBgF2hDZHhTSdexYAXsPpOAWGV4WjWJnYwsx7SLT6n1Bgguu2MbDdrjVsYGvpQhCN6LEQiT2RCarVwkeFVQhQKbCr4BY51EsNELEW+uje1aRlHzLAhGDWa+yIs0w5hVn2vreG1CubJiR4+4eoHdqIczxnme/8xbSwVgXeh0UXwpbaznKT1g/omAsVYQoZDUAnsHmhLBRgghVJI2bxHRqDUrHQwr34yxKZ9kZDgi+ZXs6AqfBe9HxayPNKwaHKwx1udRL4W0edkoGJ4lx2WD4lIA/nCkPLPrjmVOEQwoMm4RIjvrHCkdGD/MkEqAwScG7IKKglIYuJP8Enot6xkblBFGUQsiDxMpBCBTpw3CdQA5Gmg6cCYJPgq++nC10KRIPJguThtm93ZdLUKTNNOUUwJLlWqtfmp4mMYNkdO7ksjUuYbE9vHoumqN0sgrSVVp8/ewcb54/LfHLNx7NsON4Xk5ZoTBhQg2yf+xBKoYxFCDOWSJVEQJBso3kmzymsurdhc+brhrIFwbfKnSWOywzkITIqGwuiiKjDBosNnAtR16oBDl5iE7yZDJaqPZRN2rIRKhsT0HBuJlNSRgHVFavLm2XIcCPmCjLFXYFEISH/dnoogFTSI3P78ftA78BsIsJm2tNwi+1cYQJ4yAXq/j9VobRHJFUx8A5dFIanAkFrCb7/qWBTICR0JoT5eiLB7tADon9FLaaGvkeRAb4+kxuFpYO4zdA28yLAntQCNpvl4dIXKZTPlmYyPzECZSOoTp3DpcLaR00JGrRpZ1UT+L9Esba4zz8K5D8Wxs6Iei3GInVzL1KCaOjCR2HQ/jT0dlQ7p5Bg+NnGTmAp3zGe0e+GE4yUrVarXhcpnGVvOIbGTHVpKECQmKlS0nlWqtklQlTPB0qdxspta54u970nW9Xt+7d9/bb7/zpx/2zjvv7t69h7RGY2Njb7zxxr59+7Ms63Q6xpgXXnjxwIGXGo0mPbjVKo4fP/788y/s3//86dOnv0B9ySzZ3/loFLDmSQOWHFgmsinwjWFYOy9rEy3Hsi8jfphaEO+iYcWYKBerCaEc5cDa2ION9xNAZ+k8IvmKFtVjFueHm27UhZAcrBE+z4kU5ZVCG7gBuG65rmEY0UxpCMYo6RrUtI9bEAOqWf4i4X1ZlNetJNzbOTQKzAZnKijT5A0QEKaUNoY2zoFNIShPdrUxhmPi8QbeG2NomqEUVAEJpZdyPidERmYEYadsMSBBvCZGR4nFYTVEj0LuHCVNAymyKKKVv1OG9XTwBhpeZE2cNs+4k6jpFFAXbUwUw6XOu1pIQUfLMfNS9MWAbBPWx3FptE4xftU134mFbVCNS7GPygM8SfgIDK6iz6BvgbPFcE0aoIKGPUyGi6JUaL6SQ8uOTqWr5uFWMsZaIrF5TEWdW4fhEme7UoJsDaPxqpDMlss8ENsYOzk5+bnFfz614+WXD371q5dt3z7wpx925513/9M//TPZJpIkWbFiZU9P70cfHel0OgcPvjJ37vwrrpi/b99+evDx48f7+wcvv/wKivl76qlfj46O/q0/yAU5ZuWeEaEsnjyDkXZatvlBQR9NucA1Sld8huWYwShCciQ5Axs3K7lyFN4nVm26XSHZtCJSihX0jt+SBpZirLUOu0WAMzPYdR6wY52KneGaeVdnyajB4JKIFCUf0DAJz1JLQqtEOiU1j4luePEAIBgV8JAwtIMgbIdTIWu3QWFzAjIAczNccRmI9z7PKJpXU7YHR8xqpk1YlOUcceA5aBglfCl1M0ibz2XJc/CxawqsZRaGB1WxtkezjgAnnI2cQrSIqQVXC2qVZc9KBt4oJpMjFTVhoYb4cyEM8pz02ex90XDV6NjToAIrToAg/V00FBoDr6TG4FtWXcuxNuwxjOyi9PwWDatzLkMSTDfMhZwV6noiW4Y8D1+u2pDpT+NFXZR6gJaLfrIgwsQC38hvURSF1iZTmqhs+sPjtau1Uqlcq9fDCCO4Lij6UKbRKW0+Q37i83b8v//326uuWnTLLbf96Yc9/fQzPT29P/rRjzudzvHjx+fNW3DLLbdZazudzi9+8cu+vmVXX33tj3/8ED346NFjK1euWrVq9euvv7lu3foVK1Z++OGHf+sPckGOWWfPnqV1Ns5SFfwkhl/zvIizVAXzFTSAN/UiEGRdSoDXqVTM8Fuk0cTgQNgibggotqTphXHKFt5vgelpWS8kCB3SGr5vaR0F1eGh7QnIMqoa91J5QSJLsT7QDayRA2ihWRJy1UasuEYIB3oUjIXIVFetQnYsfZy8aHUx/4zASFyVE4gsFVkz91K5grhI2jWpeXSK0hAjz8uN1gGBpFYm51QrGuKNtHkpzyJSylngy9eMMlhk2RoGVY8owbSBOM1Yp2HDjB9grctSsWiEZk5aGXeeZEC20vFGx1hL6ucgfg3xJJIorLEJkLgq7YmUBgqnWZ3hQkga4X48bDV0XQqeBs8KrkIzc8DXkoHSVxrWLIpoRDfPF6eKgh0VzCjo70HDcLwxC3xxtWilTLlSKVcSa93o6Fir1aYnadQb9UazVCrXajwNm8oGy2eTarlSTZKqte5Tljx9no/p6em4WkxNTU1NTU1PT09PT9Pf5ZEffXRk9eo1GzdumpqaevPNty655LL77vsBPWDHjl033HDjwMDQrbfeRmX42LHjq1evWbt23cTExC9/+fDs2XOeffa5z+oz/kXHrOnpaXJlp0iCEw248KW0Bc2wIRK/RaSLDQg77hmJyC40wAoBiwxsCpCdKImrkuWYKocAZcT7GfgGDMAWWSkkhzyudpkKCnoHBX3afaPKq9hAorJOFAnkuHV1VPPIjmdJKMyBgGnW5Rqj9S6LWFOSwbCgVkMJxjWPYypECSa8iHORgh5VrcvUknPUo/wrdQ8i2czhG0hD2rw0cOG78D6X5ZiRQ7D6QPBFCZZFIiimYQwaPsfPA0uBJE46xvEZILI+SpvPpejKANGYzolNLXmeU8SIgVIIrYwKSjDs3Gkx1doorQPhlOcpLeuavyP5Kb2U4tqZiYiZ9h9pplxI3uXps3HbIVPTQwRIkBtogQTTNPMhnsQY5IIYi5nkSnmIsoQV12GGlYNKTRWtVqa0NoZGkzaazYkoHmNqaurcuXPnzp07c2Z8ZGS0KIp6vUE556VypVyuDJcqlUq10Ugvlgo6ms3mvfd+b8eOnd///n0LFy6+4467JiYmf/zjB1esWHnixInjx09s2rT5W9/6N3m8c27z5huXL7+m3W6/+OKBr371sieeeLLT6aRpunnzDffe+93vfvd7W7dur9frnahanDlz5pe/fGT+/CsPHjz4mX3Uv+SY1el0xscntDZ5HvktnNewvynW+NMNltGNKsAU1m7eThLbDNeYkQ0g3YdWNqdiHXeiJgy9heFECm5BOGA8ywzcXmEPC0jBxgr6oujyW/B+k4OkZJddFC3yW0CB4yn6W2Mb6DHTSYUsVYztDNQl5CuRq5axEdCwM1fDLBbmwlAtNc9DQa+CjU4pnfsCX43TYXPKphY6q6mkzZOUSHH5tzCjZFF8E0Hk5/vqI82otRG9QaIpeTBsazmKHCvoiHoh3kI2FtzcRGibMQxtyeAsxSmTBNQo69jhKK2boHMkWrWSvMKIkIcxW/sZE1aMXFQgIfBB6Ox1cezcETJ0KY2vfDtESmNyqpEgAJnbKFS8RjJHqPTdfgufM0irtRGLK2htMbWEfBqltOJ8aIdPKh5DTZMzyGc39t/NPZ2amqIvqN5oVmu1LMvSNLtYKuiYmJj4/vfvmzt33rp169euXTdv3oK7775nfHzijjvu/MpX/vmDDz54//0P5s+/csuWrfFvDQ3tWL78mqNHjz7yyKPLl1/z9ttvdzqd3/3u/fXrNzzzzLOPPfb4pk03nDp1stPpHDt2/OtfX7tmzbqjR4/dfPPWgYGBTxzF8Skfs+h/pqamWq22pRWH0AyAAA5CDvFyy51Dm0Qr9jf00QSezFAT+ohPRm9B1zos35b9FgbxU8I0YI3QIv9XSgvBTn5aUmTmHtPfsPwpCNqZKvCeTFtKg5/E7Ek7AytQHIIUtyDMl2pob8ReEBJ8cx2FNYkQS9xYZC8ICnoKrLWRZDOsF5jOjXBZjcAP040ICQIjKzKhW8bYnHLI5SSzRoh1sYYzHFWOHF/S+MsG1gil74JNgVkQnh3LRgFtxCfBLD3F3wrrgAbOSuVwGHglrmaPqEdwwnBZww8vRVdrY4xjFqRrbGKOSYvKOYxAt9YA7ge0JfCgFg2uUlTiQ0aZR/q6llsgoqYBarGdwjDhlHOoFNzXWsBPpL8ocbAzlOdxGsNoyPhWyvNCGUuCCDlLJrD0Oss0DVxKkurIyMifefNPT09PTEyeOTP+9+BD/vOPY8eOrV69ZvPmG6vV2p49excsuOrOO+8aH5/41rf+bfbsOR9++OHvf//hkiU9AwOD8W/95Cc/Xbly1csvH/zud7+3Zcs2Gjp04MBLq1eveffdw6+88srSpX3UQxw7dvz66zcsXtyzevWa665b/eabb342n/MvP2bJ3yYnJ2PWWkPtKgQj34exgt5JXAfpUrxsAEEqYCnU0oIYWRcQ6QN+UnxPABBUMDwHbyBzkiy0t3Tba74nc5l9nWPjBnVpV7ZrFmWyAh+P1TJOaWM9ah4+AlM47HKnT8djtxHWxK4xeqSBhFdpXeStgH0J5C0KegL0FKb7Rfnh8s41746lXQtmFPmZ5wUeHzTKgphrSZsnN4M2znpxdZkge9U5x0DJyFs5yQh/BQ3DMLpxhCxhx83Er0gYpA9QnEzM34h44OUkG2O0BslkqQ7ZIPBlQ7XWiII3ISZZ+yi8zzqnpQWhq8g5AVRJwxrBXBz6YnFBarGPOCfRXtxboF3Q4JmzTFF6lQixeM9jWEEnLYiTdCyODqOzYWmWu0J3G9wqihIbabCKpvuR/pJlihI501TBIVHxPv8MV5P/GcfLLx+87LJ/uf/+H509e/att96+6qpFd9xx539bLQ4deu366zc89tjjg4ND3/zmrSMjo51O54c/fKC3d9nBg688++xzl176Lz/96c86nc7x48fXrr2+r+/qb3zjlmuuWfHKK698UbRnXC2mp6fHxsYkh4PudhvNAdVwEctuUZxQoiaSICMnYL1WEt2qIymhY+V7PNKON6eiiTL4SxTDiV22sQq50wZKElETcoi6FVWii4lfGeegJZOV9ayG7BH0QlipCRDnrDoCWOjz8goo+eGSKuFCzdPaamuUjstDbEbpXo4x60JwbZIAadjWQtNAywqbeAs5k2RGUbpLsmmdVxpp82Cz6ewAVZMk2sAQaOwYHAtzXRyG4ZA2b4yziISi1xJGXUFxpDEWUGnjcl5GHTSmpEZT2CnjFz0AeqOxfdZR2LtQ/VxU4M7hAJKutHkmeyzsfuYPpc1rHSKNjbXWUKAIp+uDpbdyBphtIjxNW6nu1DoEFNF2SRi6Poi4f3jAF5l+QmSk1obS76kIeZ97X4yOjuR5cfbsZFEUk5OTrXa70UyHS+VarVEqVbS2X5R15/N8HDjw8le/etlPf/qzqampt956S6rFPfd8a/bsOR999NGRI0fPrxZHjhzduHHT3Xffc+21K++774edTmdycnLHjl1f+9rca665dsWK6+bMufy+++6bnp7++OOPV69es379xmYzXbly1c6d32i325/RZ/3LjtBbjI2NYcIaWgdE+hhOzoCCHhsliwQCeoyMx5HOwEBBT7gBPWekYTVYQDHGlRXlRhsbIruVoloV1ISagCOMUcKya6O4KtHpU18flStk5QaJqgw2CP5qACABrACTrwWjDztipYuCR9qxT8IQTaqxPFkaOCp+Czphikl4xuhVqHlOKyM9AcE+9HcslF4p8gNyC+JdIIqkPTKSyapNPNabW5CgJuBVjOsKFTXqbgAAFftJREFUD05gdp1OC6meLL9P5KNQ2jxkbBYpAISsq5Clyu5rjeApF+WHc80T/zkUZRl/r/AGAoaKFVxYlLkhFhZKlGCaV1sod51jHx8mRFkXZpnEofSENuGURhbCoKKeaUZRsbOS/kskjcNzsgE24zhhlElOduF2anR0rN1uT0xMjI+Pj09MTE1NTUxMTE9Pz3ByTZ49S6MmhkvlerM5ftFxfSGODz/8cMWK6wYGhpzzBw68tGDBVXfccefZs2e//e1/v+yyf3n//Q9++9vXFy5cPDg4FP/WyMjIpk03rFhx3dKlvXv37u10OvV6/aabttx885YXXzzwzDPPrF695vbb7xgbGzt16hSx3Na6b3/739ev3/jxxx9/Rp/1Lzu4WoyNnaGbipF98KWG9zu8UIq8D22y4jsHyRlgxRmcYY0Qdsfcv4uC3klvEYT2CgJWwsqxzEUCX45V18bAoiGSTZknSosm3eEul12wZCrYAIiLJscDoOf/qKOVgnhOHf2iR3KJyrQhEjiKyCYqnuuQFiWYlbncyFLlKFOlmYbhBZTzgMM4B6FzuOaFLFUMNAX6ZMAM6ZCCZYqipUTKDHtBOMnnWRFFsilGARPTMKJhzYK8DU0j0ubxcsY6Q4kXgOkFbDRMSPC8jQwBGzlTZY57uwgkFNleFjJgYEaJxkvEITTWydBfo4yoqJE2DxrGIqufi6IhRAi6WK4E1BUp6RUssqeo5JCWjERTfKdo5JBjyogxlpRg0EBr77xWfPW12u3p6elOZ7rzZ3QJU9PT1rpqraGUHh0dvUhTX5Cj3W7dddfdc+fO2759YMOGTV/72txbb72t0+n87Gc/nz17zk03bdm0afPcufP6+2da9u666+7Zs+esW7f+2LHjnU7nnXfeufbalTSEdXp6+rbb/nXNmnXDw6Xh4dKKFatWrVrdarV+9rOfz50778CBA5/2h/xEx6y8KCg1NkznhpowIBWWcuUkulULjkzbXtoa06IWz1t2zvPsNrrBGBAIYyGc8yFVFPPRqHePVCgkeWIBKL8BxxNG5WmzLIty5UIAkbO03UYcemT3Y42QVgR/0zZWa16R42W9gBAL65GhACWBJhAXCj92RoUTCnpk5eZ5nmVQgonAN4Kk6Hmc52nkGcL7hIYhsILelUWMvBLtKUuAvLBHwl6EqMdoqJHwKBpACinfHCJOLXRxmjsnbazLtC7ikywzZbWmHQN43fPC+zJFZRt9BrM+bPJAPCWdXlp/bcRsSQylcD8SJuaiiDDP5DmsLUp7z0WX0CompUNMsuRpciowwVDG8NSNOCCA8g1x4VlpX5wEBCAI3WGKhqaRWAAwqWFN07Tdbo+MjIyOjo2Ojo2MjI6Ojp05c+YvhZKmp6bOnj1LJoC/0Rrxd3gcP35i165vbtq0+dlnn125ctWdd97d6XRKpfJtt/3rhg2bnnnm2TVr1n3zm7fM+K3nn3+hr2/5rl3fpOlDu3fvueaaFc8+u7vT6UxOTj700E+vvXbF++9/UK3WNm7cvGnT5vHx8X379s2bt+Dxx3/16X/GT3DM8nnRTFNW0FsrGLeHotw6p7Xtkq9gxB6tQdYGesNapzKSr/DNn8MNyy0IFPSiwPF5nmWZ9wXdgYKki0pSUgjTSEGvYWnWMFKILYMRGLxbw7F9Qm8gCH2Gizgo6MMu2zmnaNXOkI/ieS6FqDnBFWvruyYW8GroQ8YD7V7DWIiQK8fMhxWhfaQ9Zf8BqAtCuhQkm90ew64WhDwuUrxJGWVgPQMKL/Y3NgOL1pZCDOM+T2H7zC0IYy/cW2hmfZ3ssmFGCcmGEt4Hza6TWSOQI4csVWsdyqFXSjvLUY8pKcEQdkKtgPSLdKKKopAWBN8s1mvisULQL3cY9JY0zg8VUx+pn8miYeIJKxDvBWseYokN+iEFl4lC2rz3eTNNi1ZrfHyclvj458Xjc3KMjZ0hdVmr1RKZ2Zkz8h/b55MN5HSOH5znuQQy0v+dnJycmppqtVqtVqvT6UxMTHjv/1vF8+fkmAW/tCngIpbFTiSbHIgEl6/qUtCH24bynYA5gEXk3SIPTTPWhQxatDLSghDuxLSg42yGSEAVFPRMhJpIoyWtDIJJGGLmdDxPUd7iPvOiZUJAEK3vmosNr9QYR4P0QGMCOh8r6AVZAtAPBb2NADfGwYLamIBsqpPILBFpDb1bY61irxz3XFqbnHfHPJlHQWoJ5t/YSPclvV3wW7CfxonrRUUEMpRgxjn+pIJHCbQFazp/y/RhlTZBAue8Ch7DQEpTe5cpDWgLcSmZyuG3IDJMtvn8eQG7ISnLCnvhfG6RByWmlkCDnZc2L4U/CAQw1EjKj3QqhMuJokxqXrxDkqhaqJ9Z1kzFySCwNgOpNjoyQjzEZ337XzwuHn/BMQtIMdKiWBNlMSaId+5BQQ9ewVmfKV61FRpt2voZy2EJCrYMAyBYJDQyR5o249S8m9jyjeVJWhklQejITTLG0bAdHUVbZ3DkSgsCzMorJTd8zvSJRLUba2yIn/KRZMUh5kQhUlewEReNYeCdcjT/wJgw/INaEKVoMp3CZDrWfcHjYmGm0zOUYBaRfEQREZDCPHOUNm+g15QX5ecpuiSbdPINsjq0YW2VtDKQNsAYESZZsU1BigdALbYrSpGeIfCVFsRIxWUuPcoPZ6Jb5wCgYiOF2DuwHBsTpc1n4YWoBaFhJ8jxJcFb+Fwm7JCwY5DJdNpaaylR0VrAgDS6nDYBBrm2oKZcDtxVfmrcSiZIAwyEFfmZsbGLpeLi8YU7Zgn5JlE5hGlgg8yLo6hHIpbYWEstSJBsGuNsoARFvmKIDNC8iXbaYPSClSxVEk0RKUryFY5boJcO2h7rIZ0KQ3iAWZ2noA8hgJ4JCdaiWAfxIj6mkSXAAKAXIlRUTAAfmNShZTdTPOgm6HB013Js4ohsxcuRhRmFmwbrlDGU4eGD9hR+eDjLkFqIaGvDg5IEF2LRkfOSO6uNVTr4BDMtMScBIuOOCgC99x4eQ0Nx8wpaWBft4jltHtq5cLVgaebi7YnN9jy7mz6ucYLjU9p8iMyKKCLaFvhcXNz0lXEqIsNK1mqURoEW6VuWKkv1wEo/FwlzFcUkI22eehAdzc4TXQaVNAEtDa46yscVNbbP8yzOi4U/HLeJ/dQmlV48Lh4X8Jjlw6qtLAAlAi6UNs6GYHBF7icMX2OTXZ6rYG5g262xLvwKcCe6wRQXIVp8Q8izwzZQKQbcY0W/BlUb4U680daciRQU9Bo2MeiXCDRgiCbcz5E3IhZi0QLE+03rtDLWBVjcAS4TtiaTzHDvVQbAAZAUrXqolJhvoXUOuY6x+IyGwZzQtSB5l4o32VkEMbMIeCckB9XaalE/Q0SrtS7ylgoJhvTrXrSnRiSqueR+o9HEhlrT2YtS67urFAOYTr56aH81+y1y6qtEIzRD62WjFZznDyKgkHFR+ZahfuZOBRkwBidZ5HatVps7P2LFtVXGKFi15ZP6SNlhTJevBT1QIfSJhOIouH+MdQA/sU/SdLYsd5OwzXufp1k2MXlR53rx+EIes5zzshcTeN0g3lWaaFlQAi3BOztNCyKQKysK+rCVhpNWlmNjLLs3oiAjuQOVBBkBCogU9CbwpZpuVEI2rMAUQGBYI0RPYhAFit26tlEQukd0a/ijbdSvMKbhghlFSzcQqWUYOLLWZpn0VfAGWi9ssMW8P9JQGm1JYGNMZPETaAWDxwFJ4WzrQCdkMQ9Eq7YTqgDgPhiRDFXBIMXISNq85vHg4GxyG9Vjotlj+A7xJF4qhMasXNAwLlMUT8JNGG20rSzHoWENafPM2CvtPDQULsqACSSKEaEqVe6wCQgPc5BHW+ucjtPmbRdyiA/CPQHLKFDATNe3zGJuE+kFuLsifUeeq8iAqTFbLNN67MwXg8+8eFw8zj9mnT07SUtzmmVIznCpBBm5MCZBkGgbpo9l0fLkpN12UZZqHrJUjaEsVXiRwHPmou0hkgPLkxUFfQaXXM44GGEIQRRrbZSlmpG0hn0SFrMQDBT0wJcwVbtruk4O4lQU9FGuHARaQUEv2iqw4h5oCS0o1oX8HyoPYjMm0Y541jSb4BCy5H2mOSHRIp6Emg/yyYnfIs5SFRMJWhDupUQJFkNbWRR7xXxAxIJY1q3xdCaC1KBL5hYk5IcjuUhzJhjb6NIso9rpvA9Xi/ewUPDVwvOllUwY5ReF5TuMABFFWRYP/0AfAOqrW3oQhfdpyJotgiy7WXEjrZsCoKcgB5edTZpm2NlwrbWw+InogPszUFD06mNjY5Nnz15kLC4eX9BjVqfTabVaaZp1+yQwyYdDaaxznm/UkCzN4RPsaGV3LgxNeZGpDDBXWBpYQQ++tAjJ0sxPWlZJzZSvxFmqvMsz3Qr6KFWUlvssy7zYbnlNId9G1/OIY4BAhkxpHQ1xixT0Gqg3FPQu5C/NyFIV6pv278LTBI0Qzy2QuTqYVk2mLYT+QpOD+T9okoTMj0U7WWRyBHpGAt8Q9MvaUxQzSMKwR+aVmi+GPOdxsDaKzzLxWAh45cBgcfIu+if4LSDM5fUXNU8bqXk+y1TOBABLVAE2hqmxeUibR0OD5dhhdCD3i8gPn5E2b5iUDuYYdBXEZvOkUmNlhnZIMg81HlsEw+OnwhBi6xxMLfGwXkOnYmzsL7ZTXDwuHp+fY1an0zk3NTUyMiJ6WeucQu4mYQI6jIXgcQ4KN23sGlOKJhYoK/nhUNBbDwW9pF6HnDv23GkIXgXFttZpbmVsURRdQf/IUsXtLfKVAiIWKOgZGecWhDeAEg8OmAuMNCNv8SoWa6LMDAV95EKgVdtD8ostrCQkhhAkJfMksDs2kdeMlkuf50oZKWay0hH7nWXcgnDxZmGuJWRMa0O9F1G7WOaQNs8phA6euxCsJMG3Oh5FxymEXOyzLGNBF8ROYZJVBDPGrQw8bmxxR+HRMg9RwTxISX8iPcAS7I2xzrItIzajzOgqxG9Bk7vy4LcgF3dwSBjOa2llUaNpEFsCKt4JQcKNl9bGOq01pnNL2ryYWjLvPWWpAVxFoIjzF0vFxeMLfYTE8rNnzxJMzHttY4yx7XablqoMulhgBTm0PRw3lEHBmcNELbcZ3VRupk1B6EpERJBk07GCXlaK0MqId1rbSEHvFNgF53lGhUg2i2h50pEuNijooQTDw4TwpLQ7eQMtWYloQSTHgEJfQuwCho8y6MHPaTBwgo3uilL5nMe85ShkifJUvBczMKuNSU1kZDlGfVI6OE6yePxOGDlnjKTNZ8pan+kA9IPp4UxAtCA6LMcEZ9kgFLZhkpWwPjkjPESEWEdtn9KcQSs0MrMgGiJUKLPRyshMJ9Yxa8uYpEcmq9BXxnDmitKaQgC14c+bY1CV4EKGCqcMUiSfCg/ZDh7DHCO55Lvgk4PWASkAnDZPpdR7rxXXTjl7EGUZSxy41hMXQ5wuHl/wY9aM/58XRZ4XeZ77vDh37hwlz7Ra7ZHRUbmHTYi2NnlOCvqwHIucxjmvlBGvnI2GY0M6JTMzwrpGNcAal5H4ChC8j+xgBul+ol0x0gNFRCiRECE/3DoyYUsZc85rFbac9NGoJUAOedjqagMzirAgmsc52CgcwkSTOYi3EMmmR3440xtd+XQhI09kV6LfJXwplB8ZE40UVZIMWOsk544+hXD1APrZY6hYrhroWeFpRFBLvIWB1dxIKD08HPwGIh2qk7R5H6XNG5hRIgbbMdAPZI+IMYTXzliO5Xl0NIyElmmqTw4JlXSBSeBHDnY9XC3GaGMyHXNvwdivOcGXax61rUoTfmhkD2FwNgy8I/J+hLLSGDkuZP4Xxa978bh4/LFjZrXooM+Y8R/Pnj07NTU1MjLKBKZ3oiBkxMN13WAzsALer2HplxvMBexYa1bQ8+5Yc26SbJxZNGWDQ5DrCi0E2GVD4BumcRgL/RJ1A5YtHVbegOTTGUg2FY9ltnHMicNAJ60NvStZ6Kk0YpyDRwsCM4o2hF0g48hTWpTCjASpVS7KOzLS54UKLbR5WOBkD0sGC62MdZ5irCL5EMPoNIbB+Zw+JmlzrWWju9DdznmttMt9KI2Yzm1jMwr4D+kVIhjHSjPnfM7mD5BhxjiWBVO2WKjxkaBW83RuLhtcO4MZRSgiG81yV0pb72RSi1wtOnqfTEpDDp6R40fqn88ZSDQC2cU7GyM5KyaKMNCQbEAxQbPNRWVnJiYmz7/XLh4Xjy/Q8QeqxZ84pqb+//auZLltGIb+/4dWBLiIAKmxVbdVegAeqN6aQzvtjHmNY0eMDFBvw4+GcNOAklDFloms3vLDDca1iXJWi8tSniz9TLDZOLgt3WG96fojuALyleXM2DGlJ0OYZNhLQchd9nFGfqjMN8lmRq/q8Irb6xGM4VWsuIw4uwnOBl4GIXHLUgXdjRwOOzi7J3npWWG186bb1o8cWQJP45qoeMKIXrUjzK7cIKm7UjlwPy6ruKPHlIqcFaTNhxklL2gLYqfamqE3XRzxC60txEu9YrhTgaO7tmYDGTNwRcM2gzIpNtfIgaNInFxp89XD+ywR0lPr3Q8foVhxt9yc9m6x7jdRHB6Vwm/Bt3jjUmptNcfm4OEVGorFitewavvMWk+bz6XU3WDbOENkI2Ber3e3eK//e326W4x58KraCDLKpYEhDAU9RYj3Lbxv79IQhB7iRZSVGKUJCdA9U4FDdtKJs6iWsEcBYoZkMxK/2Tle2BRKKOg5Vyc2RhTlfXcHe6k1u3V8QdUu2QRDAHTbla8+kFkHrXEOyzLm4X2L3Eay4XIju5HQKr7RGyZ7bag+JvAFO+D4kml7kmWpokHCpgBnCbwLsTnWLIGDedRjqY1LjuZNxmbH1KnWavFnu+DtoQTz/4VthVX2Refk7GRy95kZTsMU94kXaE9F1SzfkV8ZT2/WAjEM/JeYQvbosAZSegU74hbNoNMdB7uJpoKG6cS8oh5xMgA8WC2kXRDFbx/dMMo3B1sWKYRcFMM/DBT9Q1/g93qvv7Y+1y0+Pj6u6zrPc87j8XjMeTwez95FRMNvYd+WRNxFEtHz+TjPr+f59bqub9+/X9f1fD5ra66T4TzGSEQ6B3EeYxpaAvRmz1A3zjkTsY5p+Z3IgnYMqkKHozqI+DgOIvKi3Hr4wysiwVVHIlbVlGjvfUvU2hKqBmSkOrZEXeTLttlF7dD7W88T19eKvczezS7E+oGVdhH7XSFi6ULMXXRLNMawAQ/ANDo+gqzuzDlTIp9w3nv2MRiVKYdPZUs857Sa6LnfnIM9sl2yTR5zMrGIIiWeawh8d/zZxKpKRCK6beTiNJzErazrGLaHdtVbIrfQd/fHWHsQUWs5KbHtQLDZddnvq73D3uXLlsxfYkcNEYE1xEeQbolEJKVkLxhjujC3efYtMde2JyJVJWIdc0t0WBr44/l6vc7zHGMafMR2t3Ce80iJ+i2axQVjNlKQs4yREh3HYXcIMe+9E3EEallfGWMmIruE3mVLZI28tX3O352V/V7v9c+un0fPqOM7erWUAAAAAElFTkSuQmCC"/>
          <p:cNvSpPr>
            <a:spLocks noChangeAspect="1" noChangeArrowheads="1"/>
          </p:cNvSpPr>
          <p:nvPr/>
        </p:nvSpPr>
        <p:spPr bwMode="auto">
          <a:xfrm>
            <a:off x="307975" y="-40354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solidFill>
                <a:srgbClr val="000000"/>
              </a:solidFill>
            </a:endParaRPr>
          </a:p>
        </p:txBody>
      </p:sp>
      <p:sp>
        <p:nvSpPr>
          <p:cNvPr id="5" name="AutoShape 6" descr="data:image/png;base64,iVBORw0KGgoAAAANSUhEUgAAAg8AAAFFCAIAAADkbJliAAAgAElEQVR4nOy993cU17omPP/IzA+z7p17j4+JylkISUhIRAmEMiAkcg62wREw0dgmmBxMMCZHgQAJlCUUQBkhkLordlftWNVBgeTvh72rWj73fnPP982Mzz1nTS+Wlo2a6qrdu97nfZ/ned/6L7/9Ia8Pv/1mmB7T43nz5u1vv/1GqeF0CG635nAKquoacDhdLnd//4CiqIIgKapLlCRJVtxuzSlIqsvtcAqSor7ud7hc7v4Bp6q6HU7R5XKJkizLqiQrTkGUZbV/wKmqrlev+10ut8MpuNjxXW5RlCVJESXF4RQlWRlwOF0urX/AqaiuAaeg6bpTEF0ut1MQRUkWRUkQRFlR+gccLpfb4RDcmjbgcLo13SmIiuJyCpIkK05BcgqSrLqcTpGdoQ6gwym43ZrD4VRU1eEUZFkVRFEQJUVxCaLk1nR2pabp+fDhw1+zbiMjbwYcgqK4BhxOSVZESZYVVVZUQZINw3BrOjVMt6YbhunWdGoYbk03PR6EMMYEE6IDYJqmpumUUk3TKDXcmu7xeHUdUMMAEBFCKaWaDhDGbk2n1HC7NWqYLrfm9fqst0GMCUJY0wHG2K1pmBAdQK/P53ZrXsPQW1rJvn00ZQqZOIEkJ3sqa4h/WJYkIA5IjeWore7Fw5vC80alvQ2fPE3Dw83cXPi6H1IKEcKYmKbHrWmmx8POza3phFIdAIwJhAhhgjCGEJqmR9OB6fG4Nc00TbemY0x0ANhlGtQghAIADdPUATQMU3W5qWGoLhelhg4ANQwdAEIIpQaAkBqGpumUGqrqppS6+RLpHo8HIoQwRphAhDGhLrdGKHW5NcP06NYJGIYHIYwwRhhDiDAmmqYbhqFpummamg68Xp+m64ZhskWGEOsAIkz4mejQ4/W63JrH4wUAsuslhGi6DgDCmAAAKTV0AL1er8utGaap6YB9OwizQ2GMCYDIME1N071er6YDQqhb06hhuNwaxgRCSAhl353p8bjdGjUMXQd8z5im260ZhsnOHxMCIDRNr6YDQqlb0yilLpfbNE1N1w3TZKdEKGVvAAARQjVNo6bpdrs9Hq+mA7b42FpkjLDbrWFC3JrOvmWPx6tpusfjhRBCtoAII4Tdmkb4+nvZHnZrmmEYAECEkA4AABBCBBFm+5ltBp/Pp2k6oYamA7YaEGF2WNMzard4vJoOMCHszDVdJ5RiTNg2AAB6vV62OKrqotSwj0nZpoLIMExd0w3DdLk1SqmqqqbXOzw88vbN2+Hh4Tdv3rx//1fdzn/vr//yN/nUt2/fMpCQLXhgYV2SFElWRFESZVkQJYYBgiDJiuoURLdbEwRRUV2CKMmywoO7JAuiJMuqIMqqBRKCKCuKi2GDUxAkmaGFLMmKIEqqy+0URFV1OZyCorgcDoEdXxAlSZJFSZFkVRAZMIiK6nI4RVlR2ZsFUbIPpSgqPxOnoCjqgENQVZfD4ZRkWRRlVXXx+C6zt6kOpyDJisMpuFzau3fv/pqF8vsHdYDYPxQESZIUQZAEUQIQQYgwoToAHo9HB4BaEQdhDBEa9QfbMULTgWmaACKIMYAIE8LuQIQJgsi04qyuA0oNFjR1ACBCAEJCKCGE/YcOIDVMDSKkA7h1K4mNMdLSfV98De8/pC7dLQw0XTt154sFD1eldKyJaVgWcTN/4uXsiXc/W/Ds5jlw9SosLjYbGpHHCxGm7FanFABICIUQUesEWBxhUczCD6wDwE7A9Hh1AAilPNhhwuIU5NEZUcPQdd00TWD9PYtNOoAYYwaBECLT9Og8/EFCKIAQQAzZ8mICEcKU6jowDFNnYV0HmBAAEEQIWbiC7EWmhhXoAcJEA4AQyq4CE4YBJoCQfVmUUl2H7AIppQxXGBIj/peGpgNMKItcACL7eyGEQsgiKcSEaBpbFgaK0DBMiBBACFrhGFi7hRqmDliUBIQQhMjorQIhYudmga4HAMgQka0qQghiDCE2+HFMTdepYTDsZKsKIMQYY4z5twCgaZoaAAhTXQcM1LG1lzCh7OC6Ba6YEE3XCSGaDijh3y8ihJ3bqLhvsKOxlAgibJ8DWyuMsabpmO0W07R3CyGUbSFEMFtz9itNB6bpYeAN2Spjwo7DzoHBhqbzNTQMky0sQsTn8/+V+d/f9etvgxbv379HGEuSIogcCVgY5YFYkgVRkmRFZuGYB2XV6RQV682iJCuqKsmyKMmq6hJFmVUY7KeiuARBkhWXIEiKosqKakMFww/2obKisrDO/l6SZFGSRVF2CpIoyU5RUjTgFGVJVgVBVFRV/HdQSnE4BVlWRFFWVBc7JkcvQRZEWRAlUZRlWXWyjxYll9vtFCSE8F+zvfyDQ4IoS5LsFCVZUURJVhSVhXiWU7MwhzHWWXplbWKWtkOIWJxFmN+cAELMcnDDwBgjjFgUs2IBhgASQtjNACDEhECEECbsJocYszfrAGLDBC4X2bkb/XAIVFf01JU23Dj9/MaJR9sWXl844eGSoGfroxpXT7pdEFpaMPHO/PCL84IezA9pPncAGV7s9fMowPCAoRRAhBB2ORzGEEKYZYvEYMUBpbrOwwFEGCIexTChLKixlNzO1tlFsQsBEBFq2JjHwjqAEFogBCEiLNAgzFbPKl/YGvLjsGjLwhNLZjHmb9DZMdkbGB4jzFAPQIgwgZDhH7LfBiC0CxQWfVjUJpRCCFlJRCmFEGPMjobtyMguH/CgDCxkNVjoBxCxEgQhTCgF1jWyi2LfMkML9jaIMA+jfLcYOoAs2rJNZX9ZhFIGlYEFYTkENViQZTuNwTMmFECEGQgZFngjxBEIYZZ1YL56HNLYdwQhYokR+3SdQxfkWEWMUbsF8TcjjDFh24D9NOzdYmMexhAhhLBhGDoHb2j/iu8WACmh/CZiFQY1AV8cZGOeDhFLBYZHRv6AyPm3ff1t0OK3336jhjHg4HFWklUW4kVRlq2YLooywwBBEHk4Vlx2iJdlhcV0QZT4++3SQWUMFaOnFEGQREkRRYm9QZRk1cWPw0oZQeBxXFYUUVJkmdc3iqwKHZ2SDhyaLkPkBFDUdF5/iDJ7G/toQZAlWXE6RUmxLmQUOLEPFSWZnQ/7KcnKyJv/eHuZpkdV3ax2kSRZUVSe7CBkb1wWd0Zlx+yeYdGHsJsWQGRl2RgAiBC2wijPuPkNBiGhxE6vIMIAYWKa0DCR1weHhqHPz+4ZQgnEFHuHtJftzrpLXSfX3Fs6/tKCsdcWhdwpCapaFVa/Nurx0rAHxWEPFkXdXxj+oDi6rCjidvbY24Xh3VePKq9eUgYYJHCGrJTBmOgsiWboBRGLYqPgwWD5oz4K5BDC0GLMOFgSCgA0TY+NeawEgRABhDHGmFCIMKHUCvFsxVjRwA+CEEYEQ4RZrs2CoHUyyA6IgRqIUB1Agom1yBhhAiHEhJ8YoVSHjJKCZBRWUUpZBoDx74OaVQKyj7beRu0VY7jCoEiHkFIDAg4YCGGMCMcVFgcBJJiwlJ+BJf+WGeOHMIDstBlKQauCYRfCfstQHPPz4cehEGKI8KiYy0GIGqYOIUNozHdaALwx5qUwoQYAiIM3wsBCfXZKrBqwdwv/ljEOVLqU86UMnlnaxI5jhXWeIUFrNezdAhGCkEPaX+wWiBhWsUqJAn4CwDRNtlugtRrsVvorCYO/39ffBi2GR0Y0TZc4VCgOluw7RYu0UVg+zgOuxP+XETKMnhJFmRFBLBxLo5J9DhKiNEoFkUVJ5jSXFChB+HFUl1NSZIgk1cX+oSgpkksTm5rJ0iXu5ctc12+4bt12/3zW1dAgKqrAqg1REkSJHdkCMAYVvB5yCIIkyaIoMQ2G/7RKEFFSVJf7P1wohPDr/gFe3CiqrgNKKLIYA86JI2RFHIPX+AASSq2Ai2x4wJiwBNOOFJx5t+5hiBFEiFIDsErfMKl/ELvdsKvLqK3Vjx83rl7D1EDEQKafqJKj7Gjf4QVtX0R2fhku7J7U8XVc7WeJdRvjGjcl3VkSe7kw+FZRyJ2FEbXLYssXRd3MD72YE3QzP/h+ztjnP23RVBemJsIYezyQGobHowOAKYWAB3qIsM5vacKLGyuIYIJ1nSX7nOXnZQomlIVOK3LprB6C0KAGWzRGzoyK+zzis2WxgrLBYgGyCxErqlo1gcnDHwvEgUVm9IUF3tQAVnHDmQ0EGcywAEcMyoMpYJUHZ+cxJphFbYuAAlaBiCllxRZgNZ/HAw2TDA5Crw/7BwEMhGNeoBCCGOGDMBl1HErs8MfkDVZQsYqKQnthrdKTlxQWHgMIbYrSkl4gpcYoNYLXLMgqAVm81nlpgjEm7EMZVjEY44Wm6WHfKcM8iBAhxM5s7IqZUMPCUQAtXLEzDIgQK2UCRQNgRBmwYJgyoCX8Gg22qewjI4uJ4puKZzMYIkysu4zdShixhOyv1SP/Tl9/A7QYGRnRAbDpJlsEdrk0iyniMdcp8urBop64kMCUDIcgSLIiiDIL2SxqC6KsqC7BxgOFhWZ5dP0hWxUAlxNESenrQwcOKC2touKWVU2S3aKqqX2v9V17yJQUEhuHYuNoSCiemiqV3lMwEURZVlzs5GVFFWWZieeKRXDxEkeUZVllny5KksAxT2Ssmtuteby+/8lCeX0+G/80XQejcmd25wQCqA5M08OpdogCvDzLmzCBEHEmx4qJOgAI8VwecT0ZA6vGJ4bpliR87ZqxahXMzKSzZqGERJow2di91xgcdsmi3nxr4NSSF9uie74Jl/ck6N8nmYeS+3dOavg0unVzQvdXqe2bE159Gd/3edzj5WFXC4IflcQ+Xhp/Oivo7sLwe4XB1cVBPee/w5gi0wMePiItrYAayPTolBr+QcDZ8wCvDRECAHDMI5QpDTqAhmnyuxpAGIhigeTUJqZ4KQYAtKsHK4tnJQgXAHTAIjUPzYQEVBCGx1xQ5QQI5cKJvcicH7cLEWRxWYixflaJoOuMCwL2cTgbhjDCXORAGHOinxM+wDAMxmUhjBGliJrawACtrYXnzpEdO8h331GnoFODWxgoRQBAWQYQQYMLtgGakdcEbM/YtRSPyNQmjiyAZPUQsooka7cYeoBPIwFZwuLW7KjKlnq02mwxUQgZpuH12WIGQljXISFE1/mRGbqwepFtAJYhWQQmJx4ppfyAo7gpwuUixqfxdIrt+dGYx5g0rv0wjMdEBwAizKqrgCpjqSCYXynbewhAaJrm+/fv/7BA+se//mi0+PDhg2l6WCnABANZcTmdTEwWrPjr4tFW5kw9Y34cTsHWBhhsiKIkWSWIKMkMRQasEkRRXU5BUlWXIMnsExlgcKhwirKiOkVJ1XT07bc4KMh15lx/d7P69LheteXF9c2NV/Z0VZwTn9aCB2XSzZuo9K565Kjr2XNRdSuWKs5EeHYCLpcmCKKtgjgFUZZdnAeTZEmWmT7PNHZFUR0OAUI0MvLm312owaEh1eUWJdnhEDRN0zSd21cIr3/ZfWJl1ljXIaVUAzrb6yxbZCoFS49YxLE1OiuiEUoMpnvrLJ1n9wzChq6jb3cYGRnwiy+Ns2f1K1dAbbXW9MRZesBxpnhgf1r/rqjXu+Ok75Oc3yUp308FPyR2fh1XvSFqYMdk8uMUbVeCa3uCuj3h1RfxrRtiGtYl3F4UeSEv5N6y5MfF4U3LgmuWhLSd+w47BoxVq2lKCjzzM+zoNDVNdzgRALZeGpAcCROlzdGYx+5qW0xmAgujv3lg0nSECdAh5QJPQIbRrXBMCad3NB1QarIoxvklJp5jrOs6i6q2C4CpIIwVtIQHyrJkprvy8GTRUDazxGCDYTwHM4Ol/IHfMjnEwnhm9AKEUF0HCBEAESIUP38Ov/oaT51K09LIpAQjbRrdus39up8MDgNMqdeHvT74ut+zbh1eu5a8fg2oQbl6QYDOagJAreyYgagl3lDbbGZzVqwqteQNYodOTr4FwnHgu2BOMIh44cvAmy8yg3aEkSiR8xdQXQO2yg6mEHBECdBKCHD4YRkS1QC3bNj0FOMALX2aQIQMw2B6OBytNOiBMxydIWGumXF1nbNq7FjsZrGO49Z0fitRw07RWPZGCP0HLi/+aLR49+4dkwpkW5R2BsK6lZhz1cFyHIky04ddbkEQXW7NKTCFQBqVuduMkOSywrHlaBIkWWG2KBulLCwRJU2XKyvh5AR92Upnw8OXV4qdl9P1m+nSrzPrDkytOzZLa9mkPd8r1HzTVX5AECVR0WRZEURRVlRLTVEFURQl2TEK85yCyJy7sqIy2spW7AccTlb9KKrL6RTgv0d3+v2DbrfO5BwAkKbrhmEgTBC0/E4BTxTP76x8x6ZcrRofYZs80XVgmmaAZMAE8NoCQ2pQrw8gbBimBiD1DkLiQaKkdLSivgZ/23lwf3PnycKmH+Z270p4vSdGOZRET6aDwynK/uSXOyer+ybDH5LkPQnKdynkQAo9kAS/S1S3xSs7pyh7p6vfTu7dEvd8Q1TL+qir88OqlkQ2rYyoXRzcujK099wu5f49snipMWkSjoszUlJIdLT7zl365g1LCVlgQiyK4cANb9lXOGHNGHaIkG6FXUoNXddZTcA8QtCWIjCBXCyx9FIWVghnsQCATP5BCDNPFKtOmCWG+WUDEj0nKwzGtGg6NzvZ2SgTWhHTwwkvQZiPk8nIPEDrgFJueLWDuK6zHJYZsdi3DDGliBro0CEyKd5YvgJevqSUP4DtrXJdhVB9/1XNI3dvhyYJECLsFMCBgzQujixZQlVVZ75bgExuyQ2QmSzLZhIRRMxRBgzT5KyaRW3ZQZbtMY6dhu0E43QNwoRJJhhTuwJgVjFMqKZZ9ZnpQYjgzEw0d472+jU2Pex8NB6Ode5546o4tvUJtiAaM1vrwC6V7AwpgPSsJjM9gCEWBMSqF205B1rqum2/hqP0vNFIb+8Wnd2S7C7TAeIKBzIMY3j4H1bu/qPRwuP18RxflDizpKhOp6io6oDDKVtAwgCAeZlUl4vx/E6noCguJ/OhWnK3orrsQOwUJIWFY0VlugVDBUkKRG1BlJyCYPtrBQC1U6dIWLh25ZKr7nNaOQs+mG0+mTvSMO/FxZlV+5O0igzwYKZwfXrbmdm9tedlN2bcl1NgzBLr4ZAFUVJVNy9lRH4JsqKwT2QGX9kS4QVBYoq9JCsOh9Plco+MvHn//v2bN2/evXtnmKbqcrPF0XTAkkpNBxhxl47FFTB75Shx1aqjWUC0XZgsnDGtT9eBYfUfQIgIJphS4PHQ9nZYXo4R1oiXGF6l/wXueyqUH399tphcnjNya7b/ynT0c4rjUJJwINF1JMV7dqbv3Cx6Io2eSMM/pZL9iejHZP37JOPgFHpwinFoCv4xGe1L0r9LdO1OUHenvP568svPY7s/jblTHHarOKZxVWTr6ojaJcE3CoObv1vpqLxHb97CO3aTfd/DHTtpZzccGiaW0A0QRl4fHRrWA1HV+Av7CmGRAiFMmVxpWlZXOFrnZGQFZ7p05r3hlk3MKRrLpIS5WMKaUTRd504wwv4hI+gJQhggyK1T3LJJGIXNayCrUuF+HgvLmWWThSdKDYi4CDzag4CscGz4/frgEH3zlgEeRBgRikUJVz1xl1/uObip5dNZdStia5bGNCyOrCoKqyyJbfqqqPfkrlfnfnA2PkFnzpC4WHDvPvX5mINA0wHChP206zbE1WZo02KaBhjdb9dSaJQIT0b5WRn3xX5iTJjyQQiB1soTQnWM6fAw8HgNwwQAENPEHp/m1vCDB0ZcLDp8RDc9xDDBKBs3slQQbnkClgWLlzKm5fdDlvsZ8trRspzpOqDUBLZuQawMidWrlLIQz23co1RxVkyMsopxXs4W/2ySkBCKMEGYsIp2cHDwDw6qf9jrj0YLwzBFSRYlSZJkh1OwQryLuWNZ9BctJysj+gNiBo+zXAnnXiarBLFlbdXltmK3aFunJMlSOGRZUVyiIKkut1OUJES0Y8dxaLhY9XCoe/GIY/5wZ+FwS+5IzyJUk/fi8nS9aq7+YLb7YabrwUyzcYXSWyvIuiBKEjPmjjL4Ck5RUVzMUMvPXJIkWWFaum2RcjgF2Wrx47KHKMuKqrrdbremqC4nbyEUNB1AyMlWahjcoYG4fcVS5Lifh+V3TBOGXOhDLPqwPI7nTdRgFD/PIiFCXi/pfQlmTEfzF+gOcVDtQPU/i7+s0k6mgROp+PQU3+X0oVszhm7OHL4xa/jqrOErs4YuzfBdzPRenOc5O105kt67Z6pz92TwfZLnULLvyBTvsRT/iVTvsRTzpynGoVT9hxTX3qmuvVPUnXGOr2NefBbzYEnY5YWhFcvC7pRElxaF1S6e2L5lxsvLPypPLjlLT7y6/GPf7VN6Xyf2DGGPH3k8sK/PuFuqN7cgr08n1BJCRznoMWH+S4gtS4xF9FslCLHorFEGSszICnYcnh0jhAHiOrPtLoWQJ/WWX5kwdQSyFw871EYmq98CB3oMLVWAFUMMhNibrfhLAIAGNbAt3bOwjjEeGtYGHKSsjJSXYwABQoQQYpg69TT9cqR8QUhrSXD38tCnJSFnM8feyp1QtSDk+rzgG5nj7s8df3vmv1R8ki/X1RozZ9JjxyChnE6xZBgukwTswtwTxTDPVpsBZCQP1nkJwk2lNngzrZhjIefTMMKYeH3AP2i8e68NDRumCZ4/x0+fAoSoz6fpsLfsVvsPXwzUPkELFhjzsgyPDyBmT2LKM7IMrNzCwKoxGx5YnTe6kcI2SgVkbUJ1zXJ2GMbot0Hu7yCaDhDLFX7fb2EbfH9fgkBbzgnsFktdZ/em1+sbHBx8+/bdPxgr9Yeixfv373UAJVlmZiFOOvEWCi7/2tjA4+zv+iQ4kyPLisgyd0ligViSuHYtSQr3Vgm2eKCKFgfF+ySEQJ+EoAHX+QskKFi/dd149ZVfKRrsXTDUWeCX1/gHlnk78o3mHFKX7e0s9D7L89XO8PfuVuQB0Q0lDQiyIlm+WEZJ2QZfSVadAu8xFEVZklRR5K4tRfkdMeW0pP4AnyYrgihBq/GKy4zc3o4wIay92Y5c8PfULb/BmOGEUyXcosqJb96WYSCEsWlil1svWYyDQ9D90sGByqHSlf7zKehUsnE+1fvrdHR++uCtWSP35gzdmj10fdbw1VlDV2YZF6aTn9OGLs+AP8+s/DrpzLK4X5aE3lsb8eybBONo2pvTqf4T/M/gyameY+lgX6K6I077KRsczFB2JbZvSaxYGf5kVWTnF1Ma1sVXLAtvXhvTsSa4ddn4mpLxrcsmdqyJ6Nye23/zMHzZofsGzd5XZPoMT8oU99GjRNOAz09MLyPEbccL+4MwsVGTpZCcWeJmG0SpwdxE1sIGzE6jRWBKKGPA+cKytgnuuuHdIaPrPJZj2s0oAEBMCS8aIEaWTxTxrovAN2saJgAAGQagBlOYALNFMS3X7zcNw337Ni0upv/tvxoF+VBWkMeLqUk8/lf1lXtmR+9M/vOFzPF1xWFdKyMeLwytWRRWPj/0p+lB3yf9aVf8//g66r/vTZ346mmdNy2dfLKJGiaA2HbcspNntRG0GvvtSzAME3i8kKlc3GFlQISR5fsKLDLgmMpqPkIpM9pBjPXubqOmxn3pMj38E9y0kUxJJkuWeAeHXS53/bEfy+eGl6X88+Pvt8IzZ/C0dPSsDXu8f9GMArFlEuM2ME4zBrzjlh3ONlDZqQBTQZhQx6COWKYJyE1q3NBl6WSIZWBWVcqPSawWQgAgtN3PrDNplIPOcpFRBBGzTrx79w8FGH8oWnz48AEixB1KkhzIuBXVKYqqy20rFqwmkAJtCqrA+y0Yq8NjLgv9rHSwO+aUQEMGdx/JsiIIoiBx6YJZXSXGDrl1ualZ/2ar+KACgnqvsnxYKvLLxaazeMhR/MZRZLYXeLoKfZ0Fvrp5ZkOWXDFnoL1Mrn2qfPWVq7FRVF2yooqiwhFOUQLNg0qgq4PB1WiDr1Pk1qnRtZQkKaIoCaLEUk6WnDK2hHA9DdvEMdvtACLC8lDDAIA3l1miK7HdhABxy6Y9koHRuzqh4OZNGh1tnP9V7Hw48HOG927u27Lst3dnD9/NGCrN9N7MHCqdM/Jgrv/W7KEbs4avzYI/p6snUv2/zqAXpr/cn1L3zaSyLSlVW5Lvr4s8tyS89utEeGTayKmpI6dS/SdT/SdSB0+kmEemkP2Jxsk849gccjBF2pve9llcwyeT2jdPat0U3fxJdN3aqKfrolpXR1wtmPigOLRzXWTPmqCOFeMrP8+t3b+559Ix5cZN+ulmMyRYLywkVdVQVjA1AG9b4+sAIYKQp/BWRsx7ibmXBvM+CcjZkgDQ8q4xjJnzikefgMMYWXYaqrP2N0Kh1wsGB8nQ8OhvxO4+s/SP0XjDu4gBhAhxLAEIIf+g7nLjzi4gK9gwrCBmaG7N09qKNm3CE8Yb+QXmT4fVBw+A6nIJgiaKav2jho0ZV7Im/Dj1o68S/vXXrOCGkvDywuDywuBr8yacmh10dNrYPYn/ui32n3ZN/lN3dfng4SPwwgXEm6IhoRQQagwOAcNEFqtm288QwsQwdUmmTU/x69fY64NWtwQc1YzC0BRCZBgeACGiVIeIYMp+BTBB1DCOHyehISQtzUhPJ4UFaMdO8uDh6ztX6jYXl2WElqb96UTyn0p/2ot++cVMSsSNTwE1sOWtsssdVg1Y7RSI2AZfXgNZfmhLFedZAg4kAew49rQbrkkgfoPYxRxjnPAovxZTdLgKEtC6Rvf6IMC9tpDvBBRQ1D0e7/9Fi/+fr/fv3yuKKnIqX2GyhOVnVa3gzlr2JNXlkqxcWxwV4p1OcZRQIcqssOBxVpQkZpxlgzpUgXuiWP4u2/0WoiwH+q4Vl7O/X3YBQXBKnT8KjXliY56jaq5YnSXVzHM8mStWZRnPc32tOaQpt+dyWseNte7KRzQ8Qt++XdCAoLolxSXLClMaGA9mn9toJGOtIZZa43eoTXoAACAASURBVGLA5nAKTPZgbSWKogIAIW/lRdzTaWc6EFHCbRiWOspM4sSmU2yamGW+loOeQGC3bVueQkKoppsLFtCsHK+rz1W6XDmX4DyX1n86HV2d8bZ87tsn895UZ49UzfM/yPTfnDV0c5Z5eYZ2Nl09k9a1f2rttsT23ZMHDqSKP04jhzNcP06/s2HSheVhd9fHlW+Of/1jqu/sdP/ZdN/Pab4zab7Tad5jSd7jKb5jU7TvE3u/jqvaGP1wXUz/1knC9viWT2MaNyXUr4y4VBB0at64R4tD7y6K+jlr4oG0Px2e/F8fzQ/rOLmtr/IhuXzFk5FBIiPghg0QAGSpNQAA5qpklk0dBjgHjS/OKP2G9WKNctAj7qAPzKWgliiNLCaEt+NhYvgHdcMkkozLyuC32+n+/QgAxIybVlO03W9hejwAIeu3mFn12aGo6dGpYQwOao8f40XFxtJltPcl9A8iQiEm2Oejr17h/AIyKd48ehw21b+8fLB938qePUue71rZ9t3alnUpnUuCu1aEVy4MPTFr3ImsiKt5EQdS/vzjjJADGdEH0j4+Nm3MhdlB52cHn5k+vunmRaABArjDChGiqS7S3EIqKkB1DZBkOjiITA82eI5MCNUN03SKaOlSXLyI9L4kg0O6ZXvFFuZhQgHE1DABocjr0zWNKSHUMBEmxPQQr492dpErV12lpa6K8oG7N7t/Pdm6e211QUzNjH+9O33s4cR/3Zk8obXmCXnahA8dAv0DkPJ+F7sliNUuFiNk5fqYQOs7ZQmBXRMghDkZi5B9HAAhwRSwVh5LsceYwwa7LmaI4BY7yppRaMBFjawuSCsJsJr8LeYKE2xVObbaTwj9R2rZ+6NrC7dbYw0Qdr/FgMOpKC5BELm1VOVIIEqSwFq1mffJ6mtzud2s525UCaJYrXmqJMmq221bnliCz7DBGivC+rdFW/8YcAqKW3MIkqyCF88eP7tWIFTnS3XZvWUZPaWzu27N7Lk1a/DFfKVyXs/1THdtTv+dWX0NN9HWb3FCgn7hgtTzQrQsXrKiOhwCwwDGhqkulw0V1rQokXeZMEOtWxNEkbdqqy5dh6M7zqClSdrhD1pDHaDV4czCHBvUQS37CgAWV44xCjjoreZbw9AhxB4PqqnF0THo6Ance3WwdPrIo7nGvUzxwoy2Q+kvTqfhh5nDzbkjrblDTTlD9zPwxWnyz+m9h9Of70tu3Jnc90OqdjQVnUynJ6cZx9Po0WnSgWn9e1Pavpl8Y/2kK+snl30W238w2Tw3zXcu3X823X82HZ+e1rIjufrzqN7diQ1fxFduinHvTRK/nfTii7iOTfFPN8bXr424UxJye0l42ZLIKwVhR2ePuzQvqKEopG5B8MOlSa1XT2mtrZ4Lv5DTZ0yvT4fYsMZAIUIRNTE1kOUZo6MEW8OqzHTA7Su2e5IQCgCfFoVt+EEYEgo4/PC8VUfIUF24tBRu3mxmzSXxcWZcnPHDjxBAbHowV0EMHWHi8+mEEq9PpwY2TA0ie5KS3ZahuTX67DnZthWFhxlp6Z7LV9yOAZfjta5pBFPq8cIBBywtdd653XvrXPvWgqaFIU2FY1rnj2ktCmpZFNxaEvx8eUTf2qiXa6LqisN+zQ69nx92Nz/8SuGke4XRB6Z+/EPKn6/ODSsviLqXMabu66WaqtLBEYAIpgYwDEMHxtq1ODbGSE1FmZl061Zy5Srs60PUgAgTw0M8Xrcs0WvXUFSksWu3jjAyTAARQrxZATDjlNenI+xxu8HlK3heFj50iPr9kBoYQmdDzfMD25o+X9j07fLmr4qaPsttXD2jsTiuMfvjloVBNUVRx9LGfxX2367u+pJVJ9CtEUJ0PuDLagnCVkckazayuuq4Sq9ZOrNlR+YlCJevMGCzZKBlzDVM1paBLBYx0G9hyfiaDhjNaLVu8GYUu163WnnsuZyGlXZwASvgojZMXQfDw8N/ZIz9P/r6Q9HizZs3giiJVgO2zeAzE+2AQ2Dqrq06sDjLyhHFKhdY14UtJrtcbmt4nzK6a4/NDWQjbDkjJCuMiWJFjD0rUFU5VomS6nRKvbWHlMYs+nKhXJ/T9zDzdcUc+qrIP7CU1OfB+mLcssxxbeaL+9sdLc1g+WoSP4lMigcli+VnzxWAGJjxjhCnKMsupyAxTYJrFRbOWSZaLsOwU2K5LTMdjvan211j1pQhiJhl025qJdS6wSzGyTAsroBCiC37CtVsvyOLa11d6MgJ1PTYV73Bc2cavJNhPp7rr84DZfltR1PqD6Q5b+cNtuSOPM8bbswF1zP6j6W1fJfUfSDVcXSadjLdc3Za/8Eptd8mdH6fiC5OG7w9e/DaTO+vM+CpaR17kk4vCTm9JPTOxqgX3yeRU2nes+m930+p/jKudXtc34+pDV8mO/dONo/NVPamOHdPf7k5vndr0rMtMbUb4x6sib9TEl62OOJmUfiZORNu5YU8KgytyhtXvTq9YWtR1/kfpLanLpebenzI8BCvT4eINDTg0ntQB8T0AAANw6PbBhhujbfb37goPdpBD7izU6ceLzA9xPRAABG0GiYw1nQdv3mD9u8nEeGeyYn0m2/cV66g5y3ayx6XICBCseklzF+rqlpfn0fT9Re9tL6enDmDL/yCAIS2ekEoHBjA69cbkyeTKSnG3r2u+rrq88cfrJ7ZuHZ6x74NPcd2dJ39caDsSsOJPeeXzzw2O/jyrD8/zA+6khN6PSfoQUFw3aKwliWRdYujGpZEda6KfLEm+umS8JpFYU1LIpuWRDQXhTwuCL2ZE3y3IOpGTkR5Xkj9/LAXZ75T+19RTDSXmyDkcjhwRYX6ywV88CDZuInOy6ZR0f4bN/BvvyHqoRi/uHOpZkXmy9sXzF27cXS00dWleX0BzCMUEELb29GZM+Srr4zUFBITQ+fMMe6Wyn0ve0qvN28urs6Pr80KvpL0z6eT/qkue2xT4fjm+RNaikObF0fczQk5lPLRt/H/8suU/+F+Vm+OvAMII+ZGowb0eA2vX9OBwbUB3tjPLE/cHU6I5RoPzLzRdQgQZmYG2zfIuVwA7VFamh4gG5E9hdB6g30rjW4qDNSLEDGz9e96DKnB5ogQ21XFaF4dEkKHh4f/YcioPxQtvF6voqgiVxpkpzWTlflZGRnFW6AV1R4AZYvSLMK6rOhvT/iwfLGibFFPbAK5Pd02MEFEkizNQ2ZVjqxaxlxBElxu0U37O++0X53aemWGo2Ye6VvoGSjyySV+ebGvd6GvpwjUFThvzO77ZZZa/YO7s1a8eQtt2wm37XR19TpU9+h+C8aD8alTkmTPv2L9Fhz5BIGp4m5N581H1BoPB0a1Sum6YfBRBFygQ5g5RHUuM0LmGSX/xkEPAGR8PXfQW7MQLGYfA0h8fXeGH8wwH857fXFmy5EpnWfS3HcyjLIccCf75cVM8W7GcGvu8LPcofoc350Mz41Znlu53rvzzYszfZdn4AvTW39Mr9wW131sqq8+982z3DdN2W8qs41fs5/vmHRpVdjZpaEnS0IurQ5/tnOS82CS+XMa/Tm9Y++Up1/H0yOpnmOp+Ei6fnimtj91YM+07m2Tn32TWrY6/uGK6JZNSS0b4u8sCj88a9zV3NDGpdHta+PKi0IfFIRcKYyt2bNhoLoMvup2iw5EDPPYCSM2Fu7erWs6stz3/9ZBD7kcarfUjeq3gNAYGkaEwrY2euoU3rYNlt5DAGLDABAZXh8eHPF0dKmXLoOnDV3Xf6naubm0MKlsTljVirm91y64e7s1iLzDI/D4cZwwiRYUoCnJZkoKTUszihYZxMA+HzZM6vNj76DX4zO374D796tV1S/u37iyaPrR1I+uzJ5QmTehcWFo66qUmmVJVYsiny2LqCwc/3PGuEPTxp3LGF+aH/akKPLCnAmHpo85PGPc6cyJF3IiHywIq12e8Ghp4qGMoOOzx9wvCGpdGt20IrlpcfSTosjzefFnsmNLc4Nr5oe2bMjo/Onrlz//0PHDl+27Nj7fvbF932ft+79yll13N9WpZWVaa6vqdIgNNc3b1z+eG1ae/N9bdq9DNbU0Lk5fuZKqKuSJs4FNL373AX/zDUlI8MzNQmvXuy/+4m6s7v3lUOW6eTezY+5NH1eVOb4iK+jstAm7ksceTvnoZtbEx4UhLSuiK0qij6eNOT9t7PWZEx5nju8+vguoKvUNA+qhPr/e0Oipq9PcGvb7gWXV5YwQZmozb45hnYY4MLWeT95FVi8IJpQZozVNJyRQWzBDM+TlAsSY6Bq/ieyJuYzRZYkFcz/DwHRb3ro0ulsWYwwhm/tiTe4CfGDt/60t/oPXhw8fPnz48Pbt23fv3797944h64cPHzAmjBGSrUc1CKJoN+X9234LSy5WA318ijUtysmdSLYqoFhtfQ4+gUNipYMlfthTp5gnSnU4bKxSnYKs6EDueyULmthz7/nFyU8vpHWWzvYKi4Zci1HvQqO/CHctRM8X6vW54t25rjtzyK10eG9+T9n+9qrLjq6aV93PFZcuSIo1UESxKhjBHnBit6ALosQmG0qy4nQKqstti9LIetKAEeh4ApaRY1TbMKFsPh0JzLcAiBBdBxjTgDvWIlvZkAnGWVnqLtUBpJ5BinWz+vOhslnDtdlDddlGZRZ8mNl7Pt3/OAvcy3rx6yzXg8yR1px3nXnDPQtGOhe8bZv/7lnBu6e5b2qzh6vnjdRkDz/OMkszSMXcwe7CkVfzh7sLRp4XDD7ONy9MBSdTXu5LeLQ56vyKsFNLwis+j0EnU+HJ9P5D07w/z9KPpskHp9ATaer+5M5vE5q/nvxyR1LHl3FP1sW0bUl4tjG6enV08/pJTatjy5dEPVwS83TdlMeLIsryQ57MDykrCLqfO6F0QWztV0ueXTwu1FbhrVs9kRHo9Gno81PTw+UcaE0qJVRHmBgmsrqRLc8SQpjoEBHToz1/DnftMqdOpampRk6Ot7TMHBpB/iFz+K3ucrt7OttLr9Yd3lWzdl5FVvCdaWNKp41/kBFUPWf841njnhQkdp3e31dXDSsqPPt+NL/4Eh/8Cf36i3zvtqvqsftlj+Jw6Kqq9L3Uerv7qh72P7jeemxv/ZbiWxlh16dPeDA3qCIv+GlxRGtJ+PMlYc2Lw9qXhr5YFfFidXTb8ohHRVHli+Lu5QXXLIpoWZlUVRJ7I2fihbnjf0j7+Mj0Mffmhz9bm1RREnlmztiD82JPbl5fuWZG/ZKoJ0WhV+dNuFkQWbogqjQ3pDw/9HFeUGVeSENucGthWFN+aENeSGN+aEN+SNPS5Navlzz7ZlnLpoLagvjqrODqeSGVs8dVLUjsr7jnP3KMJiXB8seetx/I0FugA63/tfz6lV5VJdy+5W6qe1F68fkPG5+tSW4onFhfENRYFNZUHN5YEvVofuyl2eNOTBv3U/qEw+ljLmcHl6+Ib90QU7Mk/H5BaNnc4Oqs4Oo5E9v3rXdU3aaKE/jf0MNH8cd/9nz1pdbeQf1+aFUAo4x/9jRfZJoejcl10HI/Q2tIOxftLMNroO0mMG2ed65gTAPDz/mtBBFnlrhsbs1rAYGp9QEvNbFGPQb6e0Y1o4z8A82m/d+DFm/fvrX/2zQ9Ho9X16EOIFtxapiUGqbpEaw55L+fySrJamBwk6q6OcsvSKIoSyKbEG6Nk7KedaGMGuTHKhVRlGVFsT2sdvsb+ylYjJDIx3XwKbaKogqSLGMqtj7TN2zQzl958exa57UpHddmdNyY6e5YaDqKPUKx3JIL2ws9PQuNZ3l6VbanPm+wPhuUzWn+YVLdrogn25Mef1/87N55hk8yQCLCcmAQuiJaBl+mscuyavdb2P132Br8Fxi1bTWm/kV2PMqySZBVSdiDjLiDg7vmqX1jWF1jJpfvAMTUBNgAXTeGnywYejh36Mm8dw2575ry3jTlj7Tmv20toFXz6o9OfXoyXSrLBvWL3rxY+KFvwWBnIWzKpc3zh14Uv3EsGnpdNNKzYORl0bBUMqguHlKKh6Ti4ZeLR1ryhqvmDZXN8l+bTs+kvP5+cvOOxAebY+q3xUnH0smZ6f7z6c6DScJPU50/Te/YmdCwNaF5a0L/3ild38R1bE3o25HatDGm9dNJzevjnq2Jbl4dWbs88t6yhNoVk2qKI2tLIh4tCLuWNeHUjDEXZoy7M2f8ky8W9FSWozVrjagoXPYAejyIWDqNDsigH4y8QYTg4RE48gZ6fZASZI2Z0yGiHi+4fRunTTUiI43t34p3botP65zN9a8aapyNVS2/Hm84uP1OybTrs8Y8yQ9pKAxuWhRaXxBcVxj1dOmk1sVhjYUhVXPGP57xcdX8Kc17Phsov/W6oar3/rW2vZuaNuU1rs2qX5/XunND8+5NNZ8vv7d83uOciMqMjyuzJtRkT6jJC6vOj6zND6lcFFuxePLTkoinxWG3cyfcmx/+oDjmflF0dUnE06WRpQujj84ad2pu6J2iSY8WRpcVBl/NmXhx7rhTs8cdmjbmfmFwz9rIjrWRpavTFu+7cfOzFS3LQhuWRd7KDXq8KOJ+Ydjtwsi7RXGX5k64PHfC7eyJ9+ZH1RZFtZeEty0Of744/FlJWEtRSMvCkKf5wS1FYe0r458vj20qCq/NntjwSY6z8r7+5ImrplpubXh571Lfz3ueblnQ8tWSp9vXNX5W3LA8vakopG1FdPvyiLaVsR1rojs2xL3+ZlLvlvjmZbH1heF1CyIeLowtK4quWJlQvj6x58tJlasmXSmMvZMVUpsd0lQS9nRpUPeGSOVICaq9ghpr9R27UUSEUVAAO7uRx2PZnSGfNg/Q6LHB8HfdgtwQiO1eEMu5ZJkAWQFhwsBIf44oEAWm1tsmbNaWhBDSrTEnCGGI4F82cloqiM67cPiZWO39pt/q1/vw4cPIyMiH9+//Tseb/29Ai8HBIYyJpumDQ0MQYeZoYrGeqQtOpyhKcv+Ag7Vwi6LMXUB8JqvbDuiB1gpRYmP7JFmRFFsTlmVZGXA4WY80s9KKo+bLCqJkh2OHU2CTM373cAvmsBJlSVJs5UOBSK6o0HNz6Ecfo4sXtb4j7saMV/dnN5yZ2nB2xrOrM16WZ/U8yu+vLlRq8s3WAl/nfE97ManNd92e03tySvvhpDsbo84vHFf3dcqrulIXwFLpffXKVVlWRPYwDFEWJUW0ph+yC2FgpulAt/qzEApsO4SwPWKItxRYgytYxxAhfBQg5QQrFzMs62fAQR+wr7DnASCMDEOnBjFMgAwsPn9Tt3TkydzhqpyhJ9nuG3OUW5lDDXkjz/MHW3KHmrJR1bynp6bXHJ1Zc3xOxy/TX16b3nV5evMv05suzOwum2dKi0fQsmF58aBruR+v8oOVfrjCD1cM6qsGhXWDPatHuhaOPCsYrJjjuz7D+0saPjGle29C7c7Enh8SjTNp4Hjqq/2JnT+kCccynQenvtyT3Lsrqfnz6M5t8f27EsQ9k/t2prZ/lfT6q/juLZMb1sffXhbT8MnUptWTa0oiqhdFPJ4fdjcv5HpO2OOiqNtzxpR9s0Kqa/BMnw7HjsWPHkFWRkCEBwfV6mr46adkw3p982bj3DlQV08whobJlpf19NFr143PtpiVVX13fm7Zs7xsXc7l+VMeLkmvWBB3Lf2ff0r8pxtZE5pKwjuWRT5fGtG2LLJrdVTHyqj2ZRFdq6Lal0e2lIQ3FoZWZk6oSPtT+dR/rZwbUZkxoTpjXH12UO3c8WUzP76b/tHl5H8+l/rxhTlx1+bFPs4LfboosmVRRFNReMPC8Nbi8JbViTfnR1+YM/7njLE/Tfto37TxO9Mm7Eodc3z2uF/mTriSPeF6QdijRTFl+RMvzhl3fOaYQ9PHViyK6FwZcb8w6MiMMaWFId3ro7s2xe347ufv9h7t2xjZuCzq8cLwhiXhdwtCruYG1y8Lv7cg7HFxdPmCkMs5waczxl/PDW1ckdCxOqptVWTX6qiu1ZFdqyK610S92BDdvTaqe3V0+/KoxoJx9cuSn+9e1batuHX99JaioObCsa1FE5vnT3g6P7hmXlBDQXDb8sju1RHd66JffZE08M2kri0JA98lO3Yndm2Oa1gcWV8UWlcS2rRpSvWm5PpPErq+THq0fsq9pckV+SF1i0J7tsS0bYzq2BTZ+2noq83h+oU1sOOR9vARjo4mJSXI5UaUjyxE1shIZE2b57IE56n4Y50Cc22tVsFAbQH56Cf2wCvCW5eY3jB6Br7VTo/xX0ybB9Z0RWLPGYPAakahNnLYA9xYRoIwNg3z7du3LGmGCBHDJJS+/XuzS/0vocX79+9M00QYMzxwCmKgCU62W7VHPSCINUOMmuzEmulGe4SYOCGPel6FVSJYDdvWUCmRt0aLrE/bPqZ9nNHiAX+EkRjAFUZzqZqunjiJ4uPQpER85IT2+hbpWmD25KKugheP5tScnlV9albLpYyuO3ktlzNrT017fS9DrpwD6+eTmnxyb458aVr74eTqHZMebYpu+TK6++Tq/u7n8PsfUHCwUl7hBFBR+IVIksyHfwiSLCkDTqdb13/3BBurTcxyDUKEMUTWE10M3i7Lq2hstRdZj9BhmRQb0I+sflqWH3GzBqEAYWN4RLt5k2zZAjt6EAFvnn878njO0JPs4Zqc4cpscG+u48ZsT9W8oaacoWe5qHIurJxjtiwANTni3Zm9F2e0nZlafTDp/t7J9/dMqjg4peXqbKElHw0U+9DaIe+GQWOdn6zzk7V+Y90g2eSTVvmdi/2vi/zt+cONhf6Hc32lmb47c14emNx1PM3z60znweSKL2KefBVf923Ko89juvckSgdn1H2d1PhVfN93k1/vT2/5dmrzVwllqyOqNsTVfZJYvi7xyYaUp58kN6+KblwcXrk0unzJpKqS2McLwm/lBF/PGl/z4xfuR4/MNWvQzZvYx4hvAw4N0fIKPGeOsXIlnjWbhEcYSUlo1UrU3AKpgTAGCHn8g26X6+Xjex0/b68sibwy5+PLc8bfzh5fljnmSc6E2kXhN3PDqkuielZHdK2O7FwV1bU66sW66N4N8b0b4h2bYrpWRj5bEvF8SURrcURNbsjt2UHXM8MeZoU+mRtUlxNalx/5MDPofsbEc6ljr80Oqls65VFBTHlucO38sDs5wadnTzySPuZmYXT72sltKyIqFoTeLIy8WRhxPSfo13lBZzPGHpz28a4pH+2c8tG+tI+v5wR1r4hoWRFfvijmSVFYRXHUg4Vh5UXBd+eH3FkYVrcqum9TzK87Pk88Ud3+ydTm5ZFta2Lb10TVL4u4viC6dmlEVUl49+rYl6ujnq+edH1h7MmsoOsLI6tXxj7fOPnVp7Evt6R0f5724tP4l5/GdH0S1/VJXNeGuLaV0a3FEc3zx7ctDe5ZG9GzPvrFhtju9bFd62I7V0c/WxrZtizyxacJr7emObZPlb6dJO9J6tuR9HJvsngks+vL+Ja1ke2fxPR+Efdya1Lb5tiubXFtOxIfrI6sXBPVsDKicXlE16cxvV9O7vp8UuvnSe1bYge2hptHp6HOcnL+Ihk7Rj90SKe8/9yK2ogQ9owQPs4AWZM5uApt98qNEv8gRr9v+uOtSxAiRPDoTAsEJiRyFQTa0/5HT5u3HxcWuFX57HrbQMXOk00TgAix2WIMq3QAWXeO1/c/m0L9n+31/w0tPrx//+bN26GhIY/XSyiVZcXlcjFUYAQ9y6AlW0iwLEDW/HDVKUiMVpJkS72wNGEmSwTUC4VXA5IlcliP2BPtaVGsv0EaJUvY3eCWICGpqlsQRFlxscLCFkWcgigjLF6/gcNC9YWL8LMGREup+zPPy3yjMw905JOBYjywDLxcQgeKad8C0JItVOd0XJ/Zdnmm40GW92n+UMM8fH+26+rMvtMzXv6U2ncwqee7eKX8a+lJtZGUrG3cpKouJ39okiiIrKucyzAII435cHQuwSErJbHHzIFRo601Tce24zPwIBdsjXIjbJYqy30060kDhFDMn6VDdIiIf1C/fx9FhtNZs3FHO2o77Hs4G93L7v05TbqdMdSY97Y5z1+V03dxunx3tqch22zM6b8+3fUk6+3LBW97579pLxisz9PuZTQdTynbm1D2XWLZd4lPjqbUnZ3Wcm1u7+Nc5FgxaG4YNDf6yXqldb7ckO2oye4pzXh+Ma3rShatyTcbst0P59LSma4bs7qPpD35Oq7s85iHX8Y17U5UTqQO/JTcsTvp5XdTendObvwq/vGWSb8siTiRP/HMguBLJSFnF4ZeWz753uqE5o2xDaujqlZEN6yPrVkRW7EwvGpReP2yuOtZE05O+ZeaA19TRfUYJqKGx+cDmBCvTxcFvaFKenhLr3yo3r1tHDxAtnyO2zup1w8xoR6fLjifndxxqSS5siTqbmHY7dzg0ryJ1/MiqkomNS6OaV8R1bEyqm1N/ItPp7zaFP96Q/SrDdGv1kf3b4od+CTOuTmpa3X8s8XhtUVhV7MmHkkbczB1zNXMkKqcsLLMoOrs0NrcsIb80MbCsOq80Nr5EZWFERV5IbULI69kBX+XOmZ78p+3Jv5p99Rxh2dOvDRvYv3i8Bdr47pWx7atiOpYFVW3OOrxwvDyhWEX5o7fm/rR3tSPjs8cc3z2xOOzJ56cNfZk5sSypQk3CoJuFYXfLQ6/sTC0eUXY/S+zPzr1tPmrgu614a8+i+vcEH+nKOphSfTztbHPl0d2rorsXB3VtjG57ZPkxlWRDasja9dO7v5sUu3qqNIV8WWrJz9cEdWxeXLLhtiWDTFVK6LuF4VVFEe0r530YlPc6y1x/V/Gv/487vWWuFdb4l59Ftu1JaVyTXzfNwnK3lR131TwUwo5O53cm6M9zm49mlG5aVLX5gRh91Rhx+TX2yb17018fTj9ydbE0lXhdRuje7+M6/4s+vU38cr3qcq+ZGnfFGFfsvvkVN+lZO+9Itz92Dh5Sr91Dy7IFgAAIABJREFUm5iBKU/Qeo4eHjX+1u6ItHyDrKWO9Rpxf6D1XFvA53zwJ8QYdsrFShB7Er6lrhP2D1nFb/Xi8HFhfGww4E8fwaPsdgBy4Z0QA0LEBEV7ODTX2NnwHoQIpUNDQ4ODg+/+0087/6vQ4v2HD8PDwwBCVXW53JokyYrL9bp/wJ4ga887YtwRS+QtUZrZSQXbpCRYTyoVRUmSZPuxEIqlXrDJUWysE1cvmKytqILIzE78qdq830JWBEEa3bXHhvfZJlqRz/5jHBSHH5euOyUFbt4CZ2fCzlrv+3Ne72a/scmHN/nQBtO9xos2Dnk/HfJ8OohXD2pL/M4iX98i0FYkPpnXc33Wy5s5qGruYFO2v26ecTvDuD6LXpuJfknx3MpW2h+4tu2gMdFCxWOFUJF3BfJayuEUdAAhtGb8jRrzyXZkoIxF2BpEqhPrecvMhakDaHeoMpgxTI8OAo88swZa8DlrGBM6OOjq7MIzZ9DsHLOzzd9z1HgwU781Q7+d6fg13Xlttlmf62vKGWrOF+4t6L1W1H1pplo+16if57g722jNH+mbP9RTONyWP9yS62vO0R5mtZ5Me7gvsWxP4sO9iR0XMtt/zeq+Ow87lvvperF1Ueulmc8uT+8py3S1FoL6HNSS6+lZ4HmW42me522cq9+b+fr8jLafpvf9lKqdTvP8Mt3/63TlxNTeH5PA8al9+6aUbYq+siL8WEHwvpljf5oz9sTCuP3Z4Yfzoq+WxDasjW7bFN/xSUzb+uiGNfEVS2OfFEfcXhhxJT/s/rzxFdkTKrauHOjpJtRQFUV2DNz56bvb6+d1bs3u+DSt5+vMnl15r8/sUusfY6AjTN2Co+bSmYefZtUvDb2aM+ZCTmj5oqiWpeENS8Lql0a2rox5tiK2Z1Ni7/ro/s3xrz6b/OqTeMdnMQOfxDo/i3V8GtOyMupSXvjxjAln5kUcmz7uQMqYc3PC7s8Lupsx/uK0sSenBZ2dFX4y9eNrc0JLFyRenjn2ZNrY7xM/2jP5T98nfrQ78c+nZgWV5YddnBt8YOqfdyZ/tHvKn7+f+vFP08Ycnjbm+Myx5fOD69ektK2Of7kmqnNlRMOy6Iol8ZWLQsuLQi9kTdg39ePvp084mxdyIS/oQl7wpcLg83kTb+ZPOPLFuo+PVzesn/xocUj58ojGVVENq2J6vpomfJPw+tOYzo3RbRtj2jfGdX8S27s5vvWT5M7PJt9fHHoka/zhrAnHcsMuLwzr2BwnbZ/U8knsLwXBd4vDyxaHPfss6fX2Kb3bk9R9icreyeKOBGlHgrI7wbE9qXZzSs0X8erRFHJyqnkv09e/2BhY2nYzt2JnavuemdoPKfqPqa6Dqf3fTnaenPrq9MzWPYktOxI6vo6XdqX0bUsU90zW9k+RD6Wic2m+Oxn+R/MGW+aPdGb7e7/QVAcxPJZEwTIkhDHhQwB5F2rg0eXs0XhWImUzQljTdHbXmKap67rtuLU70i3gYf2efNo8tat5xNkkiwcj1DA0Pt6YC4rQEhSx/fRGa2AtG2jGZswgFOCcia2KUwoA9Hi8mg58fr/fP/if1nH7/4oWb9++e//u3W+//fb23TvDNAVRcjidLLVnflaXWxN4WLcmO0mKKNkt0+wB1KLL5XZyYZn7WUVRYnSQZI0CdFrR3zbUCpayLcuKYs3dG91vMeBwSpIsSpKsKKIkMdcTmznIgME25vLHuKoqV0FkWWDCBnvIRFuH2t7tVipMssVnbPDRz3zmZr93y6B3i8/c7KWf+s0vBz1f+81vBsH6QakEdJaoT3Kkh7mdF2e2nEp33s7Qy/PArbnGwzmee5neWxmDl6YalV+qFQ9xwmSyZYtjwCmorlGTaCU2aYCaJvfFIuvZarx0ILyGYM3A1hxyLrtZu5b1l9qzVA3D1CHEPr+bEPw7tw/LmzD1eN1ut7F9O01MJlVVpPe08WCGtzyDPsikDzLRvdnoXqZ2L7P30qzeq7PE+3OlsqyB2xlCaSasnOe8NVu8P8fbVjDiXDj0cv5QZ8HIi4LBtiVmw3xQnac+yWv/dXb3pYzuq5nPL6YrzxdIzxe+LM92PF3g7l6EXxX5pJIhZ9GQuAj2LFEq5hrN2cMv8knNPMfFGa5fZ8CL0/GFafrpqc7DU/DZdOl4Wv+BKW27ku9/GnNxadix/KD9GeO+nznmh9njf5g9/vtZ4w5mjC9dGvN04+RnG6LrVsfcKYm6uSi6rDiyrCisYlFY/eKIW1njTs0IvrWupPSLdT9mpe5Mi9g2+aNt8f8Pc+/5FNWirvuu/+TWrVv77jXnVMmxm26gyRmanHPOOQgYUBAEJChJzIhIECQIIjnnHBroHEceowM451xrnfthjG6Y++y6de8+p+ocy/KLbQtVOt5+3+d5fs//1ez890/+eiNheosx+vsZtONCh4v6RP7XN7OV6c1edyrt/+259+2BCKMOP703AQarKea8YsZpAf04l3ZSYMUpYfHvMoVlTGEpk1vMENxlCsrs+KXW/Lu2M8mWrwMMu4IN34RYfAs3m482XUukf4+kvXK/88FL74OXfpPTnWrbXxscfuv00H/tfqfD9Vat3S+Prf9eaf33+1b/Xm9/ayLUbDrC9Hu42UQ0YyjM8rWPfre/4WSkyVy8+UC4yVyi5XE2fT3F/DDd8iiDvpREX0syP0in7aRbdQUYtfuZfY4wH4g0HogxWcy0WM60+B5n+CQ94t+ez/ekesymms2k04YTzPoTrFeLnY7LmKKHNpwy5lahzXSG1WK27XGRzUw67WuSxcco0+kM+mqB/UyG1XCi5Uiy2Y90844Qw9Ygg94488F488kMJv+Jk6jOiVttr2hygNqcoHZnqMMZanWUtbqdv3BWTfhdzgarD+JVcL5oN2m500P0ia0aZKu6vYguD+XXAEmbu/iTz/E7t81mx/UnrLF8xkCa/Yc4q8FU+uoD261GV2GPh3rGX7UaojlPUEsTCG4sKBhRgChOKLWPde2xCILga9AvhGl9schfwSS6CxW5fxNKJfkHb6wglMlQF/kGQIBaQVBUW84I6SiEOmgbacyVKwD0uqxXW/6hwxtTtHkq8UMZc7UZQxhGSK+81rJIua3kgIIgCJVK9b8nYOo/nxZXV1cymQIAALVaTRBKPl+gI7zeuAgJdL4jUie44YslxwMVf6NiEDJqBZFIrpmsQuoMRTJoqZyE7u5ERb4p4UFAtiTdJGfohG7d45ivhQlKyVVGch2AEInEQrGEJ5GKIVigvQhJFCBfAl3sdwp2Y6Qn8ag0S40XElA+AeWr8UIMyEXkRQRSrkTuIdICRJQBHiWejQUe9/me9Xuf9gbwR0OhH/GK0RD0hz/2IxCf9FcP+2hGQqCNLllhKWqgr5ieEQAgCfwQisTk533KeEdhLylzN2XmoPZcbRWztheM6qUgS9O0IJrrf8QIqhQI5PMLmEgEaS7RyyuEIAAt7RlBUADD8aUlzMQYrayFeVPQsA/wxV3S7w2NsC+6PE/eeon7fZSTfvKv3vvv3Oebnabq7RebnXdeu532+J/3+3F63MTf2KqjiJ/i2KuzqCt+7E9R/E9uzO+nkb9fRBPHUZyv3oefPY77vfiLIQAnkZCmIdxE8VYMdz4UO49Wn0ap+fHIWsT+e7eLUd+fgij1XrRwIAD46k2M+wG9nvx2F/QTW9nvI3nlznnuslrlMJxP60mxeBNv+SLIoNbrzlOPW7Xut+q9btd53an11KvzvtMRpN8dafoy1KI70momibGYSPsWaTwVYzoTR/vib9zpoDfkbd5i8/dyo/+j2PT/LKX/233bv1fY/1Lt+lud563hSMPTLDNOLmMjjTETY/I13LCNrffE5benbr+9DtDvDDCYT6MLy22PC+mH+XTuXeZeAZNfypBX2EKVLMl9a3mls+ieraicKbpve3TXYTuXsZ9ruZxhMRRp2hNo9MHPuMffdDTYeDHKbDHSbDjE4luI6UKk6VKU6VSYyXCgUa+3fr+3/rCf4Qdv/Wbn2y3OtwYDDGcT7RZSHRbi6RuJFtvJFqfZVnvZVqMxZtsZFtwC+ky82XSs6X6axXKC+Uqi+XEG7Tybtpxg9iHQZCPH9iTXcjnHdqnAca+YKXrIWKnyi6z/MnU/nn+PybtvK6iw2yhgLuTQj8ttwFpnuN5eXO20WmK/Xux0VspaybEcTafvljlLH9qIH9hKH9pIHjt8jjVrDTJ8H2E6n0k7L7eZTDV/E2GyUGaPv/ZQtLsD73yVfT7KUbZ62k89G6BZDFQvBqlWw9WiTBVWppbkKQ7S4cOkS07i1WHs5UbU5Vbs1VkydpS43uU79oTVf5fxJtH8RYhhHVu/1lv/eZBhfyFztZ0t++ov+x4A7MWowWzwPPlo1PtgOA2BFBCMarU97DqBRDXcQbpaWa22d523+OsKQpoAKfC4LlevxR/AMIIoAFCLjKR6OECd2YlCWFJpf/IqQD79UW1ZLykQIrrODKrLHdR9tZBu5mk9vuQs0ZZzUEErCCJr+JR//PHH/24D4z+ZFkqlSkzhuKlbEJWAo0YF5Vwijzy6cmyBUExW3Qlu9Gbr4gW6GUN6hK754SKxTCbXbRg3T0mia7CSlC8QSmUy7YYhFN3otyCBg7opJaLmilSnsYvEYqFEJgIhIU4IAVB2yuHPL4hEYvIb4fHFcgV0sf34YNKDvx0pPowXHMSfLIRzViMU3BRQmKkQZisE2RfbcdvjIRsjQZzVcPA4Bj2I4v8I5I2xpdOh0skwZNJPORNIzAQQs4Hwd39xl8Pplzzx9ARYek8wOiaUyoQiiVAkIX3clP9PrQZVGuyPPyEE0Z5ZtTss+U9Na+QgDbWwloGKoNQaiyKYbgXBf/6JLK0gbDYUFIS+ewcfHUMgCKvVCEFgGAbCMEYQ8JcvUEoGuDwnny9Rjrv/nA0EvrIl/V7iPvbeK7+NFlfpFx9wjC0Z9Np45THT6Djf5LTe7nzU7SafDSR2wqHlIGwt5HdJ3E9p3E9x3E+p9qcs7qcsgTiJhlaCFQsBwH6kGsmGLxKkm6GyzXD5dpRaHKcWxGkU6Zec6MvdEM1+yE9uJHEUA89H/tyN+OMgDBj0Qob8fs5GqyeCsS9+wrdusw+sh4usetIsu1OsPkSavAo2bPDWq3K6VeX8a43b7WqXOzXut2u99ZvYd1p99Zo9b78NsvgcbDIWbTEdT+8NMelgm3R7GX/30pvyNfnsotfE+vUx7f++T//3+9Z/f2T/yxPXW40+dw4LbUQPXHdy7JYSzHYy6OsZ9MFI484A41ZfwxZf/Y5gi8kUxm4ubT2bdlHCEJQzgUc2SJUdWm0HV9nCT13ASjukyhatZike2XKKrXZzLPdyafuF1l+jTNrZRm1eRuOhxvORpqNhFmMhpitRprPhJmPBJp98jbu8DId9jUf8jCaDzeZjzefjad/CjH9EmBxnWXOyGUcZFtsptO105kU+8zjPZiqRtp1hwSuk72VZTsSaLSVb7mXS99KtjtMtOBmWxxmWXVE2/dFWU4mmn2JoL6NYH2Joi0X0wyrXxobXb9ua0TprRa0D3OAoq7HnP2bxH7PE1fbgM3ui1R1odBY/Zcnr7aU1trJaF7zND29wROrsoVoWr8Z1tdhmJc/q4oGD6KGN8IH1aRlzNMXiY6LZbrUj3O2D/YhU78RpuMkabrJGnK6WZ6mBbDWUq1HWqIgmRFKISLOVUKESLiLgIjVxFwMKeTvJB99Cvj9z6C22epNi+SLMuNFfvyPIsNnPoDHA4H0GfaLKYbndj7sQIT1NkJ7Eg+cJoo0Q6VY0zBtHMCWIYZA2dQFTUEhE22Oow8HipBXq+hhFpllBmDzS6pjNlGyg86NTkdhr7RqCIIhMv2rJkpDOpnjjvySohUGR5CgUw3R2RGoFIUVELSHxurlLi7PUNaDolhjdaYvcnP744z8v1vxf9eM/TgsYRi64fKFIzOMLKLCSWKr1nlJsVwGVk7gOVJPPceHN+muRrhpPoC14kJLgVdENfrhIyyHXvY+uqVSbghZfi9LaEm/ycnXtbqLKMHQhOJlQKCbjb2KJTCCRSXgC6cKipL0DLCkB/P0RTw/hzr5ICnH5oFwOAvIhSJQnOY4D+GmclZid8cid8cDtcd+DmYCL7VhEli/nZRwuBG+P+22N+O18CziaCZaexGOcOPFs8PIr99VOd+GQj3SUrRjz4/b7rLe5fHts+y7LfHn4tViBiKRyoVAsk8ogGIFgFFWqAKUS/vkHIBRhMzPI+/fg/iGIoiiKk34PiOwBJjk8MFVDBurWWG2FAKxFRUEgjGEqmQKQH2wSH3rwuBT49m3M0xNLTwefP8fEYpgs0UQQGIRgvoTgj2FTfuiEPzrmi4/7Xs0E/D4bAI+yD145nX304g/4Hn1w2+702nvtttnpPtPkPN1ov9frjR5G/xTHX57HXp5HX4niLi+irsTxl2DSlTxBI0q4hNIvgXTiIpHgJoAX8agsHZVlSPfjBIth6HGiRpp4CaVdoqlXcNIVkHAlSbkSxmMHUeBW3E9+rHInEpuKhEb94FEv6KsPMOi3+9zpS7b5UKHt52TLnniLiRSLiWTz4QTLrlCLBvc7j+x/qbD7pdLp1lN3/Tqv2/0RJuPRpp+CDN/6G34MsfwUZPzO36gv2vpriGmPl/64t+FSoOl8iPlbzzsPWX+vsP/lkeOvT9xu13re6Ymy2Myy5JUwj3LoOxmWuxm07QzL7Ryb1Uzm1xjTZp87PZHGK1m03Tz6cbHVXrEV74ENXmNL1LDQahZabYtVs9BqFvSEBTy24ZXbckptOcVWkocsTrHVVi7jRyJjMcrkW7DxRAxtLcnqe5TVp2D6YIDxfDRtPNRkKMCoj23wwdf8lb/JYJjRTKzZeqLFfjqNW2BznmN1nmN1lGtznmfFK2Sup1ruZtO5RYzzQqvdXOZ0Cm08zmw0jrGcSuPkMk+KHL/E23yOYo4nmncGGTT43G5k6zUH6g+kmFZVloe/Hhc/td994rD+wHY8i9Ybb9aXYD6QaD6cZrH30IZ46Ux0OIMtjtsV9tOF1nN37fYesThPbA6qnBdKWful1ooaO1kNS1jFklSxFDWsiwrboTzaQIHlSoPL1nuPi4VggJ+hxMo0qkcaVb1G1axR1aqJOgyokguyZbx0TFGCggUycTpvJ37vW8jEM8f+UmZ3rtXrJPPnYSYvggyG4kxXs2jTqZaDCZZdqVYDhYzxauflLr/VXr+1AS/hXiwBFGLCVIjzDFBAkEQCASCCUbcmRItHA6mcBISiOIX7BUk9ANMGjLQc8ht5C935l5wWqJZar1vZb3iiqJYOSOsrgWEY1PoYdeo6KTj+RWDXRtC1ByiYChXCVOSbnAewtn9Q142oA9/qTmT/W0EJr6fFv/7bfwNBmC8QibWP4+uP+WIqLqD1HUl0jD8yQqFLyQmoOodr/6tEIrvmh2uXBtJiKxJJRCLJze2EZNCSs0FbZ03pw2Idh5wyO1HDg5pVYun1l6qdImKpjCcUKya+o9FRkI0NZmSMeXopUjPh9rfSsxORZBOBfmBwFw6WaLAcHLoLCzNlnBzJSZbsPOVoIXj7O1uwH326FnkwH8LdiVZwk2BhsvQkbmc0YPWz184g+2w0UDDO3u9yX2h0WnruxO1lT9c5jley9tpc9pttz9+Fyw5mhWKFVK4AABDFcBRGFKccbH4eePAADQvDGAzM3x+eXYCv/oQwNYLiIARBGEFay1FtuIyy4l1TNrWAfpUKIpQYrgFkp4qDBs5sEXf3OcKbJr6NAmUPiZg4KCMTPzhC1BqqYQZV4YhUtXdXteoPffMFR8Ogb8GXs4GqKX/5F2942AedDMB/BAPDbGF/4Ol7L9EgWzETJJ70X2xxWuxwUayFihcCT7+ypduRl5J4jTzpEku7RDKUFwlKcYpGWaCSpCpFydKjWJCXqIKzYX6W/CgB5adogFQNkqVGMtRo5iWWe4Vma+Qp6ot41VkMthmGTkfDExHSQX/JgLes3/PsgyvvvdtBk9NhrdP+I9uVAvpRmfVmAWMxzWoumT4ZazEYatzlb/jc484Tx98eO996FWC0nmZ1lMPcTKVNx5mNRJrNJttORtH7ffQGfAwnfI2mA4x/BBl/DTT64Gfw1lf/LVv/ja9Bo9edJ66/NfvcGYs3Oci1OitgnhVanRTanBVZcYsZB3mMkTjT0STaWq7NTI79RqnbwT2nxXzbjQIr/kNb7Kk9Ws0CK20VlbbQE5bskS33noP8iRNc6ww8cRQ+sOGXM7mlzM1k2nSU2X4O4zCHMRLLnE+xXkswHw42/sA2fO+j9znU6rmnUb2nQbP77Weut1756n8INOgNN+0JMe4LM+oPMxyOMllLox3l2a6k0/dy6RfFDH4x4zCfMZNsPpFstZltxStiXtz3Ws6yHYo2m0ujvQ0ybPfXb2DrN/rotfj+vTLJza117tHj0q54o5Zw40Z//Wds/afeenVs/ac++m2hxotlVkCL0+ZDVncqvTfZrCfRpD3KaCjTfPmBM6fGTVxpf1bBOn3E4lTYrJYw9h7Zgq3OB43OUxUOs9UO8y9cFt86CQ+SLtU1KqJKo2zUKFs0yuca/LkKrVOjTwm4BgEfXJzErw77TrW5jlbb9hUyX8WZvQgzbPDX7ww1mkmjHxczufesBRW23McuB0+cjp7Zrzx3XPnIPl+I4G/EcjYSQdm9S/yRkniHHRxhaWnIly/Q1c9rfrjuEgtCBKHUxVq1/HCE3DFIUo62jVyXt7j+LA9fzwOYAn5Q70PV4lLzgHx0YzeiSxhO/hU6IiGCoqA2GX7zox5MvQ+oPXzh1FyBYKpugMSKkLe1/67LHUHQm9nn/7U/rqcFCEIkOZVyxPIEursQ2YpKWVqpDYO6COlmgI7ULRZLyAf99fIhkVI11AJyeJBKAzlUqLwFXyAUi2XXcFmJVEB1CgmFFC2KDHhTpintCqJtvxCIBDffViiSSOV8oUgMgJKxb3Bioqj2mXxsTLw5wT2Z4IpeAkCLGm+8Uj66VJZp8HI1WqrCHyrhUkSSpzhLJsBcQJAuPIyWX8TuTQesDnpxVsK4G5EyThwiTOauRe6P+S+9d9/u9RJ+8z/86D3T4LL3xvus22ehwfH0refPqYA/Z4LVg17YQKRsa1SugDFCjV79oVjfwFNTMSsGYmqGZufgvf3y+TlsewaYfAotdAIyGYzi2NERrAAQ3UcMql8a1Ol1lAEDwxRv3mATkzKJQrT3BtsP4f/wPOyzAy5yNH++RtFx6GRWvjEv5RxBCAwiOIKrUASXrrUjP3wlI+yD1y6SL37qhZDfN0JUC8FH772O33rjcxF/rAb9vhyhWY9E54KIhcA/DyL+dR4tGA/4XmO31OYk+uF3MeIt+OGnFsVfYpkaPFeD56kVmeS0UEM5hCAJ4qUgkiwCyMZkWQA3UXERrwQyVGi2Cs1RQtnAaap4NZw/5Suc9oe3giTTIZzPbMEXD3w5WD4TeNHjwen2Qsb8lUNsxStnoNXpotrlpNJxp4S1kU7fyLHdzGDuptG20uhz8RbD4SYvPPUeO916wdYfibGci6cNh5u+CzJ/G2zZ4Xmn1eVWh+vt91763/2Np4JMRgOMegIMPgUYdAcY9EbQ2vwMnvvcafc3fBlkPBhtup5rfVTE3M9nrmXTltItd3Pou7n02VTaYpbttyzXgSSbjSLb/XLH5WKno/vOkipHWSVLUWkrrLDFnjnidQ5IjT1a70g0OWMNjkidveyRraSCxS+zEZTZSO7bHOXSdjIsDzItRyPNWvwtPgRbfvI16PA26fC4U+/46zPn2yORpt9jTUeiTN4GGnT4639LMJ1LNV/KoC1l0OdSLN+HWfRFmI7FmozEmIzGmo7Fmy+k0Y/K3E9rYk/ueXHu2s2kW70JMR6IZ06nWvVGGA7E00cynYdS7SMaPlk3j6znWH9PM5vLsV7Ns+qNNqnz1qtn6z/10n8eajheRJ8udxjJoZ0+tN4vY/Sm0j8k03pSzCdyaSvFjIMKu4saR+4T1vEj2716N+irv/Kbv+CTj2wsSDIbfjDOFhxF48h9NVFL4E9UeA2OPibQJ0q8XqPqRJFqubxQzE25mAjZ6PT8UemyWOb4Nd3ic5LFcJL5eo7VxX0bXqWdsM5d0uAsa3aB21ywLndoPgQ4z9BAxRA/c2s8+GAtQirLxdQv8PNZzMsXCQnB5HJQpUJQlFIsKLYNVWKh0CnGJIdYOwPIgw+sbZkkUZJkpo98apO+QRiGSWCtVmmACIIgt3yKREtlA2EtrFALItO2g0DaLiYURW+q4tdGFR0SkYpooNeZcwi8bkahelYg8tSMoKharSEFjH/961//+Mc//r+fpzRXVxrN/8zaV2paQBDM5fLF1zGF654GChguEpGiNOk+EorEUpnihphM4ZvIpUG3DQiEYh0Clk8VkQr/w8FKrG0NEmir8SQSqYBqQBKR7FgtBorywkokMi5PIBRLSNY3+QWItIV6Qm3kWyqV8YVisUh8sTV9vN3BOX7IOcg62kw4WPLhHURiQDEkyUMUJZdEpQopw8ECNX5fidyFhdmgIA0WZ/OPEsTn8aAwjbcafjLttzPqs/bFe7Xfa2vU/3gmWLQYLpz2W+l0PXjvwev3Xu30XW31kgz4XE4FaaYCeT2e5x/cj1vttp6zj4eeKE7XEYKAz7loXx/S2wstLqD7s4Lxam5PmuxDiPgFC+xwVKx+gqZn4YAAZGQUUmtQgiA/NwHX/4bIlhgUwHGYy8W9vbCaOsHh0up7tnw9GNyMOBvzFSwGKGWxGiQHOc5UrObI1nLAlSLp+nvgcFyy8HD1pffpJw/pMPv8k4d4yAv54YvPBlythyIzgSdd3rLx4N+3Qn/fjfzzMPIfR5G/74ap1kM12+GX2+GH3R7fn7I4X7yxrTD8MFzFj9WgeRqiWIPna/B8NVagwkq6eRTlAAAgAElEQVRU2F0VVKQE8wi4SAnnq+AsXJ6By9OVcLYKyVaj2ZLd6LOJQP5cmHQtBDqORjmxgkl//g9feCtUshBwOsIGZvz5g97IWqhyPRT56gN/8uR2uJ3WO3MqHLZKnGfyXZfzbfbzrI4KrA/zWdvpjKUM1vdkm09hxm8ibDoDzFqD6M+8DJ+63W7wMGzyo7f4mk+EmSxHma5GmU2Hm46Em46Em3UGmtW6Gz5x+rXO43Z7oNFAjNlQnPGHaEZboPFz9p3nbP1Wf4OXgQY9UeYTqYyJZMvtAusfqfRPUcaLudYn9x1OK9yFVa6cCufzCkdFrbO0xkFYZYc+cyCaHJVNjqrnTtgzB8ljW3m9O/DMQ1BhvVFs8zWONhJH+xplNhBm/D3eajPNeirCZDrceDXWbC7KbCTSfCrWfD3VcjeTtpJi8THE8H2I4XyqxWkRk1PE2M+jreXYzKdZ9kcYfQw16goxbPLWa/PV7422mCsNPr7nIqu02y2x/xJrtpxptZdrtZVteXDfi1PhKi6lPah9YPBiZiLHbaeIJnpsJ6liHZcyptMsJzPseuKtG/30WmNMFh+7nDV6Ii0OcJO9pN7h4ond6SObs8c2W+XMHwXWQ5mW3wut5h64HL4KlE8Gq/kZannuJZivVOTyNiM5G8ESfoISfXylbrxSN+JotVx2DwIeyOUFPGHC+WHs6WrYbr/37DOn/kKn4VzWSLbFzj1rXiVL+MRBWG0nbXJUtLqBnW5Ilzsx7K/cjtYART81zWqs7mw9ZuGDy+Jnt7314DNevBjtxYZGYTMLNDsbu+CCBAEjKKJt0CNPRhQOFr7usCJ1aR1tXgGABKEEIRhGUdJQS/ao/zVvQbVzU1FtQPcyVGeyAiGqIwShIlDXAHOq/IM0qlznLSg4FWlU0bUzUXAq7X9tKv+B4wBIGXMxjPLKk9+URqNRq9WEUgnBsFqtRlHs/2Vm/POf//znP/+p0WgUAKhUKv8nriZ/++c//4nhhM5rJBZL+TzBTZaqrlZaZ3i9fqxLZTfEZKraSJuq+wsEUBeAkMkUlIKtpQFqa4soBi0Zy5DK5FqWlDZvIbj5PtrabZ0qfqOdm/xVKpPzBSKpDOAJuMebLfvTfsdr/qcbQacbwbyjxOP1MP5RAg5XIEA5jpSq8XsEUkwgpbCiAIcKCbAQBwsRxV3+SbriIgk8ikYOw89mA+ffuM+0OU+1Os6/dd0f9N3p8Z565jDb6LjW5jzf7HzxyVs5GYBOBODj/uAwG/vmJ+z1X2v0WKpxOO3wIcYLiK1uZPWNaPQhOJovfR+yWcnYqbISvrATtTlB7bYXr2OhvQ2M7YcFBaEcDoBhsFpDemQVwDVLFSQICEWJ6mrcwhIaHV3sqZhuZJ6OB8IXKQg/EeQk4JIUpTSJOAxR7YWpj2MVk17cLjdOny+y4I9vhyvmArdeu212uO29cVtqdNjrdEFnA/7YCkV++CJTfsRSELES8nMn/I+DyD/2I35uheKLgdhCoHIl5LSfvfzS5Xw2SLQVjorTLonCS6KAnBYqrFSF3VVjJWrsrhIsUMI5SihLBWer0Fw1lqdC81VoPnCewF8Ogc7jlVC6Gk7XYBlqME15Fq3ip0k3kg8HvJC1IOVmkGDIC9wOv5Qlqo+jiDE/rNcH6fKXPHdbL7VZKHFaveuwe9d6Lo9+cpfFvefAv2dzVmJ9kEtbS6f1xdAbvI2qXW8/c7v91PnWY8fbrWyT+SizuQjjngCTFm/Tpw6/trjdfuWt3+J+u9rhtypX/Rq33xq9bzf53K730qvzvF3rqV/rqVftfvup153WAMMfqbSFTPpuIXMtm9EdafIqwvxLCuNLosWPTKv1ItZRGWu3lDWWbvkp0Xw8m7Z/z5pXxZLX2suf2guf2MKNzsJq+41iq940m48JtvPZNnsFjINc+m4WbTXdejPN+jCTfpxJP8qkb6bSlpLoQ5Hmnf76rwP0x2JNBiKN23z1P4UZLWXQdwqYZyWMk0L6dBpjIcf+II++mWs9nWrVF2H4Lsx4NNni4pED75HDSoHNUqb5TIrZSp7t+j3PtWIrbrVz1fO24OqXY6nGe4/twVc+0GsPoN1JWmfHrWCdPLD/kWX1LtHiawFD+MJF3uoIttnD7c5IqzPYYA82OIAN9tJGF9ELT26T02yF81yT5+ZHL8Vp3qWmQq2q0CirlcgjDKzA4VIVdl9F1MuBijN+2gUv7oIbd34edXYeeXIYvjXO/tHg0F/AfJVo/iHRcrGYwa9hyZocFS0uUKcb2uWu7PGEB9n4doxKkq5GypV4HQw/JdBaSJAsOYg8X4nkbkdenEVyBJkKZE717hPEtEHCw9HpaQzDyMIrEIIxbSUJaXYiH9ekwKBFomnVCwAkY3rkqYe8CJEf7UnfoAIAEBRTaE1K2lgG2ZahuyxpI1AgSMYpCIKAIXK3oJxOul2EwJVkdJwMZ2hhDRCsNUZqo+M4CFx75XVlyf/BK4/juEIBUNx1BMEwnBwD//rXv/74448///xTc3mpUWtUKhXpKpbJFSjl3VL+639S7u9vUqlcIpWJtPk1baLtpkWVjDIIdQgNsTb0IKBWEFLNFpFSBFl9qgWDi2QkGFyLAuTx+SSBgwzKCUWUrK1bQXg84XWLqpAifotEkr/UQujauW9YocRaBq2AAoNTHHKhFOBx53lH+XJ+mhJ9oMIeKtGHOPwAhx5cqmo0ylocuadEy1TEA6kgi3+ciIIlavw+ARep8HJImn+xEyM5TJQfJJ1Oh52MBez1ea29d93o9jz44rXU4Tzb5DhWbXfwzhMb9z/r8uB0+/KGA+GpAGI6UPrF+/SN216L13Gr29FzO/i9s/C129ozx62ndugbJ+yt89Fz9/MOL+kbb6DTWdrudFLvIJzphIeGEWMTwpqBvHwJzszgIjGAXMt6AIIiQhHx8CFqbII+rt6fHvhyjzX22Hrjk7eCk6gC0sUHsQpOkuwkDjqIUfMS8bNU0USA4KuP6IcvuBxydRx10uszWsEafmA9UckafmA99dReOOyrXAxSLgYjcyFXe5G/70dc7YZdrodcrodcrQcTi4H8ER9gPVrFiRV+99397LnZ68HdiFJC2WosV4Xmq7E8NV6qwkpVWKmaKAP4GYg4TQXnqOBsFVqgwkrVeBkB5StO41BRohrLUCMZKjhdjWRo0Aw1mAqfJwhmwvCdmD/Oo1XbocLRUNlMuFoQo5Enqrej1D+C1cPBUJc/v9mH2+h7Vuu+UW67Vm5/UekgqWSJHtmKHloL7jE5JbZTqfS3YZZNbOMax9+e2P3y0utOd6DRbKTJRIhRg9OtZ863K+1+qXX8dTDEeDbGdCzC7KWfxVPn32rcb9W436r1+O1zlMlUOutbMvNVgEET26CBbfDCT7832qw70nQylfE12aYj2OhjtOlqIfPkgT2nwvGglDWVw/iRY/U9h/42xrQzyvhDnGlPosViiT2vylby1I5XZTeZa/U+3nwpl8krtxGUWwse2GyX2K7kO57k2R5l0Q+y6Cc59K002mCk2ccQk/EYk7EY0/fBhjNJZtvZ9J0s2ki82WCC2dldJr+MySlhnhRZnxYz1nPpi5mWcylms+nmI4lmXTHmCwX0vTLmaYU157HtaaXNWZXNZonp6yK/kOfTbx/nHlXQBC9dd9tdFursthpYpw12omYHRbODosnxoo41kGvxKd1ipIDRm2X+JcdiPM/ya6blYC5tv8YeandWv3O77PYgejwEPR7c0QDxfiIkvUvgNSpl25Wm80rdekU8UaL3Ds+TN44jDo7DT/ZCd+b8N775rI+w10d9dsf9Dt97z1fZjRQydx7YyBrs4JfO6Ad31aC3aoStHPPDv/lKF4IhQZoavXepfKHEm2Xyu1JZLgYVapC7aqxMjd5VosXHF1E7nAyVapnY3UJi4uGoKIzHRQkCQVESzkHqFjihRBBUVycMwYiSIFAMR1AUJwgIRpRKJQTD5G+R/H/SSovj5MswHCcgEMZxJdV0qwBIOKBSpYIRFMPwG+9G5cBJ/iBBKCEIIQgljCAohqMIBsOUb4VQKskVBKAQ61THO1mGoatnv+mVx7UyDLlbXHvlqXMWjOM4GdVSqlQatQbVOoDJtyW7EckhoTu+YTiuubz8+fP3P/74H9oz/iYUSURaIgX5dOYL/kLgoIIRWq+qTtzWNVJoVxBtM52uKu7GZUmnXoioSiKdnYkMact06gUJmpVKZRRBREgFsMklRigUaw21chI0q11ByGGmE7rFUqmcLxBJ5QrRzJzsU69CPCnmpKCy3EtlNY48UKEPL1W1KqwKkBQJz1MRoAgBS4TcdBV+X4XfV+MVMFACyPMwqARHSnGkDBDmnSyGnU2HSRdDoa1w/DyOOxO098l9v8dzq93t4LW7YtAHHPbd6vTY/uAlmw+5mAjhjgXik37KIS/1sLei13O9wX6x3nG80naq0l760hV44yp86wt3e4Jd3srPnuB7L36zvfSlB747BL/5AHqxMXt7JCoaWN9Cfv4JIDihugRRDIFgoqgQ0dOH65vPlycnmhP6Ci2/3mfOPHc8GAuQHMbwNqIgfjIsSIGOElBBAn6eCMwEKTdDVbvh5yM+3NHA9Xaf+Qb3hXrHnRan1Uanmaf2W689LgZ897vY863ex4N+yu1w5VYEsRiEzQeKxnyvtkLR9VDJcojmIprYj5CMs8VLwZAoQX6RiEgyMSAfA3IJuEyNl2mIcgIqBHipiDRbhd1VoflqtECNl6uwUjWSq0Yz1WimGk5DxfFKME2NZmiwTFyaDOxGydeTlMfpV2fRP89iwJUU+Wy08iBCLYpXixM1x9Ga+SDlEBvvC1D2+mHvXcUvHCVNjtJmR/iFE9Tqqmh0kD9l8Z56zmczZjJoC5lW47Fm4xHG63FmW3Gm67FmK3EW/f4GDc63ahx+fWDz7+3e+t+iaRPRpiPhxg2etytdf6tx/63K9be3oSarmYytLNpUkmUL2+Cph369t16Dj35roOHHOGZvsv2bcJPOUMPxDPp5hb2w0mGvzG6jzFlc7XJSYTeWxXgba9afYt6XbPExkTadT5/Jp3cnWbyJMdsstgFqXMWPWcIqFq/ecf2B/XYBg1vKPC+x3shhHufTV1Mt2v0N+yLMpmLN1lLMZ+PNesKMvsWbHeXTt3Np48lm6/l0UaWdrNoeqHaQPrHbK2Us5dCmkkyHoo0WMy3fhRt1JZuuPmAALY7K185Qiz34wh5vYSw3BOe+GP/WnKd4aX/xxnXmKWsg1/JllHFLmGFvmvnyPeutx7bbFYyxPIvuRNOP8SavYozbY4zbIo2eBxm8CDd8nWQ+WWJ1UGd/1u563O683eG82eWx9NFjfYTNOUgQCPMVwAMUrlQi5QJRxs5x+MFO8NYP36XPHtOdzt+bHSebHSabHcbr7cce23bn0b4V0M+fsKC3blcjvsSoL7YUDK+EgjvRsv0o8CwFg0pgqIrAmlC4FgTuiSXZYmkeBFdolHVX6loCLd8+iVo7ipZK8zBiANtfQVe3UBgBtPxw+LrohSwvghCUajz976NLurwFaa6FYSpMB2nJIgiCAgAlSOgMJgjyF2QnRb8HITISS1EItdQpCIJBAIK1vCkIRqhkOOW80vY26ojoEEwmrnTGXCrsDesi39Rc0dIccG3QCr7hvtVmDCFIG++gvimIuoNBGEZK+v9DBPW/ibR4VL7ucUzqFhKZzhcrFIkFAjEZ0tatDlKpTNtFIST1Z5FIIhCKBNq83k2koESqi3yTnigtk1Uo0hVCCHTyhljK4wsoOoj2AkZ5oqhZJeXp+i206w6prt/8i8RSGV8qAzpfQb/8Iut8x+cOSrlZGmXdpar5Uln7U9OgRCsFZ0nckzhYcReQFigkeTBQpMQeqonHaqIGAkphsEhN3NMoH+JwmZSTJtuNE8yH8Gf9UX68cClYPhcgGWOrJgMuPnpKx/zl0wHrb1z3egL430OJgzh8Kxb47qee9QOHfY7eeBy2u168cj/u8N5tdjtrcb5oc+R1OP0cC/nHdPg/JgP+HPdT9flg752IbrZyfwDZWcVW1qDFBZx7DAg5uOQck/Lxqz8xkQR+9Ah8/Qo4njl5F7f4iNFfbDV433r5pfPRMJu3HiLcDRMdRCPCZPgiHhEmq4Up+Hak6ijy8jBcNOW389Zd0ucn6vYnvgb9/i3g8lu4vMd7u9VjodV/sMJmoJzx5R5zqcNZNhl4tRYCzwStvmaL54L/lMRdCWI14gSVLBnei5QvB0G8eAwoQGV5OJCHg4VKqAiDikFJnhIuxOS5KqzsUnVfhZUScAmqKCTgQjWWp8aL1FihCkrDpIkaLEMFpaPCZMVRtHgzijsdoD6JujqP+f0ihjiIvxgN5I74KtbC1JIE6DhaNBGIzwT9nPFHv7DFHzwl77y57Z6SDifigwfwyh1od4bbnRZKrLbvMvcKGSeF9LNiK04hfTXJfDzKaiLGajmRPh5h0uap99Tx12dOv733NfgQZPHU9Vabz+03AXofggzb/fQ6/PUavG59jrJYSGeOxVu1sg2q3W4/9bjd4KPfyNZvDTJqDzF6GWr6MdqkJ8ZsPochrnLgVzqsl9ge3rPbLWetlNhslNouFzMmcqw+J1m0hBl1RhmPplvu3mXKq1jcRyzhMwdpq8tpo+NcCfO4nCF7bCt+ZHNSzuKUMDazLHsiTCYTLdfTLHcyLI6yaWtZFr1RxjPpNNF9G2E542u8ybd02mop86CKBbS5wO0uwhq7s3vM5WzL1WzaaKJpa6hBb47FWrWt4LUL2uWKv3a56nVR9AU2tX9496lJ/c3lotdrvclx6Z51f4p5U5BBo79+va9eva/eM1+9Jn/9D1HGA/EmbyKMmoMNmwMNGth6z9h6TQH6z4MNWiONO6JNOuPNPubQBu9Zj1SyJpvsl7s9tucDD4/Cj8/jDs8TNo7CdlYClwY8J1ud+ssZ3Xm07lxadz7tY47l+3SLl/EmbVHG7dHGXWmWe22u2FKYYjXiYikMkeQRirtq7L4aq0bgaomsSCItkspKuYK0c17CyUX8/nmSVF6mJqpF0tyF3XCBpFCuKJArcpX4J1wtAiGC+qxNuoy0MQhdbepfCq9gisChy1voZgMZ3biO6WlTciAI3gShwyii5aDj2ty1NgJFytEoCoLXeSmq5RvDAQhGMQLSRsphBAFAGMVwCmGiFSNJhUVXa4ZRleDUaYt81kNaMf8mHQvS9sZTuV1IC0BEURCCCJxECqGko1dLLoFxnPjnP/+Lrty/kV3W5BNfKLq5Ogi0Vx3qiESCVMXaZzf5WZ5LFlCLxCQUllwI/uPqIJZqg9YkP1xCzhUqJ6GrxpPodBGhSCwRiMQiiVQoJnPaYq1ZVqQ9asl0/RbU1ymklgyRWCIQicgVRAxA4uMTIiEBNjCQfPkqUHxBwIcqtAaQlMlFBRj0EIMrZMJcubhAISmA5AVSUQYMlGHwfQK9r8JrMPiBCq/CkTK5KBuT5cDncdy10LP5IOl2JG+SfTTgLZ8Ou1oLUQz7KGaDr86iFUtBex89+BPBP8+j4KUQ+UyQYibw8KPX2UdvsI991ObKfceWffDYa7I/bHNV9PlJ+0N5Xe7cLk9Bj5/ksx/YH3De6nja5AaNFEFz9ejsE/BrgeBTxsHbrN33xdtDz893N3D1n9DFjuxDhKLN7qjZs7+YMXifudDmtD/oz5kL5a6FniwEiQ+jCUUqAWXi0my1JE0tTdKcRat3w/hjvopx/3+shP78HvhzKvj3mbA/vgeoRgN2X/n/eOqy2ey0UGs/XGGz9dbj980Q9VrY1kf/6RZX3myAmhtzCaWp0EwVlA4cxfLWEiBBrhIpxoBcAspHpOmAIBUU56jQUlSeDwqzBIdJvL046Vmy/CJNhZbgYAGmyFdipWq8SAXnKs7ipfvRorVQ7rQ/dy6E8z1QdRz58yLm51n0v0Rxopnggy9sYCccPIw8HmXzZsK5U9HCITbvk89Om+tqo9vWc09ui+N5swOv3Qt87QW2OOxX2sob7BW1dtInNvwHNtsFzOEYsxc+pu3+5n0hZjOxZtOxZt0BRq/Yxi+9DJ7Y/b3G/tcPgSbLqcyTXPrncMNv8SZD0ca1HrffBpkORZqNxNI6/PSfeRs2sA0a2HrPfPTrvfWe+ej9yKAfltkNJ1tulLAO7tvslFmvFVtvltnyquzkdY5AvZO41unwod1QOm31ri1c56BscASr7TfL7XnPHZEuj8Na1vdci5P7TEU1C6ixBZ+y5FU2ggfW5+UM/gMHwUN73j0G/x6DX2a1kUN7HWrUH2c6lWrWFWHU5G/QFmr4JsF07qG1+I0b9skT6nRVNDsd3GWuZNO6oox7083fpJoOlNAP37gA/V7n711kn90HPta0jXYSsy7HvV4rTY6Tpcy5AvpohkVfomm99+3HzreeuN9+6nG7xuN2jeftWs/b9d56DT56DWzq12fees989J756DUHGLSFGb2MNXmTZNadbTl0z3q23WlnIfD4LGLtMJTDi73Yitzu9histB25x+hPN2+JMHwWqF/rp98UaNAVY/wuyqgp2KAj3mT8CWt72E96lqq4KFYhTy9VLzTKlkvl80vlcwypkUjzVXgdhj4BwWIQvMsTZR9eJCqgwv2L1G8bEXKgXIlXoEi5hniEo+1K4gSClVS11+UVeHWFXl6B12VEf2kVg7UMZlCLX9Mpz+TDnXwBCMM6AgeZjbjZKANp++2hG1UxOocVBMEIQmZBrgUJ8ppEHsp0sQwdvIQKcJCo/L965Ull+7pgA6LiFzqcqM46jFAzTxvXJcPn1+hDENK1mmud9wiKIAhKEMr/4rQgc9pCkYhPfiTXXYSkMpKcoc3NUTkJXdqO/C3qZVIZuXPwtS2qZOhBKBJJZXKhgDwfCUi8ILlGkC8jQSC6YJ1EIiPV7BszRsvjI8V2rTGXx9OafbUjRCQW65okRBIp+T48vlAEQuK9A9zPF7FiAMtzEkWLTJjG58RzdsPOD6PlomwULMfhRzBQjsGlMFAAyHJBeSEgK1RI8wmkhkCfyKW5oosMRJGvAjI1QBJ0FnMy7iv4EXQ85CNfDP25F3G5G8b75idbDLs6jRJMBpwM+ormAoUzgfh26MUI+/gTG54MUoz5Cj95Y198wU8ewo9u3E+e+6+8Jqochh8wvz22GXtsP/6YtdrkvlLnuFxjf9psI3/Jgl/ZnTc7rFTaTZTajBZZjRTQRipD57ufLXQUnT93A1+5nbf7j9+3GSiznqh1XHnvyZmPkBzEyU7jMFm6Ci1Q4YUqOEcFpKuANJUs+ZIXp9qPEK+EYdthv68E/7kcfLkU+PtiEDHpv/+avdHCFr1zO2hx2m13m25wFgyz/9wLx9ZCljucplo9dob85afJaiRTg6ar4EzpcRJvKw4UZiiRQhwugCWZkDADFOZKTpLONyOFB+nCw0zefsrFTgIszr1U3sNkWYgkXYkUE3ARJssR70WJ92J4S8HAdpjyLPZ8Kmizx4sz6iebC5LMBl+MRx5+CZDvhENHUaKl4OPRgNkW95UOb/lYoOKr71GnG9jnBXz25nYFgiOJwGc/4L0n8toV73SG2pxOnzqs3ndZLnWdybEeTGT1RZi99DfrDjb9Hm02GmkxFmXeF2z0xkfvra9Rf5j5Qpotp4ixmWV5kE9bSjGv87hV637rQ5Bxf7jpUITJ1yjzTxGWz/0MP0UYf0sw64s26Ys33y+z3yy2/5pCH8uymcq1Wr/LXCthCGscgGdOsmeOQIOjoMZ++54t2uyqqHOA6x2l9a7H1Q6KVy6aIZ/NJ3aDGebzhVbcaluw0QFodFRUs4BqW6jGFnjqBNQ4ANU24BMb6UOrkyL6bLp5X6zpm3DjzhCjlyGGLYEGLYEGndHGQ8VW6w0Osm5P7JOXrMVJ8JS1eZex8cB6r9pm4xFjoZZ12uOx9dJpqY7Z0VpU+GV6oS9hscVu/6XL/gun5XLmUh5tPstiLNG0K8KoyedOldutKrdb1e63q91v17jfrvO8U+d1p97rTp3XnVrPO/Xed1r89Zv99Ot99OrZerXedxr9Dd4nmo5V2RzMBQmFScenMVJxMgZkQQfx3B5PTqP9YpnVfBlj65HNRoXNdBF9MZ82n2Mxkmr2Ptn0Y57lRL3d0XIEABbJ5SVCSR5PlHMuyDs8z9g+Ttk4ThSIinD0kQp/pCYenfAzpnfDTgVpx/yMmd0YJf5YSTzC0LJL4omKeIDCdRC0BcFKRHMlbX6OlpdjHz4gB4egUolg14XE2gc9giLaMJ0WNk6anVCU6jsiH8c6diGkxaFfNxlT+TtEVy5AziryqX2tikMwqjP4IihZCovA6E1jrs4ET6rxKFXLQVm8wBvGXEo5R2CdmZ4aEtd4Ekj3tekCHNfEIF37LAQjCHn4osIoAACpNZr/yrTQOlnFEm1rEKlg8yhHE19nhaKe2mRLnTZvQYnJ1x0VWnifSEIyuvla9YLULeRyBaVda8GCfCqqLRJrFQu+QCiTyW6G9XRRbZ3QfaOplDLRCkRigZA6l+nCgxKpVCAUiSBYODMLsVhISKTieE4iLReex51shxxuBB1vBYvOUxHgLgyWSEVpCmkODOTLRFk8ThLnKEIkypLJcnjnSfzTVJkwS4mWqZBCmBt/OMY+/x56NslG9kOvuNGqowjJj4CtLk9oI1R1FHk6GnA0EQqfx+NH4YIJf/lcBH8iSDobDk/FysZiDt8FLDxznK1jLb1w3Ot0Fn3yPH7lvtPmefrGW9jtJf7oLenygHo88T4v4rMXv811vIz1MZPWl0Pry7N6l2jwOsH4dbLFQB59v85R9tKd3+qy2+w80+i4/sH9/EfQ+WKYcDcaPEsg4EI1UajG8tVovhrKREVJhCT5SpwEceIv5kPw3Sj1XpRsIRiYDxL1+xy98txpdT1+6Xny0pP7wf3kvcdss6Ng3BaF+sYAACAASURBVO8PTrRsJnjtred0m+tar6/sNFm8n3o0G7z33W9zhH0wFcrbThYfp8rP04QHcafLEZKTNPlFhvAglbuZyFmNPl2J4e+mAYJsNVqiQotV+F0CKADOU2FeknwvSrEXhZ/EcCYDp1ucR2vsV167g0tRF99C9z/7nIz4n475ybcjhIuhay+d5xocZhtdD997g0OByGi4ajpY9IW9+dKb84END/oAA2zxW9eTOvujWoelBzZrj50PazwXCp1WCh2nkiy7goy6Q8xm4syWkiy30iw20yyn48zG4yxHooznksxPiqyk960l96yP8mgziWZtvnotPnc+hJn3xdp0hxq/CTJu9jUYiDWdz7QciDNtDzacyrLiP3bsizcfTGUuFtkuFzOmc2m792zE9Y7iRsejStZyibXwqYu83mHvkZ2o3l34whvq8rwa9gZ7vOYfOiyV2Z5V2UobHWRNjufV9lC9PdZkjzY5wHW2yDMWVGOL1LGgWhtRhbW0grlfROuONplItVzKZSzlML6nWrYHGbaFGr5NNvtaythqcjhtcT6qYR09tpktY0yVW0/fZ05UWJ+N+KIbYaefXLc7veK7hmI7Xy7VMEbKGbPVrB/3rGfyaQfFVrwKu91Cxlyq2VSS2WCMcbu//hO3W9RP91vV7req3W899bxd63Wn2U/vVYhhT5TxRIr5TAZtIs1iuoC22Oy0txBydBZzfBrLEyShQBaBZCtPYsEuD1GDPdjqiHc6453OQIujuMFO0mAvbXY4qbUbLWaOVNouD3gdboaeX0RzziOPzyO2jsPnd4IWd4PXD0NX9sNWDqLFsgIVXsEX5y7sR01tR62exk9sRsgVZWrisQK4K5aWEOgDAi2CwUoA3gEVKJqTh/3yG2Zmjru5AQ0NEIJgSiWoVS90oB0dapP0IJGaM7WCaLvudS/TBWPJRlVymdBiRWDddoKipDGXfByjIAiTNGjdNoBQU+qGv5Y8bZFwXG3gg4SI6FYQbUKQ4lIjZGUTJcOAullFrgskVuTaiwXrqp+oSAcAQCiK6xAjJPgWACGlUvXnn/+/71F/o5iwopsXIRkpI/8lXkeiooRivkAkFktJPDiJb9LBZW9wOERUE9E1geMveQstMVBCJe+Ef8ltkF0XpBFLRGUypCSUkIr4SWVcntbgeyNvIdDiSUQiic7gK5FIeQKhGEGBnl7Q2kb8eUAGTsKKMlBSwOck887S5eI8SHEXQ6oU0mLBRbxcnAXK84XcDB4ng8dLFYiSQEU+DBQgYIEKv68iHqDSzNMF/5M5f/AwgjiPVHGj8f0wdCMY3gyRr4dJV4LFiyGc6VDFcRR+EQnthgsXwyTLofzpMPlClGA0bLPTZ6fd+eCVi7DXUzXuJx/w3mtz5n30AQd9sRE2MRKoHva9HPJWDniL3ngdNjjP3Lf+nE17m2L+OtG8M96sM96kI8a4LcbkXYrFj1LmYbMrv9eX0+u92O68PRhwupC8OlM6t16lAnM1eIEKyiaATFyWBp7FS/ZjlFCuCs4W7UbJ1kPB3YjjUd+jPj9uty/vvdvFW5edFqfVFz6n773hEfZqm/PiSzdwM0p1Eo3tRB5+8198777Wx94bC9r84rPc47nS67na770+yN4a8T2cCTmcDdv57nuyGMXdSuLvxXM3Y3e/B6z1ey11eWwOsoWHqThUAomyQUGGcCcZ4mUpdkKhw1jufChnPOhwIOCgL2C/hy38EQKuRZyP+3K++V9MBp+OBPC+sHm9XoIvvoKvoef9QSfdvrLRoJPPftudbhutrvttzjsvnLaaHE87XI9euBw3uQmfO8naXDk1TgsFzJl8h+kU2vc4s7lEi/U0i91My+0M+nYmfTuLvpRuuZpuvp5uflLE3MihL6ab7+YzzooYO5kW6+m0sViL4WjzkWiz0QTm2xCTtkCD/gTLD5EmbcEG3TEmExmWG0XWC/mMoVTL2TzmSqnjykOvk6duO49s5kqZKw+cZA3u8ibHnSqHqfvOy09cRV0e6u9+O89dlx/ayBqdgCYHsNkRbHLg1jkjrW7KTndlhwv+whF/7oA22GHN9vhzB0WtnaTS9vgeY7uYwX9ox73PWsljrOcz1vMZ28XM0WxaZ5LpUKnV9CPWSL7V5iPb5fvMvmyLrgzz7kzz2VYnxUY4NO653h8f/W66uq1irMS0PdqoI8boXZLpwl1r+TNHQaXdTh5tJ8dyN9dyJdNiKsl0OtH8c6jhS3/9t0EGAxFGXyKNBqOMv0Ybf4k2mcmwPC1jXty34T20Pb3HXHtiezIRJOGlcs/jF3dCN06iAXk+DhYhinR4Lxb+wga7PIHP3sBnb/CtK/jaFXrlAnU4w61O4kb76WrbqVeuK198ducCz44jOdzIw7OofU7k8UWMWJqlAAq3T+OXD6NEsjwIKjm4SJnYCPmyEji5Ha4A78oURefC9JWjuGNuOgzdVWIlMFwpkw6hvBXieEM8NYEkpaDGxmhHB4RhECkGwPD1wABAgpIltE4kECZV7psIEMpfqx0VJOWJ7E2CUVLHhrQeVpQESckBANVFKyjuJ6o1O0EEoVRod5QbFX5aFUR3TaKMuZgCBEiVBSOBPTDVAaVT2slVRtdNoKt+orhB2t0C0C4fVECdMmJhkPZchuH4fwFZ+DehSCy+YVEllwaJRMbj8UViCU8guGk0ummd0j6Or0MVpJ+VDFLovFVaDjmfXEG0sodEa44Sk4OHeh8eX0y1c8uEWqqHTsomNXbJjbwFxbUlSbTXnKjrS5pcDlAyjFAsEYqE27sCDhcE1zXK+kvlU1hRLBWng4pyGLyPo5VKtE50liHm5cglmbCi7FLZrFE2wlA5CBTCYC4CFaBQiUKaDyvyQWmG8ChFuJd4OBEgXA7SCGLV4vhLaYJanAgdxXCXw7irUbvDQdyFIMlaiHAxED+KFC0GiRaDBN8DxUM+wFe2oN9H9sVL3Ot9+s5jtdlh+AFz6D5z4Zk994M30O+N9XlddLqOl1sPFVr15dLfpZq3x5m1Rpm0hBu3hBu9ijZ5HWPSEWnSEWXyKsGsv8T6R53j9Av3gx9RhCL7iFeZND4vk97D5CUqpFwD5x3slst42fKjaEiUrcZLEFGGaCMCPU9UAxkqYYpyO4KYCCAGfbABH+Fn//Nutqjfb+e1+8orz91+74sf/rKdCJQbJ92L3f3qu/7Zc+mjx/xb94V37svdHqsDXqsDXqv9nrvfgzlr0YKDBAIqRGV54pMUOTdjdyJgtdd7/rXL/vdQwU780XTw8WzI8UwgdyWMuxi0O8I+GPEHd+KI03gNJ1Y+HXI2FgysRl+M+x8N+hx+YZ9/DxLOBMPTQciPAN5AgGI9Ft+OEI75n3zxl/4IPOv13W13W6x34Lz2Uw4FYgO+vE6P3Wq78ybP1QrnoQyL74WOu8W2q3m2XxMZ8+m0g3zaSYndWp7TXh7zoJC1n8fYzLYcijVtD9BrD9B/G2I4n04/zKXt5litZTBWU2hz6XbjqXZfY82f++p1hph+TbLqijR+HW70JtyoN9Zksci2N9HqVajxu2ja+0TmRL7VfCnzay79Tbz5QIblfhVr+b5tTzrtY5bVYCnz+P8h7S2/21q0LN/7l7zX73WPvlXV94ROnMRJzMzMbMsMMrOTmJLYTuyYY2ZmZmaQSbYsljYIN4jl3FtVnfdhS0r6fbw1RobGyIliOx/OXlprzvmb3c7AgBfQaAfW2uyVmlMrrHnVNhef7NAWJ1WHs7LdWdHiKG+0xept5I22sgZbzkdzeqkF+5Ol5Ksd/NmWXWp1WWC2lPR6Kfk17YPFbZnlZonF4Tebwy82h5U2d9W2ohYHuNn2sMSkN9FoMPPVRpMdbyWgfKLFvW+ePuq5/MliJeftfv6bw3zjm48W/HqHswLT1YQX+ymvVuNfNHs/bvF6fJLy5iLtzTn5zUXam9scE1qeCS3v7X2+CTXX5DLXhPnBgvPRildrw66zPvhidT7pzr+LhnhJB5cha6eBd/R4EZghgpIlAjICpiJAihQgo2AqAqQg9/HSs0jJsp+4z1na63Q36nE05ne7EwLdxwvANDYv4Z5NuueQUPS9Sv5JJSsB4Yydq9C9m8g7XhIXSl0+Dxzd9Vq7DKMByTxhGoIWAMKsvauoldOwe04qguRKJHmYvJwlfk/hfWVfb8nik2XBwUoGA1EoMQyTyeXILw1cLiWahqWITK6QEvZZDEMxnPhsbkjYSaRSmVwhlercsTK5XFeFJJPpUhd6L6z8l31WJ3FjBrEEwyVSqUwuQ1FMJlcQnQKIXhUnXvXAWt0JSy7/FfnWI7BQCYJguAzTdxOIJfrItx4CRFAeiCn1e8aQWGVwAzFXD8ElJH2JRKrV/jMtGn+BIBgAQRAk4LIQjw8QRdm6NiGhrhwbACEAJAgcunYjPYHj1wpCPM31pinAkOMzgDqIoAaoazwlaOQABBHj4Vfkm3glvsgvxQKCiRIkAiLC5fGJqWAYZiAkACFYv8rAvP+jYg+EYSEAwpBYCsICsWBKLa9SyyuV+CcF/lEqzodBsgBKl+OVKvyTVFggEmQT80OOf1YrvmHIB1SahaG5iKRAIixSYJ9kSDbMTKbvkmib4VJquEacoJalqjGyGiersVQxK451FHK/FUhfC2Bs+srZJDkvDjyOEBwESM7D8bNQZC1UvBpy3u20U2Mz/cF0rMBsJM9sMPPNaL7J5Duz1Y+WO5U2c8WWIzlmA+lvuhNftUYZ9ZFeDES/GI17ORD7ajnt7Xa22XaG6WLym64Io+/hzycKzVdqbA77vMTMRImkoGl/eeygG7iKEfMyOczyqdlqEZCF8DOg62iZMBuHc0TsDDE9QSvPfFDnaIXJ6oso1VaIYskbXwyEJz14Uz73o67Qtp+WGQWu+1GG3KlLvkJqBGsv6GjQZf27/fp3++0O571e16Mxj+NJr4ulgPuDUN51nISfLkdyUCgDuI2X8NPoh+HAFYm6FsI9jRLRE2jr/mfjrpfzXgcDLkcj7qcTbsdDftezIch1+D/AGO1thIQSwl71pc0HUad92TvBzI0g/mag7DBUNOvOmvCGjyPFlDDaQjBnKZA3F3g/5HvV5cUb9MGnggSDXpwe781PdoPkVzPZ5lvv7G4+WnIrLRkVdvv51vu5tktky+NMM2b+26t829s8y8s8x6NMq6Hwl03+LwfDX01FvhwI+bM3+Plm/BtmrulN+puVONP9FMvpiBf13s++ej5r9Hm8mfzmNtd8MeHVHNl0I9PqON/stthyLMb4u/+zjtDnPbEvRpKNu2JedEa/GIh/2RPzYibN7KDIfPmd3UC66UTBW96gMzbiwm+zP6iwOvxkv/3B5rbSGm22V7U7KdudlO2OimY7uMoSrbOBvljdlphAVZZ4gx36zY5ebHmabwpU2e7nmPdHvuwNf76a+/amwZHa5cIZchOPeQh6XES9ztR6m+ns191JL0ZzjbdrTLv7i536Kd/bCrZrzY9qbLiN9nCLnaDFll1vPZ/9utbvcVfY06GIPxt8H391+1ul0/9q9XtCyTNlvjO/zX1Lf2fGLDZnlVmyyy055Ra8Smuo1p71zYbeYMtstLv4ZnXY73pzGnlKjTqlRjJZaRxWGgwUieBisfCDRFQkERWKRe/E4g+IpAQR5UkFGVJBmoSRgHDSMHEmJkzDROm4JE+BfcaRSi6YBsJZOFaFoZUiaa5C9hHHyjcvwycOfRn8lMWToO5Nj8Fdn+WLoDteskJWopQXS5D8o1vS9KH/ETVaIMwUSLIgUdoFK4rC+yBhU1QXt4gU0QXucBlhPyU0AIVSQVDECZAfimEyuRzFcByXY7gMx+VyhQJFMYVCQVBpURSVyeQohsnlxKsCx2S4TCaTy4mUBvGKoKhMLkdQVK5QEEVJxOd94m8pVSr90x/FdT0FMoIO8gsjSJBLxBJdVZ9cVyv7m7iNojpeOi4W6yBARIuaDJcRaoRBP5ciKIbJpFIpcdrSS9w4rjNZ6SC+avU/q1voPsJDsK6ZTl89BOk+0UO/oLAgLPi97xoWcH+7COnXFGIF0WU1dP0WPL2XSc8OAfUIQuK09Ss6DuvzgPponj5RoWvKg/VSOaG08wEQgCC+Tl2HeXwA+JXbgAQCIQ8AYFgAgIQpC+IDgABqxKSFmKRQIsyTioogKJ3Li+MC8SCUjEpzYJjM4cZw+bEsTgSHG4shJQpZOY6+R6Q5ClmZRlEtR99JoGTeTRTzKFh4FybjRMqABLUsTSNPVeNkNUbWKtKknDjapv/9hr/wLlIhSZKLU8T0ZJgSztvz52744edh0Ir33ZDHeYvDdJFJT4pJb6ppH9l4KPPtaJ75eKHp9Duzkdy3gxlvepKMmyOMpsmmtBLL+xJLSqHFQZHN/nu74yLbs0Kbi0Krs/cOoykmA+lvlqtt9rpcqMv+OEReuOlOXD6SArnQXVJFXV3v0DfqZfHsbCXtkCy5j9ZIyf/593wUSJVwklVoukaepYHJGkak+iZMeRIgnnWXbvnKToOE+/4PfNIDMxI5Ct3vdN5oc9jtcVlvdlqptVv6ardUbbda77Dd6XE+HcQ9joevoiT8dIiWKOKkoXC2kJXMPo/knJNEtBgpJxG6DmMdkG7Xg+/Wfa7nfQ67XPa73fb7XbbbHHdbHfY7nbm7gVpezN+hGOQy/HY+mHdMUghTEW4SYyNIfBqF7vpxNwLpG4HUZe+b+UDKeCB9JvCy22O22PSi0R4Ycj9t8rxs9tsottssMhtLfT2dYXr9yZ77xW43z2w2+dU02Xwg0X4+yey+yOymwHydbDYbb74Qb7yZZrWR6XSaa32VZXqTZUrJND1MfcMutGQXmN1lvjlLt1iPfztLMh4nmTQHvuoM+vMo3WSXbDyXarWSZX9SYMH5ZHNbbDFMetkS8rwzyqg79mV/3Mvjd2ZXpRabOSbXpRbMSuuTMqv5fNPNMovrZgfuoBO33xnodpL2OgnbvaBGR7TZQdnuJG91kDbaYvU2aK2NuMaaXm4m+GqF1tkom+24ny1pZebn78yOC0wpReaUQvODfJPJdOPeDOPpcsvTHhdozU+47Hvf7XxSY71dYrqUZ7xW+vawLziiY7Kgv4k+40XpdqR8t2P1ODH6na/a7PYqLbriXtUFPO6LeNYT9qwz8Mls9POxsKcN3n9MxT2/+2DO+WTJ+2oD1toBtbZwowNQb0f9YsVotue0O9w021Ga7K+nvDmUJC4re+M4ZGbLn3qXIRV8RIRVErhSDH0WwSUiqFQElfF4eRDwQSL4KBWUSOB3UuF7TFoh4GUKuEkSQQ4iei8RZCPCAjY/Cxa+Y/Izr9kpDDAZEhdgaMkaJWRg2+vwjjR9Gti77bV6FXrFjaVyk0WSAgmSKxBnSpAsviB99yqSQo/hwRksMO2cEb9NDabzaxVKBMMINRvHfzXTSQmNgdCu8d8i3LrcNYIaKmd0LFu9Hi4jqFOEJ0rPGSREcpk+E/7LB6Vv5DZ4ojAM0zXoyRWGGgxiWZGiKOFZwmVyqVSHD5HJZCii6ybQcaYRoq4DJRzA+mZlzCCf6PLheiOW4d+L6MmGBicY8Y/FcByX/TNnqJ+6vAUIAaAuJ0EIBoantu5xrAOMwwAAGeYHDAsB3eMYJKp+QF19BQiAv4C1MGxYHUAQFvD1xah8wDCE9NlAwxCCYN1pC4BA/VzRHbiIJUZvzOXxAPD/jHwDIMQHIYI+QpzL9C3fRD5cAIIAn1UmhshCKFUsyMGkZRCQTr8LZdJJTGYEgx5Op4ZxWNFiUbZEnAtAKbAwC0XKUOSdAitVyT+rZBVy9L2Qm0Q/8L9e877f8sVYEZK7KJhKEjFjVShZI0tV4+QHZTp8F3214CdmxajQZAxKkPITGAcB9BUv/kEwchuPn0UIln32G20n35mNZpkOJL3sTjTuiH/Vk/J6MPPNcM7boaw33SnGnbEvZ8ivOZUOrE/Wl+W2NxXOV5+tqNWu5+X2Vx/tLz850784U784jWSbLXy2uZ7yZG8ESO9JXOhD0fZG5e76JePbznrpyHjNu4r2tKKOlYVyuYB8fFK+vVeFST+IWYlieqxGnqmRZWqlaVoxWQsmKE+DNBfBSkowvBuM30VpeVGCw6CDNtfFGtulb7bL1fZzn6yniy2nP5jNlVsu1zicjnoyVgOZO6EgPQUTZYm4aayzWMZhmOA+ToFkq6TZMkGamBEjuiPB1xHgeSSwF3g/7XY14nrS43g55sZY9mEs+7DXfeW0yB+cKPF56P2SP/+MJBOkSXmJ0G2slBWnFsQztoJvlgPOJvx22522W+zAGU9g3P28xeGo0W6/3u6m0+/sm/NhmcVRufXRR9ulHPOxZJOFdPPh2JdjcS+XyK9n4l5Oxby6yDXdTjdrD3k1GP6iO/jPSdLzi2wTuMRCWGrBf28uLLEQlJjz3pvSCkzPMt5eZ5teZL5h5L1l5ZsvpNi0h7zoCn3eH/asL/xZa+Dj/vDnG+lvaWU2tI8Oc+S3PTGvOkhGK1lvKSUWe4Vmq1lvN3JN1gssLr/Y8TudoW6ny3q7zUqLjUoLZpujvN9F0uEoarZXtDpqu1zFTS78r9ZYg528yQ6ushR9scIbbBVNdli97f1Hi+Mis6XM14PxRgdFJsIme7zHCWh3OPhiNZb/tj/3zXq7I20n4HzCjdLhwOh2orXY0HpdMnt6wuvaF79YrTVZ77Y5HH232/hmPVpk2pHycjDdeDHbdD719XD0nwMRf87EPN9KfnGc9nIx4XlH6NOxpBenpeZAiyM07M6d8OQNufKG3c4b7K7aHMDNQPZ+8N2aP4MSw2aRb25ipjd8a0cdW2fcVvYiqHepLGYmj50LcPIh7nsBr/iennZxm8DnvBcAZTBQBgNlTEYG4zaGx0jisJNv6YnXtEgWJ+HgOvLsLpoDZB3eki4YCRRODI2XMHXo07HqeUyPmT4P7t/xYYLJoCj9hpPAhlJhcYZAnHnHTQZEGXxBGo2TcESLWb0OpzATxvd9l0/8mEAnguEYpuO8ElBYHMdRBPu9xALVk18RmRzBZYg+J2GgeqAYJpX8H8BaDMcJCYHIAOJ6RAcxPBAEM1R5Y78Y0lKFUonqcVUohuvSfChRckFMFB3eSpexICywiC7ZZ1DCdcrKb83KBvCtIcpHWGl1DVFSBMNkiJ6PS0QIERQlfuZ/moL+F8OHd8L2CsECHgAYPubzfgPNAnq4k87YyoeIvIUh0a1nm4MgJIBgAU/HjtXLCZA+g23wX4GQLgGuFzkMeQuBgPBEEbMK1IHQ9eqFvrj7VwDQIFoYTLd6NCExKoQ8WAiIxFwA5rDP2ddJvLtwAZ8MA2SInwzxk0BOMo+RyGPEcxlxACsJBshicY5Umg8Ls+i8WBY/HkMLlXipWJQjFGQp8c9ypIRPTaBueN2te4tvwxBamJgeA91GC+6icCheIUrE4QSFJElwHwPfkMDrSB4lnEcJYR8G4CwSQiNJrmL5m8HUQZezTmdKs/PtF5u7jxZXZRZbBaYDia86E152JRn3kV8v5JldlFvxKq3BSit6hfVRme3ZF4erL9bUarvjT3anZVacOie43g5ocNwus1kstTgbdpXcREgYJLWYLEXK+i9mcjYOqo/n71k1R7uVE1M19Pvy3cPPqe863ld0razWYMIcITVSIU7TKAo1ikKNIkcjz1Jx45CjAOQogL0eAB6FqZlRgp1AcCfkZtx7rcZ+uth8oshkocJ1pdpv6oPVdIn58jebvU7nw2GPoykP6nYQn0qScFPk4mytIl+J5SqkeWI2+W7Ln7EXAF2GCY7CuKv+0H4Qch2OngfLb0K1rMgfnCjpSQhtzkvNIYHHpIMez6M+V8ZumOA+ln0eDt1F868jWcfhrONI6mLIZrPTToMdOOUhXvBClrwZQx7LH632vtjctzlzOpwYzQ7cegd6he1wrFFj0NPeKKOx+FdLKcbLqWZ7OTbXBSYbaWYrCa9Hwp+3Bzyr83rcFvB0kvRyM8n4Lu/tXZ4JUGwOFZtd55isJ746yjCnZFve5FhSc0zOs03XUt5OJbz9HvS82f9xa+CTloAnrQGPh0gvjwosL0rsRpJMO6OMZshv+uJedce8GE96PZFmM5xhsVD0dq/CarXMeqHU5rjW+rzRhtliJ+52ua62ufhoQa20vKmwZX5zkTQ7ytqc8O8OaKMdWm+HN9hqvttDX602c03Wc0xOPpiclFmcfrQQdjvKZ7xkEx7SUdfbToe5EtOezFcr3+1OZz1OJtxZW36MJY+Robzw1vHdobCdRovBbOPmOKOmxBe1kU+/BD/+Gvy4NuxJT9zzOfLL+YTnM7HPFhOMNlKMDtJfzMT9WR/4uNL3b81hT0ZSXs5VmN8u+jCPQ69mPU/HPTn7YZzrWC6TzLqNO1jwWV/w2N7zmd/0Glx0b5lyap5w7J1zm1r3O7mIubslM2jpNFrq2WXcMYV0cB67shuxfxx1RiHtnwRQzsKur0mUq4i986CTq2AeP/38Nn75JIgPFzJ42TtXpGN6NCDIumamDG4FdG/4TJ4GTR4HCYSZHJB8yY7lC1JFkmyRNPuanUDjJ+F4LiROnTwOnD0LXaSETB0GXjJj2CBZKF5FEKUMVyByBaJSY0QqAv+Vx8b1aClEIMA5XFwoRBRKVCYnujF+rQ64zs+qHxioHiyoq6n4Pb1BjBDiT/VJC90uQkS1dZk7DNftCrofRrd/EBARAyfR0E2gV+BRnXCCoDKZHNHfr/5/Bt/f30ZECHUriD7uR7z5v9Kw9BciIcHXDQz9Z3YAEAhEv6EGYUMkQqcKGMRkWJ+30M0YXVOFQRiHYaGOF0LQAwGd9G0IcIAQRKQCdd8O0K84sJCYNAAIEl1+oH63gPXyhs6YSyw6+oYlQuog5hyXy4dgIRcWCnb34Nk5ASDkMgYYlDDmVQT/PoFzn3J3Hky/iuQzkmBuqoCXDvHIID8VhtNBDUlGbwAAIABJREFUKEkozoBFGQxe9B0nSiDKVspKZNh7GCIj4mKpsBhkpgjoURJ6FPsgELwMVopSlNIU8DqMdxrCOw1iHwbe7wbS90P5lCjGTqT4PkFIj4IvQ4U3EeBpsOA0gj7te9Pryh52Q6Y9kS5H/LudvM1eVGdD+ey0XWK3U2xO+WQpbnFUdbuAjY7sOjuoxZHZ5ECptjn6ZElvcOa3ul5V29Nq7YWtTuIO57tvdmsfLVZqbW9WfET0KBRO1cry/0NVcsJr7z6ZrN5eyNndvuY2S7hZzR01yQU9fYOtc/ON2zuVAgYZB1I1imKN/J1Gnq2RZwmoScytMOQmXHwezNn1x+9J/P0Q2rw/pc9ts9Z+v87xpMmOPegjnA657XDeqLSfKbVcrLLabHU6GHTbH3U5m/OiH4fBjARclKGQZos5ZBE7RcROpu0GXy16wUdBEkqkkh+jAmJUtAgtJ1rNjBIf+XOXvWkzHgg1QgkkQqfhp0MeB92u3LNI3lXk9bofbT8EAZIV4jTpTQxrwoM17AZMeUHTvswhF1qfD63d7bTGbq/Kkd7h9o8VH8WAi6TJ/vaT3WGh+VmR6X6++X6h7V6B7UGB3XWJw26u/XLi68GwP6eijZeSzVr9n1a5/1Hr9WiH/OY402Qk0mgp/sVl9pvzLBNKjsVtgRkl2+Qmz4RWYHJX8PamwPQo8+1Gmul43NuB6LdDseZtEaYDMcarOZZzaW/6Y160hD7viHo5k2a2mWO6X+K4XGQzkPxyLOVVT/yrsRzzk3rH8wbb4xrrqzrby1qviy/Op+WWlI9WxyWWd5XWaKujrN1J2eGkbLFXNNkpGu3YlZaLWa8P35vdlJvTqm2hXifpXqiYGgdvBl+12e/WWq1Umk2Xm0xXmG4OuDDPwumH4fUTX80bFqqrEpe+mk59Npt4ZzKe+Xog8cVgotFQklFfglFXzLOhxOc7Ra9PCoyPsl7upr3YTTPaTjVaSvxzMubZQOTTar8/ukhP1vJeUVodbk4iTlb9V4edT3fCbi9T764yrk9jt6d9R+stZ/vsVxfdVze959c8J5fdO6cc64YcRpd9pjcCe+d9Rld957YC+xe9O+dcp9YDLyipe4fhO4cBlxdJFErsKSXq8jrhgBLEZJKZrIy5Q3/KfRIbyJk5Dlk4DeUJ8hR4OQgXDG2FdGx4T5wFX7ESmVDyHT+BDiTxBOlcQdopI3btInzrKmpsL6Bn03uZEjVzHHLPS1Eq3qkUeaAgkw0uSRCZdG1T0dSEi0SoUiVFf1XjSaVSTC5HcBztH1C4uCBublhjowzFcI3WoDbL5DL96kC0c+vNryhGbABE+TaqFxJ0EQ0i443hBFcKIcrA9QxaVK9C6yKE2K+2V2LM6InrMolEKpPL9Tcr4gimq9szvBLG3N8yfZihRum3vIWUuIDp0YqYRvPPiNu/7RZErBqGCbSGQZbQg8F5EATzAQiEBYTRlvgtBAu4fACEIK5OTAb0kW/iJCXQH4gMeQsukbf4tQ2AEAgKQBDm6WJ9um8KGnjpxBAC9e1JIASCkI5nrlfFDeK5vhQWIMLneiQJKJRKuQgmurrG/HxRcjp4f8LnVLCvw2knQayrKJidJmCnCjmpvPs4+mUo4yqUdRfGY8eLBAVCUQGKFkMCMgcg3XEib9kxQlGuUlYuwz7I0VIJlA0yYrg34RCNRNsJ4F2EoNx49lEQc98fuAjDoUQJK+Zu05+67ss9CxMzEmWCdCE7CbgiMfb8Wdv+d/Nedwv+koNQdNFbteajWPJRTHnKh5wVfY5ovwev2RnrcVP2u2iH3NRDbrxOp7sGO6jHmdnhcNtoe/LFltroIez2EPW43DY48jucsWE3ZNCV1u66UeewP+B9u+EvYibK0RKNrPg/FUU/5GUH5+/q5+uTF7bXb/uYd0WrCwWHe5XjUw3Dky39w3XUs3c/lMUPyncaeb5GliMXpckEZLUoUcMjCc6DGUtet+O+243OW/W28LwnvuCjWvFB5zxpvW78YU/plBerz3WvwX6twW67zfGg33l/wOVg1O1kxvN2J0jATORckmh7QfT9UMqs18267+16IHQajjIjJbRwjBGhgWNVHJL8NgS7ChLt+0vOQhQckowRKbqKoEz4no370/fCOJQoHEpRIxlqNEMlTsPv48GdsOt+l+MW581qm7thD9mKLz7hzul0Pmt2fdgI0s754L2uSLuLqNEB/mYjrLUTNXsBtV4H+ZYXJQ7779zmkkxGo4xmY1/tZ5gtJbxp8X9a6/Woxf9pW8CTrx6Pajwftfg/aQt4Mhj2bDnx9X7am83kl9PRRj3Bz7qDn/WGPOsKed4aZNQSZNQR9qo15EVXxMuxFIu5DJP5lNfzKa+H416tZJmOJbzqjXk5mm46kvp2LfvNes6b3oSXY9kms0Vmu9U21DZn8ZAXOuwJNNjDjfaiJntBg4Oiw1ne7gzU2vK/2Qq+2cgabMGv1itZr4/KLDjf7aVL3vfnuUXzM9FTK4Mrdeud/iufTFcqzDfq7fc6nY9m/Y6PcgP7ex2qh9+XJn5Pe/Et+smXkCc1oU/qw558C3pUG/K4lfTnZOrLmVSjhXSjvQ9vKF8sLqssjj683c83Pih8fVLy9rzc5Oyj2XbR66NPpjetduejnqdbQed74YcrAcfrQVcnKVen6RenKWdHSYcb0XsrEStT3pO9DrNDTitrXjPLnrWD9hVdNhU9NgNzfksb4Z1Tnq1T7jMboafnabSbnL2jmOl1/3NKKpNWSL3JPjqLP7mIWj0I3DyJnj8OObuPZ/Eztq9it69jJdJiqbQYR4o5QG7Hql/bpk/flt/EQdAxM+aSE7dJjZg8Ddq+i1q5Cp87D504Dp4+C164CFu9jIJF2TK8QCbLF0nIx9RYpmhP2T0gM36NNTeLYQGu1UrkCl3umgDNqrX48TleWyuPiceePZNlZUoYTEyp0l+WULlcIZHo2r8NtCjsd0ATjhMmJcLPaqgHJ45OBGaDgMUSX0efldOtDr9WkN99sTK5rrhJDylBdM2yOLEeGcQSIjxoyFvojmaorovp19eR/CJQYSj2X6SX/0X/IIYN0TzBb/E3oVAEgjAECQw3KP39ByTyECKRmBgSXL5O8NCtIIS4rW9RFQhFOpMSHzDwOQjsBzGuCMD4r4SE/pX/awX5VbP6O56EWG4M1X6wQIe34vH4sFDEAQAx9VZKTpW9MuYPTnB5vSJeqohHFvHIqDBbLS9TYsW4uJB7R2JdRzAuQti3YXx6opCfj0hKFLKvStk3SJDG5MdcMiJuGCRYkI5I82FhLiopAmgxIn4ScBN9v+uHQokqLJV/GX696HW37iOiR6uwVBRIAm4iafuB/Ksw/l0UAqULGPH0oyD+ZTjKi5OLknB+ovA4Un0Zim/6oyu+6LyvYsYdXfBAlwKVS77KJS/Vqp9ixZc96ETvcxGMurG6He+7nZjDASfNflC/m3TYjdHmJOh3lQy5cTocTxtdN+tcdjqcT8bdqJuBCJyrlpeqZCUaRekDXgTfxU+t5SbO7ExQZzBhAeM67/K0oLO//mtD1/hEM4fxVSIo/XdN0Q918YOqSKvI0uDpWlmaXJTEP44Ubwcha97Ymt/Dtv+PTf+/bwU8bPnBc76ipSBsO0R+HoKeh8DHQYKTIN62392i71Gf2+GQ/8VyGOcqmbYfejrlfjblSZn1Yh2HSrnx7N3A20WPuw1flBOl4kUq6BFqMEbDI2GXgYKjEBxIRhnRCkGiQkKGqNGMfRLnPA4Dk5WSDIU4TYVmqvEslJfMXAxkTAecdDpSupwYAy6qFW/Nohdv0FM87aNc8lLP+ypGPbEeZ0Gbs6jVUT3gLmrxPPnguJpttZJqspFmspdlRskyOyK/mYl+tZxoepBqMh5p1Oz7pMHrby3+T5t9n9R4Pi7zss/xS2wING32/V+1Xo+qPR9Ve/xR7fmo2vPPukCLGo8ntd5Pvoe87Ah/ORxvNkd+u5dtdvneZjrxdW/Ui+aQ500hzwfJZpslThflVtv5b4eTXvXEvehONJ57b86a8ED2/MUHkccV1oxqG1Wni7LDWd3lDDbaH5aYH5eYw412yjYnvNnhttSUO+yiuIvbv6qIntohd/ZVfP/0omUttHVgqCOvszOra+zT+HrJ8GZJVO9YaNXXhQ7vxUqThrgnFcGPPvv8rczj30pc/+W9y1/fu/y1zPN/Vfk/+hrwR5X3v1YF/G0s3/jom9Vlow2l3prSaHPd6XjT5UBts7tpsbvscTpd9jvcCD7cCDveiT09JJ8cJJwcJJ4cpJwd51xTCm8uCi7Pck4PUo92E453447343Z3IttGHEvaLMvbrZqHXL8Pu1V1237psa8dcOmZ8ptZC55YDaoecZ5eD6de5d5e5xwcxx2exizshDVPeTROuS+ehl2wknZv4pbPogC46JadtkGJ2L0ktS15Ny55TZ+Hdqz5da77bVxHnLCitumRB6yYA1bMISt2hx6zcB0+sO/fve07dxy8cxVJ5cazoBQqN2GDFs++X5Sl5chfGkvDw5GtLSWfLxWKZHKFRILIZCoEwSDx3R1/BhacKqu/4c+N0PBwCZ0hU6l0xEDJrwojnb6N/Hocy+UKiVSiPxzpK4wQQhXXoTikCErwwzEcF4klOC5DEAzHdZcxvXZNtFwQniiZAVqu2wn07CliMOiNuTofMLGC6Or/dOoFLtb/2MRXVigUEomuJ0ouV/xXRsXPnz//AhACsl4VEOpTcr/RogT8395juFAZRGkYFhpEaR2BQw8SN5idDKE//eFI8EuU1oU8+JBAqI9860IVhvQGsYIYstwGKV4gEBHflA9CgL4YXJcxFIqAgyO0pkZm8hb/4zFc+Y12OX21SbreDLndjeBdJwg5qTxaIvUwiHoQcHsQANzHgfQ41nUY4zT0etufz4wWi3IUWBWKFMPCTAYv8ZJOAgS5WuVXsaQIRd4r8HKVvETMSRKxolVYKgonYXAy7yKOcxoBXpGYxxFiXqpaniXlxPKvI4A7EnSfANPjAGq0kJWokWVrsXTsPkrOiVYzY7GjMGwvVHUUq9gMRNZ9xEeRgjVf0Za//DJMfh6IbPqK1335Ux7guAtz2I014gWPumFT7qIJX0aHq3jYHRjyko578ga8r3u8DvucTybdLxa9WRexMmmREn+PSwoU6AeNvFR4Hz+zmh0zsdt2soqgX/+hLDs9+zI22bS20tTU0jI7XycVVuCSKjn66UH1Xqso0ijy5eJMMS9NIUrRsmI0l+Hqs2D1ebj2Jk57F/PAT9FAKRpRqgbL0spztGiGRpSsAZOUTBJt0fty0ptzQeJT489mvS4X/IHrODErBYOSZGA8d8uHu+0juQtXwjHCs0ARJVgJRKuhGBUrgrfnxzqOUErSJZw4/kUEyo9HwSTWWRR4GwPT4riUcCGDjMHpSmk2wsoAt8Ilc+7CGV/OmBe+5iOe9TxotN+sdTzvdMaXvP6+6f+w6qdaCsWng0RDXidVztMpb8bi36ymmx7mmNOK7WlFVmfpJpfZFrd5low8c3q+5Wx+1ECc/WWOGTXbuCkqIN63uDEssDvk1Tjp5UCYUZ3Xoy9uj2q8jL66Pfni/McX57/VeP75PcKyMeBpR/Cfi2kW29kWu1lmK2lmCylmfTGvJtOsR1PMTz+YSxttJQ22vK82h0WmoymvuxNfLZSbr36x3upwP+1w2y0y49Q4KFsdFB1OSIfj7RcrZpUV3uqg7HHRTrn+55ILh5I9cNIXNL5d2tW03+exWm/dU+H6qa4g9Fvrk+p+369Nll/a/1bZG1RSVVPotlRrst1qO/3u9WDq8974Z+0RT74HParx/rdPHv9S6vbXIqf/Wejy1yLXv+Y5/I8S/39rSP1zodpyr8fpdMbrbDXodCXwaNJ9b8Z7dyVkayV4czlydzNvaz1zeyN1dS1qbT1seTVwbS3i+CD7aD97fzd7dzttayN2ayN6a4O0vh42MO5U22tb22Nb1Wld1W3TPuTQN+LY3GP7rcv6c7vVp3brD53WtSMuPdOBwwshG0exO0ekzYOI9b2IqfXggQ3/6ZPgng3v4Z0ABjdXjpVeMpIvmcmrZ1Ffp92H9oMXbiLmLsNGDoMmjoIWLkJ3mKQ9dvQeO3qbQera8Wvd9B49CbzhJC6eBU8c+a9SQo/psatXAXv3OVzmqry1Xe3igf9pJPP1lV1eieVqHNdIJYBUMktlpV8wYmFJMSo/wPqH5b7+yNaWlAAu6Z7j+mo8FMP0TXziX7wpohpP+Rv+VkbgaVECfIvpVHF9TkKPKcQwBEGJAYPojVIK3QVMZ8RCdMBaxEAvR3VTRG5gmxNKO5HII0xWKNHF9BtlRCzVzRgMx+Vy+X91WhhIroT3icvjE2V2RL4BFujasEH9LcjwODYUrBKADVAHi4V0KwgIQpBABwHUGXNBWC+hG7YB3R0J1EW+CVAHYXYCQFgfpID1Xd86lq3B4KtHHwJ8gRDWAWsFPD4MwRIuKBb0j6Gu3ohnEFRVTz8aP50L3x+yOZlyvVrwpMx6nM55nMy4n855XK37XSx7ny/73GwHXG36UlZ8bvdC2JckPj1WCGdKxHk4mvVDlv8PPBcWZMKifEiYBQmz1cpvKqwcBRNl4mQJNw68jUWgNAWSwz4lXS17s8/CEYiMizNwOEXISgRoJAkvmXcVI2InQbREFMzTyN4rWVFKabJSkKxkRquuQ1WXQTglErsjQScR2GWo9DIUPvAXHgRiV9HKqwh0119+ECBe8+LMeysp4ZqbMPlBALbkJZxwB0bdHtZ9wXFvSqfzQaf92aT7zYYfdTeQdREFMxPl0neYuECJlyixEv511OZqHHl8tfFkW6Wo+6ku/qkqPTv+1jfatLza0trRNT3TurHZLICqtYqK/3goVSAFmDBLjedoFDkaRa4Gz9VguRpFkUb5Tqsq0SpLtcpSjaJUqyzVKvI18iytokSDFaj4MdB5EHAdBd5EXK36Mk/DFEgawk9GePE4GA8eBaJMklKUKKGFC04DcUaEkh+lhmO0wljxbRh9M5C+E3i97HU46Hw65nq/E8g6CYNo0bS9oINR56NJn7vdCBTOFTDI0tv4v9NiHygxmv0IeMV3r9Fu8bPVQasXddATnvUAp7x5k97yNR/xnN9JvcNMkdXee0dmiR2j1JpRbg99tIY+WrE+WPPLHTkl9hcZb/fIJk2VjS1fG+/zTNgFb1bzwr/F54zGuC6kBi9nRe6nm/cE/9nga9Qb8rbTz6jW7dEX579Vu/7x1fNxg9+z1qBn/VGvFpLfHOVazJGtZtIsdnLermaZT6ZbHxdb8mtsZS32shZ7WYsDv9pmPeftcNKr9hijoWyT64Xg2wFP3qAXvhgEdjqDnc74op9qNVC77PtwHM66L52+aP6wvpq6tDbUlzxW8Lot/s+m6Ged6S8GSk27y8w6ik2bC9/W5b6uTn1Vm/q8MdOoPsd4qMp8ptJk5p3xdM6LqfTns+TnM/FPRyIfdQb/7ZvPv1Z6/LXC/a+V7n+t8vnXmqhHn6IeNRS9mul1Wp3yXV+KWp0NWZwKWFmMWV1OWViIm59NXFmKW1+JXl2KWZoPHR73GBr1WlgIW5gPGRr1GBhwGxlwG+xz6Wq37Wyzbm+27Oq0HRl37elzaG+x6my26uuwGx1yGhtzm5zy6R91K262SP9qklBpEvnxTX6XfeeK38RucNe89/CK39CGf+O8R+282/YVic3PFokLaZzU2aOQ4d2AL9Pu74dcmjd8Gla9qibdPo64Vo67dW37j50Gz16HLd6FjZwFjV8Ezd2EMmHyPZg8fxVyxoo9osXOnQWf0MMvuclUYBq4PZG2t+Hf2wXXt3INLpYcMLlf92/CVs9C7tiJiDhLIn0PC9ellGupRCrXh58NAjKKolIEIfh9OoOTVEok44g9QweIxWQoIW+gmIE6pc9b6H1NCPKrnfu3ZguZXEEIG1IExXGd3C1FEFzf6/crZydBDB4tfQEUasAjYjgu1sFupYSYQSTPdar4f7ni+y8ABIG/6cOwoY0O0Hcf6WmyBCgQ+i0VYTApcYnLEgjpVBAI0l2E9GV2PH0Zhg48Dgv1uWshUXfxqyfjN+cusVuA+gsY8Tad8vFb3gKUSKVz84KqKoDF44FSoVgIw3SJhCG8W0VO+sTsaaFoErzLYR76sE5C6QchrKNQ2pY/Zc7zbNrjbMb9bNbtfM6Tth/KoYSyKRGsi0jqfjjrMl7Iiv53jPwfsoIb7ree65GvlLkTeimNFU7nxoOCTKEoBxHnYsIMASsRvIuHmYkKPE+jLJTwUi+XfVhn4bgwExdlKLBsTJTNu4vl38Up0fdaZTEKpUuBdBX2QS3MVmO5KjRdiaSrJKlKKF4BxymkacL7GAWPhN6Hszf9BKfBgqNQcN1bdhrycBelPA1UcmK1yjQFmiE5I8ErQfRht/t+p4f9AGTdmzboRB90vZ/wvFj2vt0PZl9E35+Eg7RkGfJOJS/Vqj7KpO85lPCt1div84PfD1ZGqEvNV2ubnKn//Y+G+9vauub2L3UdnT1dvYOduwfNdEbtD/UXrfKTRl6iUZRrlZ+1ykqt6otW+e1BVf2grNL/9otWWa6R56nlhQ+qz1J+pug2AeXEC2jh/IsQxnEIRIsBLiI4R0Gcw0ApJ04uTFShZJUkWUINx9jRGjRZiybLABLn3A+mhkKXIczdIP5lFP8y8n478GLWk7YRwLuIvloPOJr0OlvwvtsLQ8AMATNJheep5AUyThJ2Ei5e9WOMu131u171OvMm3Dnj7jsNzvOfba56nC/bHPh9btTvnvfVLkClFeezzVWp82WhJf+jreSLtbDCml9mfZFtuk82HqsoCv2+efPeA31njJWYACW2Y+nJJdGfPkS9H4l6Oxj6rD/g0UTYm77A1yNBRi1ej5s8Htd5PfsebNwe8qIt6NlsgvFmuukq2XQ++fVE4uve2Fe9sUYDCcZT6WbXFVbSFnuw3vb2o7m82Y5ZYbmS9aY74cVCjSPnJBblpCGiXPFBJLwXjoFpalEqAmZ+PxgrW9vK31xr3WzeHQ/szzTqjH32nfSsPvJpTfjT5rhnDUlGNQl/1sY/60j9s4P8rKvgRW/pm873xl9T//yWaTRdZzVZYTqU+2KA/Gwo8elI7JOhmCfDMY+HYx6PxD4ZiX86mfli7N3rloIXNelPmsredNfbzE2Hz04nzs/GLc4lLMylzEzHjo2GTE6GjI37TkwGzs6E9w/7NHTaDw37T0wEDw55jg77To/6jw949bW79LY5dTTYtNVbTY57D3Y6t1Wb9zTaTvS5Ls36zU+HLM3FDI/6Vn63+PjdrLDRjFxlEl9pEvfNrGDYvm7Jo2vRq2PO89OIU8Oa1yk9/oaZtHsdBQgyTmhxI3sBXes+ZSOuH8Zd2/f9OrZ8q6fcy4ac83qcCvudP0+59x0GDJ8Fte/6jlOCznhxF7z48fOAucuQhYvw0YPAxbPQvdvwkT2/7q3UI0YrWzgtkkxKgYo7evj8ic/sSdD0cRCVlQSAGSx+ikhcJJTsYbhaKkUxAimIEdVDCgRFEQzVSdwECUofd0AMCoFMZ8PVfdLXWadQXfMdgYHSoTuIXQH/PVJn4FkZfLHIbyEPPZ4EJ3KFxLfTRygwojMD09dvGEJ/ehgJoiuURVEcw9VqjUqt/s9/tkrvLzrvLAACIEg03xmqJgwXJ4LrB0ICwuwE6Iq1BTqFQFe0B0EQzNObaPV0P/B3xp/uWgUJCPVC54vVzyEC+AEShlr97gLoBRUQEoC/1VfoFBEeAAhFgt09xM5OEhEjBNhCeIZ+XcajF6OiWo2qUa2pUiuLNXjug6L4h6b8QfVejefJJZlSfqqIlShkxgHX0ZyzCPA6HGGTJIwICSdFiX3k08gCIH/lfoC0vRWwsZe3ukua3/5vPXzvmcvZq48sXoJYnCkQpPEhskRcgIvLETgXpMfKpJkaRaEKzxexktlnEcBNHCrMUskLtcoyufQ9QE+GOMkq+acHdZ1G/lWrqHlQN2qVNRp5mUZeopGXqOWFalmeWlYkF6XJuSQFmKAEEhSsaNF5EHwajDKiteJELRwnYsQyDsN553Hs7di76QDmnBdvyRfZDf1BiVIfhnAmPa/63U7GXLk3sSp5iQTO4VLjeLdJmKhQjrzTyEtlaAmPGkvZieycLauaacib6s2eXizd3wOB73zWt8OjptmF1v7R9qvr9u29Dhar8e/aWq2qVqtq+oem8T+0Df/QNGpVzVpVs1bZ+KCqf1A1PKgaHlR1WuUnFV6okpeiYD5wQxbcx0g5ScANSchOFtLj7zd82fshvKMwxm6glBP7oMhQixIUQKwKSVFJkzFOjOA6ErgOEjFi7zcDxPcxWnn2gzpHiaRLmLEIJw64SuBeJ4o5yVIgRchM4l3HYlCaCs1WY3kQNZZ7GoFTSf+ghv+4CBWt+1D73U6+O1A63G/7PU/aPDarbLAJL3TUG+lxk7Q7CJud6V/d94tsbkqcxFXWgk+W/HJH4LOroNz6/qNLXW1NSeOgd8tY2PfBlqba8Q953eS47qTQvijbMn+/TJ/4L172vd6PtmLezIYb1br+Uev+pN7/Vb2/0Tfvx41+T+t8nzaEmjaGmTcGGnVEvOiMftET86I3+kV/3MvlnLeHH8wOikxFdXbyZntpvc35B7Ph5FfDBebb3Z7AVYJSmC0C04+vo86vUouWp1IXd+Yv66/Woza/WUxnv17NfbNd+Ho5+9VyrvFw8p/fo5/WRDz+Evnoc/gfDbGPuzIeDZY/Ha15Ofj1Rfdn47aSNx3FRrWp/1af9C9fwv5bfdRfu1OfDWYYDaU960v5117yvw5kPu4vfDn53WZ+2HGg0eRL/t/qS5+PDfuOj4aNDoUPDoSOjoQODgT19vo2NFrWVD9varHs7POoa7WpbbFsbXfo6/caHgzq6/Lt7vQc6g+G1S9MAAAgAElEQVQaGfIf6vccHwkc7g0Y6fcb7PUYGfScGPObGg+cHA0Z7Pfp6nWt/m75ufH1t/bX9X3Wn9qtilus0r+aJtSYF446Nq15VU+7lQ86Vs+5bt6QeEDGPjWGworni9KZAPmamdC14vdu2KVu1WvmInTxImzsIHhoP7B23jO31/HzlHv9unfFgvv3Te+Zi9A9Jqllx3PoMHCHGbNNi+7b8und8F48D1k599k+84TAmGP6Z9LyYP5izdxpKhd+xxfEXjGj925IVFY8IkoTiT+KJRcKxQNhUZWiOKZSIxhu4JCjKGaolNATOHCJRIqhOg+rjh+OoiiK47hMIkUVSqVhM0BQXMcgQVBcf+DCsV95QJ1L6leo8BcGSlcKi8sMq4ze4vV76uKXw4rgzhrGhkKu1IX1JFIpgmo0mn9uYPyFuBcRKgIECXSPdVD3OObq4bIGKxQAQoD+fGTISRiq8QxJ7N8Ig7+AtQZQhwE2pVMvAIgHAL+r4gZD7W9xEIFBHidQtUR9N08kFqenY1a26MG6RjOpRD9IwDQxmKHCyx6UVXK0VKOo0yiqcfS9Sl79oGp8UNY9qGofVHU/1F+18hIVmqfC81RopkJCRvhxUh75h6buf6tr1qjdmUsHBTtdpYd1Uxdlx3eZQyefI2bX/KbPD5j1YnEpDKcCYIpYWKBR1snR9zJxmgJ7p5IXqOUFcmmWgB4NUkkonKHACtTyj1pVhVpejoiyMWn5g6rjh7r9QdX2oOp4ULVqVY1aZZNW1aBRNmqUjVrVN63iswopUqH5aixDCcQpoVgxJwYXJQoY0Xc7gacz3oyD0Ks5H8qQh2DbT3EZgp6FCXZDVVQSsBFwPe5+1Ol00OV8txsmBrMkUKYcLQIZqSAjUQSkSeAcITdFDGUhUC7KTxbfk8CLiKPDjMylhbSN83u4/9813yTCWgFUt7bWvr7ezuVUa5X1/9C0/F3TegVOTFHXLvhTD+q2H+oWhaxWraz7oWp5UDVrlV9VslKt6iMK5/OuYxnHYff7QeBtHAqmokAqeBUpYcYjrBSEmwxcRVGXffnnYXI44UGehnHipDQSyohC7mNk3BgxK+5q0Zu25S9kxikkaRpZpkKSxruOhe9TFEjOgzJTq8iSiVIF9Hi5KF2F5ihEmRCFBJyEie9jlFCGlhfzgxopP44AF3yAWW941ud2MPCq040/5M3p90bGPfExH2qTy81Xu9Niy+MiS06ZpbTKSlTlIPziwvlowy81FZZZTX8ll9Z/zqtpSP/USWqYnSyPn04wTw7MtvFq8vX8XO/vvR5ndUy22ot9Mxj4/KvL36qc/vbF7VGN95813k9rvJ82RTk2kZxqvJ82+D9rC38+GP9yjvymN+ZlS6TRYMLLKbLxJPnNapbJ6XtTsMaO/tlyhvyqM95oqtxqf9hvo8Njd8Z7jvL5vw8y1q5b7zf9e9NeLmUaH32wuPpoeVlufv3R7KzUZDLteWfCsz7yi7Ec4/akpy1JRrNtRVzaJsTZ59A3F4bTh5ocDpYa6GerrMsNOmV9qS2vM+NlJ/mPyVJb9uk0RNvaHMhsLfq39hqTlYU8gL8FcA52Nup6uvyPDpth6HxsPHlqpojHO95Yr12YK2Pebwz2xzU1e27vdfDB42vqzOBg3PBgPP1+8+Z6qa8ndmaqAOAfH+53drQFzs6853D2hIKLmekPLc1+k+P5MHR2dNrR1O6ytFHB5u1sbhcPjft9H7D/0m2T32SeVGtObrX+NOdaMuGc2+3QvOSzR4tevYycOAs+4cSxhGS2MGXhPPT9kEtOr+PwQfA6LXLlNmLuOnTwILBh2adhxad41LVq0aN1x3fwJGjoOODbotv3Dd/+09BlavTYUWjbWlTbUWfAyob/8sr7rUWryZtHfacvBi4i5jZjlg+Ktsc3b7JonAwat5zK+ULjfxSIv0qxIwzDEKVGPjcv+/hRDgASuRyX/ZaSM+wEBIcckxFiskGBMHRmEExAHfhWrotqS/VeW932oN9IcJkBqy5F9chCFCW2EL0qjqAyuaG+AsFwnKBNISgq0/foEesI4QM2sHKJIScx7EP/FFLw58+ff+Hrj0gGcobefSTgA6BQKCae3YadQD85dK15AoGIzyPauUF9TkIHrDWE8gz9rHpV3NBL8esIRvyRQPAbh1ygA9YSUwcEdDBawyyBYAGHD8BsDu7phb1/JxbPKrB3WkXlD833v2tafqhbtKpmjaJBq2zRKpvlaIUCr9YqW+T4VwytUMhqtarvGkWDRlH/oG7QKhu0ygatolaFf/67qoolGA6av208HFYAJJTtC7KDePxwgB92ckcuXx8ymaE8n7yKWd5gQh0q7LMC/YAIC2YWKicnyoS8nAdlHgqnwoxYAZ0kE2co8XxE8k6taNKqGrXKOpWsSqtsfFAR06L9QdX6oG59UHc8qDu0qnatqkWrataqmzSqarW8RCbOwgWJSkm6mJtysxNwvuR1txcuuI9TiuIQdpTgJgw4DAV3AnjrgazlQPwyBKGEyq/DJSch5yPulDkf+kkU9yYGgXNE/DTOTRTITEQEuRIwBxUWquVlD6pPanmZTFIkYSWw7lIHjwf9l68CV86mqctXvKHlvbabuzqhsJLL/3LDH6o83M9aO6nd28xcPa08PIAkXSpZpUZR+6D6/qBq1ig+yqV5SqwYvEu5WvO63Qng38awLiKY59FsCgm4iAIpUYydIPZxOPs47Gzc7WTY5X7Ln30YDJ1H4PxENZqGMGLhixAUSIJuYzmnoZwzkkyUKuXHs8/C+LcJCJSmlhWq8QJUkATRY+TiTJkoi3edyLsIFd6EA6cRGERWy3NVSJoCJuPsRBU9XHUTId4NpY14AXPe/FlvwbIvNOFGa3G/a/dnN3uw6jxOSm3nUs1PS1yZFfbcKluoxgGosGWXWsDFxvC7lxuJL76HGadnF/o0LA3m+I+kurWlhOb7J3wMTF5P9qJlmVLTTfYT3o6GPP/i8ke16x/V7o+/uj3+6vaoxuNZjcezao8nNd7PGwP/7Ig0miYb7xearGS9mSQbTyS/mkh+ORD3oif25WiS8WGRKavKmlJqvppjMpdjOkx+tVVnM3NW9N/HaSuU7/fTIaNk08n019RKG2qF9Urem5nMV71Jz2dzjZcKXi8WvJ7LfzWb/2Iq3+Rue8Lw/7NExG+tiby/Ozb8F41CPlofUkL6v/rrfYknxMVRX0P5HwMdYSIBk3jPv//Hv88tfDo87v/58+fkTPb6ZuPPnz9vbzZvrpd+/vw5O/Ph9GT4f/+n7vlyQZkdHMxWqxU/f/6cnMheXKj6+fPn9fV6VYXLxnoH8Z69nf76Wp+pqfc/f/6U4ZKR4fSLi9mfP3+eHLdPT4XOzYUOTXm1jrl87LBOqTGPrbXIGXb4MOXyecG9Y8unZdmzet599DRo8TZ87S5y4DAwt98pp8+xdd1v9jKs79B/+Cyodc23adlnlBJaPe/1acqtfcevZdOnc9uneiPTe3z8fw7t/9+jJ//PyMn/O3RhMbJDniiJGO9KGm/LW/rcspX0eTnt6867z+uFKXOdZpPHRtOnj6cu/5i4CJpZ85xdj1k+TF5lbQLI38dHcKMXyox0XCCQKtW4UkU4Yg0XIbFEihkOPnqpg2BPGaixhG6B4bhYIiGWBsL8iuv7XwlAIYISSoPOFyuRSImlgUAZYhhmQNWKJRK98qGLZUikeiMWquvOM4wHYvxIpIhcoWsP1L1BJvvx48c/My2ISB2gPxzpDK8CEd/Qzv37hgELiBJvHfxVjxc0UJ5+3wkMowKCdcBawyIi0KsaOk3iV97C8HVEfOLVwBEBYUKEh3XwcwGPD8AIKtzaQq2tBd1dPF4v5z6SQ4sGWWSpoECBVaBIKYaUSsRFQmGRUFgolbxHpR8EwlxE+hFFPkmQUoG4EBLkSSUfUfQLhn2Vy+rEkhKFpCBpe9V/aVUAZoq5yexr0v1FIIMWzuFGURlhNG7awm1B90nZp52RuFXKGbtPKytv62vML2vemk2h7sUI+AWYOEcCJCFgohLNkUqy+fx4kTBHIa/Uqrs0ymYZVqFWNP5QtTyovj8Qr+rOB3XHg7pNq2rR/VLWqvAPMqRACKTdn5Au1wPuDsPF/BQFkqHByBppAsqL5p4F07f9+YchnO1QxqKv8CBIwyD9YEf/4EZjNBJCj4VpsZybKIiRgQo+SMBcATsFZCTxqIl8Wjr/jizkpOPiQgXyHmKmsM5DROxsuqRzgdrdezieubr7ZpaSuHpYuLJnMXHhPkeZvBi743/hQeV33Irqg1nS8tkN0KbBC1Xybz/ULQ+qbxpFhUZRJeFnci4iBKxE7k00dSeQsux7veV/txrC3QtjbIZczAScjLkdDzofDzqfjrrRt4JxOEUGJ8vgZCE1kr7ieb/mQ9/yZx2GwPeJMnEqBidCNJKAlSIC0wBWAsCKZV1FSvlkNZYr5aWyz2Pg+1j4JkLKSsCgJBRMkPDiZOJUKZSCsKLl7Cj8/2PtvZ4aS9Bs3xNx/okb9+G4e+fOdPf01Ex3V2VVpQeSxFuBcEJ4J7z3JC7xnsR7770VHoRAAiEv5KW9t7zZsggysyp1HySomhPnaXoiCIIHheBF++P71lq/xY6R4dFaIlqBC2KvBJDH/Kj9fow+BDjkox31lfQFMOo99nJeY3NfCZud5e2u9Op3Kyk/ryT/NB33rC/8L/1h/9KL+ltA/WxXe4ew5vVN6ftPsRkFqMqa6OLLTA9e7k+M7FfkXCdS+gti2ov16B+mQ/9tO+b7k8RnR/E/LEb92B74Q5P/XzqQfxmN+f6k6DWtzlnS6S5rd5G2ukDN77h1TvjiV+dFL8nlb0Rt71nN768rHWj1TpRRVxw5JX33dAo3Il4NPP3gsJX/El/xdjP/+XLmT4NJf9so/Pmy5vVO8c+zWT8Mp/z1U8w/t8f+hbo/8+uv1vWe3IO5zs9fft1cHKTd4CwW88ZKDf50wGq1HmLbP+b868JYru0zz2ScNNS6b282/fL1K4Wyv7xUabVamazD6+tlq9U6NZ2ztd3y5ctnInHjkrD89cvnla0WSMrW65UTk5lKpVgLy7d3++QKodVqPTwcWlyu+fLl4fp6rbbGEXc2YfsVZPJeQ73n3Ey+1Wr9+vXr0kopDjf87ddfL/A9a8vRW1uRU8v+ExsBy/vBvQveuT1OmUPOeVPupfPuw6cBc5fIljXv8lnPnqOAMUJQ045f/qR767b/7FXYPAnVtRfQvYccPw1pXfMdOQtZpKDqVnw+Lnl3Yb0b95NdlnE/jZ/9tzHyfx2X/MMUM2h+Pm+xZHDLa58UQ+JgNvHBk4e+/dseWGowQxhF5CR3npYWrecWrudWbKd+Okhs30/v2M9bJVfxpOUq1bG+b1T7ww9wRrqezoAZTJVMpoafoFIarW2rMBrteQvVUyzDXqltEx50Or3iKW9hUy8e+VS2H9S/q4PVGQxKpfLJiGVfQdTqp7yFTd54nFWwbXjYOjNsK4ht/OgeV5lHXrrdx/VU3PQfvETZ1GObePD4OP53oQfAjoGyyRVPmTvgt/HwmLqwowAlNgIHYKuasKfkZPKnzownHAgA2mmAtt3iCXz7FNi2tXPb/rwnYUNk99cCoEQqkEil2zu6d87yuWmxqEd4GwnwElTSHFhVCAGpQmG8SBQrEMaKRQkqVZ5OW6FWFqpUZUZ9552xz2zogeEmSJbHESUx+QlsQRJPnCQG45VgdODOSvb5ymd1qlKaKaBGUo8DWNfhYmESX5BA5cYIxElCcaJSnjdI6PZeuZmiba1ge4enPkn5RZTT1Jr6Fjy+5k6fb4ILTXChXlsnleSJxbFqdb7Z+OnePG7Utxh0NXfGzgdz14Opy2JsvzP12taLe/PQvXnIYuq3mDoNcCUIJDOvUbRzpFyUrFNmmfV5JnW2TpIgoUewjpG03YDbkyDOWTB1K+Byxpe87Ce9DjeBiXoIowUwEmYMxIoTs+KFtFhYWXxnrIEVpQpRBnCbyLmOphwHU44DqSdBnKtojbTIBH80aKpN6kq1tIjDSKbR0gjMMiyle/ByteFo/ZjeoJIVqKTZAC9BLsKoweyso7XIvZM7bZ31vvWLuevLXddnc6cRrldLcxVAqpgZz7kMh+hxPHw4eSuYsBhAXPDjHATDYIqCG397hKRtIiirfoKLSC2UISKGyxjRGjGGiQ3kHAWp2DEiQjjjCCm5jYflqUpJGshP5NHj6PjwmwMElxRtUOWqxOmMUxTjJJhNQNNOkFJuvEqYIL2NlvGSFOJ0ky5fK8/SqXKNkjQdP1Z2HX6z4INteHdY50jqcRGMe9B7PTRzIeZZX/2op7TL86TIgVLnxG52xua9vil9C9a/uyxyWEl9vp/zYiHhr7UJAci2jeG2mptW1FVt0nBqTnNcYV9sGiHTmZLrcJ3jxi1yIGe9pGa/ZOW8YOS8ZOW8YOe+ZGa/2Ij7qSPwL01+f2kL/MtQ3OuF7FfXja7a2VDLZqRlwd846gb3u6q73iva3inb33Ma3u0XvQSGPR6YMRJZce3hztDltIqCvu31JNU4EmscLyodrqscjsvfXtS+JtS9mcz4viL4j0WIf8xy++9pHv90sDL1zWodLg8Zbkg1m+8Ipzt0Mt5oMPR0Js7OFFmtVhxutqnB9/R4/Ndff/327Ve5QtTzKW5zve3r1y9nZ7Nt7UE6nZpC2SPf7Fit1smJnNXV1q9fvxCJ2xf41YfPD6sbHZCEDYDMqlpXEhkLgJy1rQGJVGC1Win0s/H52ofPlnPcfGHRc+LVxrdvv1qtVg7nuqraZXwiy/aU2T/qPsON//LLr2e4T0OT/v3TPn3zPi2LXn0bfsO7iOE9//Jx18Qup7JV96Y977HzgO5d38pZz5ol71asf/MB4sOSd/dhwNRlaPWCT92yb+8hcpsZOY5DNq77DuOCmjf9yuc8B468Utez/nHqJnu5qnwjtXq/ZuI8Y/0yfOoIOXEYdE6PovLiD0johbOg7k2/sWPkBS9WKEtVKNJPb8LG93zmjv2I7AhImgpK0lXKbK444YyVJtHemIan9a/f6L77F2NcgpbFMZgfjIY7tVoL6/QKLawzmuzqBQxrDbZ4nU6j0drMUSqj2fz5y2Odxm/Ks40f/sQKfCrVsJ+2nvIWj62xNqKtrZpJZVdBbGvNYxeTTbdQax75ItqnVcYWHLGr4vZiQe1/OM5t40Q9wppsEEAx+FRhJHxspHi6CNl9sZBEDPz2WBcIRU+cKNs4sVUh/S5GB0ASmUgMAvaKPZktk2HjpUPQI9HWPp9+u1zZPFGgjXsIgLaIn/3qBYAShUJyTZLVNYIH+6C4SyVNh5UFGnmxRJwl4MQIuFFcNlrEi1HJMxTyHKUiR60qUyuL1KoiWFOuUZfC2iqNplIqzxWCqbfCOABKVKsLHjTx8UeT0QcHRlWJWlEIsjHcGzT7CsWjxAGCVAY/5ZIVzRbGQ9J0JRSVfjL8hxkWkVWtklWqZE2HR00ldb2zy91GuNKsr9Brq3WaWq2qFgAwAJCgVlVaTMMW04BR3wJrK036untjm8XYaNI3WMwD9+ahe/OA2dCl0VQa9I0qdTGLGsa+joD4SVIBBriN10ApImYy/Qx1vYG4mPO+XvRlYRHQVaiaiVZTUYKDAOKCz+1JGPM4mHOOupj1upj3YV9GiplxEDdFKy+V8DOk/BSIncgnJ5J2Q4irPqQdxO1lNOcmRibKgfjZPEaiiJvCoUQxL5B8SohUkKCWFcCqYpUkCxCmiPkYOZgqBbLVkhyOqL7xDNdOOGFJp+8M/RZjv05WLWNEsPDBJCySuBnAI0QpuRjeOYq87kfbC+Dg0ApOolmbadFnmdTpADmeshHGPgnTgBkaIE0rSTNpswyKNAUrVkqJElxGMI+Cb3EoKS9BKcmWCJL5lFgmLph2FMQjxUq5GMZJ2NVWAP04RECOVggxBlUWLE3XQmlmuNyk/2jSFZv0FWbDR7O2Qgdk0NaDLofc2ZP+0kVfwzbCsheo30Io5n0NS4HmJT/jjLd2zPeiwfOw3JnWGgDUv+PXODI/utA/vufUOvBqHfezfm5OQ4XUjMX1HX8aGj5oypzPT29JKWhLyphMT9jIQe1nO41F/Xya/pxT8JZc4EzOc7rNe3Wb95KS9eI0+aep8L+1If7SEvCvg7Hfz+Q64gZ85bjgz4zIL4Swh4NAy7bf3bqvadnPtORt3kbc30Q8wAV04CNm42Cd0qVTJIt3Qil1jmflrxcyfp5J/WEp69lx5cuTqlft0d8V+P9jjvc/pDv/tyzPfzpYnvpmtbbkh3yqTLm7M9+c7zDIF2aTsbYksLslwWq1rqy119T6UKlHJpNeJhMZDNqu7oTFxbrPnx8IhPWZ6Q98PgWLHby4WLZarSMj6YtLjV+/fiESN/H4xc+fH+aWW8QASwywO3uT8YQtHH5zcq5RJhd9+/ZNb4SXNrot93dHR1PVVT4iIV2hgvQGWKEQZxQ8q2sP/2a1fvv2jcoiXpAO7h8s89s19QPvKnuc8rucSoZdG+Y9e7b9Bw8QjUte8W0OtntUJ9a/dw/Rsx/QfeBft+5TuepTtenTvO3XsObXuR04cxU2chE8R0Kt0FAT1yG9xwENq76Vc25DON/G8yK/pZOijaqeHY+2DZ+hPb8VQgiWjF4jhK9chh1RIi+Y0fuk8MnDwE+bvisk1AE7igViFMosHC1m8Tx07RJ1SovZJKJ2ryKu2Ql4BuqEmX0rOVJvbpgbOiRjI0IuFVICYilfA2uVCpVOKlVIpTqzWWk0GbRajVQK24IRGlgL65UqlZ5C0fD52vsHpUZrMBh/z6H6HSvQTgx8Inkof5e3sOnbT7uISq2x3ZR0er3Nxat5jILbI9+w7nez5BFYC8NPFi8tDH/5O0y0/8XuOJI8joSnSPaj2Ql45IeDECQG7NUUT6k96N/5YqWPeQvoaXL8HyCATzipRxXEZsy1rQ42W+2T8QmwLRagxNauIZHIALvEDdiMuZBMLpKrxRBTAZXJgBQ+K4ZFRnPoaDEvXsSL4zLRYm68SpYr4icJBZEyWY5CkSWVpshl6XJ5ilKZo1IVQ5JkgTiSL46QSNNUqmKrPi/hDBuO3dTLs2FViYyfBXKSQG7KLTGceRnKZETQeDGQNN+gb7yHc2vwvS/nGBRu74OuUiCo6Z3o2D3sPTzt5vObVIpypaJALs3VqKqU8lKRKA4EMApZsVnfZdA1KlUFanWJHq65N7XdGVvMxvY7Y6fF1K7VfJAr82BtNQAmiLjxICcNYCdzb2L4tPhbApp+FsInx4KMGCkr0ShJsSgwFiXGokq+E0Q/cCOgM+TJsMfppC9+1ut8zOt8yONywZd7FcklxYjpieBtgogaI6LFMHHhZ2Mee23vzkc9SFsB5MMg8hGCdh7MuginHCNJe8ibvUAGPoRPi+JTo0FeilJSAAhSRdwErSIXEiYppCVmfZ1S2VyHWys+uBginowQ9mt25tt22ik4jPgCybmMuD2L4eGjhMQIgBIFUiJgEHMHZ5q1mWY48w7ONMjS2Meo62U/KTtZI8nRSjKMmgyzNgMWxCkYUcKLIMFVOHibAHFTZEAGBKQpwUxYlqqVZiqEKRxCNPM8QsyI0ysz7vQl98a6O0OtSVtlMdZZjM13hgaLocFiarHo603qUqO0QM5Mkd9E3F2gtWsI3Yb//VmwfjdAvuSn2wq72w2wbPkZ15CEpver+W9pbd6iDi9ipSOr3oVY8mo38zmj2kHQ+J5a+tN65uuCjxV+QyelM6vE0VR+b0hTesVodu5+rs9Kwk/Y1J9OM19gMc9x2U5XRa68sjfsD29JOa+vMp/Tc19ik37uDvmxP/rVeOrPC8XPTwZ9BLhIoxjzWZLyIEq4B5LvpekPUOKDHGOUZxo0RQf0MtTK1jGrQiHJUDLiuINuxPKXhwU/7mT/cFj58rzp7XTWD82R/9KA/nNNyB+rA/+hDvXd2fqk1WrtKgrtq041m83Es20y8ezL5wfs2gD+cNFg0LZ2hJZ8+BEAWUIRA4sd+/XXbwOjWWNTZXd3puubQ6VKZrVabyiHuIt1q9Xa2R0/NVv75cuXU/zK4dns588P04vNAjFdIhVS6RdWq1WrVW7sjEFSgUajMJv1NzeHnz9/3t0bqa4NUqlkl9f7FMaF+c6YWehY0xz27ZvVaNRBEIfNI5vMxoH5iqzGF3ltr1IaX6Mqfk5sfVM661a/6f1xzTPpk1Nq3/v6Db+uncC+3cChw8CWVe+KWc/iWa+PWz6Vq15Zw+7dh8iOPcTIRdAoIXiUEDRHDR0nBvdgfatWotJ22xFrWP/xwdxRv9Z134ED5CQ+pHcf0brm07eLWLlEEdhxx7SohfOgicOAni3f7m3/GXzQJikMR4umC5J4YNopLXqdEDx9ipg/C94jRWxchvXueNWseW3Qujmaoz16V+9u3vhR4Ra56py9oBcKtSkp+r4+tVar2z8wpqZpu7pVUplOb1arlXKt0iySaBH+JlSoYg+rNZlVMGzjpduoU3q9TWnQaLU6tVqjg3U28K3aDjBX20i0uid1XaNVqVW/Z+L+toI8djHZjFh2hrntHR6rkPQGg+1aZTab/y6qIPhUbmEjZ9j+tX/McttS0/YKIxCyF5o++WL/3ct+S/nZnv5Pab5HN9RTmO4xfW2/Mv0OLmsvWIWgJ3njiVNra+cW/5YCAcAnXrpSyJqln4eQ9vxIWH/yAYJyEkjHh7Buwm6pYVxmBJsWyaaiOcwIHi9CAiWDYLwESlKrcpWKTI26VKHIUSgKNOpyvbbWoG140JUOUafid09vwU9qAEM9RJC2/Hk3cVJhipAWJ7yNF4oxgDTLqG/6etd+I2hJWNtzWmGVnm5xRI1MThGVWbdz2DYy1XlJaDYbih+nRaFYHA8CSUJBpESSAWsqjfp6o75eq6nQaastpjaDvtagr1pHzCgAACAASURBVDIZauXKbBiuMcANUkkWJEi5JYRzb6JBbjKHFMm5jlJB2QZNvkqYYJBnWAzZ9/qsB1POgykbFiaAuDAVMYy9icBP+J/PBF9M+FwMe54NeZC2ELRTFIcYKWbEixnx/JtI6l7wca/rXqPjbqPTyYDb5YwXccGHtIUg7wZeLvuez/mez/kQ1vzJ2EAS1v96D0E5CaWehdAvQkS3CSJujIATLwHzYFWJQV1I4DZPXI30bLWUz7Tnzi8U7WAHidNyQbYQF8g+CtRBKQZpipIVq+bFG5RpJk3mHZxlUqfrpekybhJlJ5iyHSS4jtXLM43qHIgWyztGyigRKm68jJ2sFmXAsnwFlAWKUzSqPLO+XKfO51OihYwEvbbYpC8y6fNMhiqLqcti6r43dd2bOsyGRlhbadJ9tBgb7/V1d3CNWVd9b6o3a0v1vMQ7ZrzyHK3DB8u3EfKNwPvT4Dt6lOUyAl7yk4+6ioZcBUM+lFZvQoXDZYUj9eO723qnyw9vccWvCeWO9BpH4ocX8yW+6YOLtasb0rXo047kgYLS/qx8SlUwqcR5Ieb7vvAfh8L/Nhv9V0Lec/FHJ165Iyn/JafKEapzuip0xGY57xa/X8x5MV/0erfDjbIbrJJmmA1VD5YGi7nm3lBuMVYZdCUaVebWTV7I4urgcQqJnqgBk2UXKHDRVzzhLphw5y54U3qdsWXPd0p/3ij6cSHnh5HEPzWHf3e2NvXtm3WuMWapM9tiNt9c7FCvjp8+4TT6eV29Z33De51eoVZDLNa51WqdmS8bmyyxWCw4/MrGdvcvv/xKohziLtasVmt7T8z4dM2XL1+Oz5d3j6YfHh6Gphp5QjoAscdmKlRqSK2VL2+OQFIRl3cDQFyNRv7t27fVnd7q1kiT2QxCHIlM8OXrl4HB3L7eFKvVyueTAYBpMOruLOZP0x8iyn7IbX9bPuAcU/MirOp5QufbqlXPum3vtBGXuM53+ZMejZt+M/jQXXrkHD5kYD+wfQNROuf5Yc2rZM6zdtOv6ww5ehU8TAzuOEEMXwW3YX3yp2IcJzbfT2FDp5qKp0M/TLv17AXMXob1HyBnr8JWr8LmTpAdG96De4j1y5BDSvj2VejYQUDnql/nuk//tu8A1mcehzymRNAEiTR+0gk94oCMXieg+nb8BrHI0aOgmmXX9h338Uv/ug3vpg2vtm3PTweRDPKxMSpO+4c/wMnJhmc/6N3d4ckFs9YiUvAXzxs2KU1CNk7fN2qKiTO6uqomJmCTSamxl2rYJoRKbW8xesKeP3qi1BoYfgoD2oC19siFRmvjRD35a9WaR0Pto7Jtw6fbVJBHUrpW8+iJuruz/IdHhdWmW9gaJn6XrfsNUS6TyUV2bJ/tZRJbSEIM2F8M/baCgBAkET4WZdui2vZwHwhJpFK7sPGIFQGeLLYg9JS3sOU2wMesuK35zs4KtGUDJb+9DLKLHHIBn8U8SWXt+1E3/HHjnucTHhdTHmeTPoRVJP0imE4IujlEUI4DGIRQNh0lFsdLJJlKeZZcli6TpUASDCBJUijzVKpihaJAochTKHMU0uSS/Y0hwrJCiOEQwnhXkazz4NuLUO5NokpSrFZXCMFcubJIq6mWSzM3SGWhSwORq+sZe2ccqHr7JLu8uTu9eKS5e1AmadRrP0igTLE4AQIwgBAjFiYKhJEgmCyX5Wk15VrNR5Wq5M7YbDY0mAw1ak2RTJFt0DWoFKVqRbGUnyliJohY8SJWogLMhFVFZkO5VpqvhTIMykyjOlstyuRdRHHxEbTdYMKUN38fJTuPFuyFX82hcCNeFyOep/3u+BlP6nEI5QjJPA/nEqOph0jaQTD7OIR3hMQNeWKb3511vb8c86BikfzriNvzMC4hnH8VQd4JJC77EpZ8z+e9L5Z9rjb8SDv+5MMAOj6EeR3GpkUAwjRInCIH4tRgtJAUSF97T1wN6poryZxbbsBuiLjZsChNyornX4RB1Gi9LFWvSDMq02EoRcaIVvAT9YYCmSj1Zivwct4bYKYoxXncswjRVTQMZBq1ZbCyRAPlqcBshTzPAH+0mJruTY1aeYGEn65TV9yZGu+MTWZjs9nYaDbWmQ0fzYaaO2OtDi6H5NkwXHKnq5RJchTSIoWsEIarTboWg6JYBWULaYlKUoQGF8bfCOKtBCooMXeiFAMZbSSGmA8CVLP+zA6X88q3a3kvzyodpYNe/A4XdovzTvGbtawX2wUOqyUvLofC0yf3y1Y3hXt5B71pfcXpLZis4fiAw/TnVwWvT7JerqX8uJ39civlGbH4rbzDDe5xgftc9b0uqg5XVa/XbZPLbvm7/Tpnwqy/kIGRAgVaZZXF3PH5ruOrpcugqzmnR/YfJATNrdesJm+fB8vEaXJJDsDNFFEx3Jt4Fi6ctYOkL/pShlzw7Q77ja/XPvwwnvkjcXv66y/flgYw6+OFljszmYhl0fF3dwYWA6fTKwExu6HWo7klwGIxPn3s9w+GFpabLPd3+0fjTe0BX758vmXhb0hYq9Xa1h01NlP19euXg9Pljb3Jh4f77rF6joDBEVBjs3++ohxrYeXGzrhMLubwSGcXW58/P1it1uWtrp6RjKeD+Ldv3zY2OgcGUqxW69bhEPZ03Gq1/vrtl08zZX7Z/xpV/VNRzztM4+vQqudhH18kdTllj7sk9L8Pb3eK73cuW/UaOA2aIISOEIIH8MjGdZ/CCbfMSbeKDZ/mPf+add+SOe/iae/Cac/mfZ+mo7jvJnZeDE8VTqAaZ51a1r3qV/0aV3yXr1Bjx4E92IDly7ALevTBDXrnCnVADsMz0Rcs9CYxbOIwoH/HdwjrN3mEWLsIOaFG7d2gydwEGj+JykvFMxM2r0K3SCgsPbJtxz9zxLVy0btmzbd1D1G34Ve54jVLrgRuiXdN7cbYBENTm5xOxYvm10gNndspjZue5csuy8zcXe7sFfVAm5Nj+OknfVeXSm98zEnYRWlbMZHtQGQn0T6yYx9VB71ao1Vr7SVLNiSJWqN9KuqwcT5sHX+PvdxPY+Z3eQuDve317xkVVqv1v9gUAuBR637iOP0mJtvCepDsqVMIhCR2IsgT/k8ofqq0EwOQVCa306KgJ1rU4+pgl6kf8xZ2qC34BPywv6c9TiGzzYnHaQHZoYQAJJErRQAkkSpEgJx/M8jA+vPOkGpaNHiJ4u+HgPtI8pTXyZDn9Tbiat3veMTjbMrrctWXigsS8KKUsiyJOFkCYaTSVJEwTiCK4vPQInGMCIwBoARIglHJwxdv2kqxRwx2voITrQaSFfwkISWWTYwVMpLUinKFslQMpQOSbECSfcWM270I3qOkx24etp0tnZCS93H5zb1N6WU9C2tNItEHQBTDZ0cIOXEibqJIkCwBM0AQIxLFgiBGLs+TyvNgTZXF1Gwy1MkUGRrNB626CoRSICBDKsqRibLk4gxYWWCES4xwiUlXCsvzIXYyhxDJOkWTt4IvZn0Jc760rUAZMVxPizIy442sOPFpKGnBV0EMpy76HfW6EpZDrzYi8PO+F/M+uBkv9ikaBpJ0QKyaGwNch4svQyTkSB4hlrQdRNkNYOPDZdwkASmSf50ovInnX0UIKYliOkZIiWWchlxv+F1v+lJOkbc3YVx6OJeJviWj6LgwHilWREaLTjwvt6NiZ/baL/a0mgY5J513hgRIaIM8TQNi9PJUoypdzonj4sNkolSDoUAJZdziwzm0WEicrpHmG7UVZmMNrPmgURbptRUqeQEoSVepyvRwo0xZplYV3xkb7s1d9+bue3OXxdR2Z6g1Gz6YDGVGfanJ8EGpyeOASWptwb2u7IYZe3iD5onSlcp8HVyj19TKhOlqKFvOTJSSoxnbgZytQOFekB5MhCWYO2minoBWLwaqp7zBIQ9ejzuxwZlQ78T95Cbs9qQ1Od62uZDqXbZL325WvBmvRRZ09hct7RBm0nrLsqaqMmtTCpMianEVofJGR1aNw0XFW0rl+6sKF1rtO3q980Hxa1LNW2nX+5vatyflDoc13nu1iMNOT9JaBO8mRcTNvOWkU5hpDG62TF7GEyZOXOQ4zBz17SafU+LlsjKZ/INAXMLmFTKYOVRyKukq5eo8logNvlxD4KY9dz69WW10uD2f//rVOtubvDlb+/nzl4OtaRr53GjQLMxVMxj7v3z9OjaSvrRY+/XrVxoVu7vT+vBgoVBP1rYGzXdm3OXS8ET8t29W5i2ORN61Wq3zC5WHR+Nfv37dPZrFHk8/PNyPzjWKQLZULs6r9uIIaDCsXt4clcrFdBap7lO+3ghbrda1nYG51Tqr1bqB7d3ZH/rl61fc+WzPUKLVah1Zqm/oz/r1129Wq7VtrCSq7Ad0+bP4htdJrW/RtS9j297EtDokD75LHnKO63LOGnfLn3Rvwvo37PjVbftULHu1YMOaD2Kyxn0+bniWL3kVTvtXrwSWzvrlj7oXTIU9X9z60/hZ8Sy6bd2tec2vYxvRtO7bsuY7eRo8cRI0jA0Y2PHv20Ys4IIv2TEiaapMmXfNiV+5QC7ikasXwQs45O51OJWHYQlTCbdxRHYMW5zKEqXjGHFzuKCOLZ+yWc+qZe9WrH/JjEf6oGvLfkDDrl/RrEfHie80I/+YO82ineHo2PHzit5zRPOu8xIxeOUaXbLs07TrXb3l+2E7hkw/0OUWaJ8/h4+P9Zb7J/+SHYT+uyaMJ/Ct3Thrz/Rplb+TOuzMQZ3BJp4rlEobFtdmhbLNDM2jCvKkq8sVCp3e8Pewyu3TQiQGQFtA75HAAYCQUCh+7L62t3Pb7k5iAHzsHXpCwErFYlAuVz7GKezOqCfnq80ZZRs8NlqUvZfC5owCIQAAbfMJAB7VdUgq/H3e4tFABUISSCIVSWVyESDrH5Aurwhkatb1tvA0mrnnw8WFUVf96Kv+jFV/yrzPzYznad/702G3i3FPfL/7SbfbXrcrfsH3loQScqMAYbwMTBHx4/icKC4TzbtF827DBexouSwTlCQBUBRbWPRq5WaM0GmRJn/WFX0xlBh11bCqTHyL4dFi+PwEtiCGyU8UgrlccdYZNW71PKR+t/ZPMxQspUWtzDg6L839+KlpsIHGzOLdJnIYGB4rVsxPBEVpEnEaCGKEwhixOB6S5dN5cbdCjF5XazbUazRFevijXF4Ea0v1cIUBrtJryg3qAiNcBMvzdKoCiJUAMOJBTgqHGEk/COETIgBqDA+PVotTTPI0kBgJ4ON0tGj1DVpxFWZkRmqpEZydQNJaEGEx4GYdIb4KA8kRfHw4dTOQuuHHPw83yhLuVAkmeYJelqKRpMk4iSwc+hYXS9sLZZ9HSXnpKiBdCeSowBwBOZ606UdY8iYu+1yt+5F2EOSDAOopknkeLhemmQ1FWlkmjxCq5sUJpB8xO8RV0rgSSNMr8tTCbC2YalBn65TpRk2WXpkh5yUDjCSTvkwJ5SuhPK26GALS5LIck/GjUV9lNtSb9U0mfbNGXSEGMCCUKpEVXnOTcKwYQJ5r1FfCcIVBX27Sl+t1pTJlnkyZp9UWwnARKM9kiROkqnwLXEHnJGwTg/H0SI4wWaMpt5i6DepKmSBDKUrjESKAazTMjJRcRfKvIyFWPP8cJTgL0VHQBmwAvOQjGnTn97oBA+7AoAcw4C3td4P6XHUjnuzW90u5Py/nf79U65vYt9a/OA5uRap20P0VxTGopqm8NEW/t2bEDeh20Y8i1YPBjHq3m9r35Pp3xx9e05qdyc2u1NZ37C63gyqXhbxXyxUOB70exG0kmRhKo6DOiKF7hEgOL2WW3PWH6cODqziOMB9PxVCZKWxWCoeWRLmIOV5Frg54zna6TLY5zXa935ny3ply2xz24JCWrVarxax/uL8z6OCOD3GUK/znL78Md6Vg15utVivufOzmZv3bN+vqZnNDW4BGq1IqxYvL9Wo18OXL5zuLzmq17hx0LaxXfv369cvn+1++fjWadJOLVVc3a7/+au0bSyOQVqzfrCaT1vrNSqIddAxlGQwwR8BMKnZl88lWq/UUv3l6sfXLL9aBUczAUNLXL19vufiByRSr1bp+PFDcGmg06axWa+dkRd2Ac3GnU1jt84zB95hOp/h2h/hOh5C6l4n97wpXvCqwvtVYn7Jlj/zZIPRSv/f4MHJh4vn8le/8ZOZCsn9/6Zupndyt2k8HER3YqJcziz9OrZRMh3+YdK+Y9+reQwweIQcPkfvk6Kmj4G4sYoeE3rtCTxwEdm36TuMCGeJkve6DTFm0TgidPUWsXYbsklAHZNQJNfKIEnVKjTmhRTCFyTReMkOA2SeHb12Fn9Hi53Go5h3/zkP/yhXvvEm38iXPnHGPmk2f5iOvms2AUVxS/354+7Z3/bJX/br3JAk1hAvJm/RMHfRIn3VPWnSuOMgSUfGGukaYQlFo4adGVZu76ckXa2/NszmjlErbScp2cbJhz1WPjCmNVqtUqnU6neJRFdfrDRqN5ilvodFo7cBaG1BdqdLrDZb7+/+EafF/zlvIZGIRIJHKnqrxIEgqBgDx7zqORHa6H/CUt7Bn7sS/Ze7sqjUkFQpFj50ZUtuVydalYbssgZBU9Jjae8pbPKU3nqiCYgAUgpBUJpdUVeu++07R0s67vaSsJ1FWPEjLvsRZb/yYB3XJV45DkqY8tpodL4bcbqY8T3tcSP3uR01Om3VO+92uFytBNHwIm4q6pYTxGFE8VhSPjhbeRrIp4RxqrJCfJILiRGC8SpFTdbqah8UxoS6OovNUNMXhtfCpiVxKhIgRx7lGc24jGfxYjjhLpSoXADkbeNTQQbTDHL4adyhV1KqVFZe0ogNSMv66ZHy24/i0VSkt5bNixHyMVvVBp61UynNAIEkuz5XIi8icSBGUazG1WIwNCkUxT5golWaolQUaVbECzJELE/TqAoO2RA1laaB0g7rYBBcZVXlGdblJW2LSZBmUGbLbBM5ZKHM/gHMYfrMUcDXrLTpE6mhoM5AE30bzD4PPJ71uNoNAcoSYGMrE+pOWfakbAVfzPoKLYA0/WsWPgSXJZn32nSHXoM4yqLJgWbqUmwAyY2W8RCkvEWQmUneDbjYRgptYGS8Zuk3lEpNZZ9EiSjwsyzHpC2FljkaWJeclaiXpX+8K606x4+fjalnevanWYmy709ffGWrM+mqztkSnzDRqC1RAtkaSo1eVwOpSk77CrK/SwxUSeZFUXnxvbLo3dj6Yeu5N3TptHQCmSqXpHCBrnxJF5MRwoGQmgOFJ05TqfKYwdZuI2rlCcaEUoSxVJEsTytIARaZMmUflJV6z4qmchGtWlExRcm/qNOuqjHC1SVelFhcYlAV6eZpOlgay4ujYIPKqr5SC0omiTaIY7VmIaMhLMuwpHPC46XyvnPPWTPndtr8XdruIut13P7ydzXmBrXo53R7jP311gW+6Ow8m9iTMlWfjGlGaMS/DlJdi2F0x6HU/G6gc9FYPeZgmvJXD3qxOF/W0t3bSQzPupp30JDS92yp/s/3RcafZ6WjIjUlEy2XpVFZs/3ZE/PxY8trcDSuVyEolUKMF7CTmedjJjNdGr8tck8NExcuBgh+7sr//lP1DR+6zxvR/6yx5cbHXq1WBeq1CKxcv95RVRfz1an9BAXKGGyOHW2PlEsHF+QwBvyAFmENj6eXNnlTmKU9E7R2JWtqo1GjFRpMaT1zuGghq7nLAEUaNZpXRpMQe9hQ1vD3Dj+t0srGphNYeBIN9qjOqmDxSRUdUcRMCgJgU+mFpg/v2fq9WC+IISxfXWyw+paU/or0nWKXksTjHNb0Ralgyu9selP+Px9fLMg3YOJJTP/S+pOtd8Mfnyf3OBWPuWYPvkJVvPAreBVQ5Rfc7Z867V2x5Fs57+vXX/Y+Rm/86Iv+/xlnBkz2IqcG/je3/P0P49xMbr6cP0rHTcbuLL0cPMJMp/fsevcfIlm3E8HnQDiPqkp1weZtwQI0d3ENuENEMQYpQkn5CjR7a99+7QdN5iXwg7ZIZO3cWsHiO3LoK3r0OoXExfCCTwcdsEVGTJ0gSN+GaE3fJij1jRB9RItavIxp2EIVTblkDb1P63Cq3Ihp3kXmjTuXLbm2H/jMXQStXwb0HiPplv8JJ94YDRDsO2Y4LzF/0DG1zRjQ6IT85DJzVGPV6lcpetWTL92m18OMjXqPWaHSPPRm2vIXd7PRYhvFUomcLdtguS78ZapW2dm5bDYbuqazJNplgWGcwGP/D7ar/blrYnuaPTECb0mCXIp5As7a8hW2c/L7x9PccctFvwFqp2HbagiS/98WKxfYKI+ipnRsARYCtCgm0g8pljx1HT8PjtxZYCIAkEKwHhke0//zPmvJKxtk2aS6BueBxNeV1MelJmvOhryDwQ65n/S7kcXf2oo9gI4C94nf0yXmv0fGoweGw7u1WveNelytu1ud6x598hKBfhjCIYWxyOOs6hEWKBLh5YkGyQBglFMeKgWgxEN9zMpK1gUOtXPrMbxEJRSJGnJCZqJVna6VZSjCdK4q9uo0ismLp/GSWIO1WkD1MHHq2cFV/vE3nV3BF8Xh6/PRyQ89QHyhqVkjrZWAWKEwz6mrvjK1G3Ue1Ml8kigOAZDo3msyJ0qgrjbpqjjCJI4zh8aKZ5FDGVQibHC4RYozaYp2qUC7OhpUld/qPOmWuSZv3YK66N5ZbDPkacerNKuJ6wedq1vtsyJ26HiC6DOfsIaFLtJyRLMajgeMA8BJFWkGcTXiT1xD0LQRAQhkVSWJiGG0bwTkJlbFipaxYGTfBqMm6N+eZdNmwPF0lSpZxEkSUGDYeTdlGsk7CVKJ0o7bArC8y64tMuiITXGhQ594Zi43aAj4lmkMMA2/jjZpci6Fw5maZIWpWQllaRblJ13xv/mQxtpkNLXeGZpO23KSr1KtqtLKyO32VSVdlgMvlyhKJopjBT5MrSi3GGouh+d7UZjG23ZvadZoynjD+VpiKoyWuXaLw7GgGkMSGUlgghgulciWpB3Q0SZAokKcKZWlcSRpPksyWJB9RozfOwykcjFyZq9GUWQzNd4bmB3PHl7tOs75ZIytWAMlSXiLEiVeBGRJ6nPAilIcLVnJiTKJYEz5UtxUETXqDkx7KTV/9hr9k2PO8xonc7ikd8ye2upK731/1ehcML8RPLVHmA2SbCONRmHbFH57xhqe8hH1upDZ3Xp+PdNTTsOR3v+5v3vCD5rzkK4GmtaD7Zd/7Fd+7Zf+7ZT94yY826nXV707fCxWCybf8yLmzaPfJ/drtnuXTkMmDYIE4DeTkzA3GYMcRF4u+G82OM6XPh3Ke9Wf/MJD/06esH9pT/9qe+6w26d9qMf/2IeJfPqD+VB/xx/aYf+6I+6468s+lkX+uTPyuOef7zvLnbR+et1W96Gp729btVNHyOrP6p8yqnz40v2nucalodyhrfV3f41jX7Vjb41TX59Lc79rc61L56W1bn/vURMjIiG/zp3d5dS+SK39EF/4touiv2fUvq7qcG7pc23s8Pra+y6t5U9rilF37OqL4b/Hlz0oa33b2e3UO+BS1OOQ3OyRUvQgt+SG45Bmi6Bmm/mVRr2Nyx5uopleRbW8LJl3yRvxcMtE/Rxd6lEQFtbyN6HBOXE4PW+/+aeLwT4N7/28/1nmy79NpYA8utB4bU7NdNHYQ0Y1Ndp3f/NPQanRvfEavY+6oe9suYuwyZIkWvsGIuBYkMoGUC17C6W3sJjH8jBonkmZA8iy6IPmYEr1PCt+7DjuihG8QQzYIwUcU9Bk94podf8mK279BLeEDhg8RWEr4DhlF4MZzpCl4Zkw3Ftm079+4hwwbwTgMdAcursTsdCNnStKn0IUznrlj7tXL3hULXhXzXuXzXpXLXiWr3hVYv4INH1Tfe++PjuGDLhlLgWe3RyajxeaJ+i3y/UiFssEEnxJ2SqXKHrKzq+Lwb6gPtfYxOm4HoasfKYS27g21WqPRwDap3LbEwLDu7/FB/btpYfs3/ynTYBO0Hwkc0ke12VZhZDM72eizkBgAJdLHnIRQZM9MQPZrFQRJnkAdTzipp9XBFgh/WkGe5of914ntrUdPziv7CiJXCPcPtc7OcEz8LfFs5xP6oOnVWa/r6YAHfQ1BXfFjrQeQxzyuhlwvBtwZ0z6USZ+THpf99neb9Y5b1Y7bH16vFD7f+Oiw3fLucMjjfN6HsOZLWPe/XA8kbvhdbfvdHATRL4I4jHA+P4LDQnOoKM5V1DGucg/fwqemyIVpRrjcYq6GlYVSYZpKkqOQ57AEcTRuokpV9mCuh7XlIJR9QKlGreLeTa+3HRfjGRgiuWR5/dPqVtfkfCuT8VEJZUHiXLOhw6hrgcBU7i2Kw0SxOVEkdjhPnCqX59B5UQIAA4pT+cxo4W2cEspUy3KkglTxbYKUnyEX50C8NCE9BmTH61WlD6bWB1ONTpYvJERIr1DSazRrL0TBjFHzYsUEFBOLlFAjoIsw8CRQRQnXclO4x0HAeZiSHiMmoUBqhEYYa1ZjdJJEMTkaoMUyj0O5l2gZL4l/HUXeRp5NeJ7PeJO3kcyjUDEl1qDKMiizdIrsO2OxxVRiMRVbjMUGbb4STFOC6SA7UcJLlgtTjHChVp03TFhsPdtTK4slojQpkKNTVZv0DUpViRjKNcD1D6aWe1PbvbHZpK826au1mjIKP40Fpmo1hWpNoUSZK1XlAPJcFpjGkaSB8qwLRvTkiT/hNpHGS7sRJBK5CefMRDwnhiLE0MQp2xTU2lUoiRcvlKdxJSm3UBKOFY29iT0gxfOBbJO+1KgvM+vr7k0terheKv8gFGWKuHFsSgQDHw6wEmB5tlaSoeQmyFkxoiu0RhhvkWEs3Ji7q1DjHoK7HKA4DL47CBIPel40OINjvqJJ38tu16NW9+K+4bdTB6zNQO4OUk9Ff+FHma7C4S2kaglB7Hi/XPZmreLtdZ+bcgNxhw95uEGrjkLla0HwJtJ8pG1dewAAIABJREFUFPLlLNhCCH+4QX0mhVsuo1TUOK4ghsRCz5+iIxbGfeaWW5Z8+3b8Z3YKsftt/SOtlOsPUlYidzeINOpx0PDmsMUB2/R2ufoFtt1xvdelOfHP7Ul/7k3+rinyTx+C/1AV9scq1D99RP+hOuJPn7L+OlX/YrLt9WTv+6kh9/F+t6kxj94h59quN8VNL3Prfi5sepnT8KK216lzzK11xLVh0Lm2/13dwLu2UdeWYdfmYZehKZ+l+Yj5ufDWXrfytjdpH59Fln6fUvO8pPNNeZdj56hXXsur+MpnSR9/jqt4lt7wvKbPObfxdV7zq8LW100DrhXdTpktr3LbHOJrnweXP8vucSwZcU349Dah8y2q3SGh2+99arZTZqZDSrlbPsa/+sfgT6g/j579z2Hus1G811BL2hAia9i1fMW39SCg+zhwj44WyVJvhYljewH5wy4pPc75I271i97Vc161yz59h8iug8C5axSOH3fAidmkoQnCeAaQfM1NYAEpNH4yiZd4C6SIpBlMYQqJk3RGi7xkRVN4iQwhRghliKGMK07UCjG0fz9w4Bgxfh58wIw5YcWvkoNaceiA9dn/OUb/49Cm40D/vw3N//fhg1cTm8ULMR1b/kO40IEzZD8OOXod3H6GSJ52T5r1jBhyRfW7INucI0bcwodcyhYyxBLAaDDb0nw2uUL91PX9mOCzxyl0epsR1labajsuqe2xDMMjc1ClhXWaRwHc/t0O/NDo9AYb+FarhT9//vyfMiqs9t3i6XH8SI19fKyDNkKUPS0BSUBICoASwNbO/eSFFQOPvlvZU2gDACAAlIjFgO37I23QFgB8/FkMPCI9JLaF5vE9ZSIAgCQSW4GrGADFAARIZeKLCxiB0P/4swy7xdwqxzW92K11wDY6Hnd7kOZ8SfM+9CU/zhKSOeV72O6y3fhurdZht9Vpq95htdJhq+rdRYvbZsXb+cIX2zWOK5WOy1UO6/UOG81OW63vdtrf7356fzLpSdzwJR8HMq6CSQeBl6t+opMQCSlKI0jWiFO5xBjGCQpkJasl2TJxjlJSroNrFcoiHVwrV1aIJQUkNobCibkVlMRsnv6XHvOfp66mT1KumAkbx6U5H/sKa/uHpj9dk1qU0kKNokqpKAZFCYAgUQZmAPwE+m04lRcllWWLoVS5IkenKTboKszGapUsm00Lv70JuyWH8WhRUn6qlJ8sFaRAvERYUXJvHrw39ZjhD2ZNikEQZRDFmhRp8tsEynYwYz+IeRDMv0ApyWjpRSh51Z+JDeXsBXL3gziHKNpOEHHZB6JFqIVxvMvQswnP03GP0wmfs0lv3JQ3fg5B3g5inYYJSdFyfpJSlGRQZ5v1pSZduV7zQQGkQ9wkiSBFBWXKRCmMyxCIh4EVZSZdzb25Xq+rVShKBy7n3y5TJcpas65eLS+TAdk6TbVWXcPiJ7AE6XJF6Z2h9t5QCcmyuGCqXJkMyDEEXvQlN4koxByyYjbJkVu0hHlK+AYdtUuNmD4OHTv0X8GHCMCcW1EW9iZq4SJyixp1fhvNk6ThGXGrlyFzp4FYMpoqTji/jZo5C54+DdkkRoqluQZdiVaTb9KXw9pyMZTLFqSKwEy9Kk8NpGml2QZVHpsYIaDGqkSpMJguYyezT8K0onizJuVOnnTPjJbshtCXAjTnIZb9QMFo4GU3gj3ly51wX+sO/n6IVD89KDkLhS7RspsonTj+XoUx0GK1h0Ga7YDbUc+TZufV0le7Hx3Js4FKWqxFlqIihPJXEcxFhOICrRcm6FixamaUUZplVBcq5el8IWZiH5G/gvm/x2g5c2VzZ37FrRUTs31muEUONkKCEjErU3QezttB3m4H0hZ9KePuhCnPwy6n1aqfF5reHrQ77ZY/m8n+biT1X6Zy/7ZS9tN88bPF6p83RtwWhtymet6PtLwdaHg50ucwOefRP/qua8ixc9ipuO1V8sefyj45tE+4t467tY27t4+7t427tY67dUy4N466Nk+4Dc37za6EL69GLi6jukc9Szsc0uqf57a9KelyKu5yLO52aBp3q+x7n9HwOq/tbf2IW8uIV27bm7rh962j7h+6netH3XM7nNCVP8fUv4xpfB1Q/ty3+Edk1U+IGi/nnIw3mA/RfdExfbFRXQGhtT++aKv+y/Bx6GQzaqiweDJw7jhg/CCgZNKrYMKnftm/cd1/Hhe2T4qcPw0Z2QuqX/StnvPqwQZMHIc0LfnkDrnlj7q37/gPHgf1HyLbt/36jwOHj5BTZyE7lMh1ImqDGIajRzP4ySJJjlxeLJbk8qFMkSSbD6aKJKlCKJUiSthlRQ4eB7Yd+NdjA3tOAjt2vT+dpXqvLf1/g3i//rKCcb+CUceCIYf0seBnE0eRq31rN4g1SnDjhl/xlNfHTd/ibe+YGffgLhffBkfUsGvEmFvIsJt/z7ugXtdJ3IBapYH1RrXlHjYY1SqNFoa1j41JdkH78bJk6+PT6x5XEC2sVmm0mt+6V2H7UmILaes0WvtbqZ5ifbBOpdL8Z20V9mlhk6Yfm0pt4QaJPUr9SHMSiESPg8R+F7KZbp9MU7biVZEIsOnkEqnMZnh9pEvZKYS/VePZBHM7wFxiN+aCkL0UT/TbOvJbhkOukByfaJIwUNcA9Xz9pseF2Om8XfN2p8nxpMfrtN+NNO1JX/QmTftcj/oxJryEy76sKc+teoflCsftGhdar5t5IwCcRpI63193OF+1vz+seXva7M4Y8iZ0OGPrHU6bnQ5anA8GPM6mPU+nPIgLfixsIPcwAKKg6YeBlL1AMhbJJYQJbiJBVrwCzIe1TXq40aivh2RlOFrCITlyn4TmiVOYwtyhs8rW676uq8FNQhaJkUSiZS9uVzf2tXSNdp6c993c9Ap4dVpVPqwuMeqa7k29Smm+QJBwK0jgARgekKzVfDDo6oyGJo2qAhCmQuIMUJQGiVJgddnDXcO9ucr+Zaq7Nw/cm4fudI1GVZZBmmiQYsSUKMouknEUxiWE8wjoy3lf6lagnBYhugxlbPufjbifjXrgJ/05p+H0vQAaNoC04X826XEy6k5Y8OIeB7MOgrj4MCkbo5Wkm+Bsiy5HIUwS02N1ikKLsdqsr1aAhRxSFOMCxSBECGgJclGaXJyjVxfdm9uM+kaDrtFi6rg31N+Ao/9jgcUAB34115sNjUa4BdZUajXlSmU2H0jGM+LPGYkiME0ux5A4cWu0phlyV89x0ehJ8D47ZuQU1bHl370fOIgPm7gIGzlEr19GEpiJC7jgrauIS1bSOTNmmYCawoWcsSIBeapYnsGRYnD0qNVL9AkveoMcvk0Kp4EYQJ4pV2XLldlCMJ3OT+aDmVpNgVFXajE1GrXVAkYkj4aW8JNk/BTKcRCXFGVQ56qBdPZxMERC6cRxd3DaHZhydxstOEAK9pEWMkp/Fsaf91es+n89RFwsxL0eJS6t1l9Pe5KXA3iHQbRNpJyTZIEzjLx4AynCSEBpcKHinUDmCoKzGSIjxWsl6UYJRk+LoC/5EFeCFMJMWJajhvL0uiodXCaT5eIo0T2bXh9XUX8Yo7+cXbtgRIiFFScnbUcnnSfH7TRqG8Ar55Nj2VcRjMsIxmn4xazPQovDSpvj0bjHQofj1iens0HU5UTWaVf0XMHfFit/Oh5yO5nw3B73nGhzHK59NVz7crbXY2M5eHrBY2klYGcnamsbObviW97t+LH/XfukW9esZ++iT9+yT++CV9+Cd9+CV8+C96cFz6YZj655r8n1wLmNkJk15NRKQP+0T+uoe2Xvu9zWV7mtbwq6HGtHXOvH3LLa36S2vqkZdMtpe9Mw7lY99L6o+11Bz/v0DqfwyuepjW9SmhzCan4OqXZxzXF/mx76LL7MrzoDM+ZftO6cupb4fe/o//p06N1TkTv4dnjXa/cazYcyLlmxdQtedct+C6Sw6Yuw5Qv0HimKIUxnilLnzkKLJzw6thArxLATRuzkcVjRuHvFrFfHhn/NvHfVnPfIUXD/LrJl1acfGzCHC146D1nFo9Yuw07okWxR6p2+9Ju56g4upfAztsixK5TkBUrq5E12Lz69/wzZfuD9cTsuaa3pj7OXzwa3o7tDc/pfFU+7lc14Vi64Fs0GfD+297+mr1M22hI2uip34urWPQpn3TBjzmH9zl41Du+KXno3OiE/ufq1vQvodfFtfxvZ63fKOjKLpJrxcfUtS2MwqOzIQPgpc2f3xer19tZuO5NK/YiqtRds6GzMQVtPn1ZrC2/bVxCNRqPVwjqdUqkyGk1/Z/3R/z4tbIQ+mz3JloADQYlAKPrfOOSPeWx7VNuuXojs/lq70iCTiYHHmB4offTFSn6PgRKLQYlUDgAgAElEIjEISsSArV3DporLAbGNcC6WSKSPQroYgKQAJJeAchnlWkZela7HA5MewilfwaTP7bgXZchtv+XdbpPjTosTacxDsYmAsUj9UTiMRe43v6cMe0hW/BVL3sYN/6/7ocYVBG/MT7uKlM76KOb9TasIeNVPuuCjWvaVLfqwpn0oM36cvQjeKVpCRLFPg4Rk9PWWL2HFi7LnD7HjVGCGgBrHvAjjsxIBIFUqy7u+xRzdhJHZ8eTbxJvb2Bt2AgjEXrMLDxgthNv6huMFr+2Tqav6taPUms6u2vbR5fVhUNxlMbRZjJ0WU7/FOGjQNWhVxVJZNp0fT+MlyhUlCkUpJMmRQrkaZZlKXiIFMo1w5YO5wWJsuje2mnTVBl2ZxfTp3jxwb+q3GDrMmiqTKkcDJPKvIjiXkWJyJMSM0YIY8U0k8yAIuEJpOdHsAyR+wvNiwvNi3Jt/EsrF//+svddTK+uap1l/wrjomIh21dN+6lRFVVdUVU/X3ufsvZfFexAgIYQA4b333nvvWXjvvfdGCCeQkDeZSqWUPlMG1j51KmouBGvvnouZiJ4TkRcoIoE7Xr7v9/6eJ+hkzPXgi8vljIfulAWJgmgNn4aiCDBJfx+mEHJ14nCjIg6DMixEIY0VWqkKu6WGQgsJUy5hziPNBSRSaKWK7ZZKC5X/bKmkiArQkGI2Z+NoHgSXhG4ev18Vn6hmf7Y2PVu7LFQtZE6VAnE6OFEDxu7fcdZFgUdPVUm7OylzZZULiVEzZX8zc1i8VdGy6dl95Nu27dVz4Nu65dO47CdSxSJYjhpIWReGzJ2x9+/DLmRR48dBS8Lge33UjVZwrY14BKN2JWG9u75f9v32H8PugWiZIUZpiL9TRiuAxHtVtAZKIol8HC+hyAoLVQ7rkyFdEmpMs1E5CJCkuhUATykUnE4Y0ig4i0EySGMsaYy3YclWU4JJLiCUEVatwKaJoR7C7Y9cUixonh+r3Z1FrvwlGwGqg6CbOa+nnSBUm2SnMmxois2caIFi7abEn8nUZywFehCIdwIgZdQzFMvcsI0H/saHCIoosduan23tFrJMCyROHAVOHQX2bvmwhsp+M3I1LGr6vS1LdFVf39bV2N56eZGllsao78OUV1zZRYhcyDub9pwu/b43+++7c/+2v9D5cLlbfHMsvhXdXp4crQyv9sau9X84WPBZ6nNa6P003/VxpOZ3s/2f9zZCjw/jTo+TRRd5+4cRy5v+DcNORZ0/1X5xGljy6lvx6lnx7lnyap9z71307Fn07F30qBpzrp106V5y71726FnyGFz2Ht/wm9nwn11jjS341fR/zGr5Ibnlh6KBz1ld7xJbf5fb9z617YfsrneFfR/T2n5K7HiX0vVBUPvb9OaPwTmhfoXerDKeWx7np5SPrgW8uJGA5BkPl8G6vxjY/r6j1601MbjBNe2L0+Q5e+2ad6WMv5BFNix6FIy7tWx49+4FHD5GAMY00JRx9BAxexFcv+hTt+Q5euR39hRxo47q3/EvnXKfOWev3XHnhZzVm9A1Uejgjl/TkmfnuvfIvt/aFe9WmXinSl69r20+WwnaPv1+5cxtceu/zO79h9mz/zh3/lezZ389c/7T7KLz1Pifjxz+OLT4vrs8qoeVN/w+e8Qle9ilesGjds0jrsfFuSXzb3tn/3rw9H8e1v9fM/v8lf4PU7P/rbfbrT7YpfS9Z+UPHrXvghq9nQrffSr5nXPZbz1rv+84bDSdnTOurnhnpxnDSZomSBLDiW9uu290kF+pljCSfD06OGoZGI6/bsci6DfMFPYWg+M4/tbmw3Gc+KOE279MC6MR1ur0wC/eIYf99Bu8723ZCXLUMl672RBkdOQNb1BYPWSE1W+0qG/3Wq+1vl8s347wHIAgox4AjDAMgpCD/OEgeTiSD61W5+hbwGZEBxogGEH0T9qT4cfFYvVqnHWH83Xd0zznpR5ztm0EMmv+zKavccVX2P15teLHg6YPogGn867Pwi6nhyEXYN4LW/N5GHQ6bn4nG/eTT/nJxt2hZT/LcZD1iG2/4L8IubYjluWQ9XLN/ioMtp0EMbehNnUUA8XBinDpgZ9RFgFK+HdbPqJVr7ttP/lluF4Sa1QnGbUpJkO6Ec6QqwUqXRyJVdJErRZIv5FHiZ7C1kTRldsdv10Q/S8j4J8MGpuPR9S6hMml8pyqgYHRPuFVB020vti6n619L7a+F0ubyZz1qOKLnkLv5HylNlKjj4LhTMycj8B5kD6Jwgq/2hpfrE12pvmZabPSDQxVYmVqLUzNs6X9xdb7Yu17ZposeJEFL7UQpQyWZ8FzrUSOjcyWHbDPR91u5ryv53we1wNu5wPEiyzJqs/Dlo9k00ex52cQBlGKMNMjT33GBm5DcEOGWZcJPsU8nYVIjwONqgQKKdBJotX30bipzMbU2q3VL7bmF3vni63DbmklsVKTKQtF0kBDkkrNVzyFyu+58lv+0XVFydFOwqZ47nH1n56b7XQtgqY96qJuNJG3uqQRYRNnfunDjJC/MNuwzG5b/Fw24+M53v3d6Gn8clvCxpe0rY6WM0HHYdDAof/cLedMHonj2QiSeyoJHz3wXbjkbD9EzwtDdx7Dtp5C16Shx8qw5RvOxl3Y6VPMyjVv7TZEpBFcygQKfZIaShRro+800Q+6BATLQ7EsC1X4bC2zMiUmbSIgizDr4ghTNg4XWomCF1v7i73Lbqm1UpU0Wk6Zs21UFm5MNCjiSVMOiaQySIoNivkDKJg4bvpuRmiWpiISvvk+1PTI192Eyy940lO2QRZNmTOsVI6dKXq2FmFgouww6H7DX3bKxsFEO5RoV0cblREgmACbcsxIoVqffCXhLpyxpo4CWpddcqZD/+0X6ceVyZ3HAJEsdXmvcH23VKvKUstTlNI0hThaLY5S3wukx2zRsNth0w8LFc4HK+NyFSBT6qRy1ZNCq1BDj/dnJytJq/3vZ1t+PF32OVv3O1z0PlrzOtwOEl2kXJ3F7+9Hre/wx1f8O6ZcKwY+1I8796/59q369K569615dy6796549a96D655t8y51c64NM27V4455/V/SO14l933oWXRY3zLb34ncHE78Mu8V8XAh+zOd9H1v01u+7F0zClv8ENK+w+5vR8qRl1SO99F1H3Hyg2MqeT5pyf65YYFlLF9SoOd874LqP8hYcb7x7GJ33SuuTVFRbQ5pw29L1r17BMGT9xxxq+DJ87Zi6LgkUO/8mm3mlmPzjWv3i2f+bOgw3v+8gWnd9unacWrbsGzc8N77Cjg9Im/LOQUjjrXL3iOnQTOi4JnzlkrQs7qRUjXmlfNnGvLstvQjveaMKpgZzZ0bjl9tjZqspA7lhE7EccfS/frT/LsjvfvjQnoT3/XN+Y32hU0kMhrZ2X1vS8c+1i54Nmw5D1zHjwn5FQveYa3fIxv/5A2FMjrDv3ckvhjV7dz36BTT/uftU7/856Tvxno43xxY/d9dK/46FL4g0f1T25VPzmX/H10W/DZ7bE1MYV2dqa0WpRmHMtOjigbxwiKps0oStGMo8eHoJijg/3toskxMOi3BSoHDsSRhThWbDHcAaoiEQS1Pz//kaeFo30NOgrVIKQHHIE2AEGw7jVzBmDYpH89WwDAL+6815slx9XTG4/27ZbpTY/qKE84YgkYNul1AGQ0vfb49K/Nu1+Wr173d0060GDUgabhYcPVDaCRYfv59g0f86zbQ99H45KPfZdlWvJQjjrb94PsByxmP8B2zCK2fM0b/oopD9mku2rGw7TqY97wtZwHk/sB+lmPpwnf+xGfuy8ud0PO0kk31bK3fsNPt8PCxTzbNcdyFAAfByFCNiriW/SRpDrSgsRbiXi9mAs9RTBIkkkVJT3yVwrDTJokFIiH1fGgKhmCUgBDgsmUbYQzAEMciubbmGaGagKgvAelYOtGUL9fGr406bN4HrF2uXg3KFEVaoCcvommgroOjbb2Z3uTjWmjyVoUyVfro+XacIU2QqHhq3URejDObM5jyDrMXEzjRc+WWoaoZshqmign0GIr02q3tlmZGhtTb7e02C0dz9b+Z2vvi63/q33oxdb9bG16tjY8W2q/vtQqzwQ6YahOyHvaCUDlfEITabhk6y85ZlkEIuFJtvwfVr2B82DTYwSqjoSf+CiQwhA5NiYX0ac8nQbLL9kGRaLmIUZxzdNJYhii0m5pebF1v9h6XmzdJFYO6ZMUknClPEz+xJVes6VnwXqpAFbHAU+RKJg5+7jCXXs410y/ULVyIHlTmt510e2zfPTnkzepK6P9Byk7Qs7ZdeDJdfDGBatz1T97OqZgJqJomv9xYu5fj10GLi82nuZ1ngRuSngKKEZpzHwC4kSq8OXrkIGD4OGTwJWHkBFR4MgVZ10ati7lnWui7oCYDTF/8jToy67fwaNAqo+/kAv2H0PF2lidMZcgCjEsg6GKKCKfwPOtVA2JFJiBDAotebY2v1g7nq09dkubjWl5tnVTWCWJ5NroUhotBmRxsC6ZwgoQfTIGJPyMpx3eF//5sLzjdPqrXkAr+aQhGXiIQYEUpShcfRNBowU2utxKldmoYsqURpszGCzbIBNoxOE0VmxjKhFTDgDE6fWxWiBBpUt8UEWeitmzxwHlk66p/V5/Pbjw1/PzPScuY6LgpfvQGSF/7iBtaqFBrWjG4FoYqDVoyrXSJMUZ92Hqo2QlRweatXpQrdG+PTq1DpZL1u4OQy/XvC/W/U6XfQ4WvXeXfXbXfXe3WbtbfvMrXn1zHuv7oTvHvJ5Z97YZ19oJ14oRl/Ylz95V7/ZF98Y5954V7741784Vr4oJ57TO92nt75Pb3gnqfhfT8GNm78fyKee2RY+pXf/Nk5Ddo9DBBa/87vcJbe8qZ1xr512zet+XDDv1bgZk9jqFVHwXU8mp/hLJyc3ilcdxqoL4XU6ctp+COz783eDI333Z4A/zChY+V255VWz71hz4dVwE9l0E9V4EdOz7HCrCAWPqmpA7sO1zcBt0eBs0eeQ7fug3cRgwdshqWfHq2PBZuGavibnr9yFzl8H1856V0651C27V02HDe0EbV5y54+CRXd+RXb+hHd/d67AdUdj0adzgftTKOW/zgr1y7De67dG95FI39bF4+F1W37uMvg+JPR4p/W6ZA++zhz7Xr3g3bXhXLXkWjruOHbFmzgO7t3yKJtxKJ91qFjySu94LGn/kNTknjfmkT3n4VDv9ZUnyv+k9+W6o1aX6/Q9Z37sW/s6/8UP4F/eg5s+uhX8zefnFMr9I/v132MYGZbPhDjUeSTkIUW8c8lfj9ysz6m0vlng7diCI4wiCUm8Ac8dr39QaDtQ5SVH//zsW/920eP3HH3x12DnyCdhk1jnMdL+QaF/1qKCjgP1G4NDpAYMRdlS1tbo37Mcvdu43G+uvEOhand7xu15NfG87Ua/UKSOsgSCIsQKHx/h338Gt7bKrOf2kl2XT4/nY37Lvr5jyVi8H2G641H4gsu5rWvNVz3iAi17mVc+vtxz6JNByGPAPwkDzQbBs3luzHUyKQn9+DCNFYeZdtu2C8/WW/XLHfrkPYYTspznPhwVfk5Cj2/PT7rEsWgEDxCDSCFwbR5oSbEQibUrGwUQLmmTBU2F1jFIYrBJxlVchekk0AMTrwTg9GINj+ThWbDCmaAABbMpgyEorVU6TZSZz1vVT+MFdmAZM25L2+i085hyswOa0qbWChb2cJ226haol8NIHlUCiSpCrkxCkDILzQEM6gVdQZDVN1mGmYlCfwhClNF4JaOMQOPfZ0mylap8tbS+2rhdrm4WqJ4kqHC3FsHKarLVb+l6sgzTVQuDlFFltY1qerS02utZOFeCqSOm23+OGL3QfYoUEFBhjQZOf6XQLlgo+Rog3/K/nva4XPR8P2NITjuycgxtTLGQmQ2RjxiyjOkkvi1OLw6WXHEAZC4OpVqbZxrSSWAWoSXi6Yt8fBNwf+t/u+cmvuGZdguZegOhTYF2cThnB4HUFF1sfF8XVZ0eFx9vuc+duM1upKyNDp3nX0jC1LBRQRmukAq0sWqOJPbgJ6tvwbJx3r59zK5vyiR8I8eqv/zC9VbiXOSIK2pPzNyRhe/LwU03EviJy9JxXveL55Zw1fc+ZuGEvPYbNPnD3FREHCv62jHepjti9C924jZg8DR7YCb5VxkHmFIM5E8WyUCyPoYqtdKGVLnu2tr/Yuix0E4KWomgpQzfZLe02uo4mK0xwoUYRqVcISCTXbiknTBkmXayVLjbpsyB1OonkyYWxpWsD/21OcqNq/wOeiOkTYEUsCqZYiFwLnovD6bA2UXUdbpAnWenKZ2uN3VZjIYtxQzqBFFiYSoqoYsg6Eq/C0QoCKzeZsgF9lFjOmz7yrxz/7Neb8f3kQflJWue5V+OhX/WWd/Y4L6eh6emxHYdbSHODCaoxgtUqadLjTpBePAfBuAPS/KvHpNU+yB9KJefBFxt+13vBe9Ney72ftyfdz/fZJ4ecowP2yJLnl2WvrSPu8Ipv1fDnmkmX0pHPBf0fCgc+5HS/T237Ka/vQ+W4c8mwc07/p/zBT13LXv3rPnWTbg2zHkVDzvGtP5WQoKyiAAAgAElEQVSMOY/u+y6cBF9dC86FEWPrfpk9HzL6PpZPOie1vysYcm5Y9Yrp9ONX+3XNu0/vc9KaEgPyUzyq+R+7Uj17Qn9oL/nPncvc4ciksQ8pEy4xXU6R7Z8iO50E7U7x3c554+5NWz7LYq4STLqVC3ZEQTfSkAdF6K2MK5KEHN6xRw78G5Y8m9d9Vx9CNyW8xZuQ2bOgmfOgiRNOy3wkK6t2cjPtURUt18brDakWMusPTPYzVYhjpSReZKXyaKKAIgowNE8LZF48xIztsXrW/RrmvQpGXdL6PuWMuDSu+46L2JM3nM5jVsmSZ8ua98IlZ+4sePmCM38WPH4Q0LnqUzbhnt7rFNX6MbrzI7fpnXfJ9y65f/dfSyP/edfp3zRm+dd+513xk3vx71gNH7itLv4V3xVNhGpuD+xuXmRjI0qSyKvH4tVwR72W6V4B5ujrshOBYYTDd+SQrdIM823LlqQoBHslCX47gjjuqf64ocU/ObrcEARDkBEEDeCbAFX3i+Huzc4NgAbICEEwAEKGb6G04wjytvD6BgF0LNEa3oi2kFan+/ZzvgFrwV+B0PWAATK8LdGCBgQAwOVVLCqK/OGdYX9Lspomm3Ymz4N+/8T9B1mo9SpIueSFiniadZZk2t14wHq+Zb/chTJXwVZZqPEsED1hYQf+wkE30YTH1bi7YpP1Yoz6GYl+1gpeVIKvQMyLKebFGP2ij3jRRTLKGOQh3HgfYbgLNytjLXiWlSok0VxEn4xByTSWSZuTTOpIszaOwTIJQ6xBFg3I4w3qBMKch6K5OiAGx0rslk6KrDGZc7SAQAvEmJHiF2szbC66VUSp9AkUlgYZs/jbu7+Zvdm/yd67CVLqk3WGDMiUYzJnacBEuTZVos4yI9UYXsNQrQzZjKMVMJgFalONYBaOFJJomY2utzHNFFnzYm2zW9oYsprAig2GJJMpj8SrCbwKQYtQpBjHSymyGsfLYHMOhpVZ6Ua7peXZ2vhM5BL6aIM4wvjIt5njgDu+/CIEhxKemQw7k84gyZBUIDvhKC7CIWWC6poPymMIc4bdWmylS2k8j8RzcFMuIEtQ3vK1siiDPhECUtSyyMdTlvQkSCeO0j9G6h+iIFU8YkyANbGkKYUwpcoeQnWAQKnLaj0Z/G5+/8e57fLtrnUh/0wc8qQINQIpuDnPRpc/W6pINFfzFCGWcM4fgjYuA5ZPA6YPfVuWPFL73d/1d/23sZnGVbehM87kVfi0KGr6JmTlgTt5ze49CRgRBvdfBg1csafFnGVp2JE6ak8ZvinnHqr4N7qoqfOQvl3Wzn0EgqfrTIkKKE5tSIDNeSSZazClPWnjYVPe7+31EJyuAeJ0YCIIZVmoGgIv0eljlTK28pFjAhKNukQMzqLwfMyUbSHLrEy5lS6lsWLSlAvry4eul/NPD++eijEFH4PSMWM2Yc5kiFwSzTDpYhXXofJrroWs/Gpre7G2WOkKu6XZaMoxmjItdLONaSXwKsRcBBuzCKySQMuMxnThU+jUkW/FlKdbb6Pr/EL9eVjTnnvVpnv+bLhvfE9aedfSToVEm3wpiVWqc0Btjl6WYzKems0EbDIZYbMRNjkekxnTaeXCg/zdOafDZa+bo5CLzaCDWe+TFd+HqwilNEX1lHl4Etq74No+59Yw6VIy9LFuxqVu2rVk6HPx4Kfs7vfZPe9rpl271n26N7z7t3yrp13yvnwsHHbqXPEe2vbLG/wc1fBTRu+nmnn39i3vxTPOzhVv+JBVNucm6HwX1/MhouknbvWPgraf+E1uvtkpYSUxqf1s3pe4n0bb/6xn6V+0Hv6mc/n/6Dp815zhX/49v/mDoPUTv/FjZMsnXtOn1H7nxkXPjjXvmnmPhmWvyeOA47vgO2nwrZR9/8S9e+Dcy0Pu5dzDO3bXhlfTqte6OHTqmtu569u/57fxyOnfSomrafBNaa8dLJJr4gk0BjXFX2vrZ5+mJu4nJ0WTm+IuI5yLINkEnkuReQhSgKJ5ekOGBki/lMTOHHE6V/xa13079lltuwHtJwGlm96V694jx6z1q5BHTaIWSlWCSfeqGKFMsHMbOnsS1LvpVzXjUTTmmvXFOabzPaviu/+9eewvh1pCOn7nXfXOo+hHn5L3vuU/Bde8j277fC7ZtUVEkx4ehMGA0TTuyCcw7FuZDkEw3CEDf3V0079cNGE4SVFmFMUJhwyDeuVHYW9HEIcCFkGfn1/+x5RH/2/T4i3ihr7dL32Dy0LQ61//b52J/4ebCIZNr0cHh+viTYYBGl7fgYxGhxbpv6NF/Urf/bph5ZgfkFGr1WGTUyiHQ/z1f6HcPIiuAdPjpmTI+3LIQ7YVCJ6yDOeBJhHHfMkm7jmMMuzFGEkpeeYbNi4OgS8D0RsO/cQHTgNvpz0lC17Ibaj5Puxuzutpyx9Thb/gsV/JWNqUgIPxDJL4TKV+ZVK+0imYOoYwpBOmTLMqloQSGTzbZilCwAxIk0CY0klTik4cZtIkWcg8HErQiMPktyGgPhkxZ5N4idmcSZPVNkszbEol8FIMLVbqBHfKqAd12rUscfcmdO+Wd62IedTFlJ10/W/DcMFuqw4I14IZN/I44VPEkzZJAyZdSgULp6xbeZQZKUSRUsRUisGFmKnAStX/bGu3UrU2pt5KN+igLCWQZIDzQWO+DkzWADFavUAHRhugFAwtstBNCJIPQSkYWkgRlVamGUVKQCARNmQgcCGB5tmYQrul1G4ptmBZiCZWdx+G6mMtWIoFT7HgKb9/Tnum0ozKBBRIxaB0kz7FCCSZoXQSK2LICgLNZ4hCBi9EDZkImGEEEnWqcI1UoLmLwA3pdqbw2VJgITItRDpqTDUCcQyeQZiyZffcJxVXJglU3fqIbwJvH4NuZXyxMkamjtRpomF9Ko0X2plyG11NInlGbRKoTdGC6QCUBkLJWihx7SasdPT9b3tK/tPYUue264iQPXjOHToP7T4KGDgPbN8LaNnx7b0I6r4Iqd8Jbtj07dljDRz6DxwGTFwGLYlDNiTcycug6VPO8SP/XBqxJw6TAHFyMO5KJjgT8/dvuQd3YaAxw2jKUuliGKruxdpG4OU0WaY3pD3KuaA22qhLJNECM5ht0CQTWAGGldst7XZLnZWusJA1JmM2iVeT+GDR0dXkVf8zkqF9ioN1KUZtConlkki6hcy20XkmMAFHszCsyAjnY2g+gpTCpnzYnMFQjTRZh6EVJFEPmQsQtMxu7f7Z3g+ZCo/EIaN73gUjrj/0DvuvTrees1rPvGr2uJkdVYKC1uiGwsEL1pcD77P7KNhQaIZqcHSXoJ7RV6wphqAYgmIYbgV0N6LjhItd/7vTkMNpj7XuT/tTnjeH7IfbcIlU8PQUe3MXMbju2brgVjnmVDb6uXLMqXLMqXTkc+2kc9OMS82kS27fx7yBTw0L7n07vuOnrMF9v9YVr6Fd/xUhu2fTN3/EJfvL5+xBp+xBp/J597o1z5SBT9ymd2Gd76IHP5YveRZMuCX3fYps/tEpPcwjN13QE/S3nV/+RevSnzX3+tfyPJtT3Vtz2Y2u0W3vC0dd8oZdMgacE3ucMgZdWlY8Rg+8N4UBy2cBfds+vVteF4/hIJSh0iVcnwRdrvrKFJFyTcS1JGRg27tu0WP8MmjyhjN+Ezh7y/2yl5pUVxeU25LeXDaxWXKtyB24bi8+mUlYWXaaWEjdHBq86JoRFt/JE/SGVB2UKtHGQKYsFM3RQSlWuhBBclT6lEdlwsCmX8GUe+qYe9Gqd8m6d/6CR+2S1/RxyKMm8UEfdyqPkOkSLp8iLxWRIrVg+4G7dhe8JQ4ZOvOr3/CI6/j+X7f3/mnrmHfJB1bNj6yq96H1ruHNHyJaPgraPq3fTuGzc5b0DFytQUmSIEkcfy1MOM4TDGNx9O+wN5CUI9x++4g7+hbUGynE0fV2JBa4oxlOUS8v/yMu1f+PaeE4RgC/8MMhR6P7W2H72/AwQEbg9cIKfKWRv9XxHKmDETYBoMNI4WAFGt6sGOAb6sPB8zA6kOY6AAQh4y9TCoIhoxlpbMVCw8xtXcDBJq6YpI9iLBtewJzPdb+zcNBdPOl1M+F5N+ujOWJhmgj4Kexhzf9qzP1qzO16ykO24ofeRiJCnumc9SznPivD7GAsIgmTb7Pk2/7a0yBEFqa9DnncDxbvBsrOQrW3USZVHPwUAcuitGKB+jZcLuTpJNEImExhmSSSiZsyrGQFgxXSWLbdUkxhWYgh06DJQOF8I5QKGzNpoowkSlG8HMerECTPyjThWKkKSDgSc6eOfOfP/McOA9vWfSdP/fcl8T8snn1eXXhUhIk1MTJdyo08TgulSrQx55LQs8dwhS4RQfMMxkwCL3+x9jxbe1+srVa6gcDKGbJGCSRey0Ju5CFXT8H3ynCjuRjHa2A4UwdEgYYkGE5D0TwCL4fhdI0uAjQkIkgBBKXpNOE6DV+j4mlUYQRWbLfWW+kaxJCvl0WjUJxZFws8CWBtIm1KAPX5Wzs1T48llDlH+xBpUMYC6iilhKNTxWJIAUNV0ngRBMRDQIKFKsZMmTCYxOCFdkuJhSyyMeV2SxllTiNM6SicZdDGGfWxFJIvu+NKxGzFHU92ztbccFUPIVJJ8IOELZPwYH0qjRWTSJ6VrrbRNTam6sXmWBLr/mpr+9lWY2GK73Tpo/u+n4ZrfjO9NnTuPXrHHr3jjt8HD18Hdp6wBkWckXt2475v+aJPzaJ35ZRn7YxPzYxn7axH87JXx4ZPx4Zv65pP67J3x4pX27Jny5Ln9HHgwT3vUiY4uo+8eIy4V0TrwFSJKhGAsm1M7bO1yc5UkUSJQpuo1sbRRBlDVmPmfCtZSaIFJF5OEg0WusnGNFJkNUO1YkgZbUysPZ+M2b2xEJ12ps4MZpBoIYHmE0guDCQSSLqNzsWQNBhOhs1Zcm28UpekBVLMSC5szkKwQgwvJIkKyJStAeP1UAqMFJrQAgQrftLErl8FNi26hXezf/qy5L8yXXUc2nLmWzCTFFtbk9FZ2HXAHxUGbInDjVA+DOXJtC0warRaXiiKpiiapGiKspCkDYaWAW08qE+TP4ZfbfmdzXtuf3HZH3c/mvc82/a9uQyWPIYfXXEmd/y6lz3aFtzbF926lt27lt1Gt30WjgKHNr2rJ5yzej9m93+qnnVrWfHqWPcZ2vefOGbNXQbPXAWPnAeOngf2H/qXTrlFtX+I7fmUPOCUMewS3+8c2vGhas2r/yKwdd8vvusjr+F92oSHy0Tj7zp6+fXu6V2fS4c/lI98KBl+VzDs1LLgMXvot3HGmjnwq5vxbF7y2hSG3Cvi9WCyWMrbvGQN7ngdi2NxtAoxFV9vsk6+uElPuUp99MIZq27BvXHFs33fr+0gsGk1oWqq0C22Jay4vHUltXG95OPS7sdlYfjyTsD0QOVG3paIK1HztVA0aEo0mjMZKl9vTNu+DVGCiWY0U6FP0BqSb2QRd3I+aErdF/PrVr3zFjzSptySJ92yFzwKp9wrZj3mzrib97zdR55YFTtzFrgrCT2U87v3/Nq2fLYkYf3HAQkDn0Mafvw3vRN/2vrFvfCnkJYPvOYP3Ib3Sb1O+WOugtYPTUuRMPCI640kSWKv+64Uir0aKRyJxSuH3IGTomhHic8BlSIcK7OO6fJa/379RkcKgmEYhhN/9Guof3pl0DrgfYBjifaNRKsHXkmxb2QnneMIAoCgweAghXxD0r4RPoBfGfS+xRLg6zXXG4XQoVrSGyCDyQzoQQMEGYyw3mAyAABwswcdzRhOV+4PJ66mEq57nHTzXsQBh97zo49ZiDCEeuABx0EHnc5Hvc7CcU/FAQu6CVEeBNwveZ0Nu16NecCXIfAlh7gJftaGG6/CUCn/GY4mVeGQiK09CdGcsqGncMNTuFrEU12FyU5Cno44iDqZgFIBSbTqJlxxyVPfhusk0QZlkhHIhMFUAiuhyWoCzaeJQtxUiJnyrHS9jWkk8TIYzjCbc0BjCmDMstDtDFVPU7XP1g4r3aDUp2yKWIsXrMFdVtuab/e6V89B6t/P3Qcsz4keY4Wy2GtZ3JUsVgslG+AUI5ysARM0YDpFVlBEqcmUbWNani1tX62tFqoOx8pwvFShj9eASYAx12iqMJpLcLySImpMpiwjnIXj1TRZh6MlGJoPm9JBQzyGFmJoKQAkaNV8nSZCpwk3AIlGQy5iKqSxct1T3KMwBAHjAHms7Fpg1sXjcN7MQmtxVcfkdCOoLkD1cQiQhJvTIX0MoI4zACk4loOYUw1AlFLKNQLJDFFoo0ttTLmFyMeMqYQ5z0qVWohcC1mCGjNgIMFsSCHMOSYwF1SmGZTJJm0qBmUYVQk6WawZSkGN6RReaqWbGKLcSlfYmSq7pe7Z2mSz1FroChQvBJF0mSH5VBk7dOofOlv208R4055Pt9C/+4rVJQwsX/bKGnUpnHUvX/SsnPOqnfHoWvf6sus3us8a2fcf3PbpWvdqWfJoWfToWPUc3PId3PLu2/Dq22B1r3G714IWz4If1AlaKFlrSIDhFMScTWDFiDnfCOciSIEaSH9UCIxQJomV2Jhmhqyx0dV2pt5C1dksnVamzkrX0nQjhlVTRMMfqIq4w+XQw81/pPItZMOzpenZ0mJjqq1UNYUVo6Y0EsslsGKjMQ1BslG0ADRm6Q2psDkDNqebkHQATgFNaQiah6KFcl38ky5KZ0wxIulqMOngnj11FNC06BQ7Fvd+dP3d3GrjJb/hMDimvTCsqiqpo6hpK6z7mLV6z18T82euQoTyTqsV//r8j8/PPz/bf2+3fyXJSzNcZQRzVMpYpTzSoIrS3XNEy143696SQz+FKFSvSjZB2SpN/NIJa2zXZ+HY9/CGe/eUdP+UIFXEK9QJx7e8sb2Avg3flgWvkjHnohGnwmHnohGnknHnsgnXqlmPlnWfphXvimm3knHX7CHnslnPkmnPzGEXQccnTsP79DGX8i2vsk2P7FnXuFHv337p+fedh4HNvNLhD/P7Pqei4CNR0K4waE8YdCQKunngSOWhD0/cfVHw+J7flpBjMOaYkTypgv/wFLIrClq/5EjlAo1ScLPjf9TnfDnnca8JW7sNGTkJ6Nj2Lp2KKZpMiWms9Mpsjasv6dqMP9QFFR59+bh8lHjUvnqfcfoYfKsMf9Ql7EkjFq5C5s9D5s6561e8+TPO+CFr/Spk+zp064q7ccXZveOqwSQjkn4gj2g/8Uufdk2ecI/qd06Zdqva8B48Y81fsYeP/ecvONu3vInjgJUbzuIVu27FK3PcuXLHp3rfN37sk3tD0H/uXvuruiyvyu+CGz9xGz6ENn5M6XOunvPIG3LNHXE9lsxSVjuOv4bSGEE4bN6OUUFRDPLt6EC8gqQwHCcJ6vULknqVbCOvbPNXIRJBII4ZQlJWq/WPPy10Oj1sMv9yffSLndv4DSv71pOAHUcQBz/c8drbzRKse8NAQa/hx2vf4nWWvAlW9XrAaEZ0JjOgUOINDWhhkfZRpocg/eWsZCJJNRCkHY80TYfJ+jzVo07X3U4n7c6a1WDjHtd8FkZLItA7Lq2Kwh5CUTFXtu4vXvamNGHPpghax8cVPN1FsHo3ABUFU/dsGxAJ30co9lmqExYDCKymOBuWjCqiUVW0lUy3W/LsTB6FZKhEYdr7GArJtTMFViqfxnIoNJtCsnE4U6uIkd2FyW95anmkAUyGDRkGXSpuLrJZ6p5tLS+2DhvThGMFAJSgBeMBYxpJ1uBEOUnWwOZStSH1QR2zfROydhV0KolePfePmC/501FJ+17epSQaMuWDUObMSeD6NVcBJJqRVMichqDFJFlFkSUQnKUGEhW6eADK0hoyELSYIMpRrAjFCgiikiTqIVMBBOeakQLImIQixTCcg6IFFqqJIspxLB9Bs2FTJo6V6LQxWmWkQZ+sU0eCugS9OkEljdBIBbAuCTfn0Hg+bspBoWwCzgS0ZUMTHaNTzRfCOq2u2kbX/sxUMGiqCYyD9Ql6tcBoEJhMSRiSb9SnaVUC1JyGIhmwMYHCcmg0X6+IRQxZFqrCSpXQWCGkS0KgNAovtFuabFSdhai2UhU2ptJK1VBYmYUuxpAsAi2hqVoSL7LRJSiWjRMFBJFDkVmgOekBiLrXRx4r+SsP3PZdH85s4e+m1ttOQgZEfr1Xfm0nvmkDzvlDbtUz7s1L3kM7fsuXQfu37BMx++KRcypm71wHr1wEzp74zRz7zp/6b4nYJ2LOwS178Sx45jjky3ZA56rH9GHA6mXg4X3ozVOy6CnpVh6rBVPV+lSJKv5MHKJQRxFoIY7kIXAOiZUxVCVFlCFILgRn6g3xKFpIUw0IUoSi+VasIPZwh7e//DOZQ5N1NqbVzrTamSY702S3NDBksYWqooha1JyNIpk6IEEkiTi+C72VC7TGVLEm9kjCPxDzYHMWgec9agQqIJUi62BT2pM2/EYRenjPq1/wyxh2SZoK/fvxvffzqw0nwfWHHH5TgU9+Q9pwUsMuq/cyoP8ycPiSNXvF3ZPmqeAZM3EtB3Z0hgESb6HwBgwpgwzZkCETMaajhlRYE4+AKbgpi0DzIWPmjSzi+I5zeMu+fOCJJCFPqmijsQBDKuTqlIOb8C0hd+2KM3cW3LPhUz/nVjPj2rLoObQdsHLB61kNyB9yLhxxLRl1KRtzrZx0b1j1bt70rl/xSu93Suz+HNvmxG36yB13Cp92SVp2CZ5M+V8H7n7bWFow8H7l2Pf+gfN4FSy+DHx44EieQh9lofdizuWW79WW/81F0OUN+0wYdCviiq9Db67YT5JQpTbiVsoFDYnAU9jZlPvNSrBJl6EE41au2QOHvPaNwJyh9PDqupSO0oSW0oFDwdI9Z0LE+X7uqOG89VTJOlSGCLVRYiB26Tq0dce3btW7a8d35jhoXRg6sO27cM7ZvuaePoaLVXEyXeL5k+BUKThWRHafssr3vDPn3WKHnPmdn6MHnJNGXIfPgweP/asWPadO2CeP4eOH/u1rXnVz7kWTrsnDTjFfnCN7nQQ9v/vtl7L/2L3i2xWQsOiaNOYiaP/EbfyQ2O3UsujZsOiZ2udUNhZwLz+1Wp4JgqQZ2lHqJkkSJ0iSpEiKomiaIAiHdptmGAwnKIomSYr4VY5NUjRF0Q4cCI4TNGPBcZIkaccLFqv1D3/4Y+cWRtjkgPd9GxUOxKweAGGTSa8HQAOk0eoh6FdHkLe58qZZfV2ffeWQv40KB1QKAAwGo1H/rW+BYhq11jg9TQQFEn/1V0hqBqyQa476dSOe+i8fNd3voUEnfMbFvu7NbPkRhwF3gy4XvU53454Pcz6a3QDDWZBNG/GzSfAVinwGIxAxF7nnUkoeo+VZDBE0EKc7CYFEXIteQMr5tD4KVUaKN/1wfYydTLHTGRScCkriYFUCjWVZqVwrnY8ZM3UP0UZVAmnOJJFs3JiNGTJAZYzmIfxJyFbeRMlFERJhkE4TiyGFqLkQRYpIspKh6myWRrulmSRKESSDJCsUQOKdiq82JOqMKffKCBWQbKEbGLJJA2bv3PCGt/1ZMxX/fFTy5TDnVhFmNueakJzpk6C5iyCRSqCFkrRQqtqQda9OuFWESzUCHRCn0UdJlDyJOtqMFFFkJYaVKrSJD0qBRJWkBrJhUwEEZxmgRNCQoAdjDIZUHC3DkBwCK6bJKghK0usSVFKB7C5EcR+qlPDl4lDZLUcqCnq4ZKke+AiUAQPZ8od46X3a4nLV+mbV2lr98OrA4NXqlGjpWD5ybxgATM0mcwOGNqHmKsiYS+Mlv7fWW6lKGIo3wzkE1kDiTQzZYKFKUWOGQZtCE1VWusZGN5BoqVGfjBizny09X+0jX+1fnq0ddkv7s7XLbmljqCqarCKwMgIvs1DlGJYt1wsU+mipRiDXR20/8JZvQs5U/A0pt/+c1bThEbJQ8W+nJPyN2didvvLjhMp177xRz4G9wMXzwAd1AkGUmJAsxJxOYDkknociOZAxXQ9lKPQpCl2CUhutUkcp1eFqXdSDIuzwLnhDxNq+Dj68C9m7YW8IWesXvLlj7vxxwIk47PgudO+afSMNB8Fk1JyDIzmYOQ9F8hA0H4SSSbKGJOshU6YBzkOQCqMpF8eLLETOsriFt3x1pBy1kqU4UfdsaX+xtL9Y2u2WFhtTY2PqCKxQp4+WqgUybcyjKvb8IVwLJgtlgmNp2Jks/E4VLdMlQOY0qTZGCaSiWAmOFWFYoUKfsCIMrJ33TOj6lNT/jjeV/s/GbnM2Y+v2gzInUvyKq70KqzKmgtoufbuuAtuPWWULni27njM37Jkz3twpV6aOxcx5FF5HouVGKMsMZ2NIEYnXUUQ9gVeCUIZCG6PUJjwqBbeyMJ0hG8dqMbTGjFSYTOUmOE+jT9m64k0c+A9u+3aseg1u+wzv+rYsefZt+S5ehByII9ev+G3LPlVT7rUz7hNHwVti/pfTwJo175Y977W7kP7DgNwJ15i+z/zuT8E9nwKH3n0ayvt3PSfejbzmmU83D1y1Jg6D0yF1rEQYdCNkgWASZk4H1bHqh3CZiHOz4Xs56XE65nY05LLf73wy6yW+50plPLU2Qq/kn4y4Xcz4UnipGStauw4q/BKb0pnvm1fHKW0on8mr28rrFyUO3MTXnhf/2ylhhyhzW8ZZlYZtPvHXJGH9RwHFM26dxwGbUt69LuZOFbt6GbJ2xVkXcTavQw4fQqVgnBHJlBri159Ci1e9YoacilY9M+fcQts+hTR+jO93zptwL5zyKJvxHD1gnTxGCJ+iziVRx5KIocOA4hWPvGW37FnXpMEf/ry79V/1TAU0/JCw4B4+6BI16BLR9ql03H3xNLBvy6d41HXxxE8oLYLNKhynMIpCKAonSRwnaIYxIyjNMCiGf9uLRRAMx0mCIN4aFa92bsZicaiQHI1uhwTDEXo7ahm///nnP27Q/Sdarc4AGR0tufVE1mwAACAASURBVG+tOt2vOOR6AIRgk14PGmHzq2TC8LrU5GDQ/ron8WqqAF/Fea+OozdTHmQy6+7EWEEB9Rd/QbC5+pFx3fUefFqhH3PDZl1s6z7WFZ/nLd+Xw4Cvh6yvZ4G/F4f8w30IdhRwM+Z11ON60vv5dsoDPA8inkKt6jBaEUbKeLg0zHQfRmnCLFCkxZxIyMMRaThlTqLAWEYfaYHjYLkAkkZQxngrkc7gWaAkWn4aIjvhaG74JJzO4NkUmgk8xWjuIyB5jEEeo5dGGxQJBlUSCuUwRCmOFADKBJ08BtDGanUJ93LBvSJOqU8j8QorXWM05cmBGIIsx4kyiSbm6IH7oI7DsBKGrLUzDXam4dnSei2LH97xC5+r+2fDmsKt1i1R4JaIsyZkb4rCJo4ilkWcA0notSJOokm8lHIvpRylLt5ClTJkCWRMkqp4ajDVhBZjWKkBzn9Uxt3L+Q/KCLkmSqWNUOsiVbpwjT5CB0bDxiQTlGw0JBmgRK0m6uk2RCLkPFwEPlywHs6CpBfsu8OA2wP/u8MA8WmgRsLTPYUc7GZOTJUX17X3DFQdb+Xk7Wwl71zOiybZqwd/PXeTvnXRfnrcfn7aL9yvPzloudq+AYcgtB2C8y1YCkOUo+ZSCEyDoWQSzbOQpXa6zsY02S0tdqbZRtdjWCGOVjBkO0014HgZQVRZmRYr00TgpUZjFmhIxpBshq65V8atXAWuC9nzp4EtK15DJwG9+34tG17ztyHDV8HV696VG4Gh8+3/akj8Pw2rfjN+77Mw3XUSsvkYoTREk2T+P9jbXqyNFqrUSpdZ6HKarmKoaoquJslKAi8wALHSq2DxWZBczNdqYhTq8CdFGGBIJ/EqhqozGHPu5REn95yNy8CNy6CD22CxnK8DEzG0EEHyzaZUCi+10I0U2UKRdQzdYGG6UKxCA6QotAkAlA5AqQxV+TNTWnk6J9g8ulWX6Q0ZBF6JomUMVf9saX22tL5Y2imiUq3lPyhC7uR8gzFNqUsSSmNnToI2bziXiog7TZRIEXmtSrxUxDxqImmy7MXaytCNEJy7cxvcu+1dMOoS1foubCj0X46L0jaLOoU+xWsCt7xav9KazOm4iu3QhtPAhtOAlpOAXiGretOze8f9ShamAmIUujgSyyXQfB2QLFFFS7UJakMGCBegWDlN1gH6DOlTqEIdpQWTtGAqaMw1m0tBY/6dPOZRGf2ojNWCaaKnmPmToMVT9upFyOF92Nh+QMuyR9+mz+BOwPQJe/Gcs3PD27oOnThi9+yy2g/8Og786rd9Fq/Zo9dBlfteFQfeWdMuwQ3vPxf/17/rrPqbrpX43sDeVTcAzGXoJhtTaaMLcWO6ShxO4TV2axMGp8iFHNUt1yCPgO+4htNA9Y7/cb/Tau1PGy0fD6c9L7Z9hRs+55NeV/O+Kin/QRuzehtcOxnvmVXtm1dWvpAduTnFXloJXlr9NHP4r0YvPb401S/59+4H9B6wOrZ8+w8DKuY9k/qdW/b9J+9CzjSRSmOSGc2BzVkmc6Zcl3D6xJ8XseevQ3ZkvFlxcMWBT8yYi6DXKW7cNbzHKaz1Y86UW92G97ww5FgaPn7K2rnji5Sxl8qYW33MyF5UVGt0ykRQxrx73JDTX3Z3/mlHv0vZ37tW/uTf+ilyyDVryn1wN+BRHXMhiWhd9Jo5ChDJw7RQL8NYcbmS3t/HdHrKanP0LUwmxLECi5OkY7mWeIOcOz6aXy+g0Ddg7Wst462aR5kdAnAct1itf/jHf/zHP1Lr4k++BRIOh7bj9PDrvVjHC68EDtBgeN13etVX/LqW4aBFve7OvsIKX/sWej1ggE06lQZPTSX/9u/w6kb9w7XmclTcHwgsuD5fBn49Cfx6zPp6xPr5LPDrLeerJPTrE896zcEOWeIJ962mD1sN79arflqp+HG15t1Rt5N82Us06nrY63Q04HI67CbbDQCv2dorrkkepb/hmdXRdjKVMUTThhg7lfZMp1nQRApOsZI5NJbF4NlmTaJaGAo9CWg0k8YzYW2C7IKjugpV3YSpbiNARTKoStbJ4sxAOokVgtpkzFRI4eUoUqACkmXaOD2U5rAVqcAksToKxUtfrA04XnUgDn1Qx+kM6U+aJMiUDZtyTUixAc6ZPg6sXwj+fnz9P8woyk77p6/ytkRhm1e88aOwxmXvwX2/jRu+TJf5qIq+lHLuFOEmc66FKqfwCq0+7kEZ8qgWPOkTZUCaCozXABEqXZhKx3c8CiVPp4kGdPGAJlYPxGp1cXpNtOIx9OGCfbnqc7nkJdrwvVr1FS54iRa9hSvet7sBkouQ29Mw4VFYU1sFP7mzvLpcKwofOGzhLl8dPXaqZHHi29DTq+Tli6qeg9709cXM7dWM3bXvl08jNi4HhEfdlyvbshYar6TQHAOYiCH5FFZE4gU0UU4R5Raqxs40W5kGgzEJgGJhcwaK5prMKQAUbTKl0VQpTZUiSBmClGBYkdGcffIYPnMc3LfhUzfv2bTsOXzCalnzLhx16dkN7toPKl3wTR10Sup1Cu+K9ump+qmn/98NH6btN2UcdA1fpYrVcRaqyEaX2+hyK11J03VmrAqCCk3GbAzJwJFUoz7u8Yx9sex3Oud2feSnfIpQPEQiUJ6FrLJSDThWajbnKbUxl4+c8we+VBUOgnEEXmJjWnCsFIbTITjNjBRQVL2NacOwEoMpy4iUQHAmhuVjWL4GiDchuRaqyACV/+3CdcNVn17Hl6jDxcpwpS6ZwMstdK2VrsPQYgOUogPibp64YkWEEc64VcTPnPjPn/ovC4OOn8JOZPz1e8GOOOpeHSnVx8n1aY+aqEd15M4tp2nZo2DEJbHrA7/D88PQQuR6e9u5R/2lf/JkQnhHflRftk9Rbel2aNWZT/mpX/25X8OpX/dlwIE87EYTeSrjaQ0JaiBRJIs4lXAl2lgjUkRTDRa6xW7txMzlek0yoE/DsErQmPWkDlNoI3VgkkQd96hKPBHzD+94OjBVZ0iVaRMBKF1rSN6+4S5eBAvlEes3vCt11L0uWgLECZWC/n3/omn3gknXsln3kiXPkm2vylOfymOfujPf+nPf1Dk3l4K/+dd1Hf+1vT+n361n1cuMVNgtrRa6xUo325h6O1Nvt3YxVKNGGnF/6C+/CjWZslA8k9JEKHb8jnqd7kZcbgadjzs/rze832r9eLcZjEKpAJg4vJFeOZfUvBEXWlGa05OZvtvyn4YP4say0mdSY4ezkvv9cwY/ZQ06Zw265H5xKR5za17zLp/1zB5xSx10qVzz7jphLdxxL3UCMZgAoxlaOPlGF7V0x67a8K7b9y3Z8kpYdg+fduX2fI6ddo0dcons+JT2xSV3wr1z23/qgt207jt0FLB0w27f9Ws/8uXVF/yQ2ORdFc3udArscv2zjq7ftDc7lX/3Y/4PXnXv+V9cspY9R884SiDbhBSIlbFje/7zp34iabTKfEKNTtF/9V/I2XnUZidICkFRhnkDzWKOQwOOYjiG4SiCOux41K/VeBT9i2Lv1YqB4wSJYThF0wiC0haL1WZ7+fr1j2BDciTYjmnxBg18Ta01Ot23UfHrvdhvVQndax3vNdw2wiY9YHCcLRwx+JsMQ28wQAAEG/V6c2MrNjaGQzvQSR4w5a4YcnrodaZPA3+Whr7IQl9koV8VvJ/14XYgwnDBfpr1Oe1wWqn4caXyw2LJ++mc75cLfrtc/GG97v1eu/Nmw8etuncHje/3Wj6ffHG7XvR63A5QXnCBx3BEl2DB0s0qASThmRSROBhHI6kMnkdjOZgh1UrlPlsKLGQ2oo2hTKk0lm3WJ5m0iaA8WicRyK5C7o9YoDLdbMg2alNoopKha1CkmMQqbVSjAkwTKiN0xhSSLCCJAhTPwvF8K1NntzZY6BqJJlENxItVcXfKKBNSRpGNKjBFD6VKNMnrF/5l61n/5/jtvx95cl+6PlDVynTxo0fBBZOuVfOe++Iw0JSDoSUKXfK5hC1WCkiiwso0I0ipDoiVqnh38pD7J+7jE1+mCFUqeQoFT6HgK+Rh0tsQyVWIVMR7vAiUS0M1qijFY6j8liu75D3ts4QzvicjPqdjHmdj7qI577NJz9sNL8WJ35eerJz86gBBT0BU78M+T38VVXS8mbY+bJBG6pWxBlUsqIpWy/g6lcCoj4fAOMgYaTSmSPVNp8rxgZst/oZ4WDQLwoUMVWmhKxiqksCLUbQQRUsoopYiKkmikiSrDcZEvSEKNiXjaDZkjIdNyQxVamGq7ZZuu7X/2TqoN+YcPrAXzlhzJwGTh6yOVe+6OY/qafeKKbeKSdeySbecIee0fqe0vs8Z/Z/S+94ndf4U2R3+rnfkX35Rf/q/WXuv2Mb6A8vTz/uwC+xs9y6mZxrTbrin271tf/baX6ioKmVRIiVmigoUSeWcc845lnIo5ZxzzhIlKlCimHPm5eUNJCVVfbbb3gepyp4BFvvgBi4oEbh61cH/f875nYnxwSPCiTz8WhllsmQ92MsM5gKeNE0mTZTdhCpFYQZNrOgy+GKDdLZCvNqk8nb9ddIYrTzCbEhDoWLAlClXsUFLkdGQeSX0F0iZam2EBch22JoctqZHR/fnhwGTOUeiChUpWTpDKgBk6YxJan08Xx4m1STK1CliVbwJyISgVBjIebF41nnTZgPi5doErSEdAAqsYCFiLUDhIjtS+cnR+WBvkqpiz+6Yan2y1ZrBFbInD0lrvJANAWuWFzTPCzoSh+7dMcdPKLs3DLEySqRgngkD+7YIxaM+aT2e7EYXn9bCbwf3IkfZBRvepQdUSlkpsagyoL6g5JBUckAoPiDVnJDrjomlW4SGY/LQBW2KS92+C7qSh2sMyWJtjNWa/8nRem9rdqD1CFxjtpQgcPWDvQlFamC4ErAUAkABChehUIEFyBap4njSKL48VqKKP7kLvZVHi9Uxu7ygUwH7XBZ+IApbvQ6ZOA0YPw7o2SG3beEr53xLJrFlM7jkYUzcmHfahm/6um/xDqFoj5C2iQ8bdPn7trFfVRentrz/uE7VGXMebHUOtMaB1tqRWhiuhuFaFK7TqZNNuiQYKrSApSBUorqL4Ixh1KsE2ykdOaACq8STJpf5YqeDQbz8LlatjG8ezMNnVZXNhg0dMzK3m1xHdqJ7IvOHPfNGsVkfPXL6PfMGMQXDPiVjPiVjuJJxn8IR75IxbMcmuXgcVz7rl9bvnfjRq2aL+OGUsnAXvCIMmboN6rqg5qzgIse9wyZ8WMPegf1ejCEM7YN7SJtHRLtH1Qx+/IQ+fhbQtkYsm/Qtm/fr5/i37BLDOgJwVck+pRmhI6ToaQy1l/R3XWs/bexwS/+1c/Yb55w3zH5Mygyucs6vfYXIFUUbwVSuOGyDG7x9Sd+7S1ddbdnwFDA0DNIbAAT5iij/2rdAEPQJF/gUlkVQ9MuC3jP244kOgiDI1+OFxWKBIORJP75Ep6Df/dUpqZ/o9UblMypc+8yF1f65QvHEIf+LvsXz4qn6uYNt1Dy3+TS6Z1UwqL5UtZ90RaPR6Z56G3qDUqPTmqwWzeKjkgUd4M1LhIczumWDhJ7QHpXMT6bQT6YwVB5i5AYKl4n77Z5X/djDVq/5QufFgvfbFW5H1W7STs+7du+9BteNJq/NenfxIEY7iT9u9thr9RDt08wy1sWCH3eZIDplKG9D5ZdMzW24+ChAzg2xqBNRIA02p8kuWCp+uM2a6UCyUTAdMibLuUwVLxTUJytvoyQXTN4+9e4kEDTk2NEK2FoIWYutllwQyNMb0lTaRBOQeaOMOhExtcYMnTHthM+WqRNQuABFSu7t1Tpz3p0qXqCMFygTxeo0ACy1gHl8eaTWkKozZmxfhvdsJ7Rv5v3dCLfstGOXH1g9SyoZ9y6b8ty4YgGWTCtYbDTn8KTsK0mIRp+gNyabgByLJcdgTFQrIqS8oLsT+s0x7Y4TxD8Nvj0KuN6hXG3Rrvco/EOa4ChQeBEiuWYJTwP5BwGCXbp03/98jLjTid3twmx1eJ30ecmW8Scz/nPd4TUVxdGJjfnFFYN9Wfy9yNaF3rL56dv9IPkN2w6XfLqverBVQEAJDJbZ4DKtNk2nT0bgfBta6kAr//RQOXi1wFy4vFE0Pdoq7WjJva3hx4e+T45e2FprBvL0hlS9IRWGa+y2Zhgqha0FKFRkMCVoDdGAJdNhq7CjtTa00Y42KfUJEk2kQBnBE4Vc3AQeXgevcwMWTihzx+TFU9riKXXqkLzMCVo6Cxrbo7Yv+5WNeWf1eWR2e73obP3bMV7ZXkYnx3/4OuBEEasxp3GE4XfyFBSu0qoT+ecBtydU3iGZf+JvkMdZ9EkwkGaHMmBLikYRZYPrbHAlaM54sDfAUIVWn6g3pFrBMgfacm9vv7e1OmxNNrQOhgoAS5bOmCpRhZqBrEdbg9GczhEGHtwGngvCryTRZ8IwoSpKb4ylr67lHmybzAUGU7rOlGO1FtvRigdb1WdH7Y+Ops+ONoO5RKhIlKpTeNJYpTZBb0za5TFGjgOW+Kx5ftDUJX3hKnDsmLZ+FQxYsu1IDQAUqLTxq1xa3Yxv7oB3RJMzu8nzXd/orzum4kYJZUe+KdNhYV0ZrPbcxMmowl3f/C1C5TGpcMU3edy76pDUyaWNXNNHruhrd4wDUejaLeNaGWu0FN7b6uxoGWTNN5jS5doklT4dgioctuYHe+eP9x0WS45YFXEpChfIEzT6dIU2iS+LkajjT+5YZ+LQS2no5AF1eJ/av0vp36G0LPlVzvq0ruEXuYzebXL1ol/xgl9Yn2fEsHfall/8EjZ0ABM6hAnocKW14X/bMfK6PDat/f3SMROCCu1ItQOpdSC1VrBIrU/SGDIslhKrtRyyVlmt5RBUDQCl/COG+CAAuQnR7NE0SwTTCl4zhb0b9t7qJs2M52kVKdOrSUltufWr8YTFobcju7HDOYWD7lkfMZkfvXMHMEWjPlWT2NZFv951YusyvmEOVzGJK5/ANS7i+/dps1eM9k1KfJdXaKt78iy2/IBYtk+s3iWmz2ATJ7xDBrzCZrHhM1j2NDZ8HhsyhGH3ekV2eBRO4z4e0q4VUft3oV3rlMJRbOaQd/JHP3JxonNmEaY0wrvaG9fp8bIr9R/aVr/ND3bN+h5b8p5W6xLQ5Mbu8kwbwTQs4A/5oXsC5oU0XG9MRZFiCM4z/7hjrWpEf/ENdHJi/fTZAlqfzhYQjDylY60QZAGf/+lDEGx5lg3w+QgCIxar9Qk9+xSo/TJ0AT0N7X29p4Jg5K9VC5VKYzSavlJg/+LooFeptLqv6dgvHWzdl4PFV8db9RcTe88Wt1r7NT6r1ujU6qfmtl6nNxuVW3ZZ/KMuEuWF6FbJiiWCZoP6IGN+1oVab4PkmxThLJ7T673Z4HrY6sXtwu7VuW5Wul40OpsGPeFxLDqBM43iz5rc5kqduJ2eP24T0VXSeZfXdpMrdxz3gMRobkMuln1vdkjX20ThUYhRlogCWSZ5AqBKcCBZ92i2WZUgOAnSy2Lv0RwHmqMRREjPgiWnQYAm3YEU28Bciz5Ddh0qOgsSc0MF5wwhN1B0E2LQJsDWArkmXqyMNZoz7pSxW1fsDW7w8Bbh9C4MBNN0pmSNKftCHrt8yZzjBEyd+B/dsU1AlsNWpTFkc8VsviKKI2Qe8+nXQpLP/OrLKW7c+kDKXGP8aGHBbELvFuNUEKkzJmn0MQpNlEwdLVWxJaoQkShQr0swAimgKUt2xb7dDb5YInMmCJwJ4vEw9qAPs9vttd3tdbFIVHKZYk7w9SaNO0c+Hfc97PfZ6fTaaHTbaHTb/eB5M+Rz1B9UX5ax1B5SlZebm1011JlxsRgg2mVWzYymTq6tbCQL9/CiM7ZJlYGABYi18MHe+GhveLDXQ9ZSrTZdq0+UaRKk6nQHmJ9zNB68cX0P9/zO0fhob3qwN9vRerM5R6mMvONRVfIY0FKGwo33to7PDx0oUmkB8w3GBLGKKVaF6c2pNrQEtBaaLQVWa5kVqoSgfLMxVSOPVkjCFKpopSFVrkuXaWOV+kS1MVtvzjZb89TGHI4ganyf3LaIq5t0S+onOQ/O/HLs8s38cvZqZs0StXuDtnoepNbFmYFsCM63mLINyhS1OEEljjFpEuxw0YOj3oGW2eEspZil16XZkDoUqoYsOTBY4kDb721dnxz9nxwfHx19D44eh60RRSpRpAqBKixgqcGUbbXmfXK02JEKlT7lShJhNOVYrUUyTdr+DftcyD4W1QUsXK/ddeiNKRwhiyeNhqBcvSlLpEwQq1LU+my1LvVWGiVSpAiUCdeyCJ48alfAat8kfzykLgkYi/zghZugUY7/uSwcRnIeHXWf7tvubfVSdfTwDqFmBpfRh4lufsvqCf/Fx/PAudKaE8+0+XDfovIfwjrxJdWFO/5F+4SMJd/IHo+seVwDh9x8TmnikGsPiY0npC4utXaDMMH1v1REGS2ZEl2syphsQwpNQMbJXYjRnPNor3PYqg1AtkiZJVRkckUR25dBZ4JQkTLu6DZ0gxs0vk8e3CFNHlK6Nvw6Vv261nzHD2kcYQRHGDl26H8hibpVRn/cp6ZO4BiDGPaIV8I0MWHBN7jH06/OFV/98kVt+q/r+3yK/XJ63NsXSMsnoVp9AQyWAeYCvTFbo0/T6jO1+ky1LlOrzzYYc9XaNJ0u06hJh4A0SB8P8EOsPDp4TIUPqI5jCm+K0NeSOzD+4cN0Qs18oM/86K/GtiuXEoY3fLpX/WqmcIXD3mXjPh8WfGcOSPuX/pwb+sGl/9IxpW2JUD3tVzvn17hMbN+l9h7RKpYJCR8xof1eMYvYpBXf7DV81Lh3xJg3awgT0O1B73Sntbn5t7n5t7lR61zYH9zi+j1L53ETRwE7N+Ftq+SGJXztIiGhI4hakYLJL6C2Md3K372oDvxvPcu/KMl1yfottsqZXO0S2ukeVOcS1+GRNuBVM+/XvUlqXSGM7NJ4kiiJKvVWFg1+nkLGRqGf/pN1adny+PnZsYBgs+Xp6GCFEeTriqoFBK1WK2CxQFboqYEBWCzwV8651Qp+2Ud6YoQ8XWEhCAoAFpvN/vu/DjL4k6fY659zsRrd16q2wWDSaLQ6nUGhVOkMRuUzClDzVVe+rmo/5Wufq9pP11MarU5n0Gi1zzwonV6jNapVAsRY9AiE2WUs+SrloNXjsM39asQXFATL96knvZjtZvetRteNWtfNevejFk/OB8+LNo/D2vf7Vc68ZndpBwZdJNxv0ZTjvsIhH3SH/Dsu836Prp7DHbS573d43qz7i/aDBXuMy2XS2Sz2Yp4g2AvWiCJhY+4DUgaZMwB9wj2aAwMZsDndBmUilnSrPtmqjwe1MQZJLGzK0oljLZoUyJShFcUoeGzZFUtwEiQ8D9EoIiBLtlybsn0VLFElIFDenSx+lcMY3yOP71EOeKwbWcyNPP5KFjF/Rh/co5wJo3XmFAOQeW+vtqG1R4KYjeuga2mMEcgRKePKFzMxA5POg0e/HLz4m0Gl82BP6RimeZm0dRVsNKcjUJXFUihTs6XSkDsuTXzHEAvCxJesqzV/7jzlaNBvp9V9rwsn54QabsOVa3TeGOVsxO9qkXQ2jd/rwuy0Y7c/eG3Uu63Vu643uG02u++0uJ12Y9rLcyKjSoermNV5mS0VqWdTQSczrLTh6cKJyfXlSP663+UGRcwNNirTYaDYjlTf2xof7E2wpRixllmAIomCdSMJuhSFKFQxrZyesuNDAGgymwu0+mS1Lk6lidLqYoz6FMl1sPAySKNO0ulTNdpEgyHNDGQjSDEMFUk0UQIFU6AM1ZvTjUCWUp+OInUP9pZ7e+29rdaO1MKWcthaYENr7u1dCNrksLfbbW0GoAi0lqFoJQiVKfSZJ4KIxdOgkS1i6wIrbCDjb3uOXQZGCof9BreIfFk4AKTa4NIHW82n+4ZPjy0PjkYbUgWasuxw6eN936Oj3YEWQ0AGYM4BLfkWczZkybVa8u7Rjk/3A4+O3kdH14O9/emxIVUOW6Md+aDQxEmVsXJVgsVS+GivvbdXqvXpN7IYvSnvHq2UaFIvxFF8CStn7WPM2qlIk38uCt6+Zqj0SXpT2q0s6lYWJVLG6YypQmXU6nnQ5gVr9TxgeI/ctUNq2yTVLvmOXwQsCRizN0HDHP/lG4ZIH2cAUizW7Ht7lcNWwhGFdm0QSyZwCd2e8W3Ovh8bfpjkZO7F5K3Rw3uTwnoT0xdZRfu0rDW/xHGf7CXf6mNS0xm56Yxce0Qs2MSVH+Cbzsjlm/j+c9riLWNTHLIlYuxJWOfKiBtN9LkslKcMv1ZG8lSRYn2sCShFkQYEqTQCeVpjqtGUptAmi5XxV+Low5tQrjDqQhR1ehd2JgzbvAkWaOKM5jSeNGbmmL7EDejYJkX2YYL6vYitrpRGD0aPZ8iot1+HG22A+G99899UVfoX/VA1il04CmifJ5zwYuXqNIkyWaFOV2kzdfpstTbzShx9K41WaVLE0giDIR+yVoOWEtBSCAOZCJAMKaIgaRgqYxl4geszYaWdBaWT+Oix1O+HT3NWszdOcOcX9K1z+tAWsX+DMLlH2rukC2XhZnMWDJWAYL5KE7d4TG1Z8G1fwpdP+mSOYqpWCQPnAfWb5PhZn/BZn+g5XOSsD3sME9DhRqlzptU4B9Q406ucyRXvQro8aE2u1CrnlF6f8hnC8C59/zpibC/g4w6lcdGfXZ3tnptBaKLSezCe9Zh/bej7ZUOnU+b7NxkvseXvg5tdwzvcwppdGxYJi1chM9zgzh1y5SyufhY3ukcZ3yevckhSS7t5+CP6z/8GLa/Av//9k4/9tMb65EAAgMX6vICEfG10WyxWm80OPHGivhDOof/BFbc+uSD2p2Y4BFsh+K+MSP3EZAaed+v0hq/OxFNt4us86lPfwmQya77sVXxNPWm+zB+p1BqD0fj8h18oDFevlAAAIABJREFU5c8uiEanMxiVar3VPGsHYx2WKLso2LRN0q0TTDskkEPTnfpfTuCPezFrdS6L5U6LJU4Lxe/mipxWyt5fd2GE3Z6Cbozio4/6IwZdIf7uiPq4R304pv1OzPgkDP18FvT5hKaY9zvu9Dju9T4Z8+NM408nsJdLvtITmuiIdbVFlF+xbUChHcrXSML08mg7WvxwX46ABTp5vOKWZZBG2aEsqy5dK4jSSeKN8lgESNGKoo2KRBTMhoFMtSJcowqXKdl8RTRHyN68CBQrU2BrnhXMFciTty9Dj/jMjcvg6UPa1IH/1HHACo8p0KbcaGKvVTGgNReGiw4F8TxZrMGcJVAkLZ2GtC8SG+YCiifZsSNZ/zDA++3Y2OAGfpHLEqqTDKYMnTFfb0oFwVytMknApd+dU3l71LNZ36Mhn916191y171S581qV+F+yAOa+WBMAi9Y/Fn8bidmrc51ocRpqdxtoeT9bP7b2QKnxbL3K5XvVirfL5U7Fyenk5mN0dElA2WMgx7MST82bmCSNbS9Oxt6M+fNmfLjrVE0PLbmLlQtCLVoM+9tNTa4VK+O1ykTUKhcZ0wVK1hydbxWFzp2UZe3uXMqyJLImWIFWyxny5ShWl2SSZ8hvQ25PSHxzynCG7pUxpIpWWptDAjmPzha7Gizzpim0CUKlaFyXazWkKM1ZiNw8b2tym6rs6MN9/ZmBK61WksRpBZFmxz2Doet3mIt1JlyIKhYrM08lESrjOk6YxZXFLN/Gby2T/t+fMV5sGd8h3wlYoKWknt746O9/t5Wa0OqULgCgiru7fX3tlIHWv543/tob7Mj5bA1DwJLEKgGAisQqMBhq3qwtz86ej85uh8dH+7trTa00WFrerC3OmyNAFAiU0WotTF30ogLAVtryHTYKhy2CqkmeeMy+OguXGVINVlyzwRRK5eZv5zm7ooz9Mb4/duQQz5TqU8FwFyrNd8I5Kn0qZw75tYlY4UTPHlA7dvENy7hquaxZTPe7Vu0FWH40Am1YhpXOoXt2CSu8oKE2kgrlHlvLzFakreug8sncckfvaNaXdJ6MD/vXfZZbWo8d688I1adE8pP/XI28QnTvmkLvhVH5BoOpe6EXHtCrj4glu3i605IzWfkJg6584Lce0Hpu6R2cGlD1/QxXuDAVcCCgDHPD567DdwWMfYlLA2QgSDFFmuRDS20WLNF2kSpNlmsjlPqEyxgBgRlm8ypemMKZM2Q6mJOxSyuJEyhiz8ThXZsElJHvINb3HC1zoQ2d982D48aF0yjs1c7+V/6xv+uZdWlgFrS77F/xRTII7e4QX3LxNZl/PRx8MENa+eadXYXdXQb2rNDKp31bd+g7l+H6nV5JmMxYC4HzOUWoNRqKbeCxZAlA7akQECSShW1d81oWwv49cCS19TI1CFFLA/VKiIVyogbafidPEapjbMAeQhUYkerUaTcaMpUaGJ4QgbnJoDLD9w8pzXM+mYNYIonfHPGcOG9noHNrtQ6F/96F0qtM73WhVHvEtbiGtvhHt/tweryYPd7hXz0JFQ5R3d4lc/iN25Y16roS3nEzl1IzXQQqSD7VXaUT6OrZ53Pzxs//F9te85FZGrla3K1s3+DK6PZLaTRJeOj19Z1mBnKB+HiW03i6Il/+xp++pQ6f0HbuKLwDdXmzUk0LBo+O0M+f4Zh1ArBMIJAMIzabBAE22x2CIJsNvtTV//pkAHDCIKiCGqDYQRFbRAM2+12GEFQ1AYjyNNrEIxAMGyz2Ww2m8lsfvz06a+Rij/96U8/+cMf/oAg6NNM3l+yAtVf1rmfaeT/332Lp0yU3mBUPrvimj+74jqDxgxYNjcNYxN6lcyiy1fdBBqFrHsN+0Ed/qgJt8vZkk3y+Qj2bMjnqNtzter9Svm7uUKnufw3i4VOM3lvNyrcJP0+8DwemsVL+7wk/TjjPB7dJN5z6E+W+Gde8OerQOSIJp7w4Q377Pf5bPd4HQ773GwQhIf+N9vUq03S5TrhZp+qk0dD5mQFn2lQpSBgsVmbITpnXG76aYRhiCUDAfMgU7ZGHKcUx1oMqTZrnlYSo5XEItZCK5ir1UQZDMlyXdKVjLVwQp3Yo97KYi2WTK0+5UoUcy6MOhSwziRhk0e0pmX8HC/4SBZ6Kg89kIby1NEqY/KlPO5SEi2Qxe9dh84cBaycMTbOgyZ2/CbWMdjR5m8nZtfPSPtCpkidJFBFa435KFKuM2SrtclWU4qcF8rbol4tUc4GfI7K3x+XOR+XOu9UO1/Mkm2WVMSUJD8MOB304XR77dQ6T2a+nsh4PZX5ejLj9UT6q4n0lyPpLg2xgbWxQQNpHvUJQZ2ptN3q95stXqVddZT+g4lu9uWQ180M4XjIl79G1lyHC48ChWcUlYBlBTKsQDJoTgfNuYi1DIUrVbo4M5D/AFXE7y3TVldMukzIWg1DzQZDNgzVPdg7H+wdoKFIJYpQCSPNukzAnKdQR6p1sRptHGyteLC3OWwf7Gi11pgmVkdoDSkmIAuC8u1oCYqUK7XpMk0KCJaZgAKzJcdqLQShUos1T6pL2xeHKo0ZPHniOMf/RBol1CaaLRkceUbR3kjgxHTLRjRPEs2XRco0yQ/2JjtaZYWKIbjkwd6EIPUwVGpHKx222gdHhwP9YDZlAqYMC5BrBYsfbE02tBxBSu/t7Y+Onnt7qx1tRpFaFC5H4SoUrUORSoulwGBKNxqTZaqoO2k0Txyp1CajSIkNLREo45fP6Yd8pkgTd8QPXbjM++fpi3NN2Wd7oQnI2b9h7fCC+coomS6Br8i4kkTqjWlGc96tLOZcGLl7zRjaJpbNYPPGvKrnCeNcRtsmsXGZ0LVFaVr2HTqg3qgjtKY4jSlJZYy/lIWXT/jGd3mFf/BIaHn1rx197isDDafexfu+hbuE/E180iQ2ehSbuYIv3SeV7hHLDkjlR6SqQ1LtEamRQ2nkkJvOyC3n5KYzcsMpqfaU1MqldJz5t3P8uy/8q9fxDRvE7mPq2FXQjTpeoEnYuGbyFXFcafTaLfNUFHYhDZPpY25k0RpDktaYcCGOMAHJSn3shYy9c8c84DP3bkL6dimR3Z6kehfXsnde1e89m92dKpxfZn7/m5rEv2lb+aGEElL9buLAnyNkr18HjXOojSu+mWOY9Cnvrj1izy6peYvQtOOXveCdMepZNOc9fuB/dBl2K4qUKFNEiiS5OtVgKLQApShUDoFFsCULBJJ4ksCPe1GUoY7wkfjuNeyVhK2SR+m1MSZzAmDJRJEyO1rjsFXA1gIASDEBGaC1VKVJEoiC7+7ofCF9g+tfPu4X1oRJ7PRI7fEIbXIOqnUOrnNhNbgmdHqUjmHbVwn1s36JXR6Bja60JtfATndKk4t/vUvqMHboNLD32L9xndR3Si+bi3SJr/sFO9Upx+VXH+r/Ux/3t+Upb9NeBja5JEz6xE/7JM745MxiK2Zwh/xwA5CpNKZrzcmn0oj2ddLHbWrPJml4H38hydNpbiGtATCbERQFvqxzf6FFwU/d7OfUEwSBX6oYTyTaPwNrv+BAYBiBn/xwBH1KRpnM5vv7h79SKv70pz/95OnH4+Mn1GYzGk3PVsQzqFz951KFWvu8dKTTP4Von3Tl6Vzy52m8J9TgUyZKo1PrjTqtzhQeDgYylMfd4nO27CxAc8PQ89nKsyjpYdjJKGm73Xu3zWPng/tqrctG9fvdOvf5gncH1a7qfh9hp9d+jetNh8f9MkEx7LdR6XbQ4HI3gBWP4ZSzeO061Xoe8Ok26DMvENijnvVjDrs8Djs9tzs8DgYxp9O+ZzNEwUGQXhYvvWAKTgKUwjA7nAfq07TiWOllxPU29WzB73QaJzwKEJ0ECU+CAW2GxZihEEcqxBEwkO1ASqymYrM+0w5XPzpa7211WlPqnSpq/SJgeJs4ukve5AavnQUuHDNXz8JmOUHHothjSWj/HunjPmVXwuYow7bErCNZ5LUq5kIZdSqN4CviFZpUECyAoZI7RersacDykV/IXOV/HRTnz6d1rOF3+GyVKe3eVqs35UpVCTak4dN9M2jIRMH8R7QI1WfqL6LUJ2z1cYjylGVRJ6GWdOkF43QSezuCRw6Cbwb8lvLf75W9X8h9O5L0qifiZUfItxWBPqGkZCKptC/0xVj8u/KSmNymXErX6ouP/A8duXtNrtsfPHbbvQ+6safDuMtlwuUmkX9EVgtYkKUAAtMBc5rBkKLRROt0cVawwA5nSLRN8Wu3Q7ypf39octg6QKBKr00CgcIHe/un+14HWmeDi2xwkR2pRKEKjT5Npo5WaFNkmhS5KhaCakBrGQDmIkg+ihTqTSmgNdeGFNqQYr48ef2SpdRnCpXxMnUqABbcapK2RewDSfiWkHEoDb1QxM1ehczxGPsS1r4sj7Kw4zOxOHIaozelfnbU3duqIWsRCleAYLbGlIQgNT8+9DhszTBccm9verC3P953QWAhYMqwITX3tgaHrd6OVlgseRpDqhWqfnS0AUCh1pCFIhWPjnYUrtMY0pW6ZL0p1WotMJkzpcowjT7BaMowmDIE8hgYKgTBgjNh2NEdm6+I4UlD+47r/n6MN8fLs1qyHmylcm3q1lXgMpcq06ZC1nK+PE6hTXbYKrSGVM4dc+eKPnVI7d2iV0z7lE36NSxR8oZ9PqyRV+/Y67fB0xz/AzGTqwi9UISdKcI4MnbtAiGlz5vZ6M6sd3JvLXs1vR2/lpw06M764Mru9Aj54M7s8EiZxuWtEmI+YuKHMFnzhKQxn8Rhn4JlQtUBqZFDqTkk1Z+Qqw9olXvkmgNS2Rq5ZpNcs0UoWyB0HdLqt4l9nID565A9MetYGLpwHjR6St8RsCW6eJkhVqSO3rwI2blmynXxOzzGkYC5y2MsnNPnLwI/7lEaF/A5oz6sVnds1Tv3mvcupU7OhW+cK999m+H0s/yYf61Ncip9GdjsWreK794nl637hU16Bo26M0c9GEPurEnP0ClP1pQnY8wjeNg9atQze8anaAHbuOw7fex/fhd+dMM+5YffShIkijSBPF1vKIIsZSZj1sltUN9uaOp4RHwvLqkbs3bJhuFitSFBY4gzmpO0QLpUG68zZ5qAVNCajiAlD/ZGBK7WabMU8lipJOJCFDp2RKuY8B7eJs4f08d2/DuXyTUzfqWTPk0rftu8ULUhdeOKmTGICax3pbW4ketd8RXvaa1uhavEgil8bI9n4SI2fz7Cv7rAIz/nRXLYv5YU/h8d+99VJmPyX7nnvaG1uIePeYcOY1IX/FJHfXLGfGZOgnnq6NFz+q4gdEccOnUVtMQL2bpljuz7rXDjVIZL2Pb4VM2DYBj8sqIKwfBT/+4JVw5BiMViQdGniVbYAljg5zEMBACfmOdP9gYMWCxW6BmEbrGANrv9PwQb9ZOvv/3xj39EUZtao1Vr/tyxUGmeN46+9i2en+eNPIPmyxHkaU/76fPpekqj0WmskG53D3FyslQ3yi5Kb1dwN6sU3irlbNp3t9tz64P7drPrYvn7uRKnxbJ3SxXv5grfjKb9sF745q7N52GF/Ptt6v0aBZgimKfwwj7sVrXbVRdGOOTLH/K96MMctGKuR7D6Xartgv5JGILyg83HNPMOhduPWW9y2Wjz3O31OZ3ACQ6D5VcsnSROp0i06DPv0RqLJlV8xrhcpV8uka+WSRdLFP4+/WaPentIl9+G6RWJOnWC0ZACW8sebI0PtkoHUvbJ0fZor0XhPL0pe+eaObiFH9giftwgLJzQJZpYmTZmnRs8tBu0cB44cUrr3qH2HwT0HwTMXjKOZDH74qh5LmvuLESgjucrojXGjE+OStBadC6OnjumZE5F/3M/Fze/MnsVuXJHP1eEqnVZInm8wZTzydFkR6oebaUonA9aciCo8sFR/2iveLCXfLJXfHJU6+Spl2tk4SJev0HWbwYIxqiyEZq8DzuX+bo77Lta+rtaunMT9deRhChGSEVcVg61us+5eesXzSvOTZO15Wmzuc5TOa+n894ul7lcD+Kup/y40/jLNYqYSwc0kQ40795W9WBv+eToQ6y1Bn2yHan89/vaEf5U9OauwVgMgkVmcw4MllqBQpWSrdclolAlaMmAwUwLkAUCeXa0ymjOvpMn8qSJQmWC1pAFgkVKXarFkoUi+ff2EhTJt1hzYCjv3lYKWfPPxLH7ogiZPvpUELl7G7Z+x1jmswa5jLmbkKmrwKmLkLHr4N4L2tgVJW6v+j8PnhTMhkydBUi0SWYgW2VI56kTpLo4mSFOrI/VmjMRpAaBqw3mVATOt6EV9/bye1uOw1ZhR6scaNWDvRVFmmGo2mjOk2sTQWsZAleBllKHrenB3o4iVUptikgZYbFkg2AhBJXqDKl6YyoA5GkN6deicLkmQ6BMOBeyVLo0kSKRy2d+2K37+zHekTQZhZLk+iSpLlGiTti7CdYYku1wkVqXcSYMNZnTYChTponZugjYvAzavmZ0rBJLJnzLp8kVU8SSMdzsFeNIFr7BZ2yLQpZvg1d4jG0Bc4XPmL0J7tqlpX70ZjU6R3YQfj6483/233n01iaM+abMeydM+YT3eYb3emXM+SWMYMPaPaM7fVkf3KN6PeIGvbMXCIUbhKQpXOUBuZETXLRCShzEJvbj0sd8iuf82g/o/Vx6xxFl7Dpw6ib4RBHGlUXMcIKGj2nLN0HrfMbaTZDWlIzCuXt3LK40nK+IPr5jb10z5o79ezaJHRuk8lmfsDY37+I3boWvPcrfvit68yrv9YvU3/w8m/6/NE39pvS7Xxa8eV/zjvrRjT7sTv3o6t3yDtPyntDt6tfhQu5z8x9wJ/W5+dQ6UTpdAobc6T2uzH7XqjXfySP/tfPg0QNq/w5leo/Wt0ZonMdy72IgoMxoSF/mkBgjZa8HT5LHwqvn3S9l8RBUdKUKv1GFcxVhxzLmlTJs8Tpo5YaxyWeeSWJ1hjyjuQSCylG0GoIqtIaMw9vgk7uQW3mUXJtkMGcCYPaZPGKdz+LJk+X6dJE2YfCYnjXjE9vvGdLtQW128y16hy1+F9Lryer1iBrBRgyy6e1h77OyXuWFOrUy/1MP5x8Ki36I+9Y196V3lTOh3YM+6h0w4BXchKHWuBbN+46eBIxxgorX/Cq2CdXbhLpNYssuefoiaPWa2rcRKFQd2pDHZw2wgKjN/pd9i6dc7NPExVMiFoZhwAKiKApYQARBQav16YUn98JiAUErBFqtTxN7Npv9P4oC8pO//PLjj78zm4Gv101KlVqn1z+t5qk0mmeSoM6g0eqeErRPACjVF1qUXm/UaJ6HknQ6vVZv0BiM1vIK9PVrw9oSd6/wZBRzMoo9HMTtdHivN7mv1Dqfd3sJBnDnbR47tS7ThW/Xyp25je53bW6yHs/HTfIf9ml/2Kd93qFrRv0EPb4nLV7rFe/XK123al24fRjxjJ98mSSaJZr3/X+UMD+rQz/JWb+ThFjO6PxZwu1swOUUfb8PezaNF50wxZxojShOJWJZTbkmRbTwlCbnBhvEEWZlvPYuzqqL14mjxFyG5CJEdBlydx0gFjPVmmSZLkumSwet+T/e193byuxIgQ0pU+szT/hhIzuk/g383HGAWJOk0Ccd34Uc3IaO7PpXT+OKR7FZA94lU/imdfIQ13/+NnDwiD57zj6VRG7csDjiWLk2TaJJFqoSBar4tVNK+FTluzFu2Vpc65b3BId+JAgzGNNgaz5oyVYZEtSGBJEq7kocp9Jn3NtqPztaP993fL5vB03FgpNg+RkDFoUiQhZ4zQSOA0y7wde9PhdVLotxP4yGO5UF0hOJbGJaB65qybV+072kvSXC+2PIt/0h/7qY/mo9z2Ux481g3IvR1NfrVW5bTe67PdjTGdLtAcUgj7pHCh4dLZ8fBu7tnQ5bO2StBIEs0FxcsL8au7NiMabcyWOMxhwILDHq07WaSKWSpdVE2uCyB3u91VKoVMWagUKjOf9GFqs1ZNngCrM5T65NB615enMqBGXe2woctnwbmm9DClE4H4ay+Mq4+QvWpSJ6lR/88ZQ6exMyeh3QfERvPqLX75Er18nVm9TO04jRa2z0XuE/jS4UTrt07gZuidgHEvaWiLkuZmyLQma5ARMntKlT+qU82mjJACwZCJxrMGXINUkKTQwCFdnQCgda+ehosiN1JiBHoUsQKdk38giROkVvKvl03/lob3yw1yNwpUqXojUkK/Upan06CBYZTTlGc55Cl6w2pF2Jk/iKaLk28eAmnCuI4kvDqldy/svgbf358K0y9UAYJNBEc8VR44f+EnWKAci8lEeeilhWa7oRSNGZk1W6xO2r4L4Ncs4gNqPfp3Ac17VD6t4md29Rhg6DxrlBqyLGxHlg+wZp7Cxw/CJg/Cpg8JxWtUBM7PKNanMhtsX9S8fEP/Zd4paG8vdoWeue2VvEjFV8+oJv4qhv9IB3wqBf5gKudJ+Qs0RKGsdlr+ByVn1LD/H5m77pc9j0GVzKmE/hnF/HCbXvktbJobbuk9u2aR92qO1bpPoFfOk4tmkZP3Lq37dP7tsmbl2zDKa03Vvm4C5xZIcysUfbuAg+vWN3rxDLJrHVq7jQDy7O2S/fZ79wyX/pXPr2XZ3zy4Lvfp5J/N/qZ35V6vlN1rc/FL1ybnzn0eb8tuTVy7yXTsWvXhe8fFvyyq3OybvVxbXyrXvpa1Kvs1+Hs2/z+6A+1+Qpz4olbPUitmYZ27qOH92j9KwTmlbxS+cMiTz5Rhy1dEluPQz3mVohTU1Wr/kfCJk8TcKaKGT43L9+h7AvDTmSsus28MWz2Np53MJp8IUoWqpJBsAsmTFJoouXaJMAS+G9rcqOVpuAwltF/M5d+MJ10JEwSqLMGD8MqVzBlSz5pk96R/Z6BrW5B3V5BLS7Uz64EVpcKZ3uxDbG24I0p9w019LI94XYn3b1/13d+Ou0d4SaN4F9HoReD79eT2Knh2+Va0ibe8YstmKd0LxBLlvwzZrwTh3zTh3zLlzxbdglzV4GrV7TB3cot9I1G/oj/DRi8fAI2hxW6C/2LWDkKSALP414I8gzwPwLXhCCEeDPDFoIgmDQAsIw/NTSsFjA3/3uP4ZH+z+oxb//+78bjeYvEFmtXm/QqHV63Ze+hUqt0xlUau2TWmh1XwYqdHqV5i+AtWrV0wCfFoQMZ+dWV1cgO//6cHpvwH+3x2v7g/t6o/tqrddCyfuFIqetajflhO/9HtW8SLgb8FGP4/+wRjWPeGv6vT5tkn+/R3vYIFsXCYZxnHrYB1oi8Ht9lkqcVsvfnXV7q1fJhh2q+cRft03Xb5AdAsZnNftHTSh6FwxwGA+iWBs/8nKCcDyClV9HGeQ5Fl0WaEwHDdlqQbj8OggxxdyjSfdIrtWYbJKH6sURSn4koE2HLDk6eZzoOlAkCLwUBW3dBJyIQhW6FBjOgaFsCMqC4WwUyb8QR4/uEsf2KCvnDJkmRW9OPxGEL3MYHzfIDXN+VdN+9QuEypnA9sPAiduAzj1q6xpl9jR49zZ0mctaOQ9avwhcuwgUKWPvZBGxs/VuQzvZU2Ef1vAd2+S1G6YVylbok4SaGIUh5lIWOXYQMH0YcC2KBsy5EFgCAkU6XapSmqAVxdmADIcl5d6aZTenmyQxlxN4boeHddJPVud2nvZqMZkwnBJe3fwhv7qpNytyLs51Juq7+ZjvF+NeziU57xW5y3owV3VuO3lOW4XvuR/cOV3Y60Wyghds0cY50OIHe/PnhwEb0mgyZmh18XpDImDKLTucjd/feIALtMYisyXfbE4DzNmQtdAKFoJANmQtcdhaHGiDQpPCEbBvZNECVZwRzNWbcgXy2O3LQJEqnSuO0RiSrVAOChc40HwIyjaYMsxAmtqYuHrDGj0P6tynVi3hK+cJOdPY5BHv1HFszpxv2SqBPV35w8xBzFZ7yGbHT4fXa9dJbaf0/ouAUV5A/wn941FA+w6pZ4s2f8KcPgwe3KHs8ZkCdSxfGavUx3MloZw7tkAez5fFX4mjFdpMlT5FqGTJNAkaQ5ZYHc2TsW7lYRJNss5YaEfrPj+0o3CDzpij1CXrTBkoUmaxFFjAPDOQY0dLtYacEz57l8caP6AO75An96n9G7TQmQHMxFXw4uLoaRhPFTHPYVfN+G3dhp1IIyY59BtFjNWacaeOPhKyZNpkrSF15jCocBRXOoHNGvSumvcdOQno3qLUzvkNn9JXxSHLfObQUeDYReAcnzHKDeg8JLXskCvmyIk93pHN72OaXZm9MZ4DrR6zU8mbUSWH3oVHhPQlQtRHXFiXV9KoX8IIJnncp3CTmDSHTVnGlewTMuf84gYx8cOYpBGf/GW/9nP/bi6t7YxSu0PMmcAVz2ErV/DVC/jBfdrUaUDPFmXmImj6gj5/ETB75r/ADdq8Zkwf03o2Ce2rvh+3CBvXQQNb5JyPmJJZTHKfW0Ddu7dp3/824btfxX3724wX3+X98E2m+38u6/kvNR9+Uej+bcl3r8pff5v1wy8Tv/23qN/8Kum7l/kvnMpeva9+87bk1evcFx71b13rnFyq3zpXv8W2vid3vWcNuEYMuiWMe2TNYIoXsRUrfoXLuKp1v7Fj2tgJrWGb0LLvVb6b8MM4jzLRP3EZPHJBbtklNe8S85aw/efUCZ5/1Ra+Ygnfd0A9FkXIdCkAmA2C2fsS9qog8EoZqzLl3WgyjJZCtTl3+pxRsYKrXsENHfvv3bI6Nsh5s7jSDb/0CW9qnSutxoXZ68kew0TMYf17vNyKnd5kEr5Nzv4mIuP7VMzrYtx/bVv+piqN3vIidMabPooh9Xj6NLv61bgE1rrGDmFyV3zzZrE9Z7TeU2r2CCa6071gxbfmgNC0Tx479R8+pW3eBEhkDUaT0grfQxYQWFwGdvYBGEYQ21c9eKpzP+ECn2p6IAjaUPtz3+J53+K5hwHBTx09CIYRwGz58ccf/0Ok4n9Wi9///vcrDL1PAAAgAElEQVQWi/X5Hump0f18v6RXqTVGo/lr1e7ro9Xqvqxq656n8XR6lVqrMxjVZouhtxf6/nvD7PzZZv1649uNJteVKpfZAqeZ3DfcVk/tJGG91HmhxE047nt/RFPN4e8GsJetHpxGzEWLp2Od8od92qctim2VdL9O+rxF/v0e1TBNPG1wXSp2WipyuujDWk8DHiUs/hyJN+QDnvqbOUG3076XI9jrYax2h/QoCga4QefTJN5WgPIuRsEP08rizLo0+W2YQR7tQLIdcI4dzrZZMw2ySOkFg3/oL74I0UrjQHOOVp4ouAyUSIKvpYzVK/+FswCJJhmEMiAoQ29OQuA8FCk8F4TPHVOnD0i7VyG716yhbdLaedCVKHbrgtm3SWqYJ9bO0stnicWz2MIJn8ZFv9ZlQtsqcfo46FgQenATssRhnokiz4Rh+YsFr4dPslcLZzj+Hdu05ZsQgTbuUhl5JmcLtDHL3OCVU/9zPvNOEqlSJWo0iWp1ot6QiVprH+01j7aKB1uFDSnXSJMEh2xujw+/2xM9CrBvU7Q93vJKJ0XJC3mp812J23Wh62Wx510NXlTto/7gJW73PK9ylY1h7btUaIVo3fe3cYKsJ4GQKOzemvJoy723FTzaah4dvQ60FoWKACDHas3QGhsKdg9quSt/eqh8dLSgaAkM5zvstTZbrd1WC0EVck0iCBY40AYAKLqVxVxLwwEwV2ZIPhdH7PEilk7pezz24U3ozhXzQpJ+eBMrU8eC1nSFLvNOGXsujBg58q9dItbOE0rHsTmDmJQer7Q+TGofJrrLK6bL603/xM+61t70LzlNHrkMdKX2YTKGsPkTuLwJbM4wtn6F0nVIXeQxVYYUjT7l6CZ8cJcyc0bfu42Q6eIkukSjOetOHitUxgsVcTxpLEfIUunSYKgWhhst1lIIKoWgKpk2/UoaLlImwVCl1lh4p0gymgskmnSdKc8I5JstBRBULFanHtyGrZzTt65Cdq5DVrkB2zzGAidwfC/ww1ZK4Mxc1lLt7Dlt4zqqY81/8IAydhq4esUQa+LEulieOnLpMmjhnK0ypErV8ZOHgaWTvpkDXtWz1O6tgAmO/yTHv2OdOMLxn79lTF0FDZ/Sm9dJlXN+ZTO4pg3C6Bl9+Cioc4NeMY0rHHNJ7fV439H+YmyXuNyeshocNebFHvCIGfGKH/eJH8PG9HtmLfrm7xKT5rGJoz7sFk92i0dYm1dIs2v6lF/dMaXhhFR3TKo5JObP+xbPEmvWSA0rhPnL4GNF+BqfMXhAGzqk7otYZzL2wBFl/ZqxzWO0r/i1LOI6Vn37t4k9m4SMbreUj65ZI+5B9e9ep/zwi7Bf/wvzm38L/X9+xvzVPwb/4r+Fuv9NWtn/Xt7/93lp36S8+Sbt21/kvPxZ/Hf/PfHbV8Uv3Rqd3tW++T73h9eFL9zr3jjXvHlZ+vpd1Ru3hreu9W+8W5z8e5wDPjozBt3Ywx7sEXfmsHvkGCZ11qdg1Td5BpMwhWnYwWXv5HhMbJXvx/ed42u3CZUb+LRJn5R5n5I9v7Q5n9xVfM0xue3Mf0nAWhGylgXMgQt6N5c6zgv6eEFv45DHeYFTt4GVa76587jKdb/eE+qWkNnHoSVOYNKnfMo3ifFj3swuT2qtK77eJaDPy6/J7X3u6/dZr76LDf51ZNSrxF//Jpfx86Yx1/Zon9Z33h/cfNrcXcrevcp6/SrtpUfuG1qtM7PFNaLDPXnYq2jJN38em7eIq9zFV+zgC5Z8i+ZxLfvk6Sv/+VP/9bMUtfEEVOtsiREP42UgAD6lY7842OBTDgp83l59Rn08Fbaf+ndPA3xWCIJg5EktAMDy44+/+4+Siv9ZLf74xz8aDEalSvulb/GUjDJ99bF1OoNSpdY8LWHo9Lqvr6m1eoNJpdZ+AdYaVBqdVqs3DQ0jtfWyg+WNNupK1ZuZAqfR1DdDCS/2qt3gVbJ6Ej+X+2Ys02WtykU2hZNN+krHSYslLkMpr+bz3ypHcb/fo/5hn/rHQ3/bGskwjTNM+yqGsZJen/MW98XCt1s1LsI5PHQVKlgKuJvCmQ+o4kXaWrXzao3zZr3rdpPr5ThRf8VUX7DUNzFmTYb8NlR0EahXx4PmDAdailjy9NJYqyHVjuSiUA5kztJJ4272KLdHFIUoDLIUg4YClTpWpmSdixhjR9SdmxCROkahT9Cbk4yW1Ht7od6UsXsdtM8LPuazVs/9FznUMwFToIgTKRKFioSVs9CmBXz2oE9Kr1fPNmX00L97gziyT72Sxl5IIg/vQla4wXOcgA1e8MhRwq/Hj70mZ6qnyE1Lfku3jNXb0PW78MWr4JED2sQxXaSMuUcLH2w1drTWjtQ60PpP962fHzocaBMClZqBHI0+Wa9LsmqTwGumbotiOKLDF8EPl0HwCsk06Kfv9jR2uyvrXSyDGGiKAM0Q0cPAT5pEmzwRFEQ6dBEPhrgHMOsBzPgEpX5Ccz7ZCx/t1Z8cHQ/2VhRpsKO1nxytVmsBbE3ZljZT5m+5sl6lMWVfErkvCdeY81GkErIWg9ZihT6dJwnXGZM1ukzYmqfWJ19LIqWatAVO0KmQLdUkcQRhUnWCXJu8e81cuwhZPA9Y4tD5iiShNv5MEtazQamf85s4DtgXsg9F7DlOSPWsb9smse+QUjSJYze5fNc5SB1uTJxJi57JSB+kV85g29co1VP4vEHvzH6v4nFC7SLp4yl1R8w+l0feaWI3b5kbtyFiTcK5JPJYFAmAWVpDmsGcYwHzpZpMviIZsBRCUBlorYThRoetE0UaYLhWbczkihkXknCxOlmkSlLpsmTaDJ484UwUcSWNPbkLnz+lTx2RLsRRRiD/VhZ7JQ27U0Uq9ElCecTuNTt8bgwzuzxzRps89O9aI9Uu+Laukbny2Ft15NYNY+k6aOGaMX0RtClgKoyxUl10/xYtvd+rczN4+TJi5iJ47Y7RuU4sHccWTfiWzeM79un1a6TGTVr1Mr540rd/j74tZG7chjcvU5J6vJK6MSm9OEZfikf/2L8N7r0Z6AsYy2LOZIdMJMZP+iWOecePYLOWiLGDXrFDmKQpbPosLn0amziMy54nle9S644p9aek2kNS5gQub5xaMetfv+w7fRW4LQydvQhsWyNOnwZsCVmrdyH9B9QtXsg+nzl3Sh/aIbcs+ub1e9ROYcqnMeHNzsSqN6/Tvvs+/jf/N+ub/x7yy39mfPNPzF/+LPLXPw3++d9Rfvm3UaH/a97IP+YGfZP3m3/J/OFnCd/+OvPbH/J+eFn48k3Fy9flr77N+eFVycvXZS9/KH75ruqNW91b5+pXLjWvsB/eEzrfeze/825+h+14j+1yxve4BQy6x8xggoc9fHs94ue9cjco/zS2G7CSUnGErTgmlR4Q4ia8Q3o8YqcxIT3u0RPeySu4hCVs2qpv7pZfzpZf/hax7IBUvEPI3/Ar3yPmLPlmTWNz53GZc7i0SWzxEr5hj5y76Rs3i02ew5XsERJmsIweT3KNC77KGVPy7n32K6c0n9cJES5ZXpgib3KT0/vOjF+0z72tC3lb+uZVntPL7De/SXjx24QXL5JeuOW8yfroWTnuHdniGljrzGxyYX9wTRzwzJ3HJQ9j0sYxhau+Zev4igVc26rP2onv1W2EUXODtFTez6SDYrnNcf/kXjxJgMViffYtrFbICj8xzAEAgBH02RUHvjjbCPrEArl/ePjDX1fH+/9RC6sVUqu16i9hJ53eIFcon0xvveFZMP5c+VY/06IMBqNS+bSYpDGZzZovUxZaudKoN3PWp+aKMMv5r5Zy33Kq3e+aPEzjeMUobjb37XDyy4ksp+Vy57shb2CJIhwiTWW/Gkj8fjzz1XG9q32N9KdDGrBA2q51n8t/u1PncdXuJenF3HR6LZU4rVa83/vgLluiGo4CxIu+uk0ipw+798H9pMdrr81jvdZ5q8mdv0RS7NMUp8EqYSRoygFNGSCQbUOLHPZyqylXwWOKzhmSS5aCH66TxYHGdECfbvx/WXur8MYT9Mx3nt2T7NndbJLNbHoyPdM90z3NVF0uBpcZxMxkS5ZlZmZmLjPbMjMz27IlM7PFzJLtqurumam9sKsnJ8lFdk9u9Fjy//r/Pe/3ve/7EwQpJaEabaLZmH1lKtBpM9SqkHNxyMI+c3yLNL3D2Bf67fA9D/l+G0eeMxvkjRPXrVO39WNX3iFt85Sxf87aPvXhS0IP+T7NM9jMblRSO6pjlTi6TZ/YdBvfIK8cuXMOmcuHTM4+c4BLbJhEMvvKv2s7TFvMqp7GpHZCs7rh2b3wgn7EywFU5RiyaQY1tkbbOwtUqRONhlSzKdtkzDbosxSq9IOLgAtRkFqdatTnXV/mvLpMujbGm2QholWqfJOmv/C8VARdnnqb5kimSaxxFn+5Qrw+cr9SRFyqoy8N8VfmBKMqSicJNKsDL/Wpry6zXl2mvLrMfGXOfnVZ8vqq/tVl9bW57JW57NJYIFOGzK6SEmcq7vXvHPAjFo5IDTw4m4vbvPA7k0Xq9elaXeoa33t+n7FzyjqX+EuUIZunXn0cWvs8sWQI3btM3uP77PC9OIestXPvU0ng1B5tbMuFs+fWNE1omMJMbrnUTeHqp/HDGy5rfBb3zHP2gPlyBFU+jq2eJqZ3wSLrHADVpS8au9zr8P7Vjnn90IoZdHIneGyTVjuJi2MjU9oQae2I9G54+SS6cR4/sU9fvmAtn7N456zhTZfVE2+1NkqjixLKYw+F8eMbnisH/meScKkyTiCJUqqS1Zp0rTZFqUnWaPMEsmDeEXXnNOCEH3ouDJUp41TqBJU6QatNUqrids7853fcVOpEkzFNo02WKaIPhN5ydbhWG7d5FpowlWbfzS3hZm+cuPYuUbL74LkDiL4N16kjxuAWtXWJ2rXq0rVB7t2izBy5rwu8lo6ZuX3o5E5owwKha5VWM4MvHkYUDSHTehEhjaDMYVQtj1gwiS2dIbBXiKWTGPYCYXSXWTFFSOmG5QwgWxYJ3Qu41C4cvT4c1lBvVd99t3Xm/aZVZGtGQCOEWQpyKQS4l4P9W6ERvfjQLkRYFzh2EB3eiQhuAccOwHIW0dnz6Lh+eNYkIbkHG80GVczi8vqRmZ2wTi556YQ5sufayiMXDiMnNlx7Vkht84Ssdmh+Nyy1CRRd75jUAaS+tHPOtbRNe/q9j8WX9DsWwQ8eRT752vveR4w7v6N99z760w+Jn/zP4JhfR0V+4vvgd4zvPna/ezf80df+9770srCIePAw5qFF6EOLsIff+ljcC3v4JOGJVfpz64xn1ulPbTKe26VZPgp7eM//vk36c1C5LbDKHlhm69rqjG9wfpFvD69yQLfgft84Cen29x4F+E/A/SdhzB4w5qU9ssAelmsLy7ZD5NoRihzJ5Y5enWCvHgizG+ozAPfogngNQH06wL61wPgBeEQf3LcFEtQJjR5EpM1hIqcRfsMwSgOQ0Q5m9cBoDUCPDgijCYTMtXdOeG4T5vbcJwUU7Y7Lt0Pl2VhXJ39VO/Uow+VJ1ONHYZaPoq0ehVtaRjx3jLEEJ1nHscG144iifmhkHYCaZ++ab8cqcfCudPIoc/QocQiocY6sA6a1QlvnMNvHtIMzD9HekpFFez2YptPoVeqbNZT65lChf+eMupkfesNtE61SpbpB7BneCZGb7LdWq9Vqdf+xiItf/IvvWq2OLxDeACpuxoNU9pc+WtE7CKtYLBUKJTcoPblcIbzNW9wwlG7HhlAkFkvlUq1pe6pjLtWBXwaQ1YLPy4GiJrSsE75a4tQd9aIx4OlAkjWnHHLQgthvhg+lO7WEPO2Ls57Pdtwscz5pAGsGMIv5gO5Yq4FEm+Ek29UikLAZdsFGjKTbTeQ6zZY4H/ahjDs0NQd/0o/gVAGEk7g3BzTTBvViBCsaQ8s2XVT7LMmOx9mmK//AXcz3VSiCtZpIgy7BqE4wqML1ynDpRYDw0E945H1xxFIposyGzGtz/qUpT6dPMxmzzcZsvS5CqgjdPvOZ3qHO7LrwTj06FtHt8+jVQ4+ZTdL+ubtcEalQRO1fePCOaHvnzAO+N+eIyT1kNc1gsnsRcW3onDFU4zJx88xbrAi9kIbN7LqtHrOkitAzUdDEOoHUmX+3+SBtLrlgGpk6CC8bRnYt4Ps4hD4OcYhLmlinrR/5rux7zW8zeIfu26eee2c+m8ee26fep0IfodhHIg3S69PNxoxLY+r1Zeb1ZdaVIU1+7CXecTNpw43qEKMk2CzyuxR7X2lCTIpwsy7q2px+qU83adI0knidLPlSl3RlyH51VfX6quLNVdXry4pXlxWvLitfX9VemcvMxlyTPkMoDeDt0mKGM+92rifN1qfMxZcsulXMI4f3GFsCH5EiVKNNWjv1mNhhbl54bwn8RjeZbfPk8TXG9Aa9Y4FaOYqpm0b3bVKHtqmjO4yZfdbABnl8m75x4tu7RMvrReT2wkqHUdXj6LppdM8KqWwEXTCAqJ3Fzx+4r574DvHo5SN4q8bu/153Tq7yiawDRDeBcgdRJROojmVS15JrXg+pcIBQOYbO64FndUFze+AVY5jRHZeFU+boHr2bS+Ede56I/I7FPnMHHsObHt1cYh+PunUWsnEctHXiJ1fGq9SJClWMUhNv0OcpNbF7526HfF++OFShjFEq48XyaJk8TiCJkimjz4SBJ6IQoz5Vq01SKJMl8iTOHnP1yHPn3Hdq16dthYgfawSODJ0IWd3L1KwedE4/ks0ll82Qm3mUZg6ljUcd3KFWz+GqZrBje64zh/ScXlQUG1gygu5YcSkdxbIXCOwlYtYgIn8Kkz6AKprGZgwhK+fwjSuEOg6+aJTQuETp26X07VC4Z56cE8+ZA/rABqViHBvZCGWUQN27KI49VZ+2zgf1snwbEH7VpHC2i3sZlP7S0a3EKagVFDcCTx1HJwwifOuAQc2ghCFYcBMoZRQb2QGPagYXjqHy+hGty6SxA9fJQ9f2FVLhMLJyAjOxRR/ZoHZyCA0TmORGUGydc0Krs2epLTzLClhgCXr5wjL+6ReM77/1sbAIfvht8INPfC0+9rH4kHHnt+TP3mPi/zak8D2a9YfUzz/2uvs7tzsfud/5JvDedwEWX3nd+c7//te+Fl+4f/+1993vgu/dDbt/P/rhw9iH3wdYWPjctYp//CzikYXn3adRj2yyLO0LrOEV9qBiuxfJVnapT5/lenxeOWBf7YJm22FagehWELQGgG4BYrtAmHaQc7YNJMvGtc6ZUuaAzLbDlTiTmkEuXRB6J9itF+I3Co+dQmYsYcLH4PhSJ69mkG8HNGAIHjqOYHVBqG0QSgeYxAbRu6A+w3DXdgi+CkiudCCXYeyDQ90KSJ5VjpAE+9/k1v8t+/heNvNB+EOL8OdPkmxskq2B6bbIbDtkll1AFaB+Gt3PJZYMwcJrASFVztFscHgDyLPUwbfMMbYRlNMDZU+h5jdJB+fuR6dh+uw4s62DfnpKpTfexCluTty3KW71z1xuo0ajMRiNSpXaaDTepLg1txDWmyZavVqtefPmPxjN/S+nxQ8//Hizerq5WPzMuvhL3kIqE7+Lc99cKfgCkVQm5/MF72bMzVVcJhZLRGKZSKoSThbo2pwNnQhtO1TKhl40wQ+a8WPZ8O5Iy86IFyNJ1gfNsPNu+EEzhFPkOJ8DParGiZuRm6XO05n2OzXorTLQZLI1J8fxtBYmbkMYh9CqTsRSgdN4lv1CGeB4ECXnkBTz+J1O9MUo+tU+3bhOvt4mGVbpF8OYjQHCOc9Nc+4jP/Y84lF3OET+ua9KFW3S55h1KSZNgF7lr1fHmrTpJl26Uh6jkIfLZaGXxuxrc67ZmGI0xmu0ERJ50D7f60zit3biMbRBnTtgzh+6Da6TFvbcds78jgWBIlmkWBZ9wPdd2qdMbVE2zrzGt2nN8/jqCWRSGyS00Tm9D1Q4hpreYwkVwVsCj6Et1/oZ3Nqx55k4cHiNGNYdYsmei5xMeTmLyB3BTW64CiT+Unn4sSDo4MJPqUrS6lI0moQLUdD+he/+uS9fEiFTxAokAVpNqtlYYDJmX5mz5dJQ0bm/XByiVsWZDflmdYxOGmhQhWmk/tIzllYaoOMHXOmjddIQnTTsypR1Zcq81CVdGTNfXRZc6bOuDHmvLiuuzKV6Xc6lqfjVZcX1ZdmVudhkyDQaUq/NOWpN3JnIc2rdNaE37nlz96f184iuieKV2NED6vqFx4nE/0wWNL5Nb+aQhnZoY7u0jhVCP4+yfeF7KAjcPA1aOfDu51Krp6jlU9jeVbfmRZeyCXTZBLplgTS24TK+wehbpnH2WWunrNkjetUkunQYWTyEzO5DsFdcxg8Ya3x68mLp962L4PaOghG/xkl0YT8yvw+f14t5OQivHsfUT6A7FnBdHELfimvvkkvbHL5oAJnbC2+YwzfzSNP77gsHHsMbruNbzJF11vxB2NyBW9sSaXiNNbftuXPur9HG63WpAlmIQp0gVUbLlDFSRcTmicfKAUOqjDQbkq5NaWJp9Mq+59ZZ0BE/8EQYotWlnovClrZZ0xtuXQuE6lFUQS+soA9TMQImj5Y97l0a3/NYPKE2L5CSO6CFc5jiKVzBGKp0HlfDI40eMIpGUdn9sIENl+YFalwzuHoKu3zMbJglVM7iW7kUNpfKXqdULxPLFnDp/ZjUPmTWACZ/BF08jk3vQWT1w5tWCH3bLhvngTP7Hn2bLv2b5MopXFANiF5gx6hw8B6gvOjue9ze6d+H8O0Ghw3B/JtAUZ3g0CYgPd8+tAMS049IGEakT2FY5UCvSqhvDSShHxnChkQ3g8vmMJ2blMFdWscqqW2V3LNOqZjCsBeI/eu0+hlMzSS6Z4FQOYRKbQfFtTi5FliDU5+D8iztch9/G/n114F37oY++Jz1/fu0z/4G9du/wX/w37C//WvIr/4efucXnpl/5Qr6n5QPPmB+83vGt79jff6hxye/Jn3yK8IffuvyyR/cv/rK/87H3l/8jvnFh/TPf+fx6SdeX/+B9vXvCZ/c9f/6YZDFHfqdO/Q737t//zzxqXW+tVW+jV2hLbDs+Tcvs78qb7Quh1tlWNpm2DiVOTlWOANrnEH1zrB6Z3iVE7MLFDQJ85+AEuudgLl2mGYglg1EFjhQ2SBGN4TeCWJ0Q3FVTvA8e9cuKKUFjK4AkOoA5GoArgxAYAMRhQ6EKgCpAYh4aQdKxxBKmbRqHDoFG9oOjxmDUYrtfpdV9A/VvHsZFIvYp4+SbZ5l2j+Je2GdbEOqATDrAG4vHbuWqAJZ2BCXUjuGLBmA5/bA0tqhkfXAqHpgRB0wvxc+yiVuHuLFmqarmUnTw8eqqCiVVm8wmVVqtfYd0OLGEaW76SE3GNWa2+u3Xm9QqzQ3ZYK3EG+9QafTqd9VEL558x924v43psWPP/4kkytE4tvu2JuotkgkublYSMRSoUh8Q7C4ddO+e0wilQmFYrFEJhCKxGKp8MZxK1WJT3YvF6N+moO/4ZBeLRB/WCErh1CLJaiZXPR2nsN2gfNinvNRK0oyhNqqh6xXAE/q0HsViN065GoxcK8WLuomntQjuXmO3DyAogelHUUf1oO3ywELOQ5DSVaTeQ6LVcCNFvjxAFYyQzCsklUL5NNBnGqFquKSt7sQs9UQbhfscBa/PY1fH8esj+P3Vsl8obdOV3RlzjXrA7Vyfxk/XHQSKj4PlSjCVeoElSpKr0u6NudqtNEKVZhaGy6QB4gUIbt83+UDz8ltlxYOpWuVMrNPOxd7K1SxWn2RVpe7eeI/uUWb23NtXMCVjCFLR1E9y67Da4zcfmRoGzNp1K9qFta/Dm/fDqpYCSoYQ1dMEDoWiUOrlMYZfEIz/GlDD220rWABVTqPHdl02xb47AoCFnY8Zrfdl/a9eUe++3y/M7HfTXbMZCzUaNKU6li9Lvv6svLVVbnRkC7i+54eugrOveWyaIUy0aBL1ilCjepggzpUwffVSsPM2pRrU8alMVGvDjbrU4z6NK06Sq+OuTSkmbQJV/r015clcmWCUBpqMhS+vqq8MpeYjbnX5iKzKV+vT9Fo4gWSgK1jtxEurn4UFNuEB1cXgbqmCrkpU0ck3rnXwilrdN91YIfeyqO0cfANc9iKSczAOpV75sk59t/mB+6K/PvX3fNGEL1b9JFdj5JxNHuOtHziPXvAmNl1Wz/1XzpkTe8x+1ZpjbO4mW36yqF7+xItcRAd0wspmCFbdY0h2rKKZ2HcM59ziQ/3mDm3x5jedVk4pO/z/fbP/c7EAcdS/2Nx4MI2s2kaXTSAbJjEV4yiS6fRfXt0zpnX2IFv56o799hnhx+6cOBeP0NpX6TM7bqeiQPVmhiNNkaiCNfq4i5N6a8vX766LFCp0+Z33eZ26OtH3ueiEJEsXK6IPuSHc/a9joXhClXCyj6rZwkzuEJYPfTkHXjWTWPzBuC5fWC3jmSrjrVcTvbkAWPu2KV6Fp89hqnfwLPXifmz+OwZ9MiBa+kYoXKa2LvBzB8ghtWBO5Zdl8/dh7Zd6uaJlTP4Bg6pZYPWvEUpnMSm9mFSBxEF06iGNVIDh1Q6jklohaR0QavmiFO7brOHjLF9l4EtaguXmNaLTuyEe5U7uVc7ItrCf9O0Deso9qwHupY7uBU7+NUAAhuAAXWgoCZIQAs4agAaPwJ3KwYENGKCW9DuL+39Kpxj26CpvbCyWWzROCZzAJU/gqlfxJdMowsnMN08Sv4gPKcPWjOGLhqApXaDQuocURmWdlGPX0RZoAugGQMZpCLytxF3vo24j8miRNYnhlUnBL2MYWUHf0mzeJ6YGtLa5FMR9j7t8w9cP0elY0OqI4BRyBc+ztg4km2ok4X/Y0YBC56KgiaiXbM9nvs7/IH6LSoaQ092tQ+wsgq7Zxn84A79zl2f+08zrawLbazSnltmYX9f0vNNRohNzgu7MkfbIsQ9LCMAACAASURBVEe7YkfnGoBTgYNjti2gyAFe60zrALv0QHDNQOdsW3QxBFcLwdQ542oAlEYwPM8eWeYIKXAAZ9vD8h1wtQBsNQCab48qdyY1gtBFjoBkW2i2PTDNFpJjB0y1sgqDPPYOfOCeTC3wD+yCESoc4JkvHseif1k0+FF+jkW8zePI5w9Cn90PefYw/Llzli250IFRaD/EY6i08dvnXtPbtPE1avc8oWYEUdwPy+mCJrWAk1vAtWNg7p6PSndgnlxURUerT0715sufm8lvwnram65ArVaru0F56zTa27Hxc4H5OyCSVqPVad5ZpwwG4+Xl1Q8//PDq1av//z7afzktfvrpp3eYbsnP4IrbldRtgfmtthC/o2LcSpBbIrdEKlPctp3L5EKFXiFYu9wJ+uGQ9ObU9Y2A8eacKRxAcQrtJLVAQy1cXg0S9xH4PQh+H3KqwGE0w/asDn5Yg9xuQGun8JfLLsdtSFEHxjiMu2hGyvopF51YXjlyLt9pJNVhKNlpIsdusRq61oJbb8OeTeBkKxTRJFE5izftMU2nDM0O7WAQtcQGL7VAuX1I3gB8pRe+OY07OWNqdTmXxgyTLsygjdHIIyTnvkeblNNjpkwRJpQFiOVBclW4RB60dOC2eeZ9KPRaPvKY2/ec3WctHnrOHNJnDmi7Qk+RwlupDtfrsxSa1GNx+PA6rXEWlzeASGyDxTTD0jqR5SP4nAl/u/YRdEeH72g+c6wS1dMPb+tN63fv5JCa53BtC7iWBVxuL4hQG/dJ867LaGEJB9uySmvhUqumcHVTyO5lwsAqsXuFNLpO4ksjzMbM11eFGm3iudhPJAvTaPMMhkK1Jk2rSddp0gy6VL0h7dJYqNem6zTxl8Y0sy7u2pj82pzz+jL39WX+tbns2lxkNqSY9ZkGfZ5CFWlQRZm1yZeGbLUySSiJFkpDDIbcN1dV1+ZSoyHz0ph3bS43GYsFkiCpPEytSRfJAi7EXvPbrqVDiNhaR3BVoVPHYvhc2fA+ZXCfNHZEb+TQ2EvUwU1a4zypYgo/sk9bFbr1btDGdz0nD9xaubTqBWLBCDZ7AFc0ip09ZGyJvQa3KJUTqPppcvUsoWgKVTmP71olr555HIr8OYfeZVOEhEFUYH+MTeusW5dX9hKwaYu2cu4xtOs6tEvfFLpvC1kXCn+lNkyjj7yQBi/ueizuMAeXqR3zpGNB4NwOs2wSV88jde+6dO0wBg+Yi+esHZE379SrY8m9a8llbIO2tOe+fx6gUkfr9bEKVYRYHipRRMpViTpd1u5ZKO/Ih3vI2j71ObzwP+QHbJ36rB0HSpVxel28UBa+eeLNPWCtHvpObXm080iFo+goNjCSjaY2vbTtXLEdnEqZi6ucw8e0I4sXsOVcbOY0PrwFmjOATO3G5A/hq6ZJWQPI2DZ4/iCheZE0deg6sk3P6SUkd8LK5/Ade9TMAWRUKzRrHJ0/hyrnYZu3SaP7rl1cUmI7NKETOrJP69ulVM/hqmcJjcukljVi+yY5fQBOzrV3qYCAGuI/r5qAloWzShwiWxBxPfCkfnTKGCq0FRzIBiVOoJImkAHNIM9a57BOaHw/LLIVnNQLS+mDR7aAQxvA2QOo5C5kZCsotgtaPIdt5pLyh+GZg7CsAXgk28mtwJqQ9tw24tED33t/IH7kW+T99u3byvHK3/n84bvIe02TLf/8rQIKIeSwi96+ffvHH//4xMP+feSn/dMDb//4tneir7a37vDkMKE82TYYcn56Xttfn8POk8lkJd3lj8Kst092ZlcXUCkgXNEzdJ7lE//737nffRjz1CLo0UO/O3dTgj8smb2TSH4S/sC2xNGh2tmhysm21NGx0AFc5gisATiWO9nlOTjm2MGrnRE1TqQmFKISDKtzhtcDIEWOmAondB3AOcceUeZMZAOJDc6UFiCyzME5yw5XD4Rk2wOSbdBlzoBUW2iuPealI6XGnlqHQOf6+7eSgrrByDw7cJb9s8C7v8ws/WXR+Ld+jg9971l4P3oU9swmxdo2+gUs2Sa4BtC5SFo6cls4ok8duOwLvPgi/9V91twmbXyVMLSCa52BNU5CNw6bjXqz9vJaazAYjCaVWqPX6dVqjVZ7izZSazR6g0Gru2kB0as1t0wL/Tsf1A0c6Z220Gu1Wr3u1kCl1eq0Wq1GqzWbzSaT+Y9//OPr1/+XG6p/rS1+uOn/uCFSvHNG3YwNiUQq+7ktSvKuLeoWtip7B7EQCCUymUAglKyuyZZWZYLlK23SK63nK43PK63vldJPt0LUTmFeTWFMg+i9SvBFP1bDIW43QYfTbCcybUUdyMs5smGF+sMxXTiGny5wWnrpLBlE6+cp0gGypAerGSNKhzEzeU598fZj6Tbz5eD1NvzRIG6rj7AxSN0fIyvWqdcijzcyzx+kHmaRt2CNvj+M2RrAHSzSj7m0jXHM0R5NqY43GTIkYqZSHqhTRclFwTJ+gEocplJFnIi8xYoguTJIJPNb2GN2coija6SVI/elI881gcfCqcfgOq2TQ+jjkcc3abP7zNkDr7Fdev8atWoCl9ODYM8SambJ1bO4rD5YLNspZjDmveYDQG0JsTYCVZuErC9+1sBJGIqsGIOMr9NORX5rJ+7VU+jMHjScnWzBng3uCS0YQeUNoitGsbM7LIE0+kwcyj3y2DzzFcijxcroM0mQVBml1cUrVJEGfaHBkK9SR+l0iVemkteXVdemIoM+zWzMM+jir02pl8YsrSZdq0kz6jP0ujS9ruDVZc2ry6prc+mlqUSrSdarIq+0SUp50tq+5/F5gEGfcm0uen1VZjJma7UxRn3KlanIZCzcPPU+5AeZjelKVdjeBWvz3Gtq0618Ap3ajsRUxX3esOc/0VS9Gta2ha9YJrBXSeNH9JkTZvMKOXcY2bJCbl+jVc2R29boDcuksnlsxjA0sRdWv0RePHdbPHdbPHcf3aO1c8m1C8TKOXwlh1S5iOtfdx1YdWleptbMk7KG0UFNrl/UTd5vHQwbwscNg3JnCFkzqMxJTM0KqWuVNrzuNsCjTm/Tl0+YCwceEnm4SBoikoYoVRHjm65VU4TCcXwNF9++Q+racm3hspo45MYZfBuHOLRG2TzxPhX57Z57rhywZneYE5v08U0S55B+IQ3R6hJNhpQrc5pSHbNz5nnA9xXJwxWqqFNx8IUkSCSL1OkSzMZEtSZGIAkf3HTpXCc2LxPjWuEJLYC8HoRHW/KXdUvfNfP8B+JCm2HhrdC0SWRMHyS0ARzeAIpsAgbWAMOaISGt0MRuRNU8tngE2bxIGNtnlIzjgmuc8kaRDaukcDbYo8TJtxLgVwWI6YAWLKCat0ndO655o5jAOvDLCXLlLCG5HZzUDknthJRMYZvXiSWLGEaRA+WlA6vB/nllgW1Tu183NXkEF9eLKFzA582iEwbhYW0QrxpgUCs4tAPsXQcK60XnrGCyZlAFi+iieXR4Myi9D17PIcZ2QH1rnKM6wAUz6LxxdFCtc3gjIKkTGtcMCql2JKc9f+R1966PxadenzOLPd6+fZvfW/ge7cPP/O5UDdT+9ONPw4uj7rn+9Czff4J+lVlX+Pbt2z/98U9B+ZF3GM83d7aur6+nF2c6h7svhBfpdVnOEQitVts21uGSxOTLBAcXB95FAWazuYc7+HXwdw7Jj23Tnt2LefJ9yIPvgh98xbJ4Ev/YphD1UVX/98X+VmlP7EocHaqcbIocHse9eJpkZZNj9zzFxrbAwTbfwTrJ2jHHDtcGQrYBQU1A51qAc6UTuBYAqwMASp1AJY6AHDtEmSOuzhlaZO+UbmMd8wJZBgDnOzqk2ECLHB1TbW1jrMBptswWkHsXMGAI4NUGxBXYQVOtnVJs7/nd+yg14+O8rnuhgBdxT23SbZ2y7ZwSbZwTrXGljunDyKYlYuM8tmUJXz2NZs/hxjZc10585IoQuTyAL/LYPA1c2WuQKWU6nUmt0Wj0hluIxTv7rNFounnpq98dJDQa7U0T7Y1l9mcJorrRFhrNzQM/p/OMJpNGq9UbDCqVSqPVqlRqo9Gk1xt++OHH/1Oa3r+hLW6aPETi2ysFn/+XqLZAeGurvfFE3YiMf05jvaVzi6VSuUJVWaVy89GeDl5rg691AVe6oCtd0JU28JXM6zWf+WqX/HqNKBlCn/ejzibIy1Xgoya4oANqXiL+6ZjxWsg8myUulgOnc+37E6zmS52UK3TDKlU7gzUu4USjpO0KxGSazVCyNacaxJ/EK9ZcdgewK81wbht8fQCzO4G/WHXR8L31skCTOlR5wNwdxB8uuOmkwfuL5B0u4VzAkspDVIpgoy7WpE+SXPid7dD5xx7nAo+NU9b2mYdMHipXBm+d+Qyu0toWsBsnTM6h2/QeY/aAWTqCKhqEV02g2xeInRxC9RTi5Si8YpxW0E/qmCeeCP2n9pnNXFx2HyKiwTmgyfMf2dvM7pL0TmAi2wbMLn7WMJE2yHg5Atk88ToW+y4dMSZ2XUfXyZmdsC/rJgNGc0unse2LpM0zD5027s1lzrUpRaONOhH7r54yV45YKwee+xe+IkmwUBIolUVpNKlXpiKTId1syH59WWY2ZEsVIUpVhEYdZdTH86XBp8JgmSxcKPKVSIOk8hCFMlUgjRZIIwXSML7YX6UMM2niBMLQc76fXhVvNmRdGfNemQt1ugS5MkKjjdfr0gSK8BOx3+5FwN5FwNaZz+KR947A60gcMrjPaObSM/uIrj3Vjp0rjzo3KYPFJcvY+i1C5w6lY4tSNI7L7EMWTeCaeJQGHunlFCFrCBnZDIpuBSV2w8pniH07tLEDl4kj+tCua9EYpnwGw14h5oxgMqdQTTxSK5dauUhrXKOwufiaWVzQYIxVQ69dTdX9hl5UQ1ZIHSKwFp7QCSsZxVWPU/N6EPkDyP4t1w2B5/qZdx/PZfXIc+vMq2IcE8UGh9aDskaQHbuUwnF0wSi+cBRdMoEa2aNwzhhz2y5Dy5TOBXzTDKZxGje8Rlk78RbLww26WJMhyaCP1uujdNp4oSxied99Ys1led9969STc8Ac5tGm1hkzm54DK4w+DqV5jlg9hamaRGf1wDK64U0zmJZpQkyTC6yu+GnrPLO/KLybFN2DDG2HxHejK+eJxWOkyEZIQCMkuBOeNAivnHfN7kVn9yM615ndW9T0bljWACJ3FBXGBnqWOXqWOYY0ArzKnAJqAWkjiMIlXCWHUj6JC2uE5o5g6heIZRPIvEFU0SSuaplSwSGFsIHMUid6tQOh3tW+udV9KCCqFxPeichcQqXPon0bgIxiR3K2HaPUmVUFYlQA3BvAnnWAwEZQaBs4vgea1AsrnEKXzGBD6oFx7dCMYURcDzSuFxLY4BRa6xzXDIprAqd0gCLrHS397n3NvPNZwJeetT5v377N6S38O9JvP3D/qmqw9sc3P8aVJf/i6V//wurvfvH87wubSm/eMFl1+U9ZDlK59PWb12PzEzWd9QcnB5k1efYBELPZNDg/9DX9QcN4s0Qu6Zns02q1CU0pv/P96k7Yg9+5ffdFyP17Sc++j3z0IOqpXYGtfcHzT0oKvynLsS5xel7sYJln/yjG0irb2qnc/kWW9f2QJ48inzu9dACUOFhn2Njl2AFrnJ1qATYVTo61AKcGgGMtwKnSybHIwSHPDvrSAfbSAZxvD8i2tYl74ZBmCyx0fB5tZRXzApVvD0y1to564RBvBcy0pbYAWT1Qn24wtR4AzrF5GPLk/dy6P2TlPYt+ZpliZZls45BoDc2wg+c5kGqc44fgJbO4nGFU3gBqkOuytMeqm8IVD2OWd93V6hC1tlKsODKazTqtUfeu4eOWovr/7SFXqtQ/Xy9ufjQYDCqV+udKqJuV1I3C0Gh0Op1ep9PdxPpUKpVer3/XZ34L8b6RJpdXVz/++H8QyPjXV+4fZDfaQiSWSmVCofgvPeRCsVQq5wuE4n+WzhOJJTdFUrLb47aULxBK5Qq+RCavrtE4QDS8Jt2Fr+bU7VITeKULMqn9TUo/3am7+cj11SH16tRFNIvb6cZJlihvdmhvVklvzj0vpX6ns8TFKvB0vgOnBLRdBt+ohKw0wE6GUUoOeacVutsA1Xaj14ud+pOsebUg6SLBLGJpdmgn46jDEczhCGamGsjrRm6OYM64LmphgHTPR7zrcbxIVfH9zje9djikkwvXE76rSOJn1Cdem9P1qtiLfebhOvHoiLZ6TJ3YwC/uMpSqCJ029lTst3vhwT126+MR66ax5WOY0hFk7SSWPUsc36At7jHG1im9y7geDrlqDD/CI68esoZX6XlDiJQOaFwzMLqF/LCZ4znQUjCMT2wj3mkc/5K9lDvBKh9HdSyT+9cJHRw859hz84LFnnX9bRMH21dfskDt2XLbEnoK5EFSRbhAGnYuCTgU+kxv08bWifsXQRpNvkaTLVfG8IU+5wIPuTxCrYrVqBOuTNlGQ6pQHiJXhqjV4XxJwPI+6Uzsf2XM1aiTlcoIuSJEoYxSquJEsqhTUcDmqdfqEetCELh36n3C99Nqkq9MRWZjrlyVcCz0FclCdLoEvixw/Zx5KPbdFwYMrlNrZjBlk5ShTfrKhXvnLrV12z1/lpg6jsmcc3vW0flJ6276nG/uHKx4Ec/eoFRyCY0r9NIpRtYQoYSDr1zBF0wQE/thMd2Q5C5YVj8idwhZPIHLHULlDWOKJ0iFE5jqJXzxLDZjGp0xgy6cI5QtE8uXiW079K49Wu8OtnyOjK5L/tvaQ9f6uDg2uHgEM77tMnvAmDlgDG/S6hZwDSv45gVy5QSheBTZy6V3rVBSO6CBNYDoNnBcN7xoHp/YBa1exDXxiMVTmIpZ3MgebXiDxJ7CcPc9xfJwqSJCrorQaBPkysh9fuiJMHz3ImBhj3EhDb02Z0oVkTunXtObrv3LhNE1ytgabYxHHePS+jjklhlMzwJxeIU6tELuXSL3cGi8Y9b0Nv1lPyyxFe7fHmDbNvJR2zq2MTu0xillAFq0iC2eJ6YOIr1qAf4tkPhhaO4UvXqWmt4FT+tEdm3QWni01C50xiCsjIPJHEVENoEj2ICQWlBAJTigBpjQByvj4Ht3KGmDsKh2aCOXMnVEa+MRs4bRhdO0ollidBvUpxTkUW7PqCN+3TCL6M2NHEEnTKKTZ3Hx06ioUbh7pTMlx4Fe7OxRA3cpdyYWOpALHLyrgT7VgOAGUFwHNG8CE9cFC2FDsiaxaSMIv3pAdA84vA3gW+7gU2Ln9dIuoN4+qNHBMfLxVy7ffeDyMavS8+3bt1nd+X9LfP83bl9WDtb+9ObHwtaSD8jf/gr7xX+2+2Vh6+20aBxosfMB/fDmzY8//jjJmW7oazrjn6VWZ9iHQvhCfutQ26eUu6HFMXKlXCKTcDaWnSKhnwbd+Sr4/ge0b74Muv9d5OPPmBZf+Tx4kPD8SfaTL4vCf1k6/WUu9fu4Zw+SbZ9l2zlUO4ObgTaFdk6lDs7lji+ybOzy7RyrnGwL7B1KHRxqnV+UOFoWOlgWOFhXOtnXApxqATY5di8SrGDlTogqAKwCYJNifdfv8YOQZ7YpNuhiRxYb4NMDYrSCQDm2tjF2xDoQuR1M7wTR2p1hpc++zwn4x5KZj8No33reueP7+K7fk7s+j62iLZHFjoQ6gFsNIGkQkdADyxtCdXHJ/Txq3ST25SC0YRoxe5Qs3+WYWnt1FwK1Xn9TLvuOS6G/oXO/K4NS6/R6rUb3Lpp3g8bTGwxGpUptMJpUt1WDGq1Or37339vrhUZrMBiUSpXRaL5FeavUunePqdQao9H07y8c/Le0hfzWE3WjLS74gttRcRPVlslvFlD/nM4tlcp/liAymVwgkkhVakVzs84JqJzr16gLNMc0o9jzUhtgVAcYZL7ac9a1xPvVhbt0i6bcpJjOPV7LPV8du+o3GQaB/wmHuVANnixy6k+xG0lzWMxzPupAK3lU0Tx5uxXFrQHLRtGnLfDRVJuRDGdePUw8h9ecMMWrFM0GWTCL5zZDuK2Y0wnq4RRBeuqtkPjqZMEmTZhWEig/ZZ2t0feWKScXjHOh25mAIZMH6rVx0nM/rSJaeuFzfkQ/vmAu7tLG14gHgmCVJv5U4rt8xFg+cpvYdqmeQpaPoasnMX3L5KFV4vwOXaGKkCrDuEfuE+v03iXSyh6rfYFQMIgqHUaWjcJfDsNzB1DEtibblpH0Xmx2L9S7Jezj+kW7tu7CKd/WVXoDjza07bIlcOvlkuJa4e83LDg1daQMIQtmsVVLtKoZfPUEunkO179C7lwkjq257J15arSpr6/qXl3VvLos0+tS+CJfqTzEbEiSKaMO+EEH/FCpMkKrjdg58xlYIfMOXWSKyNeXRdfmQoM+UauN1WkTrkwF16biK1Oh0ZC1deq1tMc4FoTpdJmX5gKNOlMgjd499zi48BDLgo36uENh0PiW1+yu3+AadXiDMrBGrpxCZw4hq7m4ch6uZAWfv4BNmYSXzEM9h5I/YZ9g6+MCa+1TRzEVa4SKdXwVj9jAo2aPETIncI1bpMZNUt4SOnsO3bhG7duhDe7QcodQKf3wghlMLZdWs+ySMYSO70MHtEGihhCpC5icZWzmEiZrmViySqlYd8vj+th3DDxqnaxepvTvUkYPXUYPXNp4xJoFfOMKvm4ZWz6HrpjH1Mxh2ji0iT2PwU1aajcsoBEY2wWN6oInDiMzJlHZo4SETnh0GySyDcJeJkzs0ka2qWunngpVlE4fp9HG6vUJcmUI99h9ds9189xjl+8lVUVcmdKuTMkCaeDiLn183XV+h8GXBImkoSJJsFASzBcHy+RhIlnwHt9768x7+8Jncd+dPYOrmMQWDiELJ4hJwx6Wzc0fVc0ymsMzZqili7DYTufMEWRkJ9ilxJlZBUgaxrRuULs3XIqGsJldmLolRs4YMr0fVraErl7FFc2iopqAqV3Y/CFiBBvkU+kc1wsrWMTkzmGThuGFC9jObXLzKiltCJ7UhypfJhfO4oIbIPH9qNRhpGVj7Rf1HOeONnhvObYtJqgbETOGixpFpkxgorrgvvVwYqEDvdI5rBeWO4vKnUT51QJC2JDkfkT8ADyiCxrSAYkZhfuyAfQCO3qerWuudWClY3QrwK/ejllti8568cz33q+QH9AKmG/fvs3uyv870m9+4/ZFaW/ln//05z//+c9/+vOfEqrTf/Hgr36eFtO8OVwY5e3btyazaWRmtLa97vD0KLki3SEMplDKO0e6PiNaPGDZTi7PyBVy9ljzR97f/N7f4n3Gdx/53vsq4tHHLIuPmPc+87x3N/7Zg/Rn93Mgf1/c99vU7G98n94Pf/Y83/5plu3jFCvLfDtgAwDaArIpc3yaYWtX7Ohc42RT6vj0pf3TEsenefZPMu2elTk9r3R+UeH0PNnKKs0aXAOENoOAVYDnidZfezx8FmUJKnKE5zswGoGsHjC9E4wodbRKsHMsdLQudLTMBzhUwJ+UMf+peuyf0vIsvO4/CnzsGGXpFGlpHf7skf9jy7BnsExblyLHuB54dDskrgOW2AYpHkQ0TiOH16hLZzmniyM6v2ATEHg5O6u+vNLpdDebJaPJdKMAVCqN/sYXqzeoNVqj0XQjPm7yFkaT+YaY9LNp6vZvg/GmIOSmydxoNCqUSp1ef9M5qFZrTCaTSq2+zXvr9DeZ8H9niO9f3y1+lMrkYrHkhnknEInkcoVQKJZIf5YOf2Ec3WoLqfwvs+SWbyEXKJSygQHt02eKnh7DVeul2lMn9laeuSvPWHqZ75UmwCzzvVQEGqQBZrn3pcrzWuv/ShegF/kdz9KW2bD5cjCnDLhWAd2rR3BLITtsyBWfqd5jCSfpuh23qy2qoAPNe+k4V4RZqcfu96K2evFzVZCtLqSCSxUtUvb6sZI5knrPU3wUKJX46FRBl4boa1OcRuQt3HXb45HPLhgabaBKHSCWeioUwXpN/KUhyaSP0GviFYqwQz5rfo++dua1esYa33Qd2aAOrpNbFwnVk8i6aVTLPHZumzS/QxxdI/AOPaWKyK1Tn60Tn3NhiEAczt1nzm3iJ1bdGjgxnRuhfau4kIHMj5s4RcPkjgVy5SghpJH1Xh0X1tWaM+Qe0R3CGK0uXosb33fL6kXa1zY+bZuJH2PE9CMTe1Blo+j6aezYuqtQFiJVhCtUEWeiQKEs0mzMMxlyjIbMK1OuTpukUsXrtIlCWeT6sffSnifvwPPgwndszWVygy6UhpsMiSZDutmQZjYmmQyJl8aUS2OG2ZB8aUy4MiaIZcGrx54SRaJWm34uCts589i/8DjiewqlgWfCoBNhkEAesi3wHtmgtizgLyRRp+LojmVCej+8cA5buYbPW8AnjWBCO2ARzZjwdr9PGldeNBXnTkBKePgyHq5sFV+5ga/aIFSuE3Jn0fmz+CIOLmMOGdwGTp9A1W3gO7dd6lapxRxc0SKuZImSPYNNHkFGdyPCumDxo7j4eUzcAipiEhk9BU1YYKEH+r9qPv4btpQ5WFwwj6zg4Bp5pOJpQuYAMmcQUc/BF00g45qh+f2IsnF4J5c8f+I2c0TPHkMHtiMS+pEpY6jEEUTcECx5BFG4gC1ZwRUuYNrWSIunrvMnrpwzxp7Q+0DotX7mq1THKZTBx6KA1WP3tVPW7I4r94glUURIlZHbZ15HAr9DUcjBRQBfHLR96sUXB+2d+87vuJ0IA/fFXqdS/wOB/+g6hT2NLh+BFw4iktqhMU3ocDbIvwbhUJr+bd0cqHuUPp4BbY5BdVeETUUFtcO8qpwTeuEJXajiGVzflktWLza2FZUyAM8cRqT3w/ImUaWLmOI5dDkH27BKruUSw5ugzEKn2B5o9hwyawaTOoTOHMRkDmIimkFpI8gyLi53Bh3UDA5ug6RNYMK7oKhyf4sK9t9Vcf+peS5wEOnfg44aJmQt4nOXsOnTGJcSZ1yunW8rKGEUET8IVe2yHQAAIABJREFUY9U4x/TA02dRoZ1gn1qARy2A2QyilTrQC2yDa52C6x18ax28Gp1cq+2IZTbofEursPu/JnxEymC8ffs2rTP//8W//2v652U9VX/6459kWgX3aN09yfcXd/6qsKn07Z/eqnQmsVwyNj9xdX19fHY8OjNW01qzf7SfWpH53NNRo9WML0x8Tr7/X5Ef5reWcDd4cdVJv3H78j2Xr3/tafGBl8WHzO8/ZHz/e/r3n3je/4Rh8YWbxXd+33yck/Nh1stPQ2y+C3x0J/jJd/6P7oY+fZZvZ13uaFvh+LTA/mmu3bNcu2f59o+zbB+m21qkWN9LsbqXbH0/3/5RsePzEodnubZWhfZ2lc52lU4v8uyfJ1k/DH/+LO4FMMcOVOiAqgaQ2yHwGiCozMk+1elFguXjNPgnZaWflrb8pmT09+lZ98LsbGKeI0oc8aVO8FRbcKK1U9QLpyhLcII1Jc/BvxoY2wqJawPHtIGrJ+ETm5QDWZ98ZkYPAJsc7K/GxzV6vd5ouNlE6fX6n6s7zOZLjVZnMpluRoVWp9MbDDq9QW8w6m8+DUatVndz2DCazFqt7gaCZNAbdDr9Tc+5Xm/QGwxarc5kNqvUGoPRpNbcmqZuhopWp9Pp9Wbz5f+ltpDLlUKh+KYl8OcyQdHPVYMy+TvMquxmbAje9Znf/HKb4tZoZcvLBhtrxcsKtanTrGKdL5PFO66CdYpok6489+Rv0OXH3kZFsEbgKz/1MqlDtZKg43kqrxPOZSPO+wiXK+QfeNSfVl0UQxjBKFa2TjsbQ2tWqa+V3q9OGepeuKQdslYGX6pBHgxiz6aIJ1Pkk3GSYIZyMoJdrAUcjqPFG3SVJFylCFErQq+MWWZ9gl4ZoJYGHm1Tz07pOm2QVhMkknjJ5MFmQ/K1KfXalPLKnKnRhO/y3ef2qQsHjMVDt/FN2syOW8sCpmoCyZ5F93PxE5vEhR0yZ4/KO2QM8cgz2/T9C/8DQahIHiaTh0weZmTzyv3mex52H9oNLqUvFwVMdAPbxrqXqft8v4VdZuUw5b0G7reNM7FtSAw75/26E8uWxdi59JJpTGCb7+fsRb/hzKxZfMsGfWLffeXU+0QUsMf3OZMEb575zO3R9/l+ZmO6VB7BFwea9FlaTaJcEbR37r2yzzrih6lUKetHAUMrVN6Br0odK5XHGPRJJkPSqSDsTBRqNqS8vkxXamKkqgiDLsagj9BqwteOPZYPPOd3XDZPmGJ5iEgWKpQEyBXhAkno6onnxA5jbNtlfJvStexyJg4+FYd0rJCT+qD5U+i6TVLpKj5zmhzaDQ9qc3RrYn3TuAFqy86dQZWvkTIn0bE9sIwJdMESpoSHT5tAxvTBYvoQcUOw2AF4TA8qaQyVNYcr4xGyp9Hpk6gKLr5wHh/aBvZvAHnXQjxroax6oFc31JUN8qi2hfUWfFE7fy+/5H5JJa0xwrcBHNQE9qkFhtTDMnqwbasUNo+Q0gVLbwdXjJKrpyhZPfCKCUw7lxjZhQhtxaSNo4u42PwlbMkqroSHK1/Dl/Bw5Sv4nm3K5DFt8shl6thl9sR1/pgxe0DnS/1WjtzHN1zmd1z7eJT+FdL0FmOP7zu55bpx7CVRhe4KAqe33Th7HtObjOV91sw2Y3iN1s+jzOy77gp9lk5YE1uuSzuM0VXKyBq1dhKX0ApJaEEG14G9q+0967CWxQUfVC68Xznzy5qNR+0TYa2goDqn6BaEfwUovAHauEwvnsRGNIPDmsBxXbDsMWRUMzSuE5ozjk4YgOXOokqXsf61zh6Vzn41wLhedEQbOrgZktiLyBhAhtQBgxvAqWPIhFFkQBOEVQkIaYfEj8AD+yHe7XZOZfRfsjfcO7wCBu3CJ1EBHbjALnjYKNK9GYrMsMVlOeGznXG59qxWUNwUMmYckTiCTJpAerVCCDUAXK2zXz0wsgHoV2VPKrB2zrGyz33hlPPCJv3pd2EP/oH5GbGQ9fbt29SO/P8H/ev/Rf2svK/2pzc/Jtdn/cL27/+L9Xv/1elXxZ0Vf/zhjzNcnunq0mgynp6fcXjLKxsrjd1soViUUp5u7wdVqlWt/W2foSz+k9176XU5+8f7wYVR/4D/7B9dv/018857hK/+Ef3lrwlf/9797icRTz4NefypyzcfeYHfS6v9MNTtE9aDL3wf3gl9fD/e8mG2zdNCuyeFdo+yrO/Gv3iabfus0O5Zgd3DDNsHKdbfBT36nGHxleeD72OeW6RYPX5pbxHx7F78iycvHZ6XOT7Os7sf/uxR2NMXyS/s0q1tMmzss2zsMmys0m1tMm0fRz59lgz65GX13xUOf56V9X0s/W7gg2fJluBiR1I72LUD4tIEwuc5gBKsEam2rHJn3yqgV7lzdh+8jUPMHYb1rCAOJQWi4R6dnZPJweFqdESlN2h0t2UeN2an24uFwahSqTU6/V8WR7cOWt2N90mn199m925u4BrNuxpz0zsYhv7GIqXRaHV6g1qj0euNaq32BuKt1+tvbLh6vV6lUl9eXv753wFh/Te0xU3AQiiS3HR7SKRyoVAsvUVtSwXvbLU3s0Qikd4yWWUKoeg28i2WSAUyuXh7VwsGq0Pj1a+nr7Re8kOmcJshO2KKtuinyy6HCxTxnrtBFiTa8VQJgo3KIPmxl3DTXXbsIVxnmNepb05dXp25vz50f7NPf33Okq27CBcJuhO3a23QtdjLzCGZ5/F7Dci5MthOP1a25irjUY9HsfvdyKN+xGoz5GyRKD9yE516yUVBWlXC68sSnSpKq/Q36yIEF+7HJy4CkbtaHaVSxQnF/jptktmQ/cqc9dqcpVCHrp8zuSdug6ukkXX6yjFrfIPau0xpmcN3cwgTG6T5HcrqIYMvDdZooo/4fhJZmFgRuXXuv37mm7XUgOpZ+6Be+Kv6o2/Z0/ebx8Ft04A2bsxQ7sg6pWeFUDqELOwjObLrP2/YfNDY/Ql7nVCXR6mOB7UP5q74v5xDu/SUPGweShsgv5zCpQxgB7fcjqTeo1vU/lXK8CZ1VxAglIYpVXFiadipwE8gCT0XhQkkfmciH86e69qx58G5j0QecXDuN7VO5x14nwrD+dLoc3EIZ4/Zu0ReP/SRKKK5xz5LR15iZahMFbR77j+yRhtapS7vM9WaKLky8kIcqlEnG3R5anUCXxo0seVWMY4sG0PUTuOG16mDm5SuTWL2GDqhF/1yhVjIxRatkBIm0fEjUFRv9pcNXFKVd/QIuJCHjR9Fs8qBbsVOwS2Q+FFk6jQuqhvuzwb6NgCTx+G5i9iIXkTyGLp8jZg8gozvR6WNoVNGkCnjCM9qZ+9asF8LxL0a6FLh7NnlGNzy/IuWlu8buv0qgLSsZ7gMO5dSkG8jJKQJmjOGyh/DFIwQEzugye3wdg55atd3atu7fhqT2IlM6EZ6twEDu2Gp4/i8JWzhMjZ1Epk8hortg+cvYMpX8Y2bxK5dysA+ZeSQ2rND7dmmzJy4Hkt9tgSsuUMG78Sjf528cso8EvlsCrw4Jx7rZ76rfM9jcdDygccAl9K7TBtfZ87tMGf3GW0cYucaqW+L2rxCmzliStRhQmXoucJ/Yc8ttxeR0YkPZUPD+mBxo7DQNsfIDmJQK82ypvNeBdulwCqw3rlsFp/SDY9oBJeMu6R0YYPrgbFtkPAmcMYIMmOIGNoIiWqDJg0j8pfQeQuoxAFowhjCrx4Y2YP2a4B710EK5rDde9TyOWJQDTCoHpw0hojshIV3QeJH4P5smGsVwLPVntDm/j/qj39XM27VUULrZLqz4d69MN8RmGcLkpwLQ6Q5sKrB7jXOxDInVhfYvwuSMoeOnkWQO8DAIkdgvl1kN+TlBDK4wQmQ/uJ5yvPnmZaW6c+/i3z0h+AHv2R9Tir1fPv2bWxz2i/s//o/IX9V2lf90w8/xlak/MLyv/1np1/+d/ivyvpqfnjzQ3l7jfnK/PbtW97m6uzS3MrWSu9U//bBTlxJogXdUqPVjM9N/AFx579Af1vYWb6zvxNYGPn3pC/+kfLNr0nf/Nblzq//N2PvGdXkoq6LrjPGPmftuddcbRadtmlXRGmCgCLS09uXDiQhEBISCCQh9N6l9957770X6aACKnZpoaUngLrKWXueH0Hn3Pfse8f9w3AAfvn3PTzv02i3zrINLvmbXA40veRreJFv+3140Q98n59Zt7UFJsYR5pbZtuY5toYJlgZh9/WDzEzjLe+lWd9NsdYLuGfgf9c41uJeqrVhhLm2+x3j8Pt3wsxu8kz04ix0A81uBpnphJoZJViZZNjqBplpsY30fe/eCb1/N9T8bsj928K7tzxNDKMt74Rbnk8v+DG1SZcHNQ+6fT/8noGvmW2KNakWRmlGkEuhhDwQOd3Wqxga1YbOniAkD+C8SqEBVfDaSYfZVZfX6wF76xNKe6rK8PbHsTHJ0ZFMqWkAVGhsspq/+r/2kEskUk0NlMYUK9XQAqlM00OuWco7ODj4mrdQyBVSqUzDHjRD3BLpMZ9QqlQyuVz+xVsll8k17YQyuVwqk8vk8n/9/zhG/TfcQrO6qhle1cCDSLSjWVHVZC80csXmlmhLdFxXrol8f0GXnfWNze29fdHa+n5H51rPyJ5k5KPS76OCv/2S+XzIfmOZJd3wlomEqn2/I1mAYsdbuSdce+Ly6pHju3n6+pKzetf905774Q77QMQ+WGfuPnHcfcVQbrIPJdyPCt6B2F32iqlacFJP2O/3kGaLkfO16PePHOarMY/rgXejjnszjm97ccttwOYKS7rnL1p33xHx1Io4tTxKuuulEAs3193XPnjs7Qcr5PFSSeiHdfbrNcHLNe+tHaFUGvRmw3PiGX34KXVixan/sXPnnMPYEmP0Kat1mtw+6zD81PHpG/abDd6+NPiDSPBeJHi+5rn8wePtFq9wrsS6cYXXk+1VHxTSLMztcy0dpMW0uvm3BrYvMBbeMcdXnese2Sc2o4IrcM6VITYVRZDyJL9yQng1HFVT/6B1Imw8gNZVerHqcVCjc3A9PH0AP7TqPPaS3vHYcXiFPvuG1bfk/Og56/0mf3PHd3c/cGcvcEPk9+Q1Y3bV5fl73u5+0PtN/uwL5uSya+0YsXOBOvWKNfXSbfy58+oGd+oZq2fRYek96/Fb9uCyy8CS89xrZs04uXGSOLxEe7shkEqDn7/jbm77HKhiXn0IfvFeoJAHS2WBvU/oyR2o7gXK4LJT3jAhf5KYOUnyrEfFDOMy5knxU/iQQcCzzv5BVa1JWbV3DSJsGBs1gQ8dxAa0YTzKofxqhF8bhleFoqeB6Om2rjkgtzywdzWcXwUL6ECHD2FjRnDhvTifZrR3HSJ6APBtQvg2Y0IGcIJmNKMQRijnQTpKrtbN2hSnuBfCXXIhTtlg9wq4by0yc4xQvULJnSZFteOCW1CxbUD9HHX8jcvMB0bHCi1+jOzfg+U2IT0bUMFdxLBBIKQDFdqBCevE+tXjkkfJuXOknFly5hQxf4ZUMmefP+VQ/5ja8YzSsujYvUTrfu40+obZtkQbfuUy9obRtEKZeuc+8c790VvX9T3B9r7v/BvO07fsrT2/jV2/mXfM6mlK7bxL6xKreMyxbILQvug89ZI78JRR3E8KrUb4VCC8qxB+LajwAWz4ADa8F8ZvZ5+teowvCXHPt+MUQPJHHcunnOLasQXjlLRecnQL2rsU6lMGC6xBxPaQgurRXsUIXinUsxgS1oZLnSZHDeOCOjB+bQh+FTq6yyF1HFe2QC2Zp6UPU/hlSGE9PHoAiB/DhXShPcvh9vHW9omW5HSkRdbDW0V1l3M6rhYPY+qi2B2AWxeS2YAlZaJsQ8wds+xcCsDwWGtkOsipCkFrRCArYTbFkPsZdpAMW/sSEK8GSim2s4h7YBxuZhRjZhhx94qX4SUvo7+4XiVnsX/55ZeVjRfFg9UlQzWt4x1///vfV96/KBuqy24t1HczT2vI++ff/xGT+/DVh3fqw8OWoY6x2bGxmfGM8qy1rfXuR32pNVkKmbygrexb+Lm/OFxNa8pbeLIgSA/6M037e5LWWbrez263f3a/fYFvdJZ9+4LA+Dz7xokg3veByefYZucFt29Fmd9NtzZLt7bItjGOfXDL0/gWz8QowvxuuvWdBEttT+MrjnpaboYGIfcNoh4YRtw3T7e+l2KlIzC96WuqHWJ2xcvkMt3gGsvwBt9Y29tUy8tYP9z8fpqNTbodNANkEnz/GstY29/MMBb+Xe7AJW+qsb+RdaqteZKNUaD5HeE900AzywgLSLQlPt3GvQpW+IhYMkNOG8XHjeK86hGuOaDiQeKLt66be3XKXYmipFTV2iZRKGRKpUQq1eyharIUMplMqVIf985KpXKZ/EsnuaYtSqZQalZUj39BoVBKv+QtNFluDY04dlhJZb9JbMgUSqVEItH8968URCKVSaUymUyhPjj4xz/+8c9//n9hxn/DLfb2xBubx8WCG5vHnijNssVv2qK2tra2NzdFmjLaL9G8LZFoZ21tXdMZJdreWZNINyTq/Z15lTT2o0p4IAvYes798NRNuuXz6SjqSBV+KA8Qb3BfTTrOt6JnmxArQyTRS6Z63/NIzpd+YK4vUsVrLPkWe/MZ/fkoefe1q2zdbWeJKluwVz2hqR7TPq3Q3g8QnvUQ3k1RXg7ay165Sdc8Xw46vOnBro+RRKvsTwcpB4p4yR7vUBn96SBNIfbd3vDY2eBubXipFQmH6hSZNHxtw231LX36GW1imTrznLb4ynnqBbV/0f7pG7f5VdfBRdr8Kqdz1rF5GtcxT+5/bL/w0mVzx+fZe8+ld6zRFXrLgv3CG0b901zL5uXQ0fTCIUJaGyi3F9G8SC4Zw8U3wVJaoNnd2PJRcscCrX6SElkHBFUiKseA4l5UbC0kph2VPIDxb3QyL+06U7tysuaZY21qfAeQOYSrfOzQ/JyW2Y+La0KWDBLa5hwbpkn9T6jvt3h74gC5LOqdSLi9F7i+7T/4hDa05PRiw2NHHDj1jNkwTigZxFVOELuXKI/fsR+9dN3e990T+/av0Jbeczb2vJ+tc3qfODVMOhT0AV3zDo9fM5ffubVNOU4/Y77bEPTMObVMkl998Hq/6T38hD6wQisbJ/Y9c+5/6ZwxiAttRMaPYv17UdGj2PQ5YuQENnQUI2jGmZRWmjdXJI7Doifw/j1AcB8Q2g8kPMKH9QDsYggrBxRcj/avQ7oXQZxSbalJNs5pdu6VCP8eIHaCED6OE3ahOOUwbjmMVwNnl0I8auHCVrhTpaNWwdjlgjnzpGhaLoZfAw1oRfs0orjlMPcCyMNeIHEIG96OjuoDIrsxkS2YqlmH7lWnmmWHpGlCwAA6YAjj14tlV0KFrUjvFgQ9C+ReAuWWwaL7cMJ6tF8TMqwLE9yGDmtBR7ahozsw6b247H5CXCuQMYCrmLXvfuHUu+o09MqlY5WWPUUsHrNvfkIdeenydJ3zbJM7+56zuM5e2XCffc8eesUun6RnjzjUP3HO7nWIa0Rl9QJFg4TsHmxmNxDTgg2sRvKLoR6FMK9SuFcx1LMQalNadalqxruDEt6JDu/CJfQTc6YcUkYIpbNOtUuUgllSWBPglQ/nF0EiO9FJQ1i3LDAzByysR3hXY6L6aP7NhIBODKcUzivBBTcCyaPYpCG8TxU8uosY3g14VsI8K2ABLcigNlRoJ0pYg6KlgcgPbUgx5uR4O1g0+kZ8+tnSSd3y0vO1vebNxUAJERJlBSRYsapgxDS7B8EW8DyoVYqdcbiFWbqdeSEYXGCLyrVGZ9ugiuweJFvqh93XCzMzirx3Q2h8nm3wR9plcib7t6+Rsdnxv//9SwTsH/8bysM/LEv95X//Z0R2Ru/k3J5st7itdPLx1PjsBFyAzW8t/vz5898+fh6cGbb1A/6Av/hn4EpiRcbSylNBauD3jjdOs/XPexr+7HH7LFP/FF3vJE33J8qtcy4GfwpP+3OQ8AJP92eBiXaU+a04C71YS4Mgs5vcOzfYRre8TXW8TfWD7xklWhrEmOuFmGkLTW/w7+qE3deLfqAfcV//4QPt4Ps3Au5d5Rvf8jbW8zXVYhlec9K/5m50xctYy9vkVrCZabSFXaqNWfiDawyjyy76F/2cT2f16ESQ7kaaWSRYG4eYG/rdN/G9bxH8AJlmZ18JY7cg/dpQkU3IkFqEezHUqQTqUgxl5UKEJZC0DsenbwcUys/Kg0OxUq1Qq8ViiVKpOj4xyeSagaPjvIX0OG+hWeeWKTTHqC8DR1KZxhOlKSr/2hYlkys0vEIilWpkCc1zpDL5wcGBTK6QKxRisVjDXTSFtZqPk8rkUrlcJleo1QcyufzTp08Hh0f/dxbjvyytfv78t8OjIw2H2Nra/jKw+qUtakdjpd3VcA6NerGxufV1xHtb83Vnd+O4L0TzkB3R1usDReGRKkCyEbDzxkexG6iShHw8SPx0kLr9xvPdE+reB4/dd9z9dU/xOnfvg5taKjyU+8jX2aIXrLezjuIPbntv2DuvPXdfc7aeOsneu33c436UeH3cc//0zlnxyuX9rNP6E+f995ztVdbTLuLjRszWOEH+0vVQEfL5MOvTYY5U7C2XRqnlD/f3+XKJUC0L297i7O/5qJVJamWiTBK+uem2vevzdlP47B13TxL0Zou9usZ8teG58Io18JjSM09pfIRvmyWOrNBWP3BfrXls7vquvPV8vcHtf2LfNEPh9tfcqX3m0Z2TP0xJ78Lk9wPJ7Zi0LqBswj69G5fcim2bdmqfpeX346PqMcWD5NYZSt0kuXqCFN8MRDWgc4eIaR3ImCaSZVX778vX6W0FBTPkqsfkksf2D/twwlJYQDk0pgGR2wvUTxLnXjJfrnk+fu228t7j1QZPLos9VCUsvPKonsA1zxC3doP3JWGLr1m146TUDkzrHOXlFnf0BX11nft2i18/SR5Zcnm3w3v8ntU841gxRmqaJnfOUVbecV+t8ZofOZQO4OvHHQv7cONLjPciwfAT55IhXOkooXSSXL7oWPrUofyJQ3w/ENaJCu3HBA9iYqZw4RPY8EfY8H6oaWX2hZIOfi0qchTr1wG4lcND+zBZi8TQHgwjBxRQj8yZJmdOk2IGsJG9mNgBILAVzSqAskugXnUIZiWUXgx2q4UJutDCPoygC+XVBBc0gkgN3ldKn1olhRJjzCgpVvxaROQgNq4fyJjAP+wH/FpQ/q3IwGakXwOSWwjxrYSnjOBSxwgJ47jIcYBVBXUuhvBbUZ6NCE4NnF4MoeTaUdNAoR2Y8AFMQBcqpB8TNgSEDQJxQ/jsR6TsSVJ8FxDXCuSNEYsmSaVz9pVPHdpe0Ppe0pueUXPmSflTpJwhh8xRUs4IoWOJ3vWC0bvq0v3CtW3FuXGZVr1ITRsgpvbap3UTSkbJU6848689Rp8ze1ZohXP2xTOUpB5ieAsueggbO0AMawUQxVm61cMBvcTYIVzyJCF+nBjSh48fJST1k5OG8RGdqLQhctE4M2PYPqodE1yH9MyHsHLBIZ2YkC5MUAfOrx1gFkFc86GuuRC3fFhgPcGvFsnJBwlr4KHdaP9WgJmL8K6Fh/dgInowCaOOwW04Zh6EVQyn5yIQUQ/sgmxNYoU341N1w1m34/0Na2ow+VhGmS2vHU7OtLMIsTDxNzfxMbvNMTLiGZlGmJukwu8mgEyC796Pvn/3ocWNgLvX+CY3/U1v+pue5xqecze46ffALsnBLtnBNsnBKpZoIACZB2GtwgmWQrS5B/QiWVefdc9KCFzkRd4ODQVFAQbse/rUB3fcrH8Crl13MoBFESFhhFv0ez+StE4z9X5y0dVxt7jrBbnieOek482zbvpn2fpnXfR+ouqcYt/+iWXwE0vvFO3Wf/gmfhsuvMC9dd7d6KLXnfPM21fcja55GF1lG2qxDS/T9C466lx01LnONdKPMjd8aKEXaa4lML3hZ3rNy+iii/55ms4lLyPtYLOrnkbX/E30ws30Q+/pehtfZhte8r93hWt8g2diFGJmEnLfNMjcNPi+NtvgNJdxMqVdP4ZsGn7POOLBvYdWVqm20CwwugjqWI8klUHRKTaMEoh/CypzhOBdiYRFW8GirRxS7dgF1kWDQdu72wfqQ7GmQXZfrEnhaaxQcoWGW8hVKo1n6ViWEEukcoVyXyzRsIHjChCpTKVUiyVShUKhOUlJJFKVUr0vlmieplAqFRqS8WXlWxP3O/baHn+oTJPe0FyuxBKJ5sClUCj3xWKV+kAqk//tb3/7bYLvGC3+9a9/KZSq3b399Y2t9c2tzS3RxqZIJPp14+iLM2rnw9q6Jte9tbWtCXVr8ENDQbZEGtjY1VinNjY2N7e2t0T7u5tFB/JQtTRILQ38qI79dJD2t6PMQ3mceIMn3xeopT4qifDoIPBA7ivb5sp3+Sqx994bV/kOT7LmIVnzlIl8dt/zJFsCtdT/UOF/IPM+Ugd83PP69MFV9sZVss6VrHu8nXV62oWfqUG+7MWKFxzUO8JPR0mfD3PVqkzRjvfOjq9IxNvb9VErwg9VcTKxj1Lqr1YkyKQRu7t+axssyb6/WhmrUsYcqGJ2xD67YsGbda9HKy6jy87tM6TWWVLPIvnpW7fd/cA1EX/uJXN8iTG7ymydwsd1+lAa2v3bgtM7UcntqLIRwsAStWQYH9eMTOvElo+QR5edVz64r25wn33gPHntsfiGPfnCtXaEnNGBiWtAR9SgKiYd84ZJKe3wyAYisjDuZtkUuH0seCgobRQXorllD+GLR4gNU46PVhnTq8yJFVb3PKXvMeXNpt/6dqBUEv78vXfFGK55mrwh8pXLIpffc6ZWXUpHCMWjpKHnTq0L9g0zDi3z1LIRQuus48xr1uAyvWGWXDtNrBonDC45i3b93254t007ZHehU9vQQ0vOL9c95l6ylt5yR58zUnqBpBF88hQhZZqQ85icNoUPbEP596DeN19XAAAgAElEQVSDh4HgYSBkBIiYxIYNgO+UJ1+qGQvocowew0SM4twqYb7taL8OpEsBmFsOje7HJE1gY/qwAU3I4HZ03Bg2egTr3YQUtqM8quGUXJBHK5JRCWWUQX0GMH7DgKAL5dzM0K0e18uud8olCurAgnpESC8QPgBE9QHpjwiJQ4BPG8q/Gx08AAT2YIRNiMBmRMo0NrQXxa5G8JpRrmVQcootLQ8k6EXz+jCseiS7Fs7IhzDzIS65EPcKWPgw1q8b7d0E964GAhuAoDp4eD0yuhEZ04xKaAeyRoj58+SSp/aVTx2Kn9jnLZDTJ4npEw4ZjyhZE6SaRUrDEr1qkZE7SSqas69dcmxcodQ+oT3scojqAHpfMN5ue27sCRY+sJqXHdOnibmLjgnDpOBaVFg/On7OMeER3rmUdrJyXNBJDR8hRz8iPnxE8uvERI/gQ3sAYS3SqxQR30Uof+wU048LaUcLSmD8Uph7CYxXiYwcIIX0AYE9AKcCzimH+jYhg1oJggpcRCeQNu4Q028f3AmEjAB+XRiPMhivCh3eg0+exidM4rzr0YxcKCEJjIqyJUXDYKHW1mG2yBAjiyDolcxmg/IWbKUAk4XGZdmQisGghzYWYdb6ArAWH7gRKvxrdt/ZnAa9BCeDIIvb/rf1Q020hHcus/UusXXOud36maN30l3/W1etb1k3vmVq/YfLtT+43vjG/vK/I8/+O/TMXwgXL3ronWbc+APuwp/o0H/jxv3Bhfon2M/f2J76xu70X6EXfiRcOUG7esLp6nf4yz9gr/yIu/YD/vpfSdf+4njtT+jLp2g659j6P9rf/JGsfZqlf45ndJqpf8rV4ART609cjz8Fx51yNjlN1j7vbHCdf0cn9K5u+L1b4fd0Qkxv8IzOO9w6h9M+i79x0Unvhq+pVojZRe6d8876V90MrnNvn6fqnKPpXmDqXxQaXxAYX3S9rRdyzyD07jXW7Ut842veprp8Uz2eqY7HHUM/M+NA81vuty9yHX5MatWNJptE3DWMsLwXawXOBIHS7MBpdqBEG7tIC3ohhFUFF7ZhQjsAbiUCm24Lj7NildrG9bi82niqVh7tSySaYJ1SqdKYlGRyuUQm01yE5HLF/v4xVGhWtZVKpSYnoVnkPqYgUplMpvjtc9QqtSZzJzkObWjaPuRfnbUqlVoq05RKaVRx2VcZ/JjKHPtrD8RiiVyh2Nvfl8sUMpn8t0W2x2jxt7/9bX9fvL7xa2OgJnP3lTSsb2x8UbN3NzdFOzu72xpP1PGF6mvkW7NssbWtiXxviTZE26I91c67ApnIQyULPFDE/O0o6/Nh1ufD1ENF9JEq6kgddqgMPlAEH6kCj1ShR6oItdRPLfNW7vGUe16ybf72W97Gc+bOWw+1LPBIHXKgCFTseqvk/qod/ke539YzV9Gqq/gd682kw9YyXfTMWfqWqdziHakiPh2kfT7IOVLnbu+Ffthgi8VhH9X5nw/zPh5kSMShmyKv3b2wA2WiUp4k2vZ+vc7eFgeqlFFyWYhUFrAr9hl9Snv5wevpG8+uBfvpF4yZVfrKO+byW87Mc8b8C+bUM0brFKVyCBPRHuzRVFo0zGiZJrbN0trnqB0LlOm3jJY5x7we/OATpydv3V5tcDd3BQp5wPaucPG1W/ccpWnCvnaclN+LjWtA5PTjkjsBvzIYN8+Ok2VDyXS8WdR3umKZWuUTUgdN7MEWTZHrFhz7l+g989SZ52yxJOL1urBrzrFtnrr0lv3qg8erdUHfonP9hP3T15ztPf93W/z5V6ziIUJSH65ggpQ9gM0dwxaPkeqnHVvnKc1zjlXj9jm9uORWZPUYceo5Y33He+W9e9MUqWgQyOhCNkyQRpedX6x77UoCZ1fdMoZxccPY1GlC1CguagSbPEsI6Qe86hHceqRrKcylCMJvQQZ1gazrE282TXsPMEJHkUHDWG4r0r0R4VoGYRaBvaphfs1on0YkvxYRM4j1aUD5tqIjx7BBPWhBC5JTg2CWwlyr4exGBKMM6lYL53Wh7Cu4WuXj13PakeG29slWHlVwj2o4qwTOLoKFdKMDO1DsUoigCcmrR/h1YwK7AV4VPKIXkz6H82uGE5Ns7VPtqDkgRjGUkg9mNcJ5/Wh+N4bXjmZXIVilMEYejJYBdslHOuWAHNJsqBkgTj7MpxQZ04SOakCEVMEDyzChddjYHiB9kliwSC58TM6csQ/vJj4cxsf2E4LqkIn9QPakfeoQNWGAlDyCL1ukNq441S7TUh4RYgfxtUvOvavOfS9cm1eoBYuk8GEgaAQIHsb592P9BzA+veigISSjnvJT5axLp693P9x3CBs6hgsaxgYMAtxKJK8YHViLj+rGRvVh3UtgnGIIrxTpW4tk5oDcCmF+7digfoDXiBa0o2Mf4R9O4EJ7CQFtpOA+bPQQKbAH59uFCh4FgoawPu2YgH4gboqY8IgQ3oOlpNhgoy3goQ9QYRbYSEtcjCUly5ZVgSKmWluEobWS888UPNItbLIpi4BnAUDKXWiWw88FQ9/kzf6YXHM1JPRCWNxPSdWX0zK0Yxz1I8B6YVaXvGAn3Ukn+ISfPK1Pc3V/ot76weHmCcqtn+i6pzkGJx1uniBq/UTWPuuse46ld8ZZ9wfijR+I1/9CQ/2HR9wJBu4C7dp5ys3ThGun8NdP47VO47TOELXO2d/42V77nL32SYLWD1it71BXz7jo/uxu8D1O6yeG7hm+0Wmv22fcjU7SdL8nXPuOYvONMPtHD+I5ju55zzsX+Heu+5rohNzVCzPVCTG9FWCs7X3nCkP/Z/tbZ0naZwna5xj657hGF9wMb/gYaweYXPE2PudueI5lcF5gdNHb+Arvjm6gqW7I3SscwwtOutc4hjfcDXUFJrreJrp+d28JTPU87mixrP+S0HIp0uuG/72bYVZ346zNIiwsIywgKbaILBChAMKuhXPq4W5VcGEnmteCopVAMYkW9Dy71vmWj//4T4lUrlKrxRKpTK7Y15idvkoUcoVcoTzeNZKINVcmuVy+vy/WgMdxvaBMrvmH5gAlV2gS3aov69wSlUqlGU3StJerlKq9ffFx56BCoclbHI8sHRuslGKJ5CtyiL88R3MBUyqV//qNV+oYLT59/qy5OH01O21sbIk09tkvbVEa6rChqZjd2PqqdYt2dr9SkK/r3Osbm1si0cbW9vbevkR2tLdZL98JkogCpTt+h6rEz4cZH9VJMnGAWh7+6SBO4179qI7+dPDw82HSoTLiUBnyUR2k3OOLNzzU8gjlvp9c5KOS+B+pQ9TSAMWut3zfW/TWY3edJ17nrT113n3JkHxgKkQein2BWuJ/oIw8UiceqbI/qfM/HhR+EAW9+uD5UZ356aD400Hx58OyA0Xa87fsxZdsuSzh00GOWpG8vOa+vO62J/aVyPw3drwHH9PrxoiDi06Dj+mPX7NFO74r7zjvNgWb236bO/5yWYRYErYm8nn3gRHYm4WvaSwednm54b4r9lta4zx65TL8nN40bV8xiisfxQ4v01fWOM823KVSv+lnrhWDuMZx4sAidfE1a2KZ0THl2DnjmN0J+JZCY5pQsY1Ir1xLeibhYsGYYe1gcItDSDM8qg2d348bWnR+ty5YE3m//OAp2vXvW3AqG8Kvrnnt7wesiYRP33DLh+wbHpHei/irG56DT50TmjBR7UD6GClnglA2T8oZJLQsUKfesUZfu1RMkdK6geYp+5drHLEk4MM2b/aN0/xL5vRrt76n1MpRXOkooX2RPvOGPfaKkTGBjxkCkicJ0cNYvzZkyCAQM4UPG8H6dqC96pGuJVBqLsSlyJrZ4KpfPY1oTwgeBgn7Md69GH4PhlkJ9W1HRY5io8eI3k2okC7Mw1G8TzParQzGLAQzSyBuZTBWKZSWA8EmWBMybF3r4a71MKcSO3BJ0rdlL+3S/cgJFrQcEKcayalBuRTDudWIqGFs1DDArYVxauA+7Sh+M9KnBwgcwQUP4vxbEJ6VUFY5lFkFZVVBWVUwYrodOtGKlG/rUg1zLoPSS8AO2XbsKgQ5xdY+2ZaeCaKk2bgXwMLqCOF1+KR2bFI7KneIkNlLDK5FBTahA9uw0YP4uBF81Cg2bBQIGcRE9OOzJ2jZj6gRXfj4QXzWNDF+AJszQalaohUuOGTOkdJmiBkzhOw5atasS8oUMXYM61GH4DWjBF0YRhWMXgK1zwGx6qAuNUS9ymGDml5aOeDWhPAZJnj2Am4tSOdSmE8jLrwPG9SB8ayACysx/GIMrxAV2ojmFIBpaSDXYphHA8KjAeHZiPRtwwiaUAG9xPABirADGzqIEzZhuc3IoFEgZAwIHMLwW5GCZkBQh/dtwjsmQB3j4awCCLsQ7JRmR4yxwkfZupfhXStg6FjL+3yjuyHE2/lZVytGtLJqTDKDdErKzxZMGPhiDTh6Bu6GRtzbBlyzM5EZf8mevpBSdDEh9UR0+Tdh1X8MLvhrSPJJX8czVIMfsdd+wN44Qbp5hqF/hq53hqZ7iqx9injjAlPvipfheab+KUetH4j6f3IP+g9n5nn6df1AEx2/Ozc8b19j6V+i6lx0uHXZSe8CVecCVee8k84Z2q0fgetn6HpnGHrf4bVOMfVOeRr+4HjzJxeDU24GJxy1v8fp/U9+8l88KT/RtX5y0j1B1TlJuanlbXTDx+iax+1Lrga3hCZ6QaaX3W9f9jQ876x7Gqt1mnjjHPv2RS/DC876Zxx1TjvpnGUbXOAaXeXduca9c5ljeMnd8JKH4Vmi9jnyrYuuBlc8jG4G3dOPNtcJNtPhmVx20j0REHMireF6KFw7/IF2pJVpsi00HwIvgiKLoA7lMMciCCHdzqkY6teDFbRhHHNA5n7GoZWhkseP5b39Cs2+3fFrXa1p49CYnTQLFjKZXIMi4t8ejqQyjbwh0fidpHK5XCEWS2QKhaZI6lgJl0jl8mNKIZXKJBKpJn+nKQ5RqlSauT3N948piFR+fN2SyjRURvHVmCuTy2Syg4OD3ya9j9Hi8PBoY1O0ubmliVBsbW1/eeNvr69virZ31jaOi2a3RDubW9tbW6KNra3NLZFItK2JYnzJW2x9hY3N7Z29zS1FdbW8uWN/s0eyFXKgiDxQRChl0Upp5JEq7VCV/lH1UCEOUEnDPx2kHKkTFZIIpTT6SBWnlAQdyEMO5OHKPf8DeeRHVezOW97aMkMqEqhlASqp/6EqeHfN8/kkeXfNa+u9x+4HN/kub+O129YH9wNF5IEi+VCZfKBIVcozDpTZ++KHqx+89vcjP6oyDhVpMkmsXBqzsxs5s8J4txYglWcdKlKfr3Mev2e9E/GevOY0jNtndqDze4GOGcqLt14ScfDalvezd9y3m94v13iLr7gLLzyX3giWP3jOvwsktD/CVZc0T9jPrrouvHKrGSdXjZNrHznm9RJKh4kNU+SBFdrkK5elNc6LdfepVcb4M+fuBcr4ivPiG9bSG87zt+7Lb9jVw6T0TkznskP/Cq14gCAstCRlMbXLpsjVwZ7ZZkFlkLGnrvv7/u82BS/W+Pv7wTJp+NJrbnE/tmeBvi8OfC8SLLxh5vYCVY/Is+/ZM+/chlddMofxvlXw4Hpk1hi+etExb4yYO0SoW6A0LlHzHxHzxvFTbxkLLxmPX7mNPnUaeEJZXefu7Pq+3fLqfuHU/NT+YRsqrhmd3A9E9wNxw9j4EVzyI3z0IBDQhgrqBaIf4aIncSGjQPAwzq0W4VwCds6xPZ/fYFSX7dNsyW1HsesQLmVQ5yKIVzPSpx0tbEPyGxFBXZiADgynEu6UBybE27iVw4TtmIA+wLcb49GAcCmBudTBHUrBkHCzO4mx31Y8ozZ5utcj2PVot0bAox3NqUcxihHezUh+E5LXgWTWwF2KoW71CE4Xkt2OdG9FChoRge0In1YkuwrGqoLyO5CcBji1EIRJsSFk2hHTQQ7ZYGoBzCEbQkqy5hVBOPlgQQnUrxyW2o3P6MbFt2Ayewjp3fjkdmx4LRDUBAR04Xw6AGE7WtCCCOpHC1sRfk24lHFGVJ9jUAc6b46cO0fOmyfFDWATx/D587SseVLqDD5sCBfcD4SNYoMGca6lUEKijX0qmFkDZzTAXcrhnDoEoxLCqESYVlb9oeIlMoPjkGvDbce5taBdG5GMOoSwDRPUjmbkgJxSwJ4F6NhOcsogIXWI5F+P8SxGU1PsHNNsuQ1odgWKlAJilsJ92pFBgxivRkT4EODXjXarhvv1o4VdSJciMDULRE61oeVAggdwvHKcdzk5YZKUNEMM60Z7lSGccsHULLBDGgSXBIJEWNuFmcPT78PLaTq5GZdymy/mdd9O4luHm1pFW5n6mZkI7xl7Gt7imGvFBF+KCz8RGnnaz/M8G/Yzw+qkp9u3EdXf+fpe4Oqf5RicpuqedtQ5jdc+Q9A+jb9xGqulxTHQ9rlz1dvoMs/ghAfpm4Di7+yhFxi3dIJMb/HvXGfoXXPR03LRu+Kke4Wud4Wlf5mlf8FZ9zT55glA6wTx5nc0nb9Sb/3govujm8F3+Bs/kW6dZOr/2fnWX4k3/5dX7DdO5O8wF/+Mufpn4PoJys2zDJ3zzjo/O+ue5xhcdNe/JjC6xDe86H3nvIfBGcqtE+irJzDXTlFunXXS+YmsfZJw47SL7nnm7TPUW6fwN86Qb55x0r3iafQzXfc06eYZV/3zApNrQWZawfe0Qu7fibO8GXDvPMvuzyndl+J9b4Tc1w68bxhhYRFtC0qwux9rCU62QeVDEIk2hByIQxmSlAOy8jdxzWK9ejynwOLkjo6S7R2F+kBTLX5cPC7VrFNo3K3y45bAL2KGpnhcqQlYHP/5r1Eavkx2yxUSiUwml4vFErnsmKlIv7AGqVSmOM5qKMRiqSYfrhlKOj5tyeQymUzDbL56qzSMR3O5+vjx43+jcn/8+GltbUNT46EZt9jY2NwUbW9sbW1v7x7nujUjFl9stZubW5saXPmykvR1ylsDHjsSiWR3V+nOkeNJ8vczckm8WhailsceqVIU0sgjdcHnw8IjdYJCEqVWJH8+yv14kCXdDZfshh2pU/e2vLc/uIlFXkppxKEyWbnvv7nqvP6C+e4pY3+Dp5T47W94br9lv5yjLD+yX3/D2drw2t7gPVukid57HigS1PIUtTxJLUuUiOP2dqPE+7HvNwOevmZL9kNVsvDdXR/xfohcEvfmA+/9Ov/NepL3eG/n8+DHr52bJu1zuzHp7ajCXkzjBHHpDefDhnBty3d82Xl+lf3svfv4ikPzBC63E53RhioccfHuq8dWt8a1urRNkSqG8CX92IQmWGo7sqCPUDpCTu/CFg8Q+peoQyvUwSXqyLJT7yKlc96hbpxUNkCoGSU3jNs3TTr0LFIrx4ilI/iWBfvR1/SBZ5SwGkhI0YOrRdV6BXVlncTpZcb6lnBv1/fNGm/pLVe8H6qSRuztBQ4v0NPbkb1PqeOv6UOrtOQedHQ7PHMSlTmFz51GJUwC/m0oYQU0qR8oWyCXzZGTBoDIZlR6Pz5rFJ/Qic4fJNaOEvrmKHXDxNZH5P4lp7FVRs8zetEcsXyBlD6IFVbAhDWIkDZUZDc6qhcd0IR0K4SwiyHu5TBuJZzfhAjoxwjaUE4FEG4jQtgOtmvONqtuZtYQ6AV2pFRbbKyVQ5otrwXp3wt4t6L4jUh+NZJfg/SqQXpWILxrkJ4VCGYhlFUC9WpEuNcjnPIhtHyIWz2CXm0HKo+7UPuU2e7OLLNzb0Q5lyGcS0Fu1XZOJXBqLpiYbEMtAFFLIA5FUEoRhFYBdSyFstuQIWNA2DDg14Oi54KwMZbkNDvHPJB9gR0hE0zKATOqEB5NKLdaBOahtXMGKLIBldQBxLegAqugVZOUoVVG0RAxvBrjXwr3KYL4lkDcckBOORDXUqhbBdS9Bs6twXhWA36dmIABlE8XMmIcG9WPDW7BxPRhI/uwEcPY1Bly8jQpecohchwb0I0NbLMP6iLx6tGcUoCUZEfLhXp0o4X9mKBBlEOOjX0+0qq6wrih2r4MT8yydSgAE9PtsMk2+CQ7dgEmoBEV2owNbyGEtQLBTYjgRqRvFYpbCGfnQVn5IEYemJYJpuciKFlgtyKUfys+dpoQPAwE9GN8uzGsaphLGYxTjXIpgrLLAHouzDENKmhBhY1geI0wfgMyfAiXNE+InyQGDuP4XVh6CQJItsUk2mGzwLBkW1i2DTL7gXUcyDwKbh1lBs8BY4pgZoHmOm7GBu6mRjwTs6A7d8OM9f2MdEOMrweaXBIYXXDRPenp/M3D2u/iYs75W55z1j7jpHvO9fZZN8PLrNtXqLoXnXSu8O9ccte/4n3vRGjMHwWRJ3Ha5531LrENL9ENrnGNDAJMjYJMDUPu6njfuc42uMwy+Jmqe5qo/QOg9Res1ndUne9YBt+5GXzPuf0dQ+8His6fSVq/w5z5Hena71z8f0eA/jvy9O+QZ/4H9uzvKRd/T/z5JPXGj/Sbf7C/8HvkqX+Dn/rW8eKPrtqnnHR+dNb+o/2FbxHn/oi++A3+5+/sr/1Auv5H+0t/Jl7+I/zSN/Bzf3C48GfG1RNM7Z+cdM446Z5zM/yZY3SBe+eCu9FFgem1QLOrApNLfOMfUytPRaVddjfR5hrrcu6Y+FmaPbSzTbe1iLSwirZEptmhc8CmkRYmQXeRkajByT45T6DQ1ZG2tckOD6VSmUaaVh6n5JQyuUIuU3yZppDJNME6iVSuVIglUpX64IsU8etPpV8SFRraIZZIFKrjde4vvlipQqHUGHA1OXC1Si2TyRVfsESq0ca/AJLmR2KJVKFUSCRShVy5vy8+PDr67z1RRx8/bm6K1jc2t3d3NQBwjAHHX7+qF1/w4FgGP+6g/bKjp5nb21nf2BRLJGKJRPH3vytra+WmppLOzm1x89pzxvvnztLd0ANl+qEq59NR3tFB+kd1jqZG+/NR6afDgiN1zqfDYrUyXbzjK9n1k+6Fi7dCdz6wJCIPhSxw+73X63nHzRcuW6/c9taFe1sBr58yVx+7bn7w2hd5727y5OIglSxaKU1QSBOU0iS5JPHdmv/citvCc3bvrGPHJGX+OXt3x0+8F7C+KXy3zlvb9Fp+48npqWB0dkw8Z7VNEQp7gaJeTNMEcWCBOv6UPrXiMrXCGHpMX37j8XrN6+269/Ci0+ACvXEYHtvjZ1nRH9FAye2Gtc5QKoYI2R3I1hlSzxP77G5Mchs6oxMo7MdVjRIGlmi9S9S2OfvqYXzXLKV7ltL0yKFsjFA8jOtfos+/Y7XOO+YPYAuH8Rm9QMEormQcV/4IZl+f9Oe8Zy7dvcvv/NY3uNMvGBPL9JEl+sgS6+lr3ov3XmPLrlFdfsLukNxpl4wpim+vn21V+eXq9ovVPfq1NZ7dHkH9sKBudNIIJnkEiB/Cxg9jwxuRUS2o4BpYaCU0rh5eM0xcfO629NJ97gWzbd6+aBSfNYyL60LHdaEzJ3BJA3j/OpR7AZhbAglpQwZ0oATVcH490r8HzWtGsspgPl1o/z4Mvx3pXgd3qwbx23D6dT225Qm0VEvCQytKig0tzZaabscqgXqUwzglMHY+1KMYJqhB+jeivcrhzlkg5xwwNd2WkmbnkGqLS7DCxVvjk2yJmdZANt4kr1KrYuJueTmrhopLQFzNKNQtr8ekYogJFuREG3SEJSbBGp8JwiXa4BNtgXhrcqadaxXUswPl3Y/hdaBY1TDHQrBDAYyah8E8tEEl27o0ILmdGCDJBhNjFdOIa1+i9TynNc47x7eSK+coNU8cskeISW3E6AZ4bCMyrgUT2Qrwq+CMYgg9H+RaAGVXY9j1mKBBXMQYlt+K9GrChA0Q/RrRnCKoZznMux4ZPY6NGidED1GDB/CerShuHd67HRs8iPOqxTErEexajEcX2qsHLehDu1TB0Ikwi6JiRHM6qx1sXwwjZIBxqbaEeCg23pZZiOSXoILqgKhOXHQ3kNhL9qsEwlrRXsVwRgaYlQ2jptviH1o5Zto55yBoKShmAcK7BRk2hA8ZwvHa0J71OEomwj4VzKqEe9RgXIvgbsUofgPKtxUT0gUEtKAEdWivSsC3E2DXILgtSHSClYW/GTzWBsiAQh5a28baQDNA8Fw7aLaNdbyNTYI1NB1kF297L8DcWGhm6mNmFm5uEGlxM9JCO8z8erDZ1QCzS153zjvpnGSR/hCS/21U5ikvxDkPvbOc2+ec9S87G1ym6J631znnpHeGdOOMs/n3EXlnPAk/s/UusG+fo+pecje6GWFuEPfAKMrMJMbcNM78dtDdW0JjLU/Dy0z9E3jtHwna3+Fv/Al9/S/2N79nGfzFzeDfiJdN+IjWqZ6OJ+PtK6/bF6aEWcHV463tiwNdT4YKeit0uRb6Hlblg3VdCwOdMwM9i8PsPL/fE38GhxPqJlvDS+Kowcz26V5KGveuL7xxoiOlIeci5TY327dnZbhneZhbFPAT7db35BtnGPpnGQanWLdPe9w5zzY673HnHPv2ecHdb7M6fhLytXzu3gox1xHe0/YzuxVpYZkNvh9ledfXzDrR1iLB2ijQBBKFqB1pkqekqfX1DosK5QcHmpf7sTghlsjkin2JWKFQaF79GlVC9TVvIZFqlG3NSUrxZRpPI3RrhAeFQnlsmf0KPxpbrUJ5nOKWKzR9tNIvw91KpVIi0ThuNR+r0OgcEqlU44lSKpT7Ysnh4f8TKn5Fi7///e+a5MTm5taWaGdzc+vYJvtFkNjZ3fu1g1a0vb6+sSXa3twU/ZdGkE2RaHv7w9r6vlhy7OtSHyjX1tVONIU9ZXtl6t3LqOfTuI23zL1d3/29gANllkIWe6DK+XRYrlIkq1UZnz9Wfj4q/3xYqZA9FO/7KeVR+9veH166rL903l/3kO76ysTBb58y3q+4SndCpPsR0r0IyW7w+jvB+pr31qaPdC9AvOMv3vFXiDf2VzcAACAASURBVKOke+GbG/7LL/kjc7TeSXLfDLl9nFzSjS/uwg/Oujx/JZhb8ppb5g1MCnvnXLrm6YSG/rLpxOFFcmkfUDtEnH/GefKSM7zgNLhI6Zwm981T++Ydn73m7O8EPX7Onl1ybF8QoOt6fNti8rrs8nqAx6vuI08YJQO4vqeUsWdO+T1ARgemoA9bM0ku6MW2TNsPr9DLBvAlfZjWKXLDOKFyhFA+QqibtB9/7trz2KlkGN8wbd+3RMsdwEU1IPPHiTEtSE4WilzkYVLe59rWRmjpcWhq1q4cJTZn5nWh09vRae1YRkPC9fJxm5J63fLOs+VDN4oH7mXkmyYI78W530gtul3RyW13ChlEBPei2YVg/yaUsAbOLYB4F0N8S0AR1fDsDvTIovPjVc70C2bvIi2vG4hrgMe1IJO6MdGtqKA6RHwvTlCGoCXbOKfaMrNA7AKwfyPSvwct7EAGDGL8utGCdpRPL0bYi6HmgAjJts4ZJobZ2TZVlcIWgJln7ZoN4pbBnNLsqCm2lFRbaoodIwvsU4f0LIP5ViPDm9HsfAgl1dYh2dYx1dYlC0RJtcPGW2MTrEkpNtiHD+DRsLsJvmdKlq7lVRsnJZ7MG/t96RtYiS+vAuxVBXXJBhESbHCJ1pwauLADzamF0wsglDQ7x0w7XJINtQDs3oJ0a0BwOgH+IIHZgsRm2eHzIaQCKDrOmpEF9i9HFA6TupZpg688iqbp8f3Y+AEgeQhfN+dUP2ufN0AOq0MH1yNj+wn+HXj3SjQp2ZaaD2Y1I/j9gKAdxaqCc+sxfk3EiE778AG0TyOCkw/nV2FD+4GQfqxXHdK/Bx0yjAkfw3q1olzK4fxGB14LyaMLxe1Gc7vRXr0YegXIJoWpXTaKaY2mVdkRc0EuNXB+O9ajBsupRDCzkN7lmIguXEgbOvuRQ9ogPXfWIaHPMaQZFdRC8CzHOmWBHVJtONVI314cvw3JLIHwGlFBgzivJoxrCYKcCsI9tCan2TmXgDkVgGs+wjkbxMiDMPMhrAIILR2Ei7ahZsNZFQj3BhQmycbK39zS3xyRZIdItYWm2EKSbGyiLK0jLawjreyS7EDpdrYpdohklEW0tVmIuXmkhUGM5bVoy+uxltfDza8FmV0NNLsiND7H1LnqDoVmlIc0DXJT/U251pdZBjd5RncDzQyEd7W87lxh659iwf49pvKcx90LnncuuN3+maJ7kW140d3wIsdQx9fUJPaBWZKlcfR9wzCzG3zjCyyDc4zbZ1z0T9L1TtB0vyPf/CP++h/QV38H+gkRTv/tW6xtqPOXf/1q9MxuKSQGUJUq5a/f6Sz9HfJ754fu//z8j9G58aTi1F9++SW2Ph0VRfvlP395/vJFSHbUnnT/+Cx/dEDNcP89+twPTjpn2Ian3I1OCEzPeBmf8bl7NtD0TCjhDxk954Kx13lG1wX3tIPMtcMsDB7a3ksFmT20fhBhaRZvZRJuxisRjM0My1LSD01MD8LD5RKpWC6XyeX7XzrDFZoGWaVKk3X4mqQ7vi/9mrdQa6DiS7OT7GvRrOYkpeEWmjqpL4L5rzt6MplcfXCoMeZqIhrHGsnxJIZEoVDKZQpNnFsikapVB2Kx5Oj/YhX/BS0+f/68s3M8vr25JdoUbYs0Q3jbv+kh395dWz+uLt/Z3d0S7RzjytcyQdH22vq6WCLRuIM1cCf79GmvrV1l8UDh4SV9NvdmKfH5NPXNc8r798ydbYFS9vDjQenno0q1KkMqDTtU53w+qvx0WH6oyj1QpqsUsZJ9/51N7s4mf2/TR7oXIN2P2nrv//4ZY2E+bGgkVr4fvLUeurUe+GLVvaoxIC3/YVJhdHh6zMxs+NRs6NgMp2XIOS7PVxAXFJDk75MQEpXnzYsJ4EYGs4KjkKxUOCfZIyw2qYLXu0AsGI9zrG/P7iQ3jhCWnns+f+0xt8J69tJrfoU1skjvmHEo7kE1jQBLq+6v3/L6p90YLY0/Fa0I2/PrHtk3TpJHnzr3L9DaZxzbZxwqhwlpbeisNlTpAC6nG0hpQuR1okv7cQWdmMpBbMUAtqALk96CjK+FJzchkpuQSU3oskFi7yK1d4la9ojkUwTyLYKElUH98qz9Cu5T8oXWpT02Zb3M2gLbiq57ha2hzdzYHh6zIf7H/GnzvCJ6OgGbSsNkUNHJJNJDEDXurn2UIRAF0k0ptqvJDe6D+XbCGfkgZi7YJcOOnWEtLLANKYfkduDGnzDGl136F2kdcw753UB6Kyq3B4ishgeUwwIaYAEN8MAmRPwANr4bG9CIFFTBuCUQr2oYrwFun2yNj7e0T7V2KYYwSiH0QhAh3gqIsQQi7kKSBLcrHjH6I/178N6NcK9qhGsuhJEN4ZRAuWVQjxKIfwvGvwGdNkYsmnfImST51SJYeWBBHZJbDmfkgp1y7PhtCGEvWtCN9mgAOWXds0znnyuZ/bn88b3ipBOlg6j2xJgJIG4KGzoCuJSBsYmWns3IkFFc4ADWvRLJrUIwC6BOBRBqIZiUbkctgbo2oRhNKJcmJKkQgki0QTy0diwABw/gAtqRaf3knhXXlmVq8SI5ooMYWE/I6MO2LDrUz5ALhwmJrZiYVpx3NYpdhvQow7PK0fRChFs9ilkFOJci6CVQ9waETyshbtQxfhobPYL1KIU5Jtoy82FBnSSfDpRbKcS1AOxeDXfKg5NTQJREODraGp9qQykEkzLtHPJALnUIWiUYXBJ0u2YYU+9LLbaklUOEfYBXE4ZRCHcrxPg2EPjVcK9yWHAzKmmYkDRKTBujRHSQAzuJvp2AXyeG34Sk54EYxRDvTpRvD4ZTi/BuI3rW4xilUGKyDfahtX0myCEHxGlAcluR1Cw7j0qYsBnBb4AzC8GkBGtsjLVjBsizGe3ejMImg2yDLO0iLVBFEGwtEqhEQFPsQLGWiFwIIh+KqoDaZtpZJoMeZNg9SLYxibG8GW5xPdLyRoLVjThLrWiLaxHmFwJNYPHkrvHO92vrW9vitbXNp89XwsvjbvHvmIWZ3/G/p+VlfJmld5ph901s3RkO6IKz3nma/iWO0dWAu1eC7mqF3jeOszRJsjRLsjKONr/FN9biGl1yu32WYXDK1eBHis6PrvrfMfW/d9H7D+SV30FPgyOcfvnll/Thp5dY9tddTKIK4//1j3/WD7cCEXSpXLr8aoUbI1jf3lx+88yQbXvTxfySi/H/xJ6zj2TKFbKuid7o4vj//Oe/goriQP7Ew6ODmcXZ7qHef/7jn1X99cHlUaqPB0F1cf8LdfavLvonOEYnWbd/5BiecDU4HWR2Nsj4u+T0H6KyLwZYXXI1uMIyusY3ve5771aopXG09d0oK32/u9eY+h4Z/JU3q0eb24d0+oG/v3xLJFWr5V96nMQSqVKpEkslcrlib1+i6ec47viTyTVMQmN1VSiUGk/U/m82KjSEQ/kbCiJXKPb2xQqNoValkkilyi++WLlCKZcrvpidFP81byH9ooLI5F/hSiJVKlX/b6MXX9Hib+sbW5qAxeaWaEOzjqeJ5m3vrG9s7u7tadrIf5W7f81b7GxsinZ2dtfWN6Qy+Rcv17FML5ErJEqVpKxMAQIpGlpUauX71fblUafVJ7TtbZ54l69WZHw6rPx8VK5SpigVDz8eFHw8KP54UP5RXXagyJHsB4n3/XdFgdsbPuId//2d0N3NsJdPnPOLfIsqEsSiwISc2IIKv6lpVkRSLNnzISMgCuqcxPSP9ksI8kv0jcsVBidGufgkuwZE8WMi2WHhEZlCAieBJnzICIoFM+MFMaEVnZyJJfuJxy7OtS3ejanj805j886Ds5SRBZepx6zpx6yxOee6PkRVH92nPjCyI7F+Ki26u5rdXB3Vn0yu7ojvCmycwOZ3ogs7gJQGREI9NKMVldmGrhsmVg/iUxsR6U2Igk5UeT/QMIxrHSc0jREKuzHxdfCMZmRBBya9CVk5gC/rI2W0YeMb0RFV8KBKcGoXqm6IkNWM8siwdkuzye+htj1yrR0kZrWRIQWlJ3OenMkfOpPXC5TlJjfhA4vBXjk2/hVWQbW2PhV2XoV29FRrYpQxNNZBJ7cHqE8K6IJyKkHYGBunRCuffNvQMnBuF9A25dAy6VA/TmqetK8bIxX1AGkNsNw2VFIdXFhg55pq5Z5n51MHD2lHRvUDwb3ogC6kTyfStxPl14n0bkEwS8DERGtymi29CMyqhLCqIdhYS2qKLSPTzi47WqtowLaunt7g4VEKFtQieTVIjwpYzAgQO4LhVyNCOzCR3UBAIyppnJDwCB/chfFtRLGLoa75YEqyBbsa4lwLdyyFUusgLq1g11YUuYlD7XSnNTpdrhi2rUxnNiI8O1GevShSPhSdjnKogbm1oXntZK92IGQEFz6G8+8GOBVwVg3ctQ7uWAh1LIUD2WBsPgSVaodOtKbXQnkD6LAJXNoMsWzRoXiBXDBnH9YO8Cph2YPY/pe0vlVazwunyhl6XBcppB3g1mIYeRh8sg2tCOxaBnFIs6Vnoj1rcf+Hr/OOavru+77Pc1/X06t1V23tcFZFRJQtM3vvRSBhhb333mEGCFkkZJFAwt5DZLlxt1pra5eXA1kimeCobR15/kiwve9zrtvD8ZzA7wSSP36ffL7v9/v1ThnEZ48TKy9QC0eIiSp0nAwbJUaF1KMy2hgFZ8gZg4RgESyYDw/iIQJr4EF1aEo5HFsCwpWCcMVATDEAXwGii+EhcqinUrhfeY7ID2aKoWFKFKMBzuAhM3touUPEjA5s6Uly6Qgxsx2T1oIrHqRkdBATW7EJbdgIJSpYBAuogwbWQsMaEemnSIn9xHA1Nm2EkH+WktiJJ1WAaHXwYDk6YRCXMkRMH6FmnqJknyQVTZFKTpOjFEhqJYglR8VocHGd+NhuSlQ7mVyHgBYDCE1ocjMWUw+DFALhlWBCE5LUioaK4D7VYG8OGCCBuwqg9pVgu2KgHRt0uARwpAq8r9QLUke9+O3ll89erphXjEajyWR+sfpydn4utS1/b77L4SyvA3Hu+1jH97BObM/nbSuq2pvovDvNY0+06/5Yt/2JbofSPI4X+7jUgLy4YF8+xLHY52Ci274Ip53+Dtsp9tup9tuYDpv87TcG2n9IP7KOsAvFDrFYLNltreucN69z/a98QanljUU62GzH8n74+MH9xw+yavNmFh5fuXN9HXTbOpcP/h961/8h7KIXRxiNhtGLYxVyjuX123xlFSzb//mzZ9duXlf3tvz+6pW4X76RudcuzWdvkvu2APvNkU5bEl23s47vjHHZmXHiszyPz0v8N/G6Py+K2JfkdjjL+3gJ8HgJ6HCa1/4o18NJJxyS3B1jXLIaC2Zm5148f6nX6Q0//2x6sqQzr1gXBVtKzrQ2D3R688qqXq83GE0Gkw0Ha8UI2u77Or2148hsXjFYpQu97cuW4LMFMvQr5lXr0ZZ1w9DrrJ4og5Vla91I7v37vtkW+baluG16u63l26y3OqOWl//444//OC3evn2r0+nfkzxmZ+et/ak2cft9SHth8dHMY5trdn5xdm5+dm5ufmHRupE8mpld1un/2wTT26C4eqPRuPrc+M1N4/z8U4PJtPLy0c8TP9+In51JWHqS8czc+OpF2+8vW18+b1oxcZ+t8F8+Uz0zK5eXa8wG/vJS7vKT0oXH+Q/vJc08SJ1/nLfwqPDn7zPYnNKssrqBIXZoam1WWcWZM8lZFez8utzsqsJ0dnkep5CrisdFswXKnL6RohvXKhsU1c0d7NbefHlXTHZNjqovZfxy1MiF6MHT0VdvMaauxzROlQa1Dbs3XU7r56pGGZMXKT2TeO0Y8fSV4Otfx2jPl8b2tAMUY2SlKEVbVtaXIx+PSB1owMhbSlrwFVpYXQe67wxT3EdqHCaIh/CcdlT7lH/vuQDFCKF5jNh3lnJy2n/iEn38En34Iq19iiIexGvGaKcuhsqHSPweLLcHX9yCSm6AxPHBsUIwpw935Xbk5ZvhbDUqgguQniR//0P8pesszRA6UJFzWDiYok2VDVM6ztH7pgO0Z2icHmycCJLSBC/sQZcOYgp70bFSMLMORJRlH5eeZLTlBXD8qGxAQgOU148XnyQpp6iCU6RUFbyoE8ntw9V0YKSDhK5J+tmvWT2XGeVdmDghOKIGEFwFCOQAY1TIhG50XBcyqQ+dOYTLHMJlDOOyTuLj2lEBPEiIBJbcj41uQSSoUBXjxIpxQmobilKHP9qg3dd0NqUVV3mWXDJOSu/FlZwhZ/fjYpWo7C58di8+Vo1JbMekdOMSNJjEdlxGFz5RjQxXkgKVtJAWHF2GxAnItOYAfwWSLgQx2sPc+0Y3tM4ChFnkejBFCGVoqGB17XFlF7Ytg94MZ2jArG5EVCc2ZYRQdN6/ZJqWPkZMGCWxOvA4NgRVAkKWgzAVABLHj9HgF9qGiurDJg/iqq7Sas4yyoYDcgcp6T3EmtMU7a2gtu+CNLeDVN8yuVf9syeI2eO0lG46mg3050PjOzDhUqR/NSSID0vqIuSeoeSOE5NacSktpOK+4KJ+RqQQHSKAZY4QCiZoya3kOCU2ToGKFuPT24IS26ghIgydAw8RIui1UFwpEMcGUqp8iMIw+5YL7i2joS2BLA08TIsNVmJi1di8PlLVaWrpCLG0n5DchI6VYNJbCYkqXEQDPFqOjFAgWWJkkhYTJUMHi+CR7diYblJkGy51hJjUjQsSwGgcEJ2DZAowoU2ImFZCfBslTIYLl2MyevCFY6TMflyMEhXAhVGrwaQycLgGkzZBC9bgEWwgqgaKFSEwIgSaBwMX+gGLAaA6GJAP962FepaDPOthx+ugR2ogR6rAdmWgw6VAuwrAoQLvst7a169eP1t9bl5ZXVlZNZtXzCurb169Gb9z9jgHcrAMYFcOOlIJOlLo+VUJ62PJqS8LQr6KdtwX5bwvxftAnu+BLK+DqSccin3dq4CePMjxWrBjNfBIgff+4GNfBDjspNp/EnR0a5DjRordeordOuJeRHmsxWLpODMEj8M5BnqXCivfvX4r7lceCjsxvzD364N76eVZj+Ye/fr439SqKL8M4kbUvnXwT+nFkUajYfTCWFlD1bvXb/Ol5dAUyotnz2/c+RqRRr5778cHS4+cUkH/l7JzZ+yxLVS7jcEOW+JdtkU6fRp6fGei+xeZTpvrBNvKyvfk+u5N89ybeGJ/uvfRMsixUuCRPF+79BOHY47XtJXp9YbV1edWX5LetGIwrRiNa6xAvX5lZWV5WWcbHmazTm8w2EgeRivYw2w265Z1K2u7hQ0JpVsrSrLhpIzmv8QMvclkfvrU6rvV2VYQmwZu8z6ZTKbFxaV79x8+faqzWar+VuJtrVGynnQ9XV42mc3/27T4448/lpaezs7Oz88vPH48Ozs3Pze7MGPdLR7Pzs8vvI9T/A1dPv94bn52bs4a0JudndfpDFYNx7oZWbcqvd4GSjQYTcbVVZ3BaF5Z0evNRtPKvW9Fd68RZx4l6nQVL1YVv//W/vvL9hersmdmwfMVudEgnF3IW1jM1T0tX1osm32Yde/H+Ps/pz1+UPTw17wfb2e0dZXmVFRrO9hdvezBgYrbX6c298UPTSRduJB299vUibPxTX0RxXXZZ85k/Hin4Jcfiu79WHDvbu79n9JGp5k956mnLgdNXA29cCNw9FJs2cma9F51UGtHVLs0uE0GUPWw2jXRfcKkXq5yIl88WRTVraZqBpld6pGz6a0jpLJmeLUGnKliejYMpWrzZH3ISg2irAUuGyAqh8mqEVJdO4rbjmoaJrVP+HdP0dvHKRPTjCs3WFdvRFy6wZy6RFcM4XldmLHp0FMXw0S9OGEPtqYTU9mK5rRhS1qQSQ2QdClMO+E/OR0i7sHF80EFzajB88ypiyGdo1R5H1HUjVcMErSnyPIhUnUbtrQFUaJFRtWDqMU+QVWAGDEkRQWLbADTKoFBfDBenGQv7AaWx4XW+BW0IfmniKIJctUoIa0Nkd4Cz9HA0yTgQgVE2o+fuhzadZpe24vNlEOjagApQnCGGBpS6YfN86ZUApkSSJQWkdiDTuhGx3YiYruQsZ3IiGZEfCcqWotM70DXnSfXnCdzLlBKzxDjtDBUNeVoY0/qQHTlGVKSBpOgRSf34RK7sSmDuMRObOYQIXuMGNeOiVDAY7WI9HEC+wI242wCcGjUsWn4iKzZq0t1sP3sEXk7vhJE5JEPqCa2t9/261YwO+ihXZjQFghMmrFXeX0fv+tA05SnpNRXxca2pwbIoTQxLKwdkzBEiOjF0RqRZAGMzIcGiKFkLhhWw3SS1KD7KulyDKbMh1QPSh4iJrSTEnvxKb2ElA5SZh+h8qJ/3Y2Aqiv+1RdpGf34MDU6SkMJ1xDCu7D+YhilChopRkaI4YwaSFA9PGWAnDVJTh/BZ/aRS06Ray9RcnpxLCE8TospOcMomQjOHiYla7HRjchYOTZtkJDYh43rwKQO4xO7cUFyZKAcEdFJiOuiUKRx+1uuYHsqIlvRrA48qwkTIUZnthIzW4mpTci8VkySApUkIycrCfEqVFonLrMXX3khIHeYVDxFTuwgMgRQphgRqsZEtGET+8gxbZhwNZKlQNK5EGI5iNGAoPMRpCoIuRpMrgTTOfA4NbZkipzRi6dXQwjFIHwRkFYNC5ShCXw4ogwE50DgtVCMGElswWAEMEgJEMCD+zQgAHy4nwDuVgU9XgE+WgNxqIMcqYU61IAPVPl58Yhnbp1//fvrFy9evnj+4sXzF8+ePX/27Pnvv/2+sLgQo8n5jO25v8DvYAnwUJGvQzl4N5+7WXTqs5KivfGg/RnuhzmQI/VQ+xrwoXzvIwU+RyuBjsV+R4p8HEp89ia4fRbl/AXNfgfp8FaC3Wbq4S0Mu3Xk45B6xftb2PkrF+qbBK9e/XbxztWabtHL5y+FHTJCCn12cdZ6weLThd1Ux3WgbfT8CKPJMHphvFxabXnzLptfDIjCvnz2/Ob3tw4Eu/sXhj6ae3j30U++2dgt/gc2EQ9sJh7cEnBke5DjJ3SHz4IcvkgFred3bC9P3pPjvi/xxFdxHvbZ3sfKIUeLAEfKAQ5pJ1KkBTNLSysrz6zStM5g/Ot2bDCtQTV0axDAFZ3eYDKvGN47nd57ak1mnc5gNJn0ept2bd0J9Gvkj7VbvPH9mZK1O89kMhkM1qMqvV5vNBgMOp1+dWXV2pwxv7D43pi7xh9c49oaDEbzWoGrTve/TYtnz58/fPR4zmaEXbDK3daHVinblrqYX7Ryoqy7xRqxfH52bsGaObECTNb8YbYJZjQaDQaTyWR1gBmt4oze+Jtucerx3aj7P4XffxC+sJBp0HOeryhevdD+9qxl1SxfXGI/Waq4P5P2eC7v8eO82ZnC+Rn24/ulD38p/PVu9u2bcf/+KX3mXvqDn3P+/WPhwIWG4TNpE2fpX1+N/fZG0rc3EibPs3rHgi9fYN27HX//Tur9OykPvkv++VbczRuxvVP03jP0rin/zjG8bCKNquqESdoiVaW8roCGLqSsB9XQG0pVVjvyZR7CFph0yKNhDK1sbB1PvXGdee5SiKKfUt2Kqu+ElbYxqVKZ6mTq9OXw3jFmYx9B1IPpmvAfPB3UcpLcNERQ9GFbTxLHLwRPXgydvBj63bfpP9zOvnUz6dY3cX3j9I4xes9UgLgHLx8gKIeIbDW8WoNoG/PXjFIrNcgsKbRCgxL14JuHKewmRDQXkKdFtE/RR88Ft5+kyHux9a3oQhk0RQBKEYDSRJCoWhCj3Deo3JfO9qWX+lAKfchFPsRCb3yxL6Meso3X4VonTWiExzYCE1ugmb3o1A5khBgUIQAmCkDVLUhZL1Y1iNeOkGtakOUqZKkKWd6C4vfgGwZI6Q1QUoEXJscLX+LDUsGj2uCRWnhMByJUCWVIIIENkBAZLFwNT+nHZIzgssfwOZOErNPEhCEMvpYAaBBHnmSXTRPShgnBCgRThojsxKSeIqafIka2oJkSRFgTKqqTHn4ylTJYiBwQHOk8s1cydZxbd1AsdVYpdreMbWy+gpZHO2gn/kurO9h1PnogKLIVwJCCWWoIviXdnt+FrApwrmfbSwft5SOHWi4BOuuYWiRDCQjWgqkyCL7GlyYGRw74J4wFJw7jMF3VG1tnt2hn/Zp4/kI8oxFNE0CDGqFR7Zi4bmzaCDHTaqZqxYS3YqI6MAw5kiZEBDSimS3o6AFCWDMmTIbK7Mezx4n5A4T4JhSrARGjwab047NGCNlD+PwRQu0latEIObUbnzdJKjxDKTxDKZigZHQT48TYcCEyRotOG8bnnqUWXaYljBDDO/FBKjS5DkpjeziKZZ9rr9Fb41ktyAgJMlFFiFUi4xTITDUxQ4VNlMNz2rHJCkyUGJHRSUjvIKS2EdlnaWXnqNEKApUDJpQBmRJsiArP0uDCtZhQFSahh5zWSwoRIoLE6FA1PqwFG6nC0TiQAC40rRtfMkVJ7cLGN6NjFGhGPZRcCiWUwOH5AHCWD7oRgZIikHw4uRVD0WJQNVAgD+YnRQIkSD8x0qMOdrwc7FgDPVoHPVoHdaiFHqgF+DRSp3+6+u7N29//+OPV77+/+v33V69evXr16u2bt8u65YT2ws9LT3yV6rk3xm13pOv+XK/9WYidpVkbG8Y/La51yIc51kMd6qFH6iF2tRD7atDhKpBdjvfhRA+7FI9dsS6fxLjsjHP5ItLpY6r9BszBDdg963Au4IaTFovl/HdXS5WV/oURZeLq94CKl8+fw9KpbhGgZd3ywvJibY84QZiznXJ4HWKnf2640WA4eW6sQsp59/ZdnqgUEo1/8fzFre+/3UtzXgfaDM+k3Jv59/3H9z2TUP+k7dsRcnRH2LFPWce2Ew/vpB/Ynhv7ca368wLS7jyvvXl+drm+9tk+dokn7JNPOBcDSjtr5i5cfN7VrVt6arBl5Wz88PdUs32H0wAAIABJREFUj/cFdla76l/Gp795okxrUe1lnc5qcjWZ/4brMJmMRpPRYDSuLQdrz/zX8+v1epPZbF1WjFbDlcm8rNPNzS9aD6CswoneYDSaTO8VizVLrt5oMv/+n6bF69evra3a1kVhDQ81t1aNN/f3LPf7vIW1ndt6jfW8zGw2L6/Rd61rjsFoev+d9+iSlZXVZYPRuPq72fT9y1X+07nUhw+iHzyKePgwcmEh5/mK4OWq9PmKbHmZ8/Bx0exc6S/34x88SLt3L/X+r1n3fsr99W7eD7czvr4ec+vrpG+/TrtzM+P7b/MUo400WVtwk2TsTPqVS5GXL4VPnA1hdxbAlcrUdll5tyS6VQVTdYZq1dqRwq6xkOHT/kOTxMK2aGijliIoKVTg+RpwpQpaJIUUycAVKmhdM6hODS+V45ii5BRVZv8IYWic2DZCbOjGVrQgOFqkZojY0Ocf28QvbGN3DBE6hvwbewgVKpisG99zKuDkueD+iYDuk/49p/w1Q4RTZ5hj50L6JpjTlxNuf5N5YTq2bYTaNxEo7SUIOlGDk4zRsyHyPlL/RNDEBVZjL56thqWKQIUKaNsotXeCXt+KzBAAw2p9k+SQilZMQw+O344sU0AKJSC2HFwqB2dLQCl8YAIXEFsHCK30Y5b5MMp8WLXA4Co/fO4JSrHntupmRCMvpxURKgHGquHxWmgI3w+fe4Ja6JnRAO4epV++EjE4ESDvJQjaMbI+QssoVdRPUIyS+QP4gmZENA9IZ/sgMz3IVX6hCkhECzRCAwtSQIk1fpgSX0oNMLYDGdaGDG5FxvZjEkdwSafwiSex0d1YbCfHu7cveZQY1Y8P06KYcjhThghvRjPEcIYQFqNFBnRkOGjGjqnGPOVaD4HQo64UX00OqHANrHaPagXBW2o2ae4cbxmxE3U7V2c5SlqPtp8+rmwF8Ar968HwhrhPFbdOCNnYIi9gZSBaSHETV+xquenR2XGko/NQRz9cmQzTsvd3jhztOOXUfvJ4z0mH7rO7Wu54CIV2ytP7O855tPdDVLWhGv8gCYLVhI7vxWVPkVKG8Sw1KrwFHapAB6vQ0d0kphwX3Iyn8hGxrYTcSUrRNKXqMpV7LbD6PDW3h8gSIoOE0NwhSvYwJU6LzR+k5o+Q4tToCBkyY4BYMEXJGScWn6bl9lFiG1DMWlgAFxIqwYbK0QENcEo9HF8JRpcAyRV+hErCZ7LzhAFOhAZJ5ULCxJjkZnJuL65yhM4dDazuD60/Tak/R0ltRkdJkFmd1DABkiVB5IySWApUaBMyRIX05yEoAjieAyFUwUKlqIIxWvEkLVyKpFXDyVxYsBoboyQx65ABtZC4ZnTJGXJ6Hz6tk5Y9QEnvxyV1EEMbcQQuDFMHwTUh8Vo0XABDiGDEFgxKhATx4AAJ0leM9BMjfYQIJw7UoRLswIEc5cIc6mGH+dDD9ZC6s1KLxfLnn2/++PPPP/78848/X//x558Wi+X2wzs+tcQ9xd7707z2J7p9lXniQBlwf4bPgZiDO8sK/yX/cVd1ol2V91Ee8HAtYF+xz6FSn8M1oMNVIPt8vy+CnT4NdNwZ5rQtznVbqsfWOJdNkcfXE/atQzlCRT0WiyW7qXLd0XXr/LYUCNiv/3x988dvp26c/fOPPxgVsR4RUL1ef+XO9XXwHevAm/+F37cOtJ2SFWww6EfPj1dKOO/evM1rKIXE4J6vPrt19/Zef5fPsfbroNuYNfEWi0VxSrM93HFHgvPn6e6fJbvtINt/Rvtqc3HF1qrKXbmeuzO898S4fxXtap/m5Zjl41YN8FcE3/3lzu+RMWYKxfhUt2wwWu97ZvOK9VOyFRxrlQpsFdwmk86GGdcbTWaDwWC9Zg1RrtcbjTq97n1YT28wrCUkrP+M1iMpk8ms19kAUKaVFevz/x1Ya15ZNRqNJrN5YfGJ9TKj0aS3Hm29P/ux1l1Yk4A6/R9//odpYV5ZXVhYXNstZt9H7ayHTraCvDVPlG1gvKdFPVnS6fXW0vBlnc5gND7V/bU6/TdxxvaWGXU6g+nnX4zT10zL956vtr5crTTosh/NRM/MxM3Opfz7ceLCUskzs8Bs4D9+XPLwUcnDh7kP7qff+zn1h+9ib34d+e038bduJF+4EHr+Qvj0dMy1q4mXr6Rdms5WnqxkyBT+8hb5ULGov4yhkCMF7XBhmwunl8qvC5MWBSvyAhoq3PntR3jtbiJlgLzBjttG5eVz5H58DVzcjqtvxpRJYaWNkNJGcJkMIunA8jXIWqVf3wh67HTQ+FRE/2igoBVZ0QStUsOaB8iiLlyUJJclKW9oBVcrIWwZtKQRWtII4Wsx/ROMk1Nh1y6nXbmcMjrFah8itw+T5D3o9mHKwFhA2xBR0Y+V92EbOlENXUhVH0HWTRC2Y9uG/YcnQ4SdBLYKlicF50gggg5s75j/wHiArJOUygOFVnqH1fhmNIBFnWiOClLaCOCq4bUqaLEUnCkA5IiAmUJgfB2AwfYOLPUK5fgxy30o+Seo+e77S/mAhoYwOTZEAYltgUaroSG1ftRiz5AKn9wGsECLVnYTRK3oxk5818mAxn4CrwuXK4OVNiMzGyFJjdAEBTRcCAriAdB5nsRyH6YYSBECKSIgUwGh8ICYEm98hV+AFMpQwKN60LGD2PhhbPwILmEQETkacbTjnG+7ILAZSWtEMyRIphgeIIQxJIjwZgy1r+q49oITtx5YEY4op+PZ0BCuT3wzPLEdFySCUWoh3qKaf2rnDjaOoMsQAQLvQC0N3ll4XCA9Kuzc39i/senqP7RP3MU8WpUPptQbU+kH44C9GrI9mpq8NNWuWtWnzZd3qa4e4KqOlyU5lcY6luc51Cs96uuCBSgsP9xBpHGVtO1WXwIPtsRqCf71EFo9NEiCjGrBxfdgM8aIYUoUlQ8lc2FEDowuRtL4sEABnCFBRGkxUc3oBDU5Z5DImaaVT9DimzAxckyShhwhR0dK8dEqFKMOSq+GBPFhad2k/ElK6XmK+CqjdpQeL8EE18EpFRBsCQhdDMSzQeQqCKkSGsyHBVR7HRMoT3SMkYU4KgeQocWX9hOz29ElvWT1lVDBZFDlML3hBl18jVHUR4mXYSNECP9qcEIHNqUfH9WKie3C4ioAuBKofw0qUkJLaKHGqVHxzajCEUJWH55Rj8JVQVgabPoAidWIZHChcWp0tAodJsFEK3HxreRQLTpMS6RI8FgJHN+Mwrag0QokVAgDciCexQD3PF/3YoAnF3qCB/NqQJwQIY5Wgo4W+R2rADvwYEeE8L11vpTmmEX9E6sI+ubNG2u1zrt3FvFEz/Y494MZgH2pfnuLKbv5xbvLWfvSvPdleO4qCf5QcXWDbHC7ULRTLP5cWPVpHfuLmrivqpAH87yPlIA+C3H6JMDxU7rjdprDxyHHtiS6bs302BztuI7mBOPLLRZLWZdwHeTj/0LtLpJUvHv9VtzbRCmNsFgswrZGdBTxyfLSjTs31yP2/QP5xYek/esAH4ezk3578XL0zFhFY7XFYilX1+MyGe9ev52+ebmxV3nzzi1qYTgwl2axWM7dunAozntjoN2nkU6fp3l8FufyecCB9UX1m6pLvkw7tivGfW+M24FsryN5vm5cmFetr2iycWVg8IWP77Pu7mUrvE+nNxjXonB6w3sxeU29WLXuFlYhwWZg1esNBhstynr/NJpMNlTtss46A0xms/6/QaVMT3W69+vCWvWezmw2W6eFVRSwmqZ0Or1OrzeazTqdYWVlRafT/bWCrHUxWSfT2//Qo7dOpzPMPJ5dXFxamwS2qLYtmrf2cHFxaebx3OKTJSse6tHM7JMnS0+Xlw02PLrhvbhtg43odMY1cpb+PY/XZDI/f7Gs0Rj86aYfbj/7bfS351UvV4sWFxIezsQuLRXMLRR8fy9qfrFg1Si4dz//1p24x4/YD+7l/nI35fvbibe/Sfj6WuytGzkXp2MvXoy7PJ1y8WLi2TMxF85EXjobLO5kRDTWMESqYJEsUlzB60hpH4ysbw8vUxC4KqRIAxW3Ewqbo+IbYxOkCanS1ChReJYAUiwBc+TYGhm+SoKtEKNrFSiRFlmjhHObUXVqlLwDP3CSMToeevp03OmJhN5BBl+DFLahJV34UpkvsoLlW88fGiRKNJhyKVTcSuC1YGpVCGU34dRkxJXLaVeupExPx3cMkbtGCH0nCQOn/E+fi+sbDegb8+8Y9pd1oVU9GEk7UtCK4DTDq9UwRS9e1IFrGaIJOnBJ9X5FUmjXcMDEVGj7IKVSAY2q8A4u846o8c1rhNQ0w0VaFK8ZJW7FCTXY/AY/tgxYKgcncwEhZd6sCp/Qcu+oat8Yjm8Q29MvN/jjEvXRyhq0IIoqo2Aa0hG1yZRqRKIIWNuMbGhF1zWjqpXwYjG4rgVT2You1SKyZJA4HiCk0juEC6CWe+MLPChlXvAMV2yRJ7HahyIE0MRAphIS3ARlyCD4aj9cpS+BAyTWAPFVAHIdKEyDDGpChXVgQB31n2t+dNSMejerYMp6vCqbpM6gadJ9WpsPKU6jhOmhAnBInQ+TAwyuh+b14avPUdN6cQwBlNKAICooSHUUmE0hVfj6S1CBajSxDoQogoCKSV7l4V6caJ/KEFwdkdkAJ1WB0cVASKEfmgulNlOoTSgsF+5aFnWimEHkwEIkfriSE0S2F60WSamCB9RBAzl+lHIoqRy1R9x9qOsUq5kSpUGl9OGiNVg6F0athQQIoEw+JkxFYCjRBA6EKoTSJQhyPZRQCfKvhwcIESwxNqefUn2RUneVxjnNjJPjwxXIcDmGKYDHNOMjpBhWIyKYBw2pR2X2E0vOUnhXAtS3QviT/ulNGBYfxqiF0msgAbXQECGCUQ9jieBB9TB4BWO38qJXA5fBQ6c044sG8IW95NpxquwyPbcdm91OZp8mCW8ECK7S80aIBaeIsWoUgw+L0aAjVRiWDIMvA5DKIeEKYnQ7KbKdwJQhwsSo4lFK9UX/RCUNVQIO6cBHDREjWvEJTTiWCB7Ch0WIcaFCXJAMT1GhaG14ggQL5cNRTWhMMxqtREFFcDAf7lsN9ioHuZUAPXlwVz7cpQ7mwoMdq4cdrQAfLQE6lAKP8GCH+bA9Jb7RmtzZpbk3b95Y3lksb9/8/vK55vqdT6XjG3g9OyslW3jdG6UTm6UTm0Qj+9Lge9M9v8wDfVEU9WlZ7c6Kqu0c6X+13P9Ievpf0sltXOH+LMDBEt/9xb5fJLptpx3dRjmyjWy/Jez4ljiXzXHO6+gH0dUZFoulqk+8DrL1v2BfsOXVFoulaaTNIx7z+2+v7v70Q3J5xsLTRcs7y+MnczNLc4KOxlJplXl1xfL2XS6/2CMJZTAbX/z20rhislgsebIytqzKYrH88fvvOrPBYrGUdNV/QP/q45CjO2NdPktx/zL9xJexDhsKOFsqK75IPL4r6cSBMuChGsjhctCBGiBS5H/t1vSrsHADDvt0ds6awrPlJEy2MyKrD8q45omy3vefLutWzKs6nTVqZ3wfqLbGJqzjYWXFVoNhjVa8rzBai2Ws3XjXWIE621mTTrfmiF1ZMVt7VR/Pzq38zWdlMJmeLuusArO1i2ltiTG++Q89eusePppZWHzy8NGMNYv3lyBhPXT6e95icY1DPjv3ZGnp6fKy0WQyrzU6WTegp8vLJpNtq1jzh61xE62a+7NnKxMTJhcX4+Do0rM+oz77t2flK6b8BzNRj+eSV43cxSel39+Lnp0rfPiw8MrNkBu3or//PvWn71N+uJ1651be19cyr1zOPH8+ZWIy4vyZzNOTyVPjEZNjYb2DgbJ2vKqTquoMa+oKErRg1F3U5h5SUwe6XglnN0CKxcBKGZQrg3EkoEoRqFQALuD55dSDioVoNh9dUo8u4aHYAnStHCNqQdarkNn1fnl8QGsvra+f2T8Q1jvI7O8PPzkc1dRBqFFCU2v9UqrcwcVBR9gcRTOsuY0kakbVKmAcJaRejeSpkOouorITr2jHqLtwI2Oh587HjI4ze4eIQycD+obIPUOE7kGiphfXM0RWd+MUXShJO1KoRUjaUcJWhKQTJ+8hlsuh/FaMvJvYOUDrHKQIWuA5PD9moQer3CtfAqlRIUSt6BolXKzFyjrwXDWcq4KVSsHpPL+EGr80Hiiuyju93q9QDo3lAyGprm4JcMf05M+ya7fl8g5mlW3LFh8tKUqVoouawKVyWFMXma/GFIgAKQI/VrV3SI13vAiYLAaGVPrgst2oZZ4B1d6obFdwsjO65ASq1JPE9aU1APwlQKYCHKyChrbAmEoohu0Ly/ZCFflgSv3w5X6EOiRMW3ioZfxjxTVngQImKT6kubil5Y69vH+/fHS/dISkSskcQeeN4RPbsFEyVIQYmarFVExS8sZJjEYYTY4KaEX7N0JotcCMfnxCM5paBaHVQgN4EGo1gMz2Dqz3Y4qA4Qp4bBs2qAFBqoJQRXCKCI4uA8KKAJA8H1iOJzLPk1AGCG5EBdTBwmSIjFFccj82tg0T3YIOl/gh+MmHVFOojgy6GhauxWSOEnPHyekD5KgWrH89lMCGUGth9AYkqQpMrYf6C2HEGjCWDQwQwRMHCEUToYWnqIUj1JpLlIpxZpSEENGEYilRQWJEmAwTqUKm9eDS23ERYlSYAJXYhi2eoghu0KU3A6RX6Ow+QpwYGcyFMmuh4UJ4jAQRWAul10DxpQAfTtYBxXkfaTO9pbh0nMGZpOX1EConSOXjlLJT1PxT+PILZM41atk5Cvscuew8JUGLDuRCA7nQID6UXg2lcyDUWqi/BBbSgg5SICKV+KQ2csZJfPZJCo0Hp0uINA02uA2TOUiM12AjxcjIBlRwAwomR+KakFgtCiVFgblwsAyFasFAZEjvKjCgDgaXIP1ECFcOxJUHdxEgHKugjrVQZzHyqNUZVQSwz/Y9XAzck+T+ZbQLNI9c28YbvH6+4eLdwJK4/aEndiRCP61kbxWd/KSu/stC/y+K6FvFg5/UsfcUeuyoK95W37mzpPzTorSP+X3rhWM7Mvy3luZ/LJjYnc84kO2+L91rZ4TzjnDn7cHHdgQ6bgtz2hzjsjnG+f8yD0DKmY/0T9PbJf+HsOeflP1J/LxHi7Oc9oaDTK/T187d/OW75Lrsc7emZ5fnl1cMi/ql/smh8UunF3RP5F3qT8lH/4HbkyLIfbA088S83DPRfyjCZz3lkKSnacH49IlZ1zHaczTY75/YvVvpDttCjm0POrad4bgj0O7jpPCtVbKdGfhdaW77ykEHqyEH2cBPoo4myYqfjJx8BgbrW1rML14s6w0rK6vv8U0Gg9FoMBnWZF3r5+kVWxWSeU23eN+tbbZOFOt2srJi44fbAhm2/J01mme9wOawWrKiatf2jJWVFcNat5LBYDCbV+YXFu/+9PPS0+X3s2p5WWcymazRPONa5mPp6fL/YEP9t2mxaIMAPnk/KqzVeH9DyS681y2szqilp8trICqjFYi4tmEZVlasjRzmNfuXwVbmZ42Y6w3m3357eveuCYvVp2bPLZ2dmUs26otWzdXz86mzc8kGXfkLs3h2vujHfycvzld+dzfxwtWgC1eCv7+d/MPt/G+/Zl+5lHVqPGhwNKB3mDIwwOjpJff1UkdGmK0dBGkTQq6Cq5oR0mZItRRQLoHWKlC1CkRBvVdKuXN6jVshD1jCAxdyPXKqXbOqTxTywEX1oKI633KBX5UIxuYhCusAJTxPnhxYLYGmVromljrKNXh1M76lJUDShKkSevOlsBopLI8LiGO7R+Z9dSINtzO9JL3SPa/GlSMEVvO9K0S+bJFfjQSo1mCb2vGNGoSyHXXyVOjkZMTQKF3d7KOUemvVMI0G0dqF0XZjNB0IudZP1QZRd6AlrShBC7yhDSnvwnUMUsVtmOomhEiDlGpgXLlPtdSnSgqKL3PBpx6MqzheLfFp1uDkGkyx0LNU5FEj9aqUnMiqdyuTg/NFwIx6cDrXt0ACThP6oLIOu4TtdQvZDYo5DEt0841184g4bBeF+CCB652NDSp1JuccT+e4VzfCy8TQiErHwHJHbL4DMteOWnqUUOACT3QCJB+B5Nnhyo7C85zdUw56F9r7lTiAyxzx3BOBjWCmHMxQQBhyCLEWQKwCMMWwUDk8VIn0FNVub7zgWZ2PKkMTq6AhKvzuzmufKr9xqi8G1UWRRcTIXmJsPzFUgYlrw2WeJLJPU2ov0lJ78CwVisyDYsrB6CoIqgwcrEBlj5HSuvHMeliUCp3SR0gZIIRJEQQ20L8WEtOKidZighoR/rUQUiWYUAXBV4CRZUAiF0qtgzLqYcE8WEAthFELYdRBQ0TwxA5sfCsmWoNMasNAW5Uft970aauGazPx8pCYVmxaPzp3khLejCawQcENuPAWHEOCxLAB9AYYS4MOlMACRbD4PnzWBK14kpXeR4hpQucMEPL6SJFSDEtKiNBi4ntxESpcQicuZwRfNEEsnaSlaijMOniEDJk3Qqi/GiC9yVTdZPInaZkqbJQAHi9BxjagQrgIZh2EUgn25yJQ/Mwjwna79mtRPQlFE+TMLkJON61k1D+xGRutQBaMUvJHSZFSRHI7pvIyteoKNaUTG9qAiJAj/DngECGUWQ8jceDEWmiIHJ12kpA+TI3oIMQN4WgKBL4BHdIaQG9BR/XgC6eoZWf8MwfJDC0GrERiWlBYDQrTjIaJEBAhHKrAwNVoqALlI0AAxEgfKdJViHDhw53qYceroY4V4GPVEIdy8JF8P4dsH7v4E/uj3A/FeuyLctkd4byX5bQnFvihaOLzSOieQLu9jCO7Q5z2xHvtTfHam+GxN8frs9qMTfKR7aKG9U1Xtkp6djSoPlRe3ibQ7MtG7wp32hXrs0E4tL0g9auE43sL/L5I9dyR7LEj2X1HsvvHYce3RDpvjnPdFO2yOdJxazzso4yyD6LI/yLs/gh/cFPg0fX+9h+SDm2gHd4S4LCVcXQjw2ED1W4T1e5D1P6PcAc34Q+tR+7/ELnvI8bh9Uz7j4j7twbYbyQf/Aiz/wPqoQ+C7D/yt9/kf2RzkOMG0qH1pEMfs47tiHPdkeq2K/PEF6keO6Ncd8Ud3syXbivN2JXpuivTe2+M+1cJ7p9EH+VPtf4hka04O5l+/HFpZdV2RmReWV7DQOnXNgDrPmE0mnR6nTWUtrr6bM3AaltBntrg5NYWVaN55a9qvP/hJDK+55DrDaurz54u60y2zJ15reXbsLysX1lZtUriv/x6z7pbrAFrTTq9Qa+38UX0BoNBb3j27PnfobP/c1pYSR7W/9/X4c0vLFqz3FaVYs7mhlp8+GjmydJTq+XJKrXb5t5fZHa9wWh6qrP+3QaT2bwGWzfbhB2D0fTsuaFRugoEmS6cnTW3PnwUtjCfqlvOMxuLV011K0a+brnuyWL145myX37Nv3Erbvoa6+Y38d9+nXXzetmV6eIrF3MnxoP7hsPOTFdf/1o0PpHb3kkdHUs9P807f5F3YZo/cb5WrGUV8YBsEbSQB1d0ZbYNsXnKkJxK98IaQEtPZv9Ypaw1uoTnVy/DD4wWnbnI7e6PFUpRqs74wYkKbXdsjQii6U3uHa0UyKmnJsr6hwuULcFdw8WKrrwSHja32lOgDGruzslTciBl9dKOnNbeTHV7alt/obI1UiAj9A3nX7zIU3cwFRpMeyetuQ3V3A5v76KcnSobbEuUlPmKyk4oZBBNO7F/JOHcxcoz58o6upmtXQRFG1rQDG9swwg1mFIpOIXjym9mDExVjJ6r1vZGc8QgWXu0uDNP0VsweaH24jS/byj15ETx2FlOzzh78HSFoieB14zhqeEVUki1EpbL98oT0SvVOZzmHK42t1wSmFrmikywh8e7poszIttOhXIzkYnHYqtI6qGSrHpyXAVC0p/Hbo7JkQVzWnPLNWksDhRTcDSMRynrymV3phErQcUdGdUDhdUDhZW9hZHCAFKdD10CojeCAuVgqhAUrISzmlGBYii1kfKV/LRveQK60IdYDiJzIAEC7EF5707F9Gfqs06asaCBzLgBbKAE5c+Dh0hRST34gglS7gAhoRlDqQJjS4H4MhC2FIgvB1G5MIYIHq5EhchRYWJkrBqTOUzMHiIyuTBcCTCgDhbcgPDnQllCmD8HQq+HMYVwdDnYX4mM7sPlT5DLTpPz+glJakxqKzZSgsgaJiR3YMIlCGYdEFYb/7l0eGfj4CH5uJPqlLe8jiymR2swDBGSKUKzuonRw8TIHgyJAyTVg8K0+NwpRs4oLaEHH6UlhsqRab2EtG5CZCM6WAANEcGCZYjkAUpiDyGsgRApxSW0YbMGiexz5NLTlDglmlEDZ3Ch2T3+ouuhkpv+ytsM6ZXg0n5q6WBgqpqYpCIkqFAsASKqGRneBHMT1Xyi/cW/JS9vHJ3ejUtupqRpKGFCWLwCEyslsESoUCGMWQ9NbkOndGGilChGHTygBuJfDY5RobN6yeGNeEwlGF8DZkgQDDGO1EBEy1BwORIuQlOVVIwag9OioofxiacIob14cBMaqEBhmlFINQrZjIKp0CAxwk+C9JWjvBQoXyn6hBh1XAx3EiJcrF8ipAMb9FWc+6Esn8MlwMOZPnYJHnaJJw6neh6I99jLcjnAct7Hcv6H5MyRbLJzguuRaLcDLKd9QY67Q512p3jtyvbbneu3nZ3+IXfws/LKr/JR+3N99uaQ9qX47M/325vi8WUW8F/iwZ01WQdKPPaVg3fn+OxkHPuU5fxpjOuOJPfNiW6b49y2xLltjHJaH2b3QVrOhwlJH1G++oBu9/9CHT4IOfoh0+GDoCP/DDz8L8bhf4U5/INx+J+0Q/+kHPwnfv8H6H0fkQ58FGi/MdxxU/Tx9cH2/w+37x+wXf+AfPkh1W4T69j6oCMfEr/aQDu0MchhK+vYNtbxHWFOnyW6fVXsvafQ54t4t8+iXTeBKgHZAAAgAElEQVTXNe0oT9yV4bInynVPmPO+JM/NcQ68iRbL9BV9UfHTe/dWf/ttDQZuUyysN2KbuG0w2iCA1mCdycoPN1gVC5vMYFwzzv4F5zC970GyqRcm89/q8GwXr/3IZPXvWqVrqyt1ZWXlydLTh48e255HrzeazMt6G3BQ97fODPPK6n86hrJYLOusC8SitaNiYdEGIZ9bmJ2bn5ubn7GaaOcXFhYXHz2e1en11klofUfes6hslCu9Vd6x+rr+8oTprbuYYY2j++y5cebxMg77ghVpmv9xbok3Px+lN2QsLacaDWVLT0p/+CX+u59Srt2OPnc95PTl4IkLzOkrEbe/zvnmatnV6YorF/MvnEman71qfQHmlaWhk3l3f5z4+6s6f70zo8ojr86rmId/8nTeYrHcujOZUuRSKaA+f2G2WCyXrw0UVDp39ee8/vONxWL55uvuBjF2bKLOYrHcvXtGqWYt62d+f/VHuTDQuKJfXr5/6lSl9Zll2jRm0t6RSZXFYtGb/5R39S/rFhcXH/30y02LxfL1N6MN0qDFxQfPnr9o7k5RqHGdXcyWdnyjxLurJeLdW8v9H29VxnvXZB6TSkHtbfSf7p63WCwmk667P1GpgTVp0QIVtF4FL2sEZ9adKG7Af//rFevvXX56r38g+4efzv79ZV67eWrp6cz7hw8ef6/qYPLV8AIBKL7SGxG3r2Nc9v6nS0u/CpoifMJ2hxb4P326ZLFYzt+4hE72ah0RWCyW9pP1ZdLYt28sd375buLSqMVief36bXFTxoHwjzVTKovFsmzUhdTSX7767f0Tak+rIcUu+BpfUp0vmetNb/ALawaztPBQFQgpSjogGqDxkeFKWGInNq0XH6VGMmUMKo9GaaB7art9m+QBfACxApDaDauYxhVN4WNUyBgZIlwIC+XBwgSwMAEshAdNkCOjxAhGDSSkHhYmhAVxYSwJMm2IWDhJjlGjmTxYiBCeoMVk9OAqRoil/fiEJhSTCw3kwgJF8MQeXFIfLmMAX3qKXHfeX/RNQNkUOXeYUHSaXHyWkjtGTO0gRPCh2EJvryLm0aqyr3jqww2twMpAbAWC1YIL70GyOsh0TbiLugncWhaiwqf1M9NG6ax2VLgWHdWCidfgUroJUQpMSAOMxgEF1qNSeumRTbgIJTKQDw0RoiLlmNRubNU0pWySlNCEYdRAg+sRub3EytOkyjPkukuB7NEA7qWgitPUmvOU+mlaZhuOJUUyG1Eewor1LQ/B3c3JbdBAASRKgUptx0ZKULEyFKMGEiaEhwnhYTx0CBcZwIEG1EACaiEhfFiMHJneiUtsJxM4EFQpCFMBxdXASHUYZDkKVAuDK5AQARzAgwMUSJgahW9Fk9owIDnSV4ECKlGQJhRIiQI3oSBKNECO8uAjnIVwZx7crRbuXAVx5EKP8eAuQoSLCHGUCz9UBTmQ5XMo2fNIAcA+D3A4z88uzdsuw+dQsqd9jLtTrOuRjKCtjecdMzEuia6uqV6eGd5OiR4Hw132Mo7tCXH+KtL1QITjoRC7g+FH98e67Yl03cM6vjfSZW+S15fpHp+wIzY3jO4uizqUf2J3mtcXySc+T3D/LNLlk6BjO2JctqR4bEpw2xTnujHWdWPUkfXJQR+ll6yPBm6IdNwQ6bwhwmkD6/h61rGPmA4fUu020O3Xhxz7KNJ5fcixj6h2H1IPb2Id25rosiXWeXO005Z45y1xzpsjjm0MsN9IOrSZbr857NjGoKMbgo5uDjm2lWq/LdDh0xiXnRkeu4p8vsjx/iLy6Lbk8E2c/k/yAr/McNuV6bMn6cSXcW77ojw6JntfvX2nN6/YcmZGWx7b1kvxlznV+nlapzcarR0Sf1UhmWz+JavSYDQarQdZujV++OrK6lrhtsFgsEHL/wokrDlurXlsg9HWmWFci/tZz6PmFxZXrLx0k1XwMBuMJp3BhrM1Gox6g/F/WSwsFss6q7j99xILK0lw7n1me3ZubmHh0ePHT63NrUajtanDuivobf1/Jmvk4r0/zOrEMpvNBoP1z7J1lFv3IP3L3wwjI6by8hczC4uGXxcWa+cWYn95GPlwNvnRTOL174Iu3gy6+m3YhRvMM5cDh05Txs4G3byefeVS1vT5rNMTMTeuVVsslidLd3/6adJisfxy79LgSN43tzTPni+/fLl66Ua3RBtVIYTmVHuW8HCP53+1WCwPZ37Or8Q3abNe/f7SYrFcvNJZwPYYGq6xvLNYLJZffpoWCIliCcVgfDI7d/fcuebXr/+8+vVgEQdhND+dmfm2rSPL+n6199VEpztevj5ssVgeLxkEmraZuXszj+9+9/3Fd+/ezc3/1CBjPnh0x2jWqzoSuSJfiRwua4TXsZ1bxEGvXr386eZ0CcutIsWBV+PZ2kJ5+O9vLBbLsxVTtzalrsJZIgGLlFChEiZuglcI3U+dE757Z7k/8/2Pv16xWCy//Hyxtyf1yvWulWdGg2m5bZhXJoqamb+3+tx44Ubr5MWG1v4cjhSdxvEOynMlpDlBo/e0jYosFsvlW6e+++mqxWI5dWHA2f/TlCqWyWy0WCzXf/iRmOanHqi2vLNoRrhl8uQXL15cv3N14HTv2zdv37x+U6UtO8LaO3Vj3GKxPFp4wKyirLxYfbB4v6aXLRmrSVYzUVWu2Gp3aN4JBCcQL42mNCfRFIFEbdoe9VmQjBvXiUkZxuaOEQuniGkj+Ag1LFAIxtXTXZr6IYI8Bh8UIAv17+fFTtXE9yUlK+GcMTLnJKVqhMLuI+a14XJasaW9+KJOfGYbLqcHl9KCZnKhjDoIqwmVNETImyAVTpIyBnGJGkzBIFF82V/+Nb32DJU9SqyYIGf04kOlSFotOKIFndSHz+jCZffgCoaJGZ24mCZUcjcu6yQh+yQpQYOj1EDRxb74QldkKe7Lpm9chXVoDgQtjUa2cf1bYz20bdvl3+5VXYc2FwepEIGNSLoUnjJGYl/0j23Fx2rRSV2YjAF8hAJFLIf6i2BxfYSi89SCUWJcMzqgDhZYC0ttxXPO+1edoWa241lCeJgAnqLB5vThM7pw0Y2onAEs/0pg49dBtVcodRdp4VIkohgIzQccr2Z/0nQR2syNVWLSujD5A4ToBlQoHxGvRscqUaECaBgfFS5ERTWiWEJ4EBcawofFKVHJzegYJZIlQ1EFcKoUTdOiaHICmA11zfAEVIFgIgSQBwcokOAmNLoFjWpBA+QoTxHcT470liG9pCiAHA1SoAFSlBsH5lQDdeFAnCtARzJ8Dmf72leCHergjjUwu2yfg2leB3N9D6R42qd7HykHH66GHUr1OpTmfSjD+3DiiWMpvjuE/fsruU7JXi7JHn7ZPugSALzQzyvD2zHO3Tnewy3pBCzPB17o65Hqacdy2R/qvCf4+B7msd3M418kuW6vSf5YPPJlZsD+iGO7gpw+D3f+PNFjZ6zbJ3Hu2yOct4U7b41x3ZTovinBbVOs0+ZY938VcD9KDdwYbb8hxnlDtPOGGJf1Uc7rw4+vDz++nmS3PshxQ5TThmjnjXEuW2Odt0Yc38x02Eg/siXG6eNkt4/jXLaFHf84xmVL2LENxIObw49vjnXeHOOyJcppC+v49ljXz7O8d2Z574hx/TzefVe0/cfllZurlZ8n+32Z5rk78cTuaPdNpL1h1XFPFhfN5hWj2XYUb62f0+kMRpNZvyZK2xQCW02FLUxnXR0MxjVzrc0c+1fw23rWtAasteE6bGRy25GUrQRpeU2vNppMOr3OuKYFWNuWrCrF4uITqyhgi1FbP9xbezYMJp3e8Of/OiosFss6K1x28cmTmb8q86x5C2v8wvbNZZ1epzdYawKtLi6Dwagz2FAkfztQsy041hdm80TZ/GFr3ESd3ryyYtDpzQbjU53OaHw+O3fj4Uz6j/8OuXsv7N79iJs/hN2+G/vjz4nf3A6/eI05ecG/9xTl5GTo+FT46cn44RHGhelSi8Vy/VZHvRg8Ol7SP5wtlIBkTfj5hZ+MhnmllpXLcasUwSt4IJGcNrfwq8Vi0emXqvhBXf2ct2/fWSyW6Ut9xcXwqSm19V2YmbnbIPGvq0dcu97/228vdfqF169fKzQpJdWAZ8+N9+/fVGtSrVdevjZayEbcv3/TYrHMLOr46tbHc/fvPfjh5u0L7969e/bC1NRW9NO9bw0mXXt3mqQRzOcDKvKdSxIOiEspL56/+Pd3l3jJXmUpR4oyHES1GN3y43dv3759+65bkZMVtruywKVe4CsU+goFPjyR68XLjRaLZeS0olyAb+7JUnck1nC9a4X0x/MPHs3+Ep7lHJHjPLf4aGbh34W16LJaN0EjjCtFlNaD2Hwwmwcu43pOX2u2WCwtXbkNqrQ3b97cuHPJJ2AHV5Hx+vXrt2/fLjzVozNjBZ1ii+VdQWtPQJ3k5YuX17670j/Va/2IIe4TwhLB92fuWyyWhwsPGJXE3179dv7O5M6w3XsSoE75DFR9AKg+wa6Ca1+rcK/jO/LbDws7nGQdHopakogULIXR+bBwOTKpExelRgfyYTFaWHh/pEfrGbQggdgQ4dx+5rjyrI+i11l7IXOUq7xAE036i0/T5RcDhJM04QRVdoFeN0WtPUspGiKwRAg6B0KvBtM5kFAJIrYFHd+CSu/GssdInLPU2gs07jStdIKc0YnLHSSm9eKpNRAcG0jnQcObUAk9uJxhYvk4Oa8PHyVGsATIsAZEsAgWIkWEKVG0ajCtEggUcfYrToPqQvF8pLuSv7F19kDr1GfqG84lifZVlV+pJuG1AdhiYKiMFDdCTh8nJ3T5p/X7l54OKDxFy+ynBAnR2DIQU41MHSNVTVPLzpBzh0l5Q8T8IXLFVCD/GkP5Nat6jJrQhM7uIRSPkmNlKBYfFqdEVp2jVp8PKJkg11ygJ7ZiEaVgLAdEF/h6K6odtFfp8riwBnCiEpetxcbJ0UlaTNEkuWySXDlGLTxFKpkglU+QqybIlePkkpOk0kly5Xl6whApsB3D6MIFdBNQTRhQI9qTAz5RAIJUIBENBIASBVCgICoUuAnl1YDwqIEDGtFAGcG5AXGiEQWUo8EKtHsN1KkE5FQMdC4DHs3zs0v1OpjjcyDb91CK18Fw1wMRLgezff4/be8Z1WTer41+2efZz/NOcxw76DjjODqKSA0lhBTSe6P33nvvNRBaAkkIoffea+goImLvFQsqCukJYMPRnA8JzJyz3rP3fvdeJx+UtbwNd/Lh97uv/9WOp4J/T7I+wYD9ngY+5mfyWzDgeLTl8Riz3zNc9/GG9WIolhHGmlVhXwBzKrShMqA2SSBYAgibau3HQwYL0NQcqFUM0CLCwiTMXC8AcMLT6GfnU/sT3PeUNBxOsjsSYXQ4ylI3zFw3AKATY3kgDrg/BLDP8cxee72f3M7s8jf8IdDw+xD0v2U1/Vt247ehiO8Czn7nb/hdgNF3ASbfBhh/G2D8jbv+t54G3/oZfetv9J2/8Y8+hrud9Xc5nP7eWW+Xh/7uUJOf3PV3U07+YHvyO+dTP7nqf+t86h9+Bv/0N/gm0Oi7IJO9oYCDUZb7w8z22ertd9TT9TP8kVG6OytNN9xINxyo6wvYa3vSwB/cNzP0fuO9TKZ9ON6hKFQqlTb7TzP7FUqJRKYJ6tA+8qu0aEAskSoVKm05klS+Axe2i1GVYg0rLpYolSq5XDtpNQrdnRRCuUIhFktV6+sawkMDbmQybba5TK6QyxUrK292IIi2xlUk1gxwlVL1H6MK7bZ49vzFysrb58uaVu3lFY2IduXNy9cr26dSryViiWg7DEtzDKVVym6Xu2puQrqDsCRSmVyhzePdrvKQSmUSiUwjIhaLxFK5QqpQqlQaVnzj1euhp888HzxxW3oe/Php1O0Hwffuhzx8GHfjRtjVq0Gj0y59o/bDQvcJoX9zO7W+00Mmf/1W9FzQ4MZkAUo4kFIevLrOceXNI5lspa0zLJFpnlgIKeXiaqrdVt48UavVW5+2SgX+g2MCzcc+d649P49+/fr0xoZyc3NdInnD5tHjUg0amyM/fvygVqtfLj9kFFIjkkzkKsnS02u1jRGa//jw0bWiYm+RaFmtVr9YWWPXNi2/fv746Z2Fy9OfP3/+/Oefs/PDDx5fk8pEDU2RrGIYqwieFQtIcD9ekkB9t7H57N58cSQwzvnXcPsjudGwdxuqzXX5n3/+Od6ZE+N+OCfBrDDLqjTXuqQQzCoGtneFKZTipy/u8ASU2IxTUVlGQUlns9hOb1aX37x9WlRKzcpHvlp5tip6UV7tU15O4gvI+RxMPg/LriDxBJQyLvrSpQa1Wt3Zl9c1UPJp69PoTBvdT7dnqFD9VS2ViaUKuUVoYlpFs1qtjuPmUeMCNjfeXby52DXe9Wnro1qtbh5roic4iyUKtVq99Oo1JiXx/ftN4e2Hu/ziDKKDjkXG/paYdyaLZZTHsMpwgCZjwSkU8xRHNMvVQYAl5Vk7lsKdi+GORXDfKqyXAEtjwm3ZMM8mikVL+1HByK+CkeO8RkIOBZ9DBLKSzdrmEzp9MttxjC4yR0hjTdEbFx3brrnkjFJj2vCeXIR9HsyBCdMc0NMZUGo2xKUY4cNDB1WiEzoJ2UJq1hg1oZcU1oLzFqBo+TB8OhifDsalWhMzwS58ZNQgMWuGlnuOnjdDi+8genGRjiw4lQFzF6A8KxE0Jup45ZhVVQa4MuFg7bm9jVd+5bT+VlhjyEiEp1nCCl2OV4yZs7NIxWCPVrL/INmrC+/fRI3scsqedcgYo4U0E/zbCHQWHJ8NcapGhw2TMmboeedt08focZ2UtFFaXA8pd8qOs+iU2EOKbsNHtRKiWvHupUi/cmxwPTZxgJQ2Qo7uIHiUYkkMmH0l2qsZjqjP2lf/3JoVH1FnE9RMiO+jMEdofjxMaAMha8qheNEpZZYaOUmPmqYkn6dmztHS52ixk7a0slB6gyOt3olY5YaoxoIq0KAKtHUFGlSCAmYhLRlIy3yUJR8JqkCblaFMCpGG+QgTDgrAxZwthUN4ZEQlyboSDSiEn00CG6SAzTNRgHTEiSDAcR+TE96AX9yNDMLBZimYX9Osj2dCj2dCf8+CHc+AHI+z+i3G8vdEy5PJZoeL0o+Vj+OYbjQGhMiwoeUiQpsJGRP0lD6SfyUqsByd0UXiTdlldVO8ShE+HIRzoQ09DwpPBp0NApzwOHPYE/VTYcu+zODDUaZHkiwPJ1roxgB0Ys0OxlrsjzbfH2q6Lxiw18v0pwDS/8pk/zOn9pss/j9zO/4tr/0fOXX/Ss36PtTyhxDT70MA3wcDvg8BfB9k+n2w6ffBpj8EmuzyNvrBx2hPqMm+SMCecMCeKPOfgk2+cztlGYqr6KkXXpodODc+dGm2YbwHnu78L1/9vWGAfX7G+3yNDwWaHHI7o+ttuSebty879kic6eEQC13Ps3q+QH53nVSm1BKzCtWOOFXboiqTiUViDU+gUCj+5reQrqvWtyGI5O+7QaOJ0laiSiRKlTbPQ4sztJhAspMZpX0u10YWKjUCKtF2ELpmYUhlMs00lkika2si2XbuyJpIpFAolSrV+/cf/tM9od0WEpn8+fPl12+0PPaLZU307PIOtlgTiWQyuVby9bfvQiLTFPXJttGDtp/v/6kP0ywJ7Z8yuUKjtVUolRpyZk0kkslkayKpRCZ5/abmyVOXp8+Dl5cTnj5PfPQ49sUS89H9rFs3ky/MB/cJbQdGncfHvBta6RW12IHhlA8fNh4/uyWo9WBxYMUcGL/KfuXNI5nsTVNbcFoxsICL4fAwgmqHN2+eaD5qe1fWxUvdarX6zy9fZmZb2CyXZ8/uPn9+78HDax8/feCUuyWmmVdUeDx/fletVg+PcJNSLOLSgHKF6NGTy2XVwZozq7W1V529ZXKFWK1WL6+8LamtevHq6eOlOwuXZz5+/KBUKZZfPXn4+Nqa6OXV60KFYvXDp41371Ti1deXpgfX5bJnjy8ywizSXX4tDDzdI4h+t7Fx++o5mfjtvVvCsgLo8ycXPrxf//hh/ePHjZWVuy2tXhNThR8/vFt6Ms/kECLTDYKS9LLYDq/fLr96/YTJJicz4EvP7339+mVr6/3y60f5XMfrt8fefVj/8HHz48fN+w8XLt+YUKvVn7Y+fPnyeeXts+Q8W69Iw/MX+5Qq+YXFGblClsjKyOEVqL+qM8oS3eLpmxubc9fudoyPffj4Qa1Wn7t2q6iubX1jQ61WP331CpOWLFbIPn5WizfU83cuE9KoZ0NBsDQEIhWETjdDpZjaxBghYo1w6RZ2HBtaMcy5FOFZhvTgIDxKkV5clBMLTmbAiNkgeL77yfKhM/weVK6LE8PMh2XtxYJbl9ciG5sLB3E15+3bFpzaLjuXTdOjG7A+PKRXKcKjBB7IR4ZUoLw58AA+yr8M5cdD+vFQEVWY2FpMaAUqrA4b10uK6SJGNOG8+UhyBpieC7XPt7Fj2rhxEc4chAMb7lWNCenAJ4ySc2bs4rqJriw4NQfqVYOOGMC58mlHKqeONZ/f1fTkcNkwiBUJzcBbxsNw+QgMz9a0qvxk5TCmOsSpC+3chvfoxDs3YB1rsXQuyq0MFTNIDh8ge7fifTvwLgIMjQV3qcMEtlHj+5xjeqgRjfToVkJsNzG8nZwxRU/ppwZXYwLK0Um9xOxJekI31Z6JcGNhPHkIzzKkOwfpWoKwLbRx5MBINVG76u7BmvNjOpGBHfiIHmKukJ7WR49qJ/q1Uz37ie6DOKdevF0nzr4TZ9eBp9bj4Qxfc4YvmE8CFvmY54QYp0Was+zBVTbgShSsFAcoQBjlws1ZGAAHZcHDGnNRhiVIAxbcoARhyEEYsuCAXIQVGwUqR1kyEObJCMMksH6k1alg8+OeRie9TE54mZzwMtH3BxoEgA97GB52M/jN30wv1PpYuOUvAaa/+AJ+S0D9nJ+yq3LuaIWQynMKakeH9ZB9a8hhPcS0OVrqOVraFLV60bnjhmv9ZZe8QXpJP6Vp2p4/TM/qIDgV2ljHAfX8TI45/rEvLuV71sD+3NSDGbRDafiDaYQD6c4HMoL3pQftSw/ck5X6PaP8X7ntP6Rl/BSN+ynCencE9Mco7K6EoH8xu75JS/kx1GBXmNmuMLNdoWa7A4x/DAbs9jX+ycNwt7fRrmCTXaGmu8PN9sVa7o2x+CbCwCKZMjI9tvp69e3K6urKmuiNSPJWMrN43irN9t99z+x3MdB1MdQJMD3qb3woivATg3MwzfdItKmu+1nDYCtBe7lsfkH58JFYpuGuJTKZbHV1Taaty1ZqJKp/+S22k53kcsXqqiaHXKxSrWuIXrH2Oo0VQb5DDyuUKs1YF4vFCqVKKpNKpJrZK90O6pCLtDUYkm0KXbHzgC79q3FP9vzFskKhWBOJVesbMql8fWPjy5cv/19GvP/9tvjy9atSpdKEy2rCoDSnTxrLhSYjV+MQ+fsm3NGHybYpeA3A0Zg+NHes0YftCL80CEujD9OkmsvkcpVKtSYSKZRKqWzz9eurT59HLT3zfv4i/Nmz+KWlpCePcm7cjBuddeoR0ocmnPuHHVp7aGWNmOZ229Jym57BeNW67PXKY36Ne1KuaTGf+vrNQ5lspaU9OJ8Hziu1ScozZ3DwK2+WPnx4//7dxp27869ePVpfV3769Gl6urmkxFsqefvoybUbN899+fK1o5uRl4ficJ3v319Qq9WDI1z/iJOZubDNDdm9R5eK+D5qtXpjQ6FSyS9fPy+VS5Xrm69Wlsvqip+/XLr/8NaFS9Mbm+s3bs8rVdJV0SuReHlhsffli9uiladKybJ45d6NC11KuWzpyaWKPGRZ/JnaLMvr55vebagunxteff3i5fL9Cjb51rV+0dvn4tXnUtGLRw/nWpq9BBWw8Sn2u/ebj5cWCzmYpGyDkkq3VdHLVytPUvPREelWT1/c//PPLZVy9dnzqw1Nvg/uC1WqN2LZS4ns1fXbE4s3hGq1WqoQq9aVW1tb1a2FTmFWt+/feLWyPDY9pFIp2wYbWDVM9Vd1Oj/FJd5hc2Nj7tr99tFZ1caGTKFYWn5x6eY1qUz6/sO7569fEOJJEoXkw6fNl6InY5eH7PIw4AQDVLq5TSIAlmiOSLGEp1gikoHwBEtqMdRZgPKqwYR1EZOGyNlCcpaQHNOBcypGODJtaNlgJzbWr4LgX45K7iLkDFPS221sq6NO105F19GSmzGMTgK7n1LUQ2Z0EnLaCZmtxII+SnE/JasDH1uPrpqxa5x3qJqxLR+jlI2TCweI8fUYfx7Sn4sMrcVEdeD9KlB+ZYjEbjxjmBzfhndiwV15KJ8qTEgzzr0MaVdoEzdKLlqwyximepQi7Apg3vUYuwIYMNN/T+XcT/wpSJazTYo5PA1MLIRjygP/qBs5Vd8JYXvTBFiPAZpLD8WuHmdXjXasw9ryULgMCCEH4tWEda3DutagfTsI7lUEexbcuQzlJkAH1uL9+BhvLsqjFBFYjw9rIQU3YFMHqDlCh4QecoaQljVJC6zDOOYjfSuwSUOUpBFqwiApop3gyEOiMxE6rCZCe6pXrTWFh/Kqwya2U3P6yKFNOCqLSKzG23US6a1EchMeWYvC1BHI1S7GcclG2X5AAdy0yOFsSOHZoELz7GBIBR7Gp1qwcMZMqD4DYlaEseTgDTgIIw7SiIM05CCNuSiTYpRRFtQ4HQLIgpqmQswSoQYxVobhViZh1qd9jY2CLMxCwUZBFsAIsFGg+Wkv0zN+Zqf9jI57GhzzNP7ZxeCI4x/HfGF7S3r/Jbh6NC3hTCKSWIr17cb7d2FIhTBiEcyvFRcxQIwcISZPUMsuOeRP2xYIbadu+T5cDl96FX3jSWBsDQaebGUUan7C2/AXV8NDwd77Clt/5I3u4gx/w5v4V9nYLnbr7oKan5iC/RlZ+6P89ruA93sY7ws13hthujfcZF+Y/vRqgg0AACAASURBVO4Y7L+zxn5Ii90dYfhTuMHucMPd4WZ7gkz3BpjsDzDdHWL6Ywhgd6Dpbi/D3X7Ge6Ms9sVafBdhmNxRpBQrXq+8efXqtUYI+ubt6gfV+6yu0m999fd6Gh7wNNofYaEbbHwgkvwTo+xAkrtumPEhb+OAkvi1mdkNBFLJYkvevRdLNMnhWnuyUqnSRh+JJVKpXBMwvkMYiLRVSCJtAJRUyzqItwu1NdlQmvdZ2/Zb/AVBJBK5XCGXa/16IpFIoVBtgw+J5uRGkxSy8yivUq2vvHl77/5DDezY2Njc2vrPz53+N9tC89fW1pZILHm7uvry1avll680IeQisXgH9Wh4kh1yRrMJtUIxrbRLLpXKNA7G7Uo/pSYgRaL1Cso1KVfaxSvepnqUKvHrV2Jumay3f3m178kjr6fPwp4+S36ylPzgQcKNW3FTc96943Z9Y04dA/Z1HcTGLnJTK5knQBeU2nQOZG5tfbp4pb+Ig6qtd3i98kgmW2nvCC3kQWLyLELSDYoF1NW156uil0vPbm9urr97t7G0dPPd+/Vzsy1VVeHv3/9VETU2WR+fal7IcVKp5Gq1+vXrpSK2XTrDamND+vDxIrcySK1Wv3jxQCpdlUhFr1ZeLS2/fbP6sq6Vvfxq6fGT25evnltflw8Ml0lkq39++SKRvq2q8UuM+D0r9Ex9nkVNxpnucscP7zeXHl+sLSNXskGVbNjt6yM7v/3Nq2elmZTUsBN5SSY50QY58QYl+RZlXKvyKkxBidXgYM7W1qfLV9pycg0ENW5r4uXXK0+45bbMEuzK6rM10Qt+lXtuMYRdhmXz0CV8VDYLmswEJWQCRqYEarW6tDY+qyT0y9cvNx9cCkgmLz1/svN7h6f7eU3F6q/qlNIkxxi7jY2N+et3ukdHRBLR5euLSpVSua649+je27W3L9+8JMcSNt+9u3B31iDkF1CcgU2aGS4XiMkGYnJA6GwQOguETrci50NohVBSHphWZOPbiA1pxYU04QKq0N5lSDc20qMU6ctFurNtvDjwmCZM5iCJMUrJ7CdkCR3Qve1nqjviajClg6S+BafL9/3uLAXefOp3+ZHX1G3P6bs+U7e8OuYc6yZtq8ZpFVO0xnm7nsuOrGFyQhM2rQ0fXYsOFqB8OUiHfJhzoU1iJ75kwbb2tiNrlurFQfjx0D48lF8VJryN4FQMD+kiZszRc+dtE4fJ7lwkNQdmkwiySbCEJEIhqbbYVCQhC4bNBONyIIacKt26q+DacFwVzb4O794Nd+1DuAwSXZqJtjy0Tws5pJ1oz7YhMCA0HorCRuCzofgsCL3AxpGDdCxF+VVgg2uwvuVo9xKUjwDlxcW4FMEjW6mpQvvoXoJ3OSZ+kJ5zjhbWRvCowAY2EAIasTF9pJgB2/ABF9cKwu9FLGhDCbYEZsOE0gXoOCG14IJtwhgdx0JZMW0ItXRSPZ1QR4FWoyCVaFAlyqSErJ/jacbFG7Mov4ek6oXmgpKyQLkhZhmRJtmBZkVkUwbGNA9pUYoGlCFMuCgjDtKUizFi2Jhk2OhFW5wNtbRIgJnGW1tkwkAslGmqtWGwBTjRCpeBNAuzsowE4rIhmEwwMNoalgGzKaIAUzBmcdaAKGtABOCPcLJuce/PsWGnPf447W0KiLKklGDty4gOfCytFEXjIe3KEU5lKLdyVGADIbWfWn7Jofm68/Bdr/OP/J+uRDVMOvrzUOgMqEms1Ul/k1/dz54OszwdTz0cHaEb6Xc0DHIk0ORIsNnPEZY/h1scctE/aHtKx9PwYKj5/hjL/dEWB8JN9sQR/1ky82NqyN5I/V0pbruSHfZEme0JN9sfYHIgxOKnYMAeH+O9Lmf3OuvvdTu739/kxwhTvVRM3/nhdcXG6ppobU20JhJrOhc21t9dvLlokUH9wV3vQLDZvgSrQ+Em++JpPxbXHkjwPhZqcCwBdP7a3MeoGAUcLlpYlKxvaAaaTKaQSGWaEyENPlAolLJtaex2TrhEKpOJtGa6bfe1fMdvIRdJxDsQZE3TlbTNgmw3cmtQxV+ZIjsP9BpeRKFQyrRRUVqftqap+8Gjx6r19Y2NzS9/6xn872wLzWtjc0Mskb55u/rq9RvNuvtbDrtkR/IkEks0pYB/v62dtblzPKeBIFpWZ1uALBaLNUoqLeWtVIrkCvnbtyJnRwUaL70593Cp4N5t58dPQu4/DHnwIOLunahLVwIHJhzqe8l13aSadlxHr+3oWPTV660dvbEVdc4KxapUutLQ6FjXYP/6zUOZfKWzO4wlgMTmGaQXmlbUOK6Kl1+8vHf1ulCtVr9/v3nnzoXNd+vnZlvb29K+fv36+vW9R48vbX3eWrwqZBTgxyYrtj59ePdO8fXLl8EBRhYTrFSJll/e7OpKUqvVV64Ln7+4rVar7z68/vDZS5H4de8A7+3b50+e3r5xa25zU9nZx7r38LJarZZK3/Z0RFXywI0V6I4qVDPHcqjd9+PH948enONzcDw2sJqLerV869Ond/dvTa+9fv7xw/vWcp/sqJPVPFhVKayyFNpQBR0cCLp6vbOu0plfgt3a+vD61a2crDPVNW5i8cu3q09LBVRGCfrN6otXb5YyWPjwjD+SCs0yWZB8DpLFR2exoOFpegPjXLVaXVITkZBn+/nPz4+f305n+6jWlTLZq1v3Zt+937j76FZVF0+tVidzEu2iaZ8+flq4ttA32iOWisbPC0VSkVqtHp8be/z00craCi2R8u7D+6mr4wcp3532+9kq8SwuH4jLBeFyrbG51phMEDkH7FYGD2hEu/Hh5DyIbSncvhjuUYqIqMfGNuGT20mZvaSENnxwJdqjFOFZivAsRXiVwoPKYPblAXq180H1IVwhaeye2+Jzv+l73oPXXCdve8zc9Ri87tI67zh5y/PqI/+L970Grji2X7TvveLQcJ6e0UHI6yXWT9O5I6TkZlxwOSq1GRdVhQ6tQWdNUjKFlMAqdEQNhj1GYwlpoVVYbwHasxzl14AN6sKFjxISpu0yxp2SesneAhQ+A4bOAGOzQIgkCCkHTsqHUgqQ4EzX40W8k1WDfzQPnW6qOtXChdRHkfkwUhEUnQ1xbcdFjlESxil+tXgSA0ZlI2y5KHs+ks6GYzPALiyUnwCXMUZNHaRFt1JjO0mBlcSQWnLCEDlJSIrqIdDybGxZiOAefNQIyUmAJjGgDiy4TxXWh093YNsS8qAmzIS91TehFRl0Ps6+HuvVSvbvIXt2UbDFSOssKICLMOWjgAI0qAIFFKBNeDBjLhhQhoQIyNAKnCUfZ8B0M8z0N8j0MYhOOx2SeyY2AZDhb1ACBRSSgQwnUw7ahG8DyIQZxgJNo6zPBpv/4WeiH2hmFGVpEmtllgk2TgIaB1gQ8hBkNgwUYwlOsKKVIPxbsKRCG2C+57Hq3iMV3SCmF5mDx7ERhqluvzBr/ohyMg48axRoaRhkTsojeNW4+3c6Bw86BPeQfdvQPuV4NxbCuQgRUIFmTduXzjtljJHzZ6jD9/zGH/hyZukhrVgCF2WWDv0tCHA82PRkuNkx9zNHnU//7KKva6+n63xW18dY18dE181Q18XwkLvRoSjLA3HAA7HAQ+GAA5HQXfkV3xQ3fZ/H/F/FPd8xG35KdtoXaXTIx3i/n9HeIMA+l7N7PQz3RpjvDTXb72b4va/B6Xhk3/nhdxvvNEohqUwulcvlCsW7zfcPnz5CMt2+89LbH2mxPwG0Pxl4IBW5m12rkxCtF3gqsSdLOjaqMDBcy82Vf/i07a6QSyRSlWpdpMEB2uMfmfTvsX1aDlyyU2CneZgWSf4KrNVIm3aIYe3g1ewYsYaUlkpl8m0kodE+KUViiUQmF4n+DkGkMrlcLleKJVKFQrG6Jnr2Yln6n2lk/w+2heb14cPHT1ufpDKZVCLdZqc1JIxUta0P05AQku0wXm31xzZXo2250OZkSXd4C8m2Pmw7Tmo7dHd9Q3F5UWxuKolMfPl06v7DwEePvZeWou4/CLt1O3TygnPbCLmhjzw84do1ZN/SRZq/WKRWq1fX7i89nf3y5cvq6uOmZofmVqeVt4/k8rddvSE1zfSZhYoLF8tb2r3fipdfv747d67x8+etlTdPbtyY+PBhc3FxYO58k1qt7u/LEVT4rK/Ln7+42d4Wq1JKVt8+nr/QsrX18c6dcX6lrVIlevXqZu9AslqtHh5nX73eq1arO8eFd5ZeSaQrPYNlb94+f/zs7rVbc+8/bNa1ZfSMsNVqtVIpHh/N6Gi17+5waWmwbawjjo0mbL5TKhVv794Zunmja3gwbWNDLpEssXMsZkfK1Gr19GgSO92AnWEmKIU0VaEEJYALM2VqtfrF02vPni6o1erHT+YLC8za2gJkstdra0/5tZQSAe7t6tLGpvLS9YHF6229wtySalJVA6m+mVbXZFfCh88vNqjV6pv3zj95dlOtVs9fHSmq9FOr1TPnq1OyLFdXn6yJ33DqEtRf1dceXJ1anFCr1YJWXvNAw/qmqm+y68a962q1uqq7/ObD66viVbtkknJD+WrtJb+rrGmyNrIuAMUwwzJAWIYVoQhEKgRT8yCEFCtCuhU21QqbBiIxIPbFNrEt+OJJep6QyhimMEepqZ2EiCpsWDk6ohodXI6KqkanNCLdyj0taodyxoLabzvULDoUjVGZQ5ScHnz5OK13waX/kkv9jF39rF37nEPXvN3iA5/rS77D150rp6jFQ+T2C453n4XeehrEHaIyuojVk1TWACG2Hu1fjfYXoNM6yaWTttWX7JuuO9UtOKS0E6JaSVGd9JA6uk81LriVnDbjmLVAT5qkUPNgxDwbCguOSoEQGUhqKcKOj8HkWIFjTABZPgf5/f+of/uT4MJB7sQfDAYox5HMR1Ib0M6duIBBUuggzaEURypCOFVhXCqwlEIYLhPizEE4ceDB9djIFnJUEz28nupSCncuQfnV4qK6yKnj1NAWnF2RjX0J0r0WY8tG+VZjo7oI0d1kTy4GkQKyjDQ2ygj9Z+0jk/IKZBoKmgkl8UiEajylgQxjo83zbYwK4QaFcEMOwoQHARSbGbDsjPhexiyEMRsK5CPBfKQpD3y2DHYqOfiPwPwT4Rl6oQz9NH9jgTUgy8ckLNkszccizUMvAARORcBzUVapEEAMyDDY3CAEYBhuZhBgahkGtklEUQvxruVkZwHaoRJlW4byqkTalWJOc2u/Kej5v7jnAGUMVBHYIsfKIId8jFlukhdOZgOtk63OBgAsYqwgaTBUHpLKwZCYNm6lBN9yfFANxr8CG9qIDa8lBVaTfJuxCZOUxBlq8gwteY4SOELECrBwNko/3uqXMIujIebH3I1Oehud8DI+4Wl80svkV1fDww76ui4Guk4GB+3PHPQ10Ym0OBQLPBQD1AkxPZBI+r6w/LvC5n0JTnsy03cVVP2Yk/x9FntfBGV/lNm+cPP9kRb74oAHQswPeBrtCQXsCTXljTWoP39VKJUq1bpKta55ff38dfTypF4K+sdIwP44qwMJVoeSTH7KDfghv3G/NzaUF/1mekpBIEnwONWLF/L1Dcn21NZO8G0DnWbEadfGtn9ZIpWKNRpZzZBUKMRiiVKh0iAAqVwmkUg0JRYaelzzPtvnVwrtIY0mKmo7sFbjidac2WhvQ6wdvJJtT59EKlt++eo/SPX4b24LzevLly+bm5s7ESU7tRsSrV5Y+fd09b+Y+h18JNfmkGj1slo0pPWMiMQSyd/XhmpdolIpBOWiE3+IO7qfS2vu33d+uZz89En8jVvB129Ezsx7Nw4Q6/so3SOOY2Ouk2N+S0vjmvvc2JDNzDKbm4h9fZ5iyXOVStI3ENbZ47e19VGhXGvr9ZfKV0SiZxPjnM0N+fPnN29cF37e+vTwwblnTy9//fK1pz+dVW4nU6y+f79+cb5JrVZfuTmQwya8eHn/89ZWdVOQUiV5tXKnvTdBrVbXD9RW93d8+armttc/ev5MphB3DPDF0pUXrx7feXDpzy9fatqTODXuX7583dxUTk7kdbR5d3cF9HX793Z5z0zlbb5T7ny91691bX3eWn17p6YMuHiuRK1WX7lY0VyNqSmB1vOR9XwbfoF5LZf49NGs5nrx6nJbbTCXZdndE6ZSicSS5foW++ZWpzXR0533fLZ8s6iKmsK2ZgrQ/HpKZT325u2OnX+Vy143tQZPzZar1eqJmdLkXKOVN/f//HMrh+s1eq5Tc83tpTeOac7NwuqvX7/W91d3CtvUX9TcluLHLx7KFDKnVKpy/a+PUD9WBUk2hCWY2kQDUEkWRAaImgchpIPwKSBiOtg2H2bHhNozod48pHcZKqAKG9VECKvBJTXi8npIBT2U3E4io4PA7CYU9OCiaojQijLcYDvjoltMLzGuCVcipLddcLr8MODqo9DpWwG1U/SyYVLLLG3+ns+jldCLj73qZ+2Lh6nsUfLkDS+lIm35TWylkFY2Su9fdJ+87dW24JLYgA8oQzIHKfWLjkUTFNYstXCUkjdAjq4neXIw7iV4WwaclgtxL8cENJNChkgejVhiHhSTBcakQ50EWNcGDLEQhs6EwlOtbblgLJdqWhAJyqICCiKPl3T+Wj2j39wBr420byI4tmMdO7GuTXY0DpnIgLuzKd4VeBrTxqUcGSckxQ8Sk4aJEa047zKsKxvlVoJ25SJduSi/Wmz8ADVxmBzQgLNlwx34aP8GnF8lyr8KHdNF9uYjcSlmxlkR/6p5eJwfY8gAmuUhKeV0VA0OVoU1K0Mb8ZBGLPjZdLBpNkRfELO7sufbqgvfNVzfy2/+lRlwghV4TFD8Bz/mLAd+mkk8le2gV0g+m2+vz3Q4U0gxTIw2Cs3UD0ww9U80jUIBwoGARCCchYZkwE1DgYBQc2CEtVUEzDzSGp6DJhUSKMV4x1q0XzfWoxGNzYRAshx+qxrdHx+lk5CgV1EPLE/4g19yqKzmIG/URhDi0Y2klKHhKUhQGgTBhMPSrOEZ1phciAsLH1yLSx0kJXRTGVP2MZ04ai6MmG/j1orzHCY59RHsOwmUeiykCGEQDzzhb/qrn+mvAYDT0ZZWDIhVNsQs1Vo/3OyPANPfPIyOOhsc9TTSdTyr42yg62GkGwzQiQbqRAN1I810o610YmCHogwPJDv+kz/3z7KFf+df+jGXeTDG8ECcxYE44MFIS90gs0PeJgfCLP4RfMavKund+ubnT58/fPjw4f2HDx8+bm19Vv+pzmgp+sFf/0C81YEUqwMpkF356T/yRwAZMYz6zBdLT5UOToqzZzfHx0VKzZSXSndCYRUKkUibj6cJsJDudNjJ/kpk0pDS2ukqlUnE0p3qbM0j9c7k3N4xEulOL8X2jJXKZIq/UQMyqUZxqtDqTndsGVKpZjO9efNWrlD8/7ItNK/3Hz5oTIPKbX3YmngntES2c99aFfB2Hu/6+voOK675EjUfVaMNEEt2mmlVIpFEJpevroqk796J7t+TIJBr/lHLS33373nff+C9/Dz50cPYq9eCFi8HD0461/WR6nvJE5Oe0xNeE2P+C/MZ8xcyR8ei2jronV30rh7HsYnYiamErl7njh7HoYmY5v5gQSNlciJlZiqjpzugbzCudyCmty+8dyiuutm7ozdsZDS5o9OTXYlr6Q0TjqX19UVPTGS1dfilF4NKalzGxjNbWj2ausKKq9xzuOiOwQTHIjYlPZJV4xWeh8nkObHqvBOLiQWVntl8lzSOQ1GNb0wBKpuL6BmKGhTG9g8FDwz4dfS4DA36jw+HjwtTFuZLL82XXpzLv3ihaGwkZn4uf3ois6eZPtrlKuyMrssnN5Vj+jvpXU3EOg6kIg/UzEdNjARfXWRfWSieHI2s5dhwGOZVXHRfR0BvT0BdM76hldg9GDg0Hjt9LmtoPKWsxSOzDJ7Dh7HrMHmViJgiYHo5jd8R3jYSOzyR0twbxODBuE1uVb3hzFqqb5ZZVIlDIs/HPgFqFw9M5Hq78wXmqRWYFJR/CS6hxscpE02KtvHLdcFFQFxSqQEFzqREUDjHI4Dp4Z/vEVDgSYhFmPmftQw0sA4xRkSbEzNBdkwoLQtMzgC5Fdr4cRE+pQjPErhrkY0PBxHAR0XUYDPaiIkNuPgGLG+E2jBlVztJ77/kOHnbsWwYQyqPPVp3y6UxKqoeWdhLrJ60bTrn2Drn1D7n1HvRaeCS4/xd76evIl+uxY3c9ei95jJ4w5U/RW+ac7h4z//iHb/WWfvKCVrngtP5ez53noU9fB0rvOPHGaXn9ZIKBslpbfi8EVLmADGmARfER4dWoL1KEC5shEORjS0D4VyCdavFBfZR7HgIdDrYsQIZMkxwqUaRmDBsJhSTAaZz0W6tWCLLCpRoYR1rDojD6SV5nWQwf6uYsGgopFVB6bUEQgmOzMZQuUivOoJ/M8G3FufCQ4Z24tLOUTPn6Fmz1ORRUtIgOWOCljFBie0luvKQTiVI3yqsGw9DK7ahcxEOZciQRkJwDcanGkNiwqDxAOPMiP9V+/DX8hDjUrBlARKah7EqR5vzUUZcuAkXZsqFGhUhjuen7qq/t69m+FduxFFu+M/lJYfKu/dVCL+tv/uvhnt7akaOVPOPVWac5uH0uNanS9GnCwlncimnU9xOeMcZ+AYjGERrhg2BSYFnos0jrHFMpGMFlpQHR6dAIUkgQLSVdQ4cVkwEcULM6yvBTcXIQoR+nOM+7tSRlHjjUPjR0t6DFTNnElx/y8o4UdFOrCBiBXA8H02tIhEbcNRWArkWQ6lA2wrQPnWY1CFyzgQ1rpMQ3UrKnbWNGSTRWHAsA0piw/FlSBQfBcqDAWKBZ4PM/vAx+dXV4Fcvo9NxQBADBswGnw41O+5l9LuvyW8eRr+4GhzzNT7qb3rE1+SIt7GOq6FOmIVOgrVOHEg32lI32lwnBngoFvxjstuPSa67clnf8ib35GbsS/M4GG+hEww4FGJ2KMLicARwb4S5TpQVa7Dq/bt3X798/fPzn1+/fP289blncUQvFfNjFOBgktWBVMhuVsk37JHfo3wYtamrqysf1t+JGxs3x8clcoVca9XWHrRoHWZy+dqaSENTK7bVQFq3nVYgKl0TiXfauUVaTCDZwQ3aBCepbNukrWGzxcrt5aR1fW/DFsl2rusOe6EhlaVSmVSqfdyXyRQvX75+/+G/Kpb972yLra0tpUq1jark2q31t+zDbWyhEIklUg1vs70k/tKHaUJLpNs6M7mW/5BKZUrV+ppIpFAoRBKpZF0ly8mVUOyXr0zcuRd567bD3fu+jx7G3LoVOXfJa2LObWDSsXPEtk/oOD7hNjHuOjRg29NN7uoh9w85Dgw5dffZdfQQ23uI3f30nn7bxk5cSS2srAHX3k5raqFy63B5fHBDK7WuhZpVasmvQZdWIZhlkJY229Z2u+omfH0TiVuDq6oj1DXSKhsoqSzz4nJYTSONX4PJ40Jj8wEhDJh1aq5DjnMSSz+LC87jwYr5yGimWVKReR4fksoGRuQaJbEss8sg+QLr0hpITSu+q99xeNT//HTc+ZnE8dH4kcHQwT7vwT7noX7PkcGA4QG/0aHA80LfRH5yHCeqm2tdm2/VUYMT9ju3V+Dr86EtXMRIt/vEaIhwyHOk32F00LWnmVrDBpflGvPzTKp54LomVHMbvq3dtqYZW1INzq+yzquE1bRTh0c8OvudmdWIGJaFe5qBXbyea7KBH8PMn2nlnQ1wTNZ3TjexSwagI/WMwp1MYiJhsY6nI313hTDPBNKhQfpAv5MAn98gYXrwqDOQqJOgoFPmXsdBgSdwMUbWQSeNPX8z8vzNyPO4sdcpc39Dy0AjcLgpKs6ckGxpmw1yzYd4sWGx9ZiUFhyji5jbR2R0kfquueb1kNn9lMlb7o0z9jkdxNpJu/N3PS4+cL3wyK/3dmDubDawccqootWbg/XjIqKq0YwOgkBIbZyynbnh9WIl6tVq7MvV2Mevoy89CWq65FR5zq5p0aF5wXHwisv0TS/hFbeO83adc/b9C84zN72uPAxeehn7Rpzy4GXU9A1fvpBWOERmT9IY/aQQAcqfhywS2uX12/mWY7xr8G4VeFs2gpALJebBnCpQTtVIl2q0Zw2JzkI68jBBbY6eNSRSLhJfAEOkW8OTrWwSgZaRphbhRpbhpnopIb9UTINq0kgCBCwbBEkDOdRggoeIId1k9zIsPR9GZ8Jcy1ERA8S0OWrORXqikBLTR8g5R8u/aJswSKIxYZRcGCXfxq4IY1eIcijC+rUQY4dJPrUEeiUKywQaZkYfrJo7zfcwLgQaJ4IM462M8m1MylDGXLQhj6jPDzxS3b2vYvS30gLjYrJhvqVhgaU+C3ma4/QHx/VkqeOJsthfeZVHS/n7qicOVnXqcfD6pdZn8q31s0D6TOSZGKRhNNSKAQdmQq2zEabxIFA6hFqNdW4gOJSj0OlAaCLiTEHpN9WXdldOHGG1HUvPPVpYb1DJAzC9DnPHzmQnWYWcMYrCG8TRzcNMDYMtzsbArVIhyBI0WoBCV2OwjRhsAwbfjCVUoanFJHc+LbaTFNdNCBCgvAWoiD5K3CDFvxXrUol2EKAx+TZmsZZG4ebGwWZmERbG4eZ6Aaa/eRqdDgAYhVuYRFqcDTI74Wl8zM3wV+ezv3oYnUgEHY+1OuJr8rM/QNfVUNfNSDfS4nCM1c+xoMNxIN1YK904q4PRgEMxhvvT7H/g9u0urvmWL/yxkK0TBdYJA+hGAnUjgYeigLsjzXTjwXbc4La5/qmbc4OLY+ENGUdT4XsSgAdSIAdTQXvyE7/n9u4NRaMi0JduLHz6sCWSSJQbm2KlUqZQaiq1xVLpX03XSqVIJFapVFo2V5MfLtLatHcAh1KpXNuen3+zau+IXzVSWrFKk0Mul4tFErlMLhKJ5QqlSItUZFqjm5bclsplGsXpX0Y3TSm3RLotapUp3r9//x8P/P/Rtvj6FkvF3QAAIABJREFU9atCqdSYJ/62CVWS7XBZbQ3sdj+UUrUu0tgpRCLNHW9Hg8jEEolcJtfm8SqUYrFkfX1DLJZItRm88jWFYu3y5dX+obcvHjx+GH/3nuOdex5Xr3tcux589XrwwJTDwKTj9KzHxLTb8ISDUOgwMmo/MuwsHHMaGrUdEjoMC51GxpxGx52GhU4jQqe+IYeaDlJzL7WqlVJYheI0YBq7aB19jtxGHLsG1d5tPzDkUd5IqmulDg26NnbRmVVIhgCeX4nMFSAyuDbJJZBENjilBJJSCs0ug1Q12fCb7BCMkqDysPJWBL+F2NHnUtFISy61LmvAVbWQqlpJ/CZsTTu5shWfX2NTUo/o6KeNjYXMTiXOzSYtXEiZmUwaHwsdE/pOjYdPjUeOjPqPjAZemIpo6k9z5jQLehnXZt2Gm/CtXJvxAZf586HTI14jXfYTg87jI6593bS+Tlp/B2W032lq1Hu017mrltjCR7bUYnt66J199LJmVE07saqdUN9Nbu617xlwGhvzGRnzrumkMqqRCaXQkDwrtzRzzyzLsAJwWIG1a5YlPRlATEXvSSm3jA84E592MiETFo1DRxhCgwzAAQbgQANIkAE8zBARYYSKNqanmtummPsWWLkygJQUc/sMC0IcAB5hjIo1JSaZ09Mt3XJBvkXQcD48r5tQPEyKqEGntuPZE5SiMXJuH7l+wYk9SisapHRfcVtYCrz/Mvz+y5DJez4lF2JChhutm8+fqJ5CleX5lGET6zHFvZTGKbvueceL931uPQueues/eddv4JZn/YJL4RAtu5tcPm1Xe8G+VEgt7qc0nbcbv+4+f9fv6avIqw8DLtz2fvwi4tqDwM4Lzj2Lbv2XXBcf+A9dd2OOUBPbiNG1uKgqbGglOqOfnNZBi6whe5ahHYqQhCwbdKo1Jg3sLMD6duL8uvE+nXivFrxHPd6Oh8RmQYg5UGq+DS4LTGHASNkwRBLIJhEET7CCRpsbZMT+XD5jUVeMraChmNboXCuPJkzChGPkAN6nGupQCvVpJkaNkFNmqQnj9Ogh26B2vE81OnWUnDxKss2H0QttXKswdBaKnAu1L0L5txOiRine9XgCC0kqgVnmBemWTxwXpBhwiEYsm7PFNialcPMS69Nlsf9svPNvTcuHK9oM2LZnC+D6TOiZYoReAfxMgc1ZFvRsMUQ/3/psPkQvG3YqBXqaSf6FLzhSwT/Fsz1VQgLk4QFZ0DPJ5noJlgbJYPM0mEEG0CATaM4EQnMsLROAVA7BRYC2SrM9VD53kN2pH00zjIQbBFv8EY7X5Q0frZ37ndMJyXEj5FqSi61pLDidT7BKtjodYHQi3NwyHW3NxgC5SFQVDlGNhpehbLKhZCbSloXyLscGCDCeJXCvEqRbEZKWDaExoaQ8KDzZ2joGaBpqbhRibhluaZMGsc6GmMYDT/uZnPY1sUiywnGQNllQywQrkyjLMyEAvSDTE36mx3xNfvEw/NnF8IijwWHHszouBjruRkf8AUfDLHUTrHXjQToxVoeirQ7FWh1MhB9Kgu1iV3xTvnAwhqoTYnQoCngo0fpQPEgnErgn2mJPnMWRJNixONjRRNj+OKuf4iwOJlofTALtz/b8jj+6P8Ptu9A/fGsTP21+0iCANW1sn6apVL6dj6cV0crlCg3brPl5+0RoO+xPIpPJ5GtrGr+FSL7T+CCRyORybeuoVPa3AgitMFcsFm9P1G2xk1RbLLRTg7G+vqHR8mqErJqkDbFEogk3XHr6/OvX/6Ya6r+0LdRq9adPn1QqlUYTJtI4BsVajZdCrvx7FdJOTpam+kK00yO4Da80tgwNIaPxGWpWkVKlkkgkGv5nTSIXrb18+Szz1XLki+cxd+4FTMzZ9k1Sp+Y8WoZsR6dcL1zwnJhynpwOnruQMTfHmptnzJyLHBx37Rq27R+17xu17xc6DI87jk46dw/b9Y3aN/ZTOgbt+oacJye9RyfcG3upo+Oe52b8p6d9x8a9hoVuAyMuglZiYS2ysZvS2kut7SQwKuG8JpKgjVTVRmzppTb3+bDawjzLCyxyGsu6Y+bOeVT3kEtb8KwGHL+ZWFiDSuZCK9vJHf0OwgnfIaGboANd04npH3WYmQ0+dy58fj5u4UL0udnQqenAczNhc+ei5s/Hzk4HDY85TU7HBNc0RDVU3r0ce2Uh9sqFoIkuWm8dZmbM+9JC9PXL8YsXwy6cD5qdDJgcdutpwHc34EYHXaYnA+Zmgxfnw+dmAmcmPYdH6W29uKEx17ZB2+5hu6Exz9pufFUntnfEuanPtrABWdVBrmqnZVYgytoInSOOdf30aB7MPt2MnON5PLOSlg63TTbDRpsR40wxMabQUGNsjKltqhku2oScYOqcaUlLMqOnmccKbGIqYS4MS3qquUOahUO6uTfTKpIDS69CFTTj8powzDYse4hUOEBObsIFl6NY4xTuNC2uERNcgQqrQqd3EoqFNM6Ubc28Y/9tj87L9lETLPOuGUQtx7EqIbLerqCXVDdjK7zpsvjEbfah58QDz+G77m3XXATn7QvGqPw5++IJemI7IakFXzJC443RigbIhb3kzouO03c8hDdcLz/0X3oZ8XA5+NaS76PnoUOXvDlDNO4otaCfnNpOSGwnxjbis7tIxUP0jE5SSDkqvY3MGnGJbyV58lB2+UgywwaTBsZlQTCp1pQCmGcbLniAGjZCt+dgMGkQRzbatghJY9q4sHHUHCSNCbMrRBCzYOgUKDoBCMgN/lUwrlfZaVmTA2Z64VgUn1aK+4C3S3+oT69raI9dYCshss/OswHnVo6LGKB41WA8BCivSpRrGcqhFEkvQpEZaFIe1LkM799KCujGO3ARxCw0Jg8FSoMcZzH31F7Qqe7T5zmbcpEAvothMfVQRcc/6h7u57caFDuYsVAGRajTBfCzBQh9JvxMAVy/CGFQhNQrtNErsDmdDT6dCdLLAurl+35XffFgjXB/7djhus5TnFBTBsYw1dwkG2hUTDhd6voH1/8XQcLvecHGWRQUD2dbBjXNDdDljlumOKOSrFCpIFQqCBIL/CPK4UhupUlaEJkF8xogeg8S6Q04HBcFy7E542/2u7+paRwMkIuwKETj2GRwAcIyFQxOAtFZCN9GYrrQvmDaPrmLGFyDCahC+/NR9nlQ2ywoJROCyYRA061BadaoXBssB4Wvx8H4aP1oyxM+xsA0aywbSSlHuXQQiWUoBBsOzASf9DY+7mZ4ytfkhJfRbx5Gv7gZHnbQ17E7c9TZ4HSw+dFYK91Ea50ksE6CtU4CSDfeaH92wLf8yR+zww5GWeiEW+gkgHSSrXWSwDrRwMPRVjoJ1vsSgPvDzfaHAg7EWh1Msj6UBDqYZP59af3uQs7BBPCeaEBSZ+GnjY87UiWN2kmrANImBmols+JtyZNWFyuXb/fiycRSrWZp2+aslEhkmlmqDazdFrxqLvt/+S1EIvF2YK02s1X7EK9QisWSjx8/fvr0SaFQrq6uaaarpmJPJpe/f//+zZu3L1+9/p+siv/StlCr1RsbG5pN8Jc+TNtxpNhm5yXbItq/LCoKhVK7A7ZFwZrLJBKpQqG9QLM2NKIxkVgslcpEYolILFtbLX/zOvHFcsz9h75zi44j52hDM3atI+T2EdrQpOPYTPSNm9OPHr+4/+Dp/QdL9+5fn7wgqOoiV3eTKzrJjf3U7lH7nlH74UmnkSmn9lH6+Iz73DmfxYtB83P+wxMuTQP0fqHbzDmfgTHnhj56eQepsA7dJ3QbnXSv6iJxWzD1PbTZcz7CSbceoWPNYKRPVQWFw0dzeF6ccEGH7eC4K6cdV9SI7hM6do/a59ei8msxvSNu3cMuo+M+I1OuA+MOk9NuEzPulxfjr19Jvno58fKlmMWF6MWF6CuL8YsLUVcvRV+5GLUw79s7EeVf2V4+wH18M+bm1dQbV1JvXY06P+zQX48a6aVdOBdw8WLoxYsR1y4n3biSuHghcuFcyPS4u3DQbrTfdrDTdqzPcXzEcXbS/tyE/ciQw4DQtnOE1DVCHJpwHJp06Ry2bRuktg3RGvupDf00XiepuAlX1ITPqkUHsyHeBSAiKw2ax4ziIlIrbBzSLW1TLYkJFpREC9dsoBfTyivXOppnk1GNCiqCOGRaBJdAwrhQn3yrCDY4pwZZ1kZsGqT3TTp3jzs2jdC4Xdj8Nkx6IyacDw/gwsMrURmd+IxOYlglOqwSldyIy2ojFPeRiweoOb24tHZ0CB9pyC+37u7OGbXnzeI6b9oN3XVoumzLmnUvng8vX6Szp9H5IyT2JL35mkvbNeeaOYdSIb2gl1wyRK2fd6yatWf2EEuHyL2XHG8/D3z2Jnr+np/wqsPVx56XHnj2Ldh1zdtWjpNzuwmZ7fisdnxsNSa2BlM359B82TmzixxRgUmox+b0UlM7ab48jH8Vzq8a58CGe9VgnMuQJAbElgN3FCBcq1GupUQ6E+lVRXQrxziXwl15CHw61KscF9lB8a/H2hbBSXlw+1IYikE5lZWjW9J7hH/uQNnoqZq6M/WDP9ctwBt4ga3OQT0Ej1qCLRtBZsBcBSiPBqxLAya4lxjcRnYXYO0FGBwDicm0ceDjbEuRDhUoAhMCTwRB02HmaWBwDuxsqft39Vf31ApPVzOPtNzcXTf3TdX14znJZ9MszxbA9Ivg+kUIfSbCIBehnwM/nQHRT4eaFWAN8mxOZ1jrZUD1GDanGVA9BuwkM+jn7Ly9ufzvivsO8EaO1HQerWAeE+T8VtXyM7/3KKd3H7vtHzU3TViFFpFAy0hD48JQHd64UQwJGAPAZkKcihGOBXjTcHOLcDNotCWBgUAXIWFFMBQHYRYLsoqDGgSZn/IHnAozOxNlaRINMQi3MIwwN0+xBjMgqAKkVys1d86l6KIdZ9Euf942eZqWPU0P7cL7NWB86jGebQS7JhysFIGpxqFrcXA+yqrQxiQZpB9qBogDAeOskflQMh+FzIJYxAP1g0xP+Rqf8jU5G2Sm52960sf4lI/JCS+jE15GJzyNT4ZZHokD6SaDdZLBOilgnRSIbiJgPyP0u9Kun9Jc9iRYHIoE6sRb6ySBD8dZ6cZaHY0C/RwFOhQHOpRorRMF1AmzOBQHOpQEPJBO+6Z8bH+68744wLFEG4Gw8aNaLd7YlMlk26XW20EVMk1Yk5Zt3jYSyLezkWQyuVxTWaFJhZJpuVu5RCKVazhwhUJD+kq36/C2Lc+a99GGy27nkMs0xg5NSKtMJtcYnLe2ttRqtVQm39x49/Hjx/fv33/+88/Nd+++fPnz8+fP/0NU8X+wLdRq9ebmO21ZxU4s4va5mFQmk28fk2nETuJtikIDI+RyhRY0yeQSyc4W/StgSqmtBJFKJBKxRCqRKpdftNy+5nJt0e7KRYeFCfoFIWX2PH1knNI+iGsccrl59/yL5bdPnz1fevrsydLTJ0vLS0vPpi6yWoZpTUP0vgnnsRnPzhG71iHayIzTyLTTwoL/4iX/y4sBNy6Hzs/79QodukedWgdtG/qojf00djO2ZcD+1vXYuzfiJma8qruJZW34hl7q0KRzk9DRq4ZHKGHl1BKqe3Fl7cjiZjSnA8frwpe0YCu7SOxmNKMWUdyEru4m9Qidxma8py543bgWf/t66vxF/8uLYTevxd26Fn/3VsbdW9mXFsPmFwJvXIu7eTXqxuWIW1ciry2GBbTWBHTUv30Q+fBO4oPbafduZz28Hbc46TrShBloQQmHyVOT9nPnPRcuhly9ErdwKXh+zvfapbBrC8FT/fajbZTRHsr5GeebVwLPjzkJh0jjM7bTc04T592vXQm/diVs7qL3uYue4/Nu7VP2/D4KowGTJIBHlEKCiq1DOVAUq8CuKDSOD4svh7vnWnkyrdxzQYFFYL98a9dsqygOjNmMZTZj06vQoWxoahU8qxYVxAJHcqDMekx1N7W+j17bT+sYc+gcc+oYd6wdpnB78awuXGEXjtGG+7+pe6vgxrM027fvOTdO3KEzM001nZkFXVXd1VXJTrNlocVMlizZsmzZlixbliwzMzOkmZmZmZmZGUWmhKrMqs77IDurH05MDJ2JmR16SUc+7++/v7XWbwWUYLwK0e556MBSXGEPs3feom/ZonrZLKTbnpUuts9CmiVa/VPG9Lc1E9aNAe4tYquWaKPKVGhllWFZP6shm1UaJKkUZ/Vz41tJ0Q3kwHJ8WCU+p5Oa2UFJbqXE1BHT2qglvYzsdlLLBHtpy2F+3a5/jtO/YDq+brO4I1reFU2s2dePcWNqCSEVON8iXHg1KbaJElhGcMnGBhQTw8sZQWW0qBZjpwICNwFpk4u2ryY4VBH4hVhqJJQcCSWFQrA+QOM4KCcDYRwHo0bBOEkoh3KCMI8iSKFapiNdGgi2JVhKDJgeiiUEIZD+Osgg5PO40AcpuffTCh6Huf8qsf5FQT42HsnMQnPy0KYpSEEZVlCKsSxEs7JQ9AS4WSKaGgajJCKR4UYgP7BxNsY4GUGMhDIzsAg/2AuRnoE3CB4Cfpzk/DcFK3+XtXA/Jucfw1N/F5v7MMpPwwn+1EnvhRfokRvgqT/4WSjscZTR03D4Yx/wEylA0xX82Fb3O77mM7H+Q2eDP7kZPHQ1eOKo/Vjw5LHlN89Fut968D8JSb0fW/ZFeOLnQZHfejo+c2YBxEb34iueBLsa+ehC/HT1fSlfxFd/GeCF9NbnZaKdqgncZBQtBMKMgLJfwlnxGA1b/YdCLV1PwEO+9hNbnT9ZaT5xNtAKgb7wBT0W6z6109H3BWIykIR8DC4Xjc9FmVdjHdtJ7j1kr16KaxfZro3Eq8FZ1RN49USLWiKlEGsQCdPyAWp6Gr5wNXgm0n1kpfmYr6XtqK8p1tNz1DXyNAS5AAyc9AHuAE2J3hOBlp6Tvr5U/4lA87FQ55lE74lQ+zuB9peOBvfdDT91AjxwB973AN53Adz3MrzvDf9ldPTfJdf8yo9931HzvrvBfTfgA3fgp26GD5wM7kn07jkZ3HcF3vME3ZcCHogNHrhq/kNc4i9js+55In7lqv0shNzS13BZXC5raZEpVBe3q3jF3Uez6q72Tf6xEvVjbk6tS99l5W7dQD8jYGVyhfL2zaFOF9x5oi5kd16mjwUQt5/dCuXdtub2v6nT0N9///2HDx/+mXaK/7xp8eHDh8urqzuB/kKuUKqUKrlCKVfeCRI/22flV1dXMpm6+0iuUCjltz1NPz8jPpZ4yGUKtXguV78tVOpH2eXu3sxoM6+vHN1dgGlNMWpJN+pvII93G/d30IcnE4+Oz9StTbv7Bzu7ezu7e/v7p8trUwUNJnl1hOYe895Bm9Zebko5rriBMjpuNTcjmp62HR23npjkz0zbdfdZFjXQihqpRY209EpCWZPx4IjN8KhwYdpudtq5sD0gs15U1coqaqTF1VgbpFQGF1uH54NjSlFRRajYYszLSlxaFS6hHB1VjEyrwmfWkF5WYWs6WU09nPoe1vSM4/pS8PJc4My00+i47ciYzfS0eH7WdXnBZ37eY2TMemLSdmLSdmpCsDDjuDUvSu2IwuY0t4+EHay6bSx7ba54b6/5rC+6zw5ZdFXiOqrw/R2Mnk7K4KDJwIhlSy9jcJQ/P+extuK/vuy3MOM6N+k8My6aGhUOtDIH200GBtm9I5yqTmZ9N2doVNA1bFHZy0xvoaS3UPM76fntlII2amELNTIfZheD/FNUFiPZPaQEF16Kiy3BRRdjQ/NRHhlw9wwjt1Qjl5eQsHxMRYtZZRs7qggTUoD0yTSSJILdUmFeGUa+mfCgPER4IbKqkzm/4Li77bm0KpldFs2vipc3JHPr4sllh6F52+4Zbs+8Wc88e3rTumZB6NHlp1s19E3ZlKg+Cpxb9mXWoFZmPirtJS4zG5rXopvdhspMxqf5kDLCkNkVyKJmUFWTe5l9dDUpvg6X0UYu62XUDrFqB9n1o6yWWU7bnHnblHnVIKNpjL22Kz048dg/9jiXB11dRl9fhry6ClUogocXRQmNpIgafHwjOawaH1CMCyzGRVaSUppNYuvofmUESTbGNBpmmmBkmYFixMAoEVB6JJQaAWWnIsnhUHwgiBYNpUVBaTEQ23xSYC8zaMDYu4XmWI13KMNzU9FmyRhWLJYUhKDFGDGK0NQsOCYCQIx5AUrg/Tpj6kViCMQHSAnHEyKh7BS4oBRjW461LcUYxxhRQ4xs8gnm6Rh0MAQRaQQOgaCT4ORsFD4JzizGU1OxWo56z201AQGEz9Ka7gVHfONq+Z0Iqev0HOKjB/DU1nDUeSHRe2qn89RO57lY96lU77EH4HkIVCPQ6ImL4VOpwWO+lpa9LtAdgPBAPrfVf2yj+VSg/cRW+yFf84VUX0ukoWXzVM8epCt8auT1Ah0OQEboIqOYX6a2AxLF3Fw0Mwdn5A34JjT8i5c1iDCCZS6KX4i3eYmzSkDYpRIdCumsl0YgVwMNB119L0NNR72H1pp/snrxnZ3OMw9DDV/QC3dDDXtdUAgYkQSHxxvBYmHEdCI9l0jNRJIz4PQsFDsHQ09HsDJI9DQsPgNFzEABQsCaTvrPhTovhNoGjnoQV4COWFdToocOhxm6A8CuBpRgCD4ADPMyhPmD9KT62iJdlC8QFQwBB4K1XAwe2ul8Y6nxpYXGQwnwD1LwPa7Gfd6LB3zt+9Za9x0B970A970hv44K/euUxt8GiT7zgH3qYXDfB/zAE/SpK+BzF8P77sB7roa/8wDdcwfeF+k+kIL+7mXNb0Ik9910fynVeRFC72yufE0iK9zcVFfXMnWL9ce7W3XxMUughr+en8t/DhLcpi6UCoXqDkuulMnkauyHOqynxl6onaUKhVLNNlfcwaDkt/m7O0jrxYXaFqXeXKm3Ptc3r/6vzgn1+VdMi1evXp+encuVP2cR7+ywqotbGrvqo/T/kRylNlDJ5erpePGxGET+F2K9eiV3W+Qkl5+fnJ4triwM5LWmIGrDDEo89SpDQK0ZyMFqwmQfa3er9exccXJ6dnx8cnx8fEd3Od/YXilvlxQ1keq7TDsGeI09Zk09ph395iPjNv0jVp0D5v0jvIkpQWUbI6OKmFqJLWoilrbQ6rvYwxM2IxOWTT3mjpU5OrktuKwaQnaFb0NeY78jIy+LkP4yv9G4bcCstNU4u56cUkUobKbU9phk15NeVmPzGynFzfTMenx5O72pj9PUZzo/77K9Frq5Era86DU/57q04DU7J56c5k/P2C0sukxOC0YmuMMT3L5R9vikYG1RurnknNqaFVhXPT8fcLDpsbPuU98QWFkTerjttjYrWBizXJ2XzI67Dg449w5xOwfpPX2MwQGT4SHzmSmHtRWv9RWvmTHhaK/F5IDl2px0dcl5etq+tpdV1Mao7mMXdTNSWymxDaTQSnxaMy6/k2VV8fJpTgMkq+BhYtkvYsf106vjG1nJDaT6PnZDH6u4lVrUQk+rJaXVkGNKCdl15MFRQV2XWXo1qaLdrKHHsrHXsqrTtKGHMzEt6hq2KW0zqellt4xbbO64HR54Hx97H5547Z+4752675+6rR861C0EhgyUCFsrdap7YWV1lLwcdFYGIKccmN+DzM41Sxc7p8LtUim8NK51qpltGlOcgpKmGEpSIOIshl2B2CCv9nHBjHN75ugSb2XLbm5L2LVo2TrPbZrjVE+a5vQz+pZsFnbEmweuO0fu5zJfudz/QhWhVEYcn3sfn7ldqkKuLsLX9zwm10T9C9adMxblA8ycDkZaM7l/htU4ahJcjvfIw0gy0GaxMGYklBEOJYeAjSMgpi8RZploSiQM4wOkRUHta3CSZoJTK1lYShCUYl07SX59DO9Whn0xiZ9HYibAqWFGKB8wMhpKK8PRixC4bNMvc3o/jynQdoEDnQ3h7jCUN5AYDCaHQEghYE4aipWApsejOWV4TgEW6mmACDJChCPAYRB8NopcgCHno8n5KEIaBuQL+C7I62+y5r/zIT5zf6bpA8Kk4dCZCD0fQ7VTSNtZX8/FQEOs+8RW+5FA+5GD7lM3wyeugMd2uhp2OgZSfaAbAOYB1RMb6Ih19Rz1tUR6j/laOmI9oKshJhhBjyMYJxH41URGGlQ7UvCHwo6/yt94lF+GSqPDE7EG8Ra/Sh/4Mq2FEEwihUM5iUi/YnpIJVGQhLaIRTPC4FhfiKGz/gsnfWQMEhuF15QYfmP14pmDjraTgZaj/nOhzgsHXU2Jnrajno6rAdgbAvIA6TrpaUn1AK4ApC8Y4w+iRyAwgRCAp6GBJ1BTovdCqANw0kd4AvABIHoEFOZuaOBsgAyAwL2ASC8gIxzKjYOTgsAgVwMdiR7YDYD1B2GCIIgwqLZU/4lQ+5Gt1pfmz7/kaX8l0P+Mq/Ep68kDrsZ9W537joB7PuD73sAH3uDfxET+fUrLX6e2/lOI6FM3/fsewAcewM+cDO67A+95gH7nYnjPDXjfUesTX9E/xFd+4se476b7KzstDX9Ke1P5a7bpRVCQTKm6vLm5jVDcPQXk8rvuhrvbX/1VLZPJFOrhoRYk7l4k6iX8xV3vqZrwIf/YLKe8+Ciey2W36331SupWJ79QfaQQyu96LP5rTYsff/zp+uZG7Yu9q6y4Q1ndtjXd2sgur67+0h/2Me9+6w+765C6vLxS9wje+czkKtWF7NWr4/gEJQolLyrcXRpsTBZli7Qr3PVbEoxm2ikrE2b7ux1K1aVcoTyXyWUy+dm57Oz8/FymOjzeGZsN7hnlNvWz85soLf1mM3PCyRnbwTHrvhHL0Umb8SnbqRlh9zC3bcB8fNJuYMy6vI1S380cmLCYmLVyrU6HpFazs1wlORaSPIFZXqp2fodeZmNQEau0lTw9Kxya4Be3GSfX4FJqcCXttNxmcnErpXPItLHfpKaH1jrI6hjiTkzbjc/wl5bdD7ZjdjfD1lY91lfdtzeC11b3KbGSAAAgAElEQVS95xfFE7O8sRmLgUnTnnGT7jGTwQne8JTNyrLocMvZt6kivTvvZMd5ftbDOyymrS10ciwkJDqhozPoZN/HNyo2KikyJd+9tUNYWCJtapaOjdgNj1qPTfBGxgQri5KtVbe9TY+9Ta/dTe+VVbe+SX7TiEX1ELu8n5XbbZzUQomoJkQ0CYyLSr9NaoXF+lASxMDknL9NHNRMrfXMJQcWoHLb6LUD7I5R864Ri+JWRk03u2PIYniSv7AkWViSzM1LlpZdlpbdl5bdF5bcFpYkE7O2Vd2mxW2Mog7j+HpiUR+rYZJb1MvK7Wbm9jILBtjlI8ygvsBPi+aAOW2E7Gx6foikxNa9gO2ZS3DNpdnlW3oWUz1yEQ6pCEkawiMH7psP9y9E+hZg/ApxwaX4uBpcZisuoYHJKEnVK1nInEod2bIqmzXLHGFmDBnnjZnEddACKogvW2lTG3bLew7TG8LZbdHspv3esffNZez+qdfynt253PPmKuiHVxGvrkKuLgMvVQHHp+7bB25jC7yuCbOqAdO0FnJSAy2whCTOQLFjYCZRMHYU0jQSZxKNIoSA8YEgejiUGWfEy8PYlhId6nCSRqJ5FtosG21TSxCWkEUlVLM0NM4PjPODYAKgEC9DRAQAnWf6sLDt69B4A2cDkIuukSeQEALh5KEFVWS7IopxJIQWCSOGwJEBEGIcEpsAhwUBDaQGQC8gIsYIl4IyioKikuCEPDS1CItKhHwRn/6P2ZOP4hnPwkEafmBYFBISAtHzBOi4GAA8DJGBYEwQWM9Z/zuB1iNb7UcCrcdO+s9cDJ876mmKdTABcJNwAjEIgvEFIbyA+EAwzg9i5AYDuwEJ0TBiNJKUzmHkU/AZ7EeZxZ+G5z8K9v46LORXqT1/m9n3eVzs/ZSSv8pc1IwMogYCuZlEj2ZaYi8zrYMWXIp3ysB65BNtkpEEP4yuDxiagsCl4OGeyCe2OloO+gBngK6jnrZI57lA+4VQW1ukoyPW1XbQBbsa4APA+AAwIRBsEg0X5GKEZVhWPAzoBNB20NOR6IFdASbhUNtkhEWsET0cCvM0RHgC0d5AagjEJgnpW4LzKsFZxMMhbgA9RwO0H8g4GmYcZWTkBdR00NWQ6j91NvjaQuMe++lnXI0vuBoPTJ8+MH32qbX2AxfDe16gB1KDz5wNPvWG/S7I5O8Tkv8mY+iTIPEDN90HnoBPXXQ/dzZ44K5/30nnd0769910fhsk/WVM8e98yPddtX5lp/XUh9RUX/TGlCPz81NdXcuUt3Q/dfJMcUs2Ul5dXd+yAmUylepCLvtYlXqbwb7rOFKdnp+rVHcVe7fobpk66a2GhajpSmdnd66qi4uz8zsQ+i1USilXKM7vyvWur6/VusX/1fOvmBbq8+79+1evXqlF6dsqC6VKPQzU4ozyrjD2I2RR7RJT3BVC3dmQlerN3S2sUCa/bSW8vFSOjSlMmEpd3YuwqOO19aHiwOl08F4HbbOPvjXBOjsqv7p+c3l5o7y4ULfyKZRK1cWr/eOl3gm7/knL5gFWdiMxq4FY282cnBMsLInmFu0Xlu0n52wnZgXtw7z2Yav1defFZUnXiPnwlM3YLK+0X/CnrG6fao/8Jlx9L6Op3ySnlZ3R5Vg3IqnpY+a3UtuHLWp6TQrbqEXt1KJ2WnE7La+FXNxBrRswbhpkdI6YdAyZdIww+yc4PePM8VmL/e2gw92wrU2PvZ3A4/2Y472Yw93w7U2flTXp6Jxl76RJ/5Tp+By/f9JiYMricFcysRwhqevomI3fWHCxco7Lyo/OK4w2E2bUNUauLAVZu8d7hEV7xQb7xURk5EaI3BMrauIqqqObmoNzCoP7+nwX5/3m57xm5p16x+yr+m3K+iwrhk2Kh4xLB1mVw8bp7QxeacRX6a2YlBT7TI5fAdIzG+6YhrXPMpZmU71z0Ik1xLJ+VuUAO7eNWtfLnl2wX1yRLK84zi+K5xYdNjedx2Zt28e4bSPc9hHL8Tm7/inrvine2ILd2rbT4Kx1ciMxqBwZU40t6qDltJAjKzGBRTBRNvm7nD7tjBKfYlp6i3HXBKdrglnWS46owHnloX0KkAHVOJd8jCQd7VuIj6ggJNSSUhopyQ3k+BpSVju1Y8a8f9mybdq4tI9qnB+NKmsK7LaNHiQlDjHCmyi+pQSPQpx/GT67kz6yYt01y+1Z4C3uipZ3HY/OfFSqIIUiYO3AYefY8fDU9fTc8/oq4OYy8OYq4NV1wOurmEtVzPq2dGrZcmLRvGXUNKWRFlRKsE9DmcUasaJhpjFI0yg0NRhKDgLb5hIcykicNKRxjBEzFs7LxwircJxMlGkOStREdO6gOjTQzFMJeD8IPRFJf4lCB0G082M+yRiB+FBRAZpmOTDLYoR1OZZbgRfUkdxaaRYZcHYs2DrXiBqqjwkCYlKQxCwUyAdkIDUE+YB0XQGaYj1tqT44EIxPQePiiE8TQz9LL3sWT3kaCNDyB4PD4QB/ECAIDPAypMQY2RWROWkosAfgub3OI1vtR7baj0U6um5QHW8QwB9inEmwqyN4tNG967k2mSROBhrpDTJygbGSiJx8JCzG9reZvY8L6r5NL7kfXw1wxYBddDVF2t/aw//g7felX9gfXATfCCAaEgA4CER9SeRl0+yzMDndZu0LwoYZi/geY4c6glkWFRlhpO8L0JIY0MJJYE+Ytp0BKtTI0N1AT6KrJ9HXEevqSnSBTkCkOwLtDaOFQ9nRMEEa2ruO4lJOYEbDcP4gjDcI5m5o5GGI8QWxI2D2qUhxBso6EUEIg1IjjLhxCGk2Oq2F0jrOiq4nSbIwxACwtlgPHwTmpSHNElEwL6CWk76mm8Gf7HS+sHzxuYXGF1YvvuBpfmr27AHr6QP2s/tWmvel+vedDR6IdO876t7z1L3nA/yHmKi/S6n+1EP3ng/8k0Cb3wZ5/sbf/Dc+xp9IIb9z1v6dF+Hvkht+HeZxzx32a1utx164mtr8N6acy5CQc6Xq8vpaLU4obqumlTK54v379+/evXv79u3Nzc2l2lCrrkK6A3V87G5QKJTqvNrFHbBWvXdS23x+ro+7a3a4vLqdJWfnso/UKfXYuJtGl3K54r/itPjw4cP79+9lt+iOO7OT7CO6/fI2byE7V8sbt5YvpVImk8vulnHqJ9jl5fVfhtR/bqm9vlEdHCgQcDkILJuaXu9Nms43Ouw13h9gbo6a7Kw4XV6sv3374dWrdzc3r6+vX79+/ePV1eXSRnrHKLu8i9o1ZjE0Iyhso6Y34Cq7GZMLgqVV+7V1h7UN0eisYHpZtLQu2dhyXlh13Nx2U524Vw07EwqLLKob26dEA9MWOzsusyuism5aZgOmtJNaN2TaMmreOWbRNWExtSicWxGubjourTl2jnFrB5nlfZSeSe7iisPoDG94lrO8KlpaEU4tmG5sSk8OIw/3Q44PIs6P48+O406Pos+OY04Ow9e2nIfnOd2TJqPzNuML/LYxVse4+fIK37Yhn1PZmzWS19wdM9znNzTol1UQtzAfOjIS0j/k09Dhl1zkb+eV3N4WGRqbEBybnluQGBAVx5OmOPonFJWHRCTFZFV5xuR78YMCBKH+4aW2kTWc4kF6xSjHrj5bI7NVmCuMrSaGV2ASWklRdUSvPFRoFdqvFBXdRImrJ0eU4wPy0YWdxrPLwolFQfeUReuIeU0/q26A3THObRo1rRtm905ZjS/ZLW5KRucFHeOWzWPm3bNWrZNmhQM070Z+1qDr4JrnxLpH74Lzy04JrSzpi6x232JqZR95bUf8+jL46NizY9K0tIcWWIJ3zcFKMtCiVJR3IT61jdYwatYxze1btuhftqgYYJQPGE+u87eOHKe2rRpHCdZFXvDiOrcWm+gBcngnxbuc6JmPi6mnVAyxBxcsGiY5TVPm05u205uCsVX+zpHzucxDJvc5l3senDjNrAkHF2xOzl2Pz1wPTlwOz1yPZB5KVcSry3iFLPT42Gttg982xsrrYEdXUzzyCcJUlGWCkUWcESsCxgiFWqai7ApxkhqSQzXBuhBr+hJhmoKwzEEx4uGMdASvHi/ppNnWUNgvkYxwFDUIiQkwfviyQDP7JSUNjspmMmtsOLWm7EIMKhxKS0VblqOsqijYCkd0tQcgiQ+NwxIyoYRMJDmODPGAaTrp63saAn2ABm4GmhJdkAccGI7TiKPcz2p4mBLyIhCiHwEBJyAh8UhQBAwaDmWk4W2LKTaFeGo8HOBq8FCg9VCg/chW+7lEX8cdBApBUHIpxqV4y1qitJ1iV4VnpKDIkUhMCJgeh+SVYBCJwm8T6z5L7fpNXM0zTz7SVRvsogdz1Ye66OqLdXUc9IEuAF1H7RcSHVAgGBeDNI6EizKwueNm1UvczAm2czPFvARnkotDR8MAXgAtiS7cDwb3hWk76AKc9aEehlBPAMzTEOUPxgWB8YEgQgCEGQHnxsNtkuGO+TjveoooD0sKBBP9QOxImHEohBQINo2ECRIR4nSkcy5amIY0DoU5pKOlOZiEBkrXNHt43iyzleqYhaUEQrQleiZxRrx0NDEcBgmGgKNgkGiYpg/wj1L9LwXan1u++L2V5lc8zc84zx6wnj5gPf3U7NkDG837Aq3f2et94mh4z1HnH0I8/kda52/cjf5nTMovMqb+58vG//dlw1+ldfwyJumfvOCfumv9fUrZ/8rf/N8JFb+21vpWCq3orPjBwVFuylEdHsouLj7Wbl9cXqouLv7ScfT+/XvF7b33M0NQ/ZdbX+zF5S3q4s5f+nMBxM/RPLlSqTo9O1cqVecymVJ58TO0W3Wr/qrL7xRK5enp+evXb/5DXE///Pm3TIu3b9+qlQbVxS2M984fdqmee2pcydltlbn84vaFpfqY4lZbx9TVg39RNaVSd3cob25kzS1Kff2bxCTlztBmNXuribLQRFkfNttZ5q/PcTeXPC9UEzevTt6+fffmzVvlxe7WftnwLLd30ryunzG7IrqQh04t2dcPsKr7mI3DJsNzVpOLgslF2/5p3t6hZP/AbWxe2D5pMbdqs7odJG1sepzbXjTqNrVsPbcuWt4S98zwaodMm0c5jUNm9UOmLePmU0vC3X3nlU372VWb2TX+2rbj3oHr9IpwZJ4/syra3vE4OPA+Ogo8OgySn0Xu7bmurFutrFsvr1ttbkuODv3PT8Llp7Hy05iTI/+jY5+VLdHoArdrwrRtzLSi17iki1rWQynponpUB2oXNru0dRXOFC/uxLxVuv+odDs9CNjc8jnadVyYd+7tC25tDyus9H+ZH5RdHJZTEhkenxSTEVXX5ucfG1vS5BmW5YvmJyL5CUSHRG6wX04f3bYp92l2Hz+Ln9SAqxpjFw0wM7qMw6uJLlkop0yUez4moYteNmVa1s/KbqE1j3Lapy2qh9l1Y6zaEdO+GcvZZX7flEV1v0lxFz25gZjRTm+atBxZEXROclvH2LVD9IQ2pk1jrGHhILG0xbahwqKxhd9YZ1xZ/2V6LT9X0jJqsnfgenMRcnMZ8uoiZHbdvrSPntxADikjeORhJelonyJ8xTjn8Nxp61g8vMGb3LIeWrcYWLKc3uKvHthvnogbJyj44nidklqvOmpAK8WvmexVTQxvJDfMclYP7OZ3beomuU1TFkPLVj2zli1jnJZxs7Elm8kV8eKWZHZdOLMmHFuxaRlntUywq4cYlaMm3cs203v254rAN9dxlxfhx4cuq+u2nePmeZ3GsbXkgDKiaz7WtwLnX0kUpqKYoVCTSJggBy2qwElqCY51RKcGiqAYZxxjRI9B0JPg3GqcbQfZoYnKy8FQw6A6UtTXMeXfFFU+KYx+lFv+KKvpRU6hTm4EKhRCiUPQs/Gwspe/SWn/h6T2f0ofe5RZopPlAoxD45MM4BEGOqEG4AQ4rQiLS0Fo+YO0Ao10QmGPk2z+MW/2d2mtz9xgj0VaT6R6Ws4AQ18wLApGSMSxirGCBrKo0ZgYjXgq1P3ORush//an7QWCJqLx6XhaNoGUhmGk4unxKHYa2jQXTYlDGacgccmmn6V3GnhRde00gFI9hAcQ7gEk+EMZEXDjCBg53IiegsXFIjWd9J6L9XAhcGEGxb2U5llBCmlluDexzIvxjCw0IQFu6AHUdjR44Q7QlgKh7iCIJwDoYoD2A9FiYdwclH01wbYcI8zDOhYQrF8i7FIQ0ky0RwlBWoDnxhsxw6HWyQjBS6RFLMz6JcK1BBtQScjqYMTXU22S4JRAiCgd7ZaHrRsxnVnjdUyy0lupDhkYcjDEyBvkWIl3baaQUlDwWCNQIFjHC/jYzfArofbn5hpfcF98ba31rUD7jzZan3GeP2A/vW/y5AHzyQNzjXsiwAOp4afOBv8Y4vtl3giyIEujYVs/rwgTy9H3x3zpRfzrmMy/is38xBv527ig/1W2/4v87d+6mn8mfhzQnPwuLVPFNT+dm7t4/Ua9Pvrpp5/+j1/07969U9zt6tUSt/qLWXFnZ1IXQHzULT6+OdQkvXOZTC6XKxSK6+vrs3PZ1eWVmhSiXryrdfJbZ9Sd6fTi4vK/lm7xl+f169fKW3i68k67VyrkamjJrY1MPQnvZsPFXzBoFeqn08e8xd1DTB1gUcqvry9CQy8pdNXS2EGvZLMCu9FImaggjTdSFwbYy2PmyxNma3Oc/b2Qc3n5uaxoccO7f8a4Y4LRNMJsH2eOzlusbIrPzvz2Dj1WtiRD81bd0+a909z6IZOMOn5Zs0/fNL9z2nx+07phypFR1WdanJ/VYtwyyuqft+qdte6Zs64dMq0fNu2b5g3O2IzOW3eMm8+vOowv8gfnLZa37Fa37UcWeUfHXrv70qNDz+Nj341d14NDr90D7+09z4NDH4Us+uTYd3WTt7phubkj3Nq1Ozr2PD8LlJ2FyM6CT08CtvddV7fsJ5e5g/PmPTOcgTnL1jFWcSetoA2f12rsUB1JLq1wbml/OV4XMlbj39/k39ng1FPXNJextOkxu+7WPRdUN+zUPGA7PCIYH7UfmxJWtDolFvuUtkuyG/gucT5uiX5M1yRpvJN/m6t+fg8vW+KbCw0qx0XXkl4200Irie65aNcctHMWyjkL5VmETeigtc1ZTm3xO+ctyiZZFWPsklFW2ZRp/bT56IrN2o5oe89xZUPUP21ZO8BObaHk9tH7lq2Wd6yaJrnU4rQvMyYgyeGERCkqwR2QFAlJ8CPHcm2TjdKaiLsHrm+uQq8vgpWKgONT99Vdx/ZpTtcMp3GUndpMiaomhpTjszqYM1vCjWPR/J5gbNOqf9V8dod/dO6iUHqMbfKzh6mw6rwnpQ1+NTSHHIxDHsazmvBy0LhukVM/z0npo2X10DqmLSZWBLPrwtl14cy6cHTZpn2KUzPErOinVw0ZVw0Zt0+aDi/yOqdM64ZZ+b2m9TOWE7vC+X3J0oGjSuEvOwtY27bvmuZU9TPja41DypkJnSYpvUzvYpwgGWEVb8RLgjuU4pzqCfxcjFU63iwZSQmDclIw5GAoPRZhWU6yazIWNpP4VRjmSzQo0vGruMJPE6u+DQp46CX5xtvt96Exz6P9daKlwCirP6Y0P3Ix1bfTfuhufS8i61eZs5/kN32anfhVdoxGqp1epCEoVh8YBwQkgV+EAzQCdX+bUfPLrPZvI0WaEtBDW63HDrovHPX03QA6Tvo6TvrgEAgyCkFJQtHiEWh/mLaz/jMn3Sdi3SdCHQMvGDIRD40zgoUaoSJQ9HQSLRLLikOTQqFgDzDE2xAUzL6X0YsIN6aHAVkJCHokghJsxIlH2KajrFOQZql4QjJC38tQQ6KnJdXDBiBM4wlO+SSnfIx1Kh4XgYAHg41CINAAMDoGAQ+BG3iB8aFYUoQRMgCI8AERQ6GWeRhpJ1nUSJQ0k726GH7dNGkRNqCM6JWPs0tBmkUbmcfCuQlwt1K8YyZGkAgXpiJ96gjR3dTuFZvueZvQShItBGKfgUpvpY8vWS9s2jSPmQRWEKxeoujhMFIQhJOCtC4n0HOx1EQEwBWgIdbVd9HXcdD91kbzc3ONP1hrfSfQ/pav/YWl5mdcjc95Lz6z1PjcRvv3roZfehtqBBp51WU0L8jXxhZnmvqHWpqH22vqBhqiu9LFDemP8qb+R0LDL5Lyf1G5+YuK079NH7wXwmFmWK2ODKpm568vL1+9fn11df3PXI/v379//fqtXH47ANQ3pDoyoE6Dq6F5dwUQahuV7JbnoVK9e/fu8vLqxx9/fPX69Q8/vHvz+s2bN29ev3796vXrV6/fXN/cvHr1WqFQKlTKj8jXfycA6l94/o3T4sOHD2/evr0VbVQX6nY85UdZQi7/mGU/l6nfFkqlSqVQfkxdKJW3duHL88sr5Q/vZG/eqH4u2lNdzs6d9fTvLHYs1JDk0xzVGv9wwfpg2fZs2/Vkx313SXi4IT49dDw6sjk9ER+deM6s8Qfn2cPz7IE5045J9vA8b3JFODRvPb1qu7PnNL5iM78h2Nq3i8wK5romvSxz6p6xGF7gOjSXoSoH68btagapVUOsmiHTrmmrpjFO07D58LxNaQ8jrYlU0kNrHGFNLdv1T1u1TnEWt+02dsUr2/bHx+7b++K1Hfu1Hcnhsdfqjnh82Xxunbe+LdzeE8vOQxWy0J19h/Uty81d/uau8ODQTSkPv1ImqhSJu0eeixtWS5vWu4euhyfeO4duQ/PcllGTmkFGRR+tohtb2knxrXPnVaRQKjJ5ldEOlaHE8gz3xlKflhJ+bZ1jXb1dVQmjsgxYWYmuqZA05qQMhE1tWLXOOITU+STUcBMr6YFZ3PhKU3x5NSE3LbocHVtLDC4l+BZgfQswvgUYn0KMXxHWrxDrW4T1L8YFleASG8lp7bTgKkJYLSmrn1E2Y1Y2Y1o+a1Y9x2mYMR9YsZ7bFqzsCqc2LUpGOYGttkkDfGlPql5d34ucTkKihBcPFKZAJekw12yIbwEiogKX0ULpnOIcHHtcXQRfXwQrFf47h84ru6LjM2e5wvXwxHFk2apzjtM5b94wwWmc4tSOsxunzEoGmfl99OZZ9uaxeOfEqW7ONHmIaVjXqFVT5VeGcc3BOGehJZnowApCRB0ptIEY20Eum2Qt7dsfnDoenEm3TyTzW3Yz68LRZevhRavBBV7/vOXostXmgWT9ULx9JDk8dsrtoCe3mDQtWDcscobWrTf3nU7OfeXygI1t4dKGYGheHFnBdMslOmdjvPOwIWXEyBqqUwaBHWfEz0VbpiO5GUhmPJzgD0Z7GuK8wRR/JC0aSU1Cs0vwVs1E+zaysMzI8iWUFgQyctYASF4AxM8NRBpfB0XcS6zWcCX9ITZPO9RO1/4JwgkKEht+5y36Ijr6i5js+wltn2QOfpJb+VVC2NN46bN0T+0kG2AU8deZ7V/H2b8I0dF0BD2R6Gt6G75wMdBx1Df0MQR4Aw3cDWGBYGwoxLIUw0rD4oPR0CCkfhTMIBSi7wfRCwKDouHAUCgyDomKR8KDYKYJSHYSghpjRI6G6yaEPYlMQfghGZFQbirSKg1lm4F2KSL4VBOlJXhKMgqfgoRFQB4JtDUletQwJCsW7piLi2ghiXKQuACQcQQM6ALQcwcQ09HEBJxRMMwkEyeuJksrSdxMJDUSxq/A2jbgrcsJLi0053aiYwU+oIIYWkPyLSY4Z6FtEpHWiUjrJLhDBkqUhhClIgXJCEEy0rUEl9bLyOxiSrPR9FCIMBWZ303vnzNf3REtbdvVDDOj6kjO5XirbDQtEkaOh+MTEAh/kL5YF+JuQIiEIn2AjwXaX3A1vrHR0vYx1AsBP/M0/MpB9yux3teO+l856n/pAfijLzi6Jvn12+9/2lh9ZcV7ZaD3hkh4zWB+LxL/EBLxaniof+vYc/DcdkRm3Hf8q/qT/1F5/lfZU19FOecMl3348OFfuO95//7Hd+/eqRsszs9lMrlCrlDI5Er1P9UxZDUh6erqSqFUXl1dv3///ubm5l+yUHr//v3FxaVSqZIpFHKF4j/hVaE+//Zp8eHPf1Z7XtUpPDU9UZ23UDdJXVzeYcxlt+nEu2iJ2hklv7y6kilVV52dVy7OZ05S5dKSemAoFErZ9Wvlm7en24VHS9bKI4n8SHK+IzrZsj/YFJ/sux7vOJ8cusnlfudn3iennnJF8Oa+8/KW7fqudGyZ2z/PWd0Vbx86L2zaT60J5tYFi1vC7DqXvMrIqLTooJcB2VVe7ePspE6xeW1b3XzwyQm/bYqb00lLa6WU97MmV+y295z3Dl3Gl2zHFoUrW5L+WV7jsFnjMLt5wnRuy3Zkyap31mJsyXrvSHp44nJ47H586rl/7Lq+67CyLTw+8dw7EG/uCE5PPVWKgL0D+7Vt7vqOxcaO9f6h9PjY4/jEe//IcWWLt7RptbZrt33ovHPoPLPOm1y1nFixXNiU9M9Z1QwxGoZI3ePkwSlK7ySxbZRQ30dIbeX617mFt4ckdbr6VEutS/1JRaHk4hhWUQmxpAtc242v69QtHvumoJ1Yks8szwIUtWHKm5K6+GXD1PJR9stmSng5IaaakFRHSmshZ7VR8rooyQ3EtCZyzSCra8aivJcVVIyXpCLdcjFh9aToDmpcFz150Dihh5ozzsyb5OVOiLx7Y3C1jZDyLkB5r35Ok2FaHDeN55IBD68iZLbRqvpZRd30qgGT+Q27lR2H0SWrc5mPUumvkPuen3tv7rtMrws2D0Uqlfv3r7ynNgQ9yxYLh8L5A9vBNcusLmpsAzGxmZw/wKibNmtZsKxb5GQOke1KLEGl3ejcaNdMUHg1ObqWFFqOCyrBumah3HMxAWX4iFpiYiMltZmS00lLb6UkNxJL+hlNE2aNo+zuWbPpNauNA9HUNr9/zXJyx2brxGFwgf+ykZbcxqyd5wyv2wwvW28euB2feu/sSLe27FZ3nAq6mZFVhNAycnwNu6jPPKeb65KLY4RCqS+t2zMAACAASURBVAFgVrSRqJYgbiBa52KNI6EYLyDBF0oKhaIDQYR4I/NqIreByG8liVuJ4nosL49Ai0HBvAzB0hcaLuTP4hteeLG/iop9npKFCUHRQ4lwTyhI+hzl/ATupPNUhPrGT/JlQvLvklr/pmD1f+fO38/p/yq76l52759irZ766X1np/3UQU/TSV9DogsLMqJlEmD+YF1HPagfCBsBtanCWdcQCfFoAzeIrjcEEAPTDYU+lepDwrBGcThwBBwYCDMKgVsVEgRVeGElhpTn+ceU+sdubKirjkUqSpiL8awgBLeQIzsZAXXG3GQMxB8E9oOAvCDP7HVAnoa0WCN+Jjq+0yy6lcVPRZjFGpnHwY3DECA3INAHBPGBGngAkJFgpxbjsFGWcweJk4fml5OEdVR+EZmfQ7VIR1uloJ1zcVE11NRmanAp3isfK81AidNRknSUJAPpWYD1KsJ55OHcc7FBVYSoZpJbAYYRCRWmIoq6qYOznK19R5nCZ2lHWNRj7FlHdGslczPR2EAw2M0A5KSP8DAgBAKRvoYAF30NB71v+Vrf2Ghp+RkCoiDP3QHf+ID/4An8ykHvS3vdz+w0dQLxeyf7N6/eKre2lZVVitLSq/QMeUTEha3tBQp1lZv7+u2b76+uZGfyE9lV3tLZXzee/KJW9ZvELsvQ4Jjo2NLSsp2dnX/hHfnDDz98//33l5dXl1dXqovL6+sbuUL5/fffX1xe/vD9D+/ev3/79u1PP/30/fff/2tFhx9++EHtTX337t1/gmKhPv+OafHhww8//HB2LlOp0VpqJrtcrlSqzs5ufbEfOboyuUylUikVSsWdgUqhUCpubm56eq5QKNWjR5e2wqudPeX1K9XltUJ1pVBd761Pj1fyRkvII0WkySrq9jBnd4yz0Geys2h7sut+duxzcuJ5LvOXy3xPz9yPTzxk5wFKRdjBkdv6Ln92jb+0Jd49cp3dsG2eMK3vdo3OiCLaJwcmh7eP2g8v8lvGTCSNaWYNjVt7/J1jcdsUN7eTnttJz+mgt01Z9i9Yjy4JlrckRyceF0p/ucz78MSjf9a6rJc+sWYzu2kzvmrVNcMZXOTtHjpdXQRcKP1PT90Pj5xkMr+bq5iri4jDY6eVDe7urlB27rG7L1xZMFucMlld5Wzs8DZvf1bbe/y1bcuVbd7qlvX6js3BifPRmcfhiefKtmh4iT29ZrF76LC5azO7xh1cMBtesJhathxbNB2cY/RMMeqHKWXd+LIOdF4zNqaW4VNla1XqalfqKCmXcMvCrEuTROWRtuXBQTXc7FZyWisttZma1kIp7WWOLQlWdySja7yhFe7CjnByVTi2YrO0ZytTuO0fOxX3MkPKcEkt1PguekgbzbeBEdgpcuqIJdbW/rG0D1TchMirNc4INEsXsjMlroXmMeWomErUyyZSwyh7ZUu0vms/vy6YWhWs7YlHl63mN+zVc+L4xGP3wHF4gdc8we6aZY8uWQ2v2PSsWdYtcFqWuX0bVr0rFuntlNR2Ssscd3jTqnWZG95JDekixvbSQAXZ3+V1O2Sa+RYiExvJ2R3UnE5KWgs5rpYYWU1IqCOltVKTmshZ7bSKQZOSPmZOJzWni1rUQ28Z4/TPmfcvctrnzCpGmWWjJmXjzMFVi71jcdeMRXAFJb6bWrfErZ3kNkxbrOyLZTK/kxPfkQVe3yxnfNGicZRd0sdqmLJunLMJrSXzEowYYVDjUCgrBuZUS/Ppprm3kiRVBIsMJC0ShvUDgd0B2CgYLQfFqcVzG/G2bSRRPdM0jYAOgaD8DWGeRt9FJj1Irr33svlJTBzKH4oPMUL5gwjBEHYCEu0L0hRqPOU/1XbTeRjo8f/k7f82Kf+L6ID/L3fjt+lNTyNpz7wMnjnqQ3whRr4QfAzGpIrEqiNB/MEQL5CBiwHUC0yKQphk42j5WEw8VscD/MIJoOMO1vMwgkQStP2NdD0g4HAjTCqaW47jFSO5hdyvi/ofhCQBpHrUYKhDnrFTIdWzFO9RgvUspYizCKbRcJw/GOQC0BYbaDvqG3oYokMgvDRkSh83pNHUNgPFS4bbpiE9y4jCNCwhAAT1NNSV6iHCIJbVJNpLFKsAI2wic7OoJhlYYiicGoI1jyfy0pGSHFxpP3tohZfTQYuuIoaXk4NKiEGlhOByQlw9Ka6BGF5N9C/BB1Xi0/rpqT0MYSpSkoHsmjY/OnY/OfNcP5COb1gnNVPNkxEm6Qh6KgLiZgBxNsD5GNKDwSZRMKwPEOxniEmCa7sCvuVrfyfUfmSv8ye+9ld8nd/baH1hofGVlebXdppof9q5QnZ1cX15dS27fnX54YP8+ub69RvZ/sHrrS3F9s7V9fXV1dWlSvXjmxuV6oI8cnUvbxYrCqAZm+HwRGNjpkjk0NnZ+a+6Kn/88cc///nP79//qH4H/PTTT/+ei1d93r9//+OPP3348OG/x7T48OHD27dvz8/lsrvu1VsOuZpBe8tlvK1fVcszP/vDVBeXBwcXbJYCh9vv6VEd7J8e7MpOjs9PjpXHezujTT1JZk3BoIYAcL0/aCADs9rGnKunjVVSphroC13sjRmL3Q1bucL/UhWpkAdeqiIU8rDDY8+9Q+eVLeu5NV7XFKdm2KR+lFXR4ZKcG+MbmWwuTc2s9BlespxaNSsbcTSu7Inui+5esJjdEq3uOHTNWC5sSRpGOUU9zMohVuOYWceURduk+cCCzdGpx+VFwOGJR9s4t3bIpHvWdOPQ7lzmubglHluxVip9lArfoxOX/SOpShHy/U3SzVX0yZnb6jJ3cYJ9sCeRnXgujZjN9tKXxpmbm5Yb27y1dfPNTavNNcHKvNnaivnaOndjy3L3wO7wxGVh03p6zXx6zWx5y/LszPnoWLyzJ1rfsd87lG7sOoyvcocWzabWbNb2pEs70pl1h+4Zy5IeYmU/vrwLXdiOzm5Gp9Vh05vIJd3Umn5K0wiza4rXPm7ROs6dXrPb3Hdc2nKYXrMbWOKNrfO2jxzPZT5XF/5HZy7Lu8LpTX7rNKesn5nWSgmqIIkyMVbZvMcFXQ8Lhkwzg8zSLK3SOaIMhmcOKrDAKKoM3jLGap0wz2qnVg4yV7ZEG7uixU3brT3x3Iagc8q0bYK9uu1wdOK2f+Qil/vt7DvOb9iMLVv2zJlWTLAKx9nF0+yCCVbJDLty3qx81rRoiFkxYlI6zaqYZxdPmwQ2k1wrsOySgKcFw5Z5LsGlqNRmUmEPrWHUpGGUVdJLL+iiZrXT2yYsaoZZmZ2UpkmzxV3h7LZgbJ03ssxb3nE4O3dXKNw3DkX9q7yWeYvqabOSCWbJsEnTBKdz0SK9lxXXR00bZxRPsrKHGN0rlodnnheqqN0D15kV8+09+8VNQUEPNb6RmthKT2g3dsxEcWKMGGFQWhCEm4xwKMa51zPdWijO7VRRE4lfhCWFQqCeAJA7AB0JYRajmfkY83I8twrHKkAz0lGUGDgiEAmKsNQK8YIEmDFj8Lw0Nj0WQ4+BCbKx5kkIiDvgkY3WdwLNx1LgNxLsQ1fo4yDg1xGSb8ItDCIwMF+Cjg+YmIYipCBxKShGOZ5aiqWmEokJCHIKwjgbbVZEIifjEGEwXCIaFArT9gJpSgEajgYv/CCPnQE63iBIGBKRBEcmkXDJRHC07WcpnbrBEnYYTJhLFGRhXQvwIdUkv2K8VwHeJQ/rXYJ3yMARg8GaEj1tqR7UG0iKhAnS0V7FeIdMjCgdw0+B+1SRYnqowU1EuzSkaTRM39VA3w0A9AZgwpHMbKJ5KY6eiCJHwsxT8bxsknUe1qEQG93CaF/gdy9YZHdQ0lrIaS2UlCZKYTe9ddJ0YM6sa4pV0kOPriFG1hDjWygJbUzbFJRLNnp0ia9UeB0ei0dXbPOGmDFtLOtMDC0GAfUAUvyxxkFI00iYKAXpnmdsm8VABAEB7kCcDxHoAvvOVvOxSB/uT9b1Rn4n0v+M8+wz0+efmj3RcYaOL01cXV6rN+Fyufzq+uZcrlDevDq/urq4fnUuk6nB2BcXF5f7Bw1tE+Ze0UwajWnMZDJZxsZMAoFka2t3cHDwH3IF/zc6/95p8dNPf76+vlFz3j9yE89l57eVIOr61Tvk1s+wRplc+e69LD1D9fjRWVnZcHF0d6TVRJJlb7zdYp6rosjsJAO/GQ9v8jBs9wH1RMAGcnBLnWbLvdzNcZvjVQflkdPlmdfri6jX19E3l9GvrxJeXyecnHpt7Tnt7IuXNnlz61YjS+atU8Y1AxYlDX6hCcl5FVHbey6ji7bLG9Yr66KgzlxOXWPjBLt6lDO2Yju4wJtasz0999o9cmub4jaMma3uSpUK3+NTj4Ut8eyGw9a+y9m519C8Tf0wq2eGu7Jjd6EM3DvymFjln517KpXeVxd+r6+jv795+cOrlzeXUQpFwNVFtOw06ODIWanwvpD5yw49ZUeeshPPvW3R+iJ3fd5iccRsacR0edx0bpCxMGKyumi2uWO1uc1b27ZY3bbY2ORubfF29my29/n7R6Kdfdv1HauFTcvZDYuZDd7shtX4itXokvXYkvXIEm9yzWp4idM6wawdMa4YoHfPmg4smrVNs/oWLYc2rDcOJetHkqlNQc0wq3aE1bNo0TxlVtxrXNLLrB81W9sTr+07jK5a1Y6btM+ZDa/wcjqN/UuJYWUI+zKn3+fuErOjfbIhYaXo+BpcSiMxtZma2EDJaKPMbdp2znBL+oyHF212Dpw29hw29xxXdxyHFnhd05zZdYeTUz+VMkCh8LtQBR+fum8ditb27aY2rHNGWDHt9Nh2amqfcdYwM3fcJGvUpHrefGDDumiClTZEj2mnOOcjLdKZD3OGzIviM5rw1UPMjmnz6XW7w1OPwxOPiRV+zwynY8q8bpjVMm3Wt2LZNMupmzarHmXP7fIPzxz3TqUbx+LNE4f1I4fRbZuuNavGRfO6BdPWZfPMTmZUIyV1lJE+xUwdZ6SMMtLHmVUL5v0bVlvHrlcXYUcnXqdnPip50OiidV4XPbSS6JqHdcvHOmZhrRKQpjEwbryRMBvjXMG0zsdal2Ad20nOvRRpJ9m6DI8Nh0A8ASAPAMQXSE6BswpRpiVo82ICLhQBdNMzcNLWFuvqS/WpCVh2Ls6sACuqobjUUd1q8YwYGEAKeCbUfSTQfOKo/SQQ9Dgc8iQY/DQMqhmNeO4B1PIEoWIx8AQ4OBqKj8fDguG4WAytEE8rxLMrcaxKHKUEi0qAg70gYH8wJAQODcLpeRs98wa+8ICAIhB6YYZakVbfplZ9k978ZWrL5wl1qDALtxKGIAfrUoKLbKLH1TMz25kxdcTQKqJnEc7mJZIUDAG4AeB+EHQQxDgW7pBLSuyghlaToutZcS0mrvkYuwykIBVuk2zEjYNDPAwNXAz0nfQBzgYQTyAjD2VSgKFGo01SsaIyCr8Izc/GBlWYhlcw0psplX3U6n567SC9Z8p0fM5sbt5sddVieZ3XPWNW1s/omLN42UyXZqLtU9E+BeSeWYuVHUHvDDurjeKUjeInIdiRMKI/AuMNpgaBzaIQDplY9wq8axFekIGlhMH1pHp6UgN9N0NNb/BTJ0NdL8Qjd+C3Iv0/Wmr/3vLFA7Mnz50MR1emlNevVJeXalfr6dm5QqU6uwt+3RbYqVTKi8ubjIxVIJDNYBozWcy7H53OYLHYTU1N/yFX8H+j8++dFh/u9lF3zqgLheJj8vBSJrutolUbAm7R7WrS1tvvL2Jirlhs1cLsRBi5W/SsxxvQ4KLX5KI7Fg5eS0NvvcS2eIEmohE7xYTZMtLuNF915nqt8Hhz6f/2OuRC4XVzGf/9q4xLZbhc7n95EX55EXJxEayUh5yceW4fSgemHGp77HMaHZPLXFIKw0bnnA+PpbJT18H1uPDBFuOaqfj+yNEVTucMt2rQpHaY3TltMTBvtbwtmd+2W9wRXSj9ri4CLlX+x2eeG3vOB0dum/uSlR27oQXLiWWbrilOz4xl/6xV67jZ7IZAqXRXKT2PTj2Vqoiri8hXV9Fvb+Levk5/8yrn1XWKSuV1cxn25ir++5uEH26S31zGXSlDLpX+F0qf68uA013HmU7aeBN1toe2vmh+cizd3RKurXJWF9lri5zDfdHBoWhnX3B47LB/ZLu5zdvc4e0dincPpbMb/Ok1/t6R2/6xx86hy/KuaHLNqn2aPbRmtX/qcipzHVqx6l8xH9m23DwWD63a1E+yW6e5S/vi+T37/mXLzhmLpjHzwj5G/Th7acfu4MRxdte2c4kzu8MvHjbNH2I0zbHFLRlP86dFZc7Jjdi8Pmb3gvXMtt3SnkPbNLdikNE2bVYzwhxatDo8dpPJ/JUKn409yeCi5ey68OjU9/Q84Pw8+PIi9FzmfyYLOJf5ru071P3/7L1VcCN4lub7ePftxt7YvUM93T0904WZVZlVCXam2WJmZlky2zIzM4PMzEwyyGzLLJMk25LZMoPQku10dk11V+5DZtXMva9bOxEd0ScUCr0r4nzxP+d832+VUSkjVsxR0gexaf3Y3FF80TSxeJqYJSXmjZIKRomJneiQOnhgNTSuEerRFPg/65ZTet3XdgTXN5EWc9yDJcF6G3NvibXcxpxeB1zrA1Vaz/l9/swBv1PBqJVT+5TMiS3uwq77itZz4VA4puENbnD7lWypmt2rYrau0ZqWqPUL1Ox+XGwHpnCWWLJMLpGTK9YoNWvUVgVrdEd4fB19Z8nW6xNvbuKN+oSjU3+pnJHUhoptQ5dOUBPasb5VMFE1zL8F6duKpeQDsGmutHIIswnKboVxO+H8LgS5HASItHcKs3eNtockO0KSnODpQMdIO8dwO0CUk0uEvWuEnVOoHSLRGZ3sTC0Cu7cggnsx3nVQdiEMGQ944WPz1Ov1t2GO3yS7fpvh+m02wDEH/SzY7lnIG2ghAlGPgDZAwXUQUCUYWQNH5MPAeQBMMwzTCAUXAV0SXeyj7G1C3rwKfGMb4uQQAnoqevss0M4+xvHrXJ//t2z2s6zKz5PSf5tZ9TTRHZrqQs2HMnNc+YWA8Hpkdg++ehzfPktunCYltaPY+UBimis2HcAoR2OygAwxPHKQmDyCy+qllEl9xCOc6BZERDM0pAHuUQrBpQMdI+1QyS74VAAy0QmT6Pwx0wmW5EwsgrCK4IwisHcdLqYJWyolrqnddw/c1Ltc9Q53Y425PExY6EZrNe57R+6ru/yFLX7dOEU8gCsawMY3o7J7MCtqpkJFV6n5g0v0hGaYRxGQnOoMi3agpgP8yhEh1RjxOKVmmR03gPdvQlIKoM6RDnZhbwExrnaZ4OdxTl/6vv43wYvXvi52YdBnwY5feL8CxqMPdrYeDo70V9e/pGX/h+P652tXg8FoMJsfVlZ3k5PxOPx/VgsSiUKl0ltaWv/3m+dfV/0KavHhw4fHx8ef6VGGT+G9/ylk8JPr4tby0a3+ix3PurtnVm0eTbSr08DKmDc7OcDlVOe5RKepFOeVYohCDFvKBM1muB51Ym5k1L1R4vY8Tavm604DzDex11eiiwt/gz7eeptxo4u4uom4t+RZbjMe73OuL4vOTvJbe3PDM3ITSxPyGyN7ZKLJdeH+vr9UXQ7s1GC6h+sWU/dOvVb2PCeVnEE5a1LBX9xyX1R7KPZ8zq/Dzq7Cj85CTy/DFLveo2vssTX2oJw+sspQ7Qu3DoWr227TCtbkOnNVI5xY4/UtUE8uAg/OfTeP3E+vgne0or3j4LPLyBtdwoM17501x3ob92BJf7TmGg3JR2cRl9fxt6bUu9uke2vqvTX1Vh9xvu+5ty442nA/3OSf7Hkfavw1a7TNJZJqnrijZO5ssPY03BOt8Orc+2Cbu62hXV2FmI0JZxcBi1ussVWaTMmZXKfLNphre27SFcqYin16E3KuC17Rui8ducmP+EsHgl45Y27LQ2eMu7emX9xEj6yz5zeF8n3PNjl1cpN7cOmrvfZbP/GsmaP0KplpfSixFJYuy0B0yKK7vHO6IeXjxGwJpn2OMbTKla5yOuYoHfPkoWWmXCO81oXfmmN1+piT86CL69BbU8ytOcF6m2EwpBgMKdbbjBtdnOrAZ3FLuKwRdK4wi6dIZTPk8jlS/hihZIaYLcVFtyDDGxDBVbCoOnhiMzKuCZHTiy4dQou6Y/+hca5khrJ56nuljzi+Ctw+81Weeq0eeSzvC1e1HsuHws5lRtUUqWae0rLOqJNTK2XU+jlWyTihfoZSPU2umafUL9DqZijVU6SsPmzOACZ7AJ3UjkxsR/qUQoLqEDlThIp1Sv4sMW0UnzFIKhqn9iv4V4aYW1Pa4Wno/kmITp94eRk2tkovGMBUzVALR4gB5WhqJohcCOA3Q/nNUGY5FJXkAoywQ6Y4kYtARDEAk+VEygYRMsCYbBeiGAiOc3SNtncKt0MlQmi5KGyaKzLeEZHkRMiCkLPAqHhHRIwrrxga0oEI6YT7N8EwKc7feLx86vfmeZLrswzXZxmuLyNcbCOcASkwdBUW2gCB1ENdq8AuVRBQCdw1B4hqgOFaEIhyuH2so2uaE7IC5JILeB3j/CYG8H2My1ci2+9ETl+mhfxD9fKTgmJwHMA53OG16KVNpO2bcDtovKOgBBLbhs6SoNvnGcvb7ltab6mCkdOP4eSDyBlAUiYAkuzsGmdPygP5NeFC23GpXbTcXnZqHya8BhlQgImtoIVVUkjZMGCcAy0fKmpFRUuxntVQj3IwvxiMinOBRTuSc4D0ImBoJzV/lClVcI2GaJM+8vIy8Ezrd6TkacZJKz34rXWeat9rZVsoXRaUSqkVw/g2GalCSmqbIa6uUTYXmbrzsKubsLEVdlIbwqcMQkoH0zPBiS24nkWOQuuhOvaomKKIqrD4PAgqFwRJdbYPd34V4vgszulplP03cfYv0kBPIp1fBwC+8Xlb2l95V1dn9vI2nZ0Zf2YufIz/+8Tjub39OFE3m8239w/7p2fuHl54PPEXtSAQSHQ6c3Fx8Vdpnn9F9SuoxU8//fTjjz9aLJafIXqfZk1Wy53eoP+FWGv6OVTL9DMz9vbhnf7u3UlzgDbDfjHWYSXV2VADf+glG7qIijKYsgSyWQjeFIPUdfC9IdLJJHlrhKAYJ6jnSUdbDN1VuNGQcHMTajLEW8ypN7pIoyH53Z3YqCtcWs5XbWTI19Jiswvy61IV215SZQhvoI82KqP2LgdIKodX6Gs7LJMpdmXPR7JEn1jjTCo42rNAozH66DxYfeR7fROzdRA4t8Gf2+QPrzBH1xizG7y5DbfBZfqSWqA9Dz65DD06Czw6C9w88J5Y4w4tM+U7fJ0h5EoXpD333T/2Pjz1P78MubckvLtLfmdNvr9NfLxLubwOV+55nFzEWMxZj3d57++L398VPliz3j3kvHvIfrjLNN4kXJ2E35yHXZ0EXmhFJ/veR9vuWo27dtfjcJuv3RdcnoacHPpdXwTodMGX16KDswC5RjCySp3fYqu1XofnfpsHnpJF2vKh+/qJp1wrWDoSLGsF83tuvUu0zRP/S12U3hSvvQ6VqfktMkrlFLFxCVsxhW9bYvYrmN3r7PJ5et8GsVJG5faW2LYu+PRl1ozDm+ZoPUvMnkVm1wKjd4k5tMJum6PWTGCV+94mY9TVTbjJHHNyGbx/LDIZoi2mOIs54c6SfGdJNhoSLOb0e2uaWusvXWFIFum1U+SkTnRMKzJvBF85TymfIedIcGkd6LQOTH4/rnGGMrTObJunVI3jqkYRfu2hf2xbqlxldG7QJWp29yarScksl1NLF8nNa7SxXb5UzalbIOeP4PKk2PwRfOUcuXaBId12b5TTSkaJ5RPkiilSwwK1c4VZMUXO6scldyAzelHZfYS4ZkRyGzKiHh1Ug8meJubMEpJHsNFtyNx+YrEUN6zgXBoibs2pe8eBmwe+VzeJBn3cpMItpRMTUAUPqEMHtqI8WqD+I6jAUbxHKxqT7gyOtsfmANza0NQSEDTanpjpyioBU3JB4BhHWKIjvRyCSgFCowDIeGdEvAM0yp5SACTnAQhpQH4ZglcOpWS7CkrhUZ2E0B40MRfwJsDuK8HLJyLbp8Fvvwl5axPnCCqEY2uJuGYstB4CroM6V0Le5AHe5ANcqsAuhUBQLsQ1FwkQQ1H1cGAVxKkMapMJfhHr8m2S6/exNk8zw/++fP7zlFRArANWDEeJYaAkF2C0PTHTxa8ZHtqKiu/E5o0SxzaEp1dBV7rwURU7qglJzwZQs1wpma6QOEenSHtQgiOtGBLdi80dJudLyOFiItubyODR2G50vjeDEkx2DHfAZrjyqkEB7XCfamhUKyKsAU5MdQWE20HjHXCZrtxyaFgbumyKPLwhWD/0M+jjjJcxNwd+F2qeaoCwOc28OA9f3xb0LbC75plDS7SFDUa/nDK0RFuepKnmWMo9r609/7Utj5weTGgtmpgGxCQ5RDegh9fce+TsxiVm3SItqY/ELIWTK2DYPLBNsNOX7jZfetp86W/zbarLV+mA30fYfRbkAEmmKTdWrSy2kcc1ms3m/7jeNP5CpvtlqP7RUGwwGiWSASKRgscTqVQ6gUBCIFBJSckPDw//+83zr6t+nbfFTz/99P79e5PJrNMbjCbjLxEgHwM/LLc//xnGT9jxT+w88+2t9WGjSqhMeTMSaT8cab+a5XraSrQMUHUS4n4b+kqCNQ5iT3qwqh6Coh+/OUFWTZKVk4SjTdblmb/ZnGI2JV9fBRn1MXp99Nml6OEueUtd2CnJX13P2tvLWlrJ3N6LOD4RZS3k/65JTe+pyBiJHF1hDK9QB5dZi2oP+bbn2q7n5r733CZvcctNex6yeyxS7vnsnQTvaIPkGvddrd/esUh54Ll54LV/EqDc91za5m8dee+e+l5ehx+cBu6fiLYOvZe3PVb33K90QUdXviZTqMUcbrmNPbsMWdpyX1Z7Hp0FG4xRRlOUyRhlMcc9gnNeUgAAIABJREFUWDLeWTPeWTMfrFkP1ox7a9rjvfjxXvx4X/j+XfHjg/jxofDdff67+6x399kPd3kP1jzrbYZZn2DSJz5YCx8s4ntL5r0lwWqOvbOkXFyHT6lY8h23K32wwRhuMIat7HnI9txGNNzpPd7ikUC6wZ3bdVvccxtRsabUvNk999l93vg2t0dBr5LRwgeSovpSxLL4qjmfyjlq6SwjZKzQtlf2sm4eU5WY2IoWjxKGtnhKrffBpUhz7rtw4N63xmqbp0yoeAdngas77sp9r5PrILXWd/vYX3sZvHcesHchUh/5qnZ99PqoO0uixZyg2vedUHBqJyhZ3ZiMLnThIC57CJ8txYunSG0r9AEVe1DFHthiD2/z1k/dt068Ng+9FtW8vGEOtKWBLq0rXaSI50n5c6S8WVJcPzaqB50ygCucIFXMk8UThPwxXI4Ul9yNblmjd6iY1bPk8ilyk5xeMUnOG8CVThIbFmniUULlLLlSRi4bJTUvMEtHKfn9hOppVkoPOaYHk79AzpuhZEwSJSq3MQWnYZrcvkhTaQNMpqTtowCZUnijSzGZUqeUnsmtOK9yqFsllC4GurVAuU0Iz26MoAmOSnZCJjmRCoGkfAA5B8iuBDOKgLhkF2ScCzrVmV4GxaaBSXmunFIEMQOEiHHApTizysDsIoRPPTaoD+nRAPWpQSb1kd3qUY45QKdMyDf+Nl8JX34jsn0Z7wiuQDhXQ1+Xgx2qQKBaCKAW4lQJsc1w/j7Mzi4dYJvl+jYdYJsPsS+HAWuhdnlA21ygTR7om2iHb6PePs8g/F2p5B+SU7/0ePU6/C1KjCJUoCCZLtwKSOIoLqqP6FEOjWlDVU6zikboTbOs1UP/AQU7poFGzway8wC8fCA1GwCKd4CnOHvUkEO7cFmD6LQ6LJ1NIeHpZBKNRKSRCTQikYIRoQi5QFIuyK0EHVGPTOtAprajAiqgmERnQJg9OtnZuwEe1YtOlmLr5cRJjfDWnG61ZNyaUs80PjNVkJV21MG2m3qfs65hyjcZym2WRs1c1bBWNzjKaeH6HKt7liiW4HO68ZH1CM8iKCXdmZLuHFYDLxsix7UifVqQqROMlDEOvRyOzoDAUiGusa4v/B2/DXD8PPjt51GOf0xw+V24/d8H2zArAk8WZx/gCHNzs/HuXmcwfMzm+3iM8zGB49Zi+eis/kiJNt9arq91UumwSBSAxRK8vX3q6+svLy9/lc7511W/jlp8+PDhL3/5y/39g05v+GjS/tl78im03Ggyf/SkfEJEGU2f8nhNltOx4s0CkCLLeS3LZSrBYSEPslQKmykCzxSDlU3Io3Hy9Ybb9a7HxY7H9b6n7sjvet9Df+ptMkQa9BGXV/5n557aU+89rc/WvsfuYejJSULfcG50VtnEXIrenOw2MfWyW/6PzZte4/36U96cirKx7zWl5LfOkMfWuDvagL0T0cyG24SCK1NxZza4c5u8HW3gtS728jrm6iZmddtzSsVZUAuOL0K0F8Gbh57ybe621k954H5wErC4yZOrufObnO1jv9FVds8cZW1XeH4dcHkTuHnoPbDEaJwk1o4RWqYog0usObWb5sTn9DrwRh9+a4q1muMt5hiTKcZijruzJN1bku8syfeW5HtLyr017cGa/c6a93gvfv9Q+v6h9PG++P1D8fuHknf3BY/3eVZLmsUcazFHm0zR2vOg3iXypIqzd+G3d+E7vyeY3RcsHAraVmi1C6QeFaN6jjap4Y/v8gaVrOFNdusabWCL1amgtSnJyYOEPzQsOjfPIttH4e3SZx3jT9pkNrUyYFWubzMvvA4U0Q6P7kRnDeJLRsmlIxTxMLFoglQyQWhfoi4eeCi1Xku7bssH7osHwolt/sy2YGSd3Sdn9sqZnbNUyRxjap0nU3En1jhtM+SqUXzFMLZ+glA5is/pQ2f347OG8GIZvn6N0aVkNy7SqxeoPRvsyR3+qtbjShesOfVtWSD4tfv9W/02vikjqMYloAbuXwXzqYIG1iBLRxkJ7cioVmSWFF8wRqiap+ZJCcldmNQudHI7KqUDXTRGbJUzuldYFVPkfClOLMVXyshdayyJit24QGleoHUucytljNg2VEAN3L8GFlCLiB3AVK/S14+9JhTc9G5M4yJddSq6uomeWOePrfEurhOMxqSRVX5UHYSa7oJOdsZnuOKzXKjFQK8mrFsVEpfugoh3gsY4ELOAvAoYqwREzwXSs0C4FGdUihMi3oWeA6XlgHkVcFYRiJDsTM0GeFTjferxYYPoiHFsqBQbPUJmtaEc8gC2WYDXGa42cS42aS62OQC7fNDbYtizIvCLYqhDBdShGGyTCvg+zeW7RCebeMCbTFc7MeRNMdi2GOxYAXEphr0tBNsVQWwTgd8F2f02r+Ifczs/93f90vP563B7+wiXN+H2dlH2sBRnYi6AXQBOGMAVzFIzRyjZI4SaBWr3Brd+iZveR41pZEXUowKroexCEDjREZroyKtABjYiM3owEWkkAu4/hvgUCo1CpFOFJLdalG8PJqwNVzKEn1bQZ1XM2lGCfwUUHe+MSnTxaYRHdqOyRnC9Sob8yONCF2u9TTeak0+2A+TNKHkrQrPJUG+x1ArG3gF3c4Um70dvzlL1l5Gm6/TDfR/ZCqV2BJfTTUxqR4U0wrj5AEa2S2oHunmKlNKG4IiBgmZ04DDVewhLqYDYxjk5JbraBtl/7vvmjxEOf4x3/kOs0+8jHf4x9A292O9A0vMAhRmHpAaL1Wj6GCVr/US+0xtMJtMv0bCf4iqMpttb648//tjW3u7qCpycnPrxxx9/rbb511W/mlr89NNPf/7znx8fHy0/p5pcX98YTaaPgvEpmfyjpftnxJ7RYrW8+5PuWG0Y5pp6kI/TlLsJsnmGdi4laDvRmw2I+RLweCFovBgyVQFb7SQYV7n3F6I7Y9ytLtKoj7TexhqNETe6iKvrqINTvzmlR0pRRudg/MFxwKoqQbMT0r2aDumcy5iOz5cljCj91neF0xt82SZveVsoXWGOrnKUe34n52HnV5HXN9GX15GaI9Hmga/mUHR6GanXxxsNCdtHAcsaj53jgN1j0Y0+YvvYS3sRbDIm7J8ELm/xt/Y9lbvC3jly3zyla5bUOEHomCHPKLm7pz6zW/zZLZ72Ikh9GNAuo1UMYytH8V3z9LUD991zn+PLQO1V4O657+lNkF4fuaP1P74IvNIHX+lC9IZwozHSbI6x3ibeWZLuLMk/fyffWZKstwnW23iTKUZviDCbokzGyL0z/0kNd/lAuHIkXDxwk+3xJ3Y50wfc/k1a6Qy+ZoHarmJKtthdm8y6JVLhOC57kpk8FRw5lRYwWure4vFPjRN+g6HudWx2OZdY5kss9/OuZ2ZKEOkSiKgaGtQAj+5BpY9iiybI0lVe7wJL3I/L6sWUTpCqZijDSu78rnBwg9OlYDYsUspHcFXD2MphXN0ooXWKOCRnLKsFMxvc3gXqgJw6vk4fktP6F6ltMlJGFyq5C50zgsufwKcP4grGCIXjhMxhYtYQPncYX71A6VphDSu49bNE/1rS0+rJz6sk4RWg2EZ4dAMithkhHiK1LfArJwiFUny+lJgvJeT249O6sant6LQOVHIbMr4FmdmDrZggl48RCwbwNTJqwzw9bwCf3YctGSXmDWCrZeTmFV7BBCGgChpSC/cqgbgVAAOb4GkyfOM6Y2rHrXqCki3BN69wZvc922Y5TVPUfjl7fI03tMyuGsGH10Bpma6YZBdsigs2xYWUDeJWwHgVcLoYQs9BYpNB1DyQdytCUIGgZ4HIaS6EZBdMggs2wZVRABHUQ1lFIGoOQFgLDR0iiAZxvG4MrR1O70Qwu1HIYpBTtqtdiotdJvBtEfh1iottrOurZJe3SWCnLLRNLux5PvBFovN3SS7PisDPsgFPAt488Xr9PML+VaHr60LAywynF7FvXyQ52BZAv0u1/yxO+N/Llv85NuALt6f2UU7wXCAw1dkpygEY42wfagdJcHSvhyZN4MN6cUHtyLwZUs06vWiJlDFCFo8z0nsJaT249F6yoAwOiHcgZboISlDeFZCcLmxcMpOA//+oBRlPp3uQfTow/hJ0dAtyeJlzo4s8u/Bf3GQWDGDdCqHwOCdKDiCmE5MuwcS1o9O78W2z7NUd4eGZ/+lp5MYoZ6UbtbFAXh7GzXcglvrQS13IhTb4zgLbeBOhNyScnQer1NxFJW12jV46iE1sR3qXgji5wPwB/PqRV9sMw78Khs90IRa6shsQzHoMOAv6Js7la1+b37m9+IPX689inP8l1ulfohx+4/k9Mop+KB18AIFM3d3m+wf9x+sb3Sfq9e3tx/C+j4lEn5beRqPp+ubmp59+6u8fcHJy0Wg0v1bP/KurX00tfqk///nPf/rh3+/u7t+9ezQYjff39x85IR9BT/9xE2UyW4+PdXsHt2bLdhfLICO+vxH9YAn+k97/TiO4X2I+TpEeJoh6KWGjFjadB1S0Ys2H3vfG4HtzyuNd2b0l696a/nhfeGtO12rTTMakufVQXkhJdVuKweB3ceE/qojw7h+snk1e3aIvb7G0Z37b2sCFLfcJJUdz6Ht4Gri576c+FMnVHjNK3tyG28Q6Z0XjsbHvu7bjqdr32Tjw2TsJ3j4KPLuMNBhiNUci5b7n4bno6iZKuet7cxNtMsTo9WHXN6HrOx7Dcub6tqdy36dzjlw7gmuboQ6tshSHHhe6IJMpQq3175qjNE4S6qdInfO0lX2h5sx748RTeeKxf+l3rQtT7nspDj22z33Wjzx2zn32z30OLvyOr0SXuhCdPlxvCNfpP37CrnQh59eBx5eigwufnXNvxbHn8pH7slYoPxTK9rnSHdbwLnNom9O+Kmhc4WVIAjL6gjs3WXVLtMJRXP4kO3g026Fl7B/qFX/XsPq6VkKuyvJo8MybImaPouNaIBG1gOReSN4osmaKUDNBLJMSSgbxhQP43H5s7gBxcImzeeilPvaeWOfVjJILJLhSKaFMSigaxBcN4honSf0LjIVNwc6h/8VViN4QrteHX+mCz64Cr3UROkOU3hB1rYs8vghUHbm3LdPEY/j8MXyhjJA3SSiWkaqXKNnDhNpluniclCpBV89ROpaZ9fNEv76g7xsXkOVpsY2QGhmpYY5SKyOVjuErxknVk8S4VkRSByqtG5PSgakYY0nW2F1yesUYoXKC1DRL615mSNaYHYv0slFCdh8muw+T149JaUPlDODyhrDRLYjETmzBOLVgmpAswYhqoJG9mPRZQuYcoVXJmN0RVI2SEzvRJTPkyhmK8lB0chU2v+U2vsaeVvJaZmj+5RBCmgsx1YVXDKaXQ5gVUL8edNgYNmgQ69WKYhSDGIUgfgWUXwml5wEp6a6kZFdqDtC3GxM0ihVJUAGDaB8p2nMIze9HYhthmFoosQVOakdg6uEuRSDnAohtOuhlPuh1AcAmF2CTB3TIg34X4fB9iPOrVPDzPOBzMfh5Mfh5EfjbfOB3OUCbTOgLMfb7AtyzePjXSagnWYhnGfbPMpx+U1r/38X1nwXafi588SLQDpQEBuUDIDlAfBaSlgMlZjnTCgHsUjAl25WVDwzvQmfI8AlSTHwvJm+YndiNLRrHFw1T+EVQlxh7Tj44tBYR34psm6EXFLlh0dT/39uCIiCxSuCCcqyoAqPaCzKb4k4vRFv73AE5NboJTs0A4ZJBnHy4WzE0oh5dNECeUgpU++5XN3Gn16HKWdpyD3qhHbHQjlAM4DRT5FMF53TT62jPe/9EpNb6nF0EH58Gbx94KTXs6RVa7Qg9tpUU0UQvGCGvHnmOb/kkdOK5YjCxHEqqRAOyXEBZYKc44LdRTl9GOX4RbP+vIXb/Gu30r962v6E9+T37xfLs1HssziAWG6xW0y9H/x8z/j6G1xkMH/E5xp83rCaz+U8//NDXJ3F2dlWpVL96z/xrqV9fLf5z/fTTTz/88MMPP/xgtVrv7+9N5luD0Wi+vdWZby3nFyZfH1NO3tne8kY/a7MHeb0jfGcNebwLebSGGfbdH9bZP6h47/c9HtVuj9uCd4bAd5bQB0vy413Fnx4a3z9UPd4Xv7srsFrSNtQpC8u5k3M5GeUp/RMh2vPk9o0acs+sQNK3vOO7deA5s8GXa9yn1nmzSrfFLXeZym1l20Om5K5se6j2feY23MbXmNJlumLXW6eLfmdNtprjdk98V7bdj8/DdbqYs4uwjX3fwzPRyVXgzrH//knw2WXI9U3o4alIexZwdRNydROydyya2eA3T+EqpNh+OXtt33NKxR9XcDdPvBb3hcpDL+kys1yKK+zHDCkYKycC+RFfceyuPPFUHHuoTjyVJx6KY+H8Hn/t2F154r516qk+9dw599o799k89tGceh9c+Bxe+O6ee2+deqhOPFQnglWt2+Qut2eDIdWwZYesoU23jnVehUwY3RjpX5Qmqoh3EFYJC5PqVZyqRVJkBwPR1PFtvex1XR+/PiKwkRbWiA+uQUQ2wRN7sbFtyLRuZM4AOqYVkTqI7lUwR1XcCRVvapM/o+Yv7vAlq/SKUVzdOFG2wd/Qem0eey+o3cbX2XK1ULHrqdzzOj4L+jgbPL0M3j8J2Nb675747557H1z6nOmCz/WhxzdBO5d+qjPPhQN+xzqjaoVSsUwtWSSXLJBLl8j5MmKyBJs3RYzvwST2oasWyK0r1DIZnNCZ+5u6qfA6TEwzMqkTldOPzR3AZPehpArWkIKV3Y8pGMaXT5Fq5iiVMnLZOLF9gT6oYMl23doXaVUThMpxQvsirWWBliNBFwxg2uepFWPE9B5Meg8qvgWR2InKGMLlThLKlihZo/iARnj8MDZxAle4SFo4cB9c5cS1IrOG8Q3r9JVDL7M5wWCMXd3xnN3g9q4y4lqQjEwANdOVkw+gFAJZTfCAcVzwFD5wHBcwjvMfQgsb4bwKqEiC8m5DuFdDuSUQRhmE0wH3kGJEoxjPITS1C8HrRXsM4LAtcHwzAteERtTBgZUQxyIQqBwGLEE9ywY8zwW8EoNsi0E2JUC7Iig8lWQXg3ieCXpeDHleDHleDH5eCnle4vy8jP95efO/5Ff+Pq/yN8Utvy2t/WNxyO9L4v9n1fzvUkO/9nv+1Pf163gnaCHWPhPgkOiEzgMFdmFi+3E+lQiPUrhnGVxYDOPkA93LIAGN8JBGTGIntmyCVT5BzO4hCsRIUKw9twBQOIgZVLD6NpipTVQKlUYi/CwVJDqZQCP7YonpAGisg7AAPL/heXopOrnwPzj2kGvYhf1ooRhISHMhZQCF5dCcAdyIgnV07nOtj7oxRJ1cic6PPK72hJtjlL15+u1VwK0u2GyKvrdm35pSl3YF1fOk9X23s8vAG1386XmYSsMblQsTOhmh7eTQLmz5PLVzTRjVjqMUghH5IGwNFFUBckh0cIwA2oWAvgtweBXm/Jmfzb/62f7R5/Vn3q++9LGVLU9ZeyXm1TWz1fqpHen0JrP5o2B85H4afp6CfPSH6fT6Dx8+9Pb2/U0t/ovqp59++hg7aDCajH/6d31TsxkAMPb0Wkz19/pg47HofJNv0Po+mKPeWRMe7+LfWSPfWULfWcLeWaPeWaMfrXGP1tQHa8H7h4b3Dw2PD+WP98Xv7oqslpSLi9TMssKatlzVZrhmNyhsYuSfmw8ChxtW1J56Xahiz2tSyV3cEk4ruJt73vsn/jta//2TQIMhxmiMPb4IOzwL0p6F7WgD1Ye+qj2fo/OQ06uQi5ugrSOv+S3B9pFIc+in3PNWH/qeXAUenPutbAtmN7izKu7sBm/7yGdxkz+vdhtbZ89v8RfU/MEl+sKWQH3sI9/2GFpmDa4zZnf5R1ci7YX/6ApLLEG3L1EWjtzmDvmyfd7kLm9yl7d4JFw6cls84i0eChYPhctaoULrIdvmSdYYQ0rm8AZv5VC4eSJcPxauaYXLWvdlrduSlj+2wxvd5jSv06rlxLoFXmpLdExtPDJI/Natyq80Kawu0pFbHlkd3KXGp88FAyTjL6sG/SpxmX2wnH5kbj+icAiV1YtM7UYmtiNye9GNM+SWZXpyF8avEhzXhkzoRoU3wYPqIQkdiOpJkkTBbFuk1I2TmicpLTLK+CZbpuEu77vvnvgfXQSeXAceXYoOL0WqY0/JMr1hitg2R26bJ49vsqd3uJMazoSGI91k9ygY3SpGwzqtUk4pnCWJZ0nZU8S0MXzxEjlnihDXhw5vQyYPYaO7MEEN8JheUkCXL7Sl5O/rZoqGGA0zpNRudM4Atn6e0jJPlSrYPSv0iglilgSb3octHCYUjRPLp4hl48SGGUr3Ml08hM2TYMrHcPn92Nw+Yu0kcVTFnt5m967QM7owhYO4rF5MaC0spB6eJMHE96LDWpFepRCPUohPNSx6CFO9RutZZ+f04aKaEfnTpGYlbfXQXW+IslqSNg9ElcN47xKQWxGEJwZjU53hiU6oVBdGI8xtCMsbxLAH0Yx+lMcQOmQcGz6NC5nEiSawggE0uQNB6kaQe5DUHiSxA4FqhBGaUdhaNKQSjKxCQSsQwEqIcynYLh/sXAwFlSNe5gG+zQI8zwG+KgTaFgPtSiGORahvM0HPUkFPE12epLg8SwN8lwV8k+Xyx/LM/7t48Q/h4b8PD/ptRPg/xWf+nXjw74rHf5+Q+q23w7cim+exDq9Snb+LdXqR4grNRAgaiJ6tiLgBfIGMnjdFz56gZk5QRPUIYREspA2RKMFm9+NLhiiVo4T8PkJQFYqU4ZLQhhlT8Rf3PGtljPh+jCiHQmUwKGQ6hUwjU6l0bxw/GxxUA3UXg0Rl4EopaXiVsaP1Pjn3UeywK0bwgmIQPQeAS3PmVUAyRnEdcoZkmTu77SvfFexo3S8vfK2G4Nsz3yutp8kcf3ubZDLFWS0Z7+9zNdrg2A506QRBcSTYOgk6v47Z3PVsnSaFN6PY5ZAICTZ9jJQ3R8+W0byasZQyNDQf4prh6hjn6JgB/jrU/t/cX/yR/90fuM8/97F5Eu7wXYyTUyqoe67PaLkzWj5JxccF6kem0KdIbOOnTAqj0fwLj+fDhw9/e1v816nFhw8fHt+/N5lMxnfv9PfvzAEBd96+t9eay9Po8z3hgyX+8S7Jeh39YE5+vMuwmhLuzfHvLEmP1szHu/x31oL396Xv78sf70rePzQ83te8uxe/vy82mjIur6PNxtQNdfzmdvD1Zcy0ugrTpwoaLpOrGHvHPtrzYPmOcELBWd12l2uEG/te6iOvs6vQ65uIvWP/jQOflW2P1R2hYs9LfeR/dROuOfLrX6bLNrnHV346Q+j+WYhc7b515HNyGbK657515KU+9tQce6sPvTf2vZbUgiW1m1RO75wlyza4h2ciiyXi4MR7ZJWxqfU6vwlc1Lj1LlG7FmlDCpbi2GPnzKt/hVk7S6mdobQu0nqUzJEd7rCGM7nLmzngTezxxna44zu86T3+yCanVkaqkhG712iyPc6y1m1V67ZwwJft86b2eAuH/PqpgLJJ7+Ylj6Kh4MSWIFZGsjAnnZWYjwwu8i2OLpoQRHcn2SQP2jQOwEZawZ0jNk1tXk2esW2IkilC8QSxcprQIad2LFIbZOSOedqEgrewz29eoucOE4NroL4loNBmWHw3SjxKqJ6m1E5Ta6fIkmXGglo4qeBVjRBqJ4hdcppUxZrZ5iwf8GZ3uMuHbqtat+Ujt6kt9rSGM7vL7VtldC/RpCpW5zK1dpKY14/J7EEldqET+tAZ4/jMCUL+DKlMTileJJfJKdUKWvEiuXiRXCqn5M8QU4fRHt3xv6tf+12D3KFzuHGe0bvOGFCyJOu0LjmtV84YVXHHVNyGKUp2LyZDgqueoeQP4fMH8UWj+Jx+TK4EXTqMb5mhts9TykfxWT2oylGiVMUeWKc3z1Lqpyj9K6z6aYpYik/vRhcMkgNrEIxcgH8VLLIZKcgHeVVAEydxxUvkxjlaXAsquh1VtEhsUVFndvkn1yHvrMna89DGSRq/CMzJBdIyXbDJTrBYB1SGM6URRu5A0HqRDAmKKUHzBtD8ARRLgqT0Ikk9SEI7HFMHxTbBcG1wbAsc3QiD1UABxUDXUjCkDAGugAErIQ5isG0hzCYbCsiG2xaDvs0BPssDPs8F2BZC7EvgrwrBbzKg34Q7fOFr85X/m6ciu6e+b2z8Hb+M9Pwfub1/n1b5ZTjzG78XX7l/89QL9MQX80T43WeC75742X6X4PJtjNOTMLtn4faQJBg6A0YoBnErwdF9mKheVMwgOmEcE91HiOrEh7cg/SsgUY3Imgly4zQ5pxcjqoRx8kE5fdQ5tWhx27t6mpo4hAztQLPTMGQ3IoFGJoYjPCph6X2YsXX+ksarZoyS3YseXWNpz0N1N1GqPV7/Ejm5A+VeAiVnuvLKwGVLxIwRdHIXoWSE3bFA29zj3VwFmY0R5hsf/aXXjS7m3X3etT5hdT9AeeC9ceApHiSFtiPqV2mNq4zBLcG02iOzH8cRQ7hidHAnzq8JHirBps4Q+dUoRAoIEO9iF+34feDbbxMdv45z/KPv639hPvsd/dkf2M+f+Nl87f/qC88Xhe2l+p9v+j/++IX7+XN+9ieP9yePntGkNxg//O1t8V+sFj/8+KPBZNKrNbd5+bdvbM2NbTsbHYtt6JVe1PYs63TH33gV9c6S9HifcauPMRtiHqyZ7+/L/vRQ9f6+8v19+fv78se74vf3Ne8fau8seVZLrsmUdnYRvn3kd3LhrTgIDxkb40rmc8Yq5zcEh2c+yn0v1b7H5oHX5qGf9izo5Dzg4MT/4ipk88BzfUc4qWCu7XjOb/KWNW77JyLZBkux56k3RO4ci1Z2hQfnvnpj+Lu7jOPzCI3WW631lsjp3Uu05T23oVVmzyJjWe2xq/XfOPBa33WfUfGGVxg9c5SJdbbyyGNojT64QlOfeTXLSF1LtGEoDOGEAAAgAElEQVQlq3eZ3jxL7ZbTB9bZhUOEgn6seBRbPkmqmCTnDeELpISaWWr/Bluq4QxpOEMadt8Ga1DFXDpyW9S6Te1xZYec+QO+bJ87vsea2Gfk9YbFN0VWzniUTHp75yVhAgp5mcmxbSGxzcEZA35ho7mEoXZGdxuirfVNU+X3tdXExkTxGK58DlMqIzXJ6RUz5IxB7MgWe1XrNqPhbWi9Nk88J3e5bauMjH5caC1MVA4Oq4dmDGIa5qiNs7TycVLJCKF6jLyy4zGzwetdpJUP4UoG8YMqlmyH2zZHbpKRhxXM3mXa0BpzcpMzusGe3OZO7/C65fReOX1xWzCl4A7KWQ2T5JgGhH85JKIZEd+Dzp0mpA7h0oZwxbOUzGF8xjAudQCXJMGmDWOzJrG+/fH/o3Hvv9Xvhnf7FE/ixKOEtgXKwDqjZY7UvkCVKllDCkbjHLVxiV4/T2tbY3QqmNUzlJIRfMMctXmR0rvKHFZwGiZJ/atMySqzeZZSM01smiNLVewJNa9JRq6aJHavs6qmKfn9hIQ2jF8FNKUXWzJHTh/C+1bBAloQKcPY4hFiQhs6uBYR3orMmMRVrpPbVfSRHffj6/D1Q6/UYWxkJ9KzHMLLA9CyXeh5AHo1FNcMR9VCCc1wSg+S2IkgdMKJnQhcKxzbAkfVQRGVEGQtFFEPhdZC4Q1wSD0MUgeF1EKBlRBwFdyxAPQy0embMLuv/W2/8Xn9KsbpWYTjk7C33yQ5fZ8N+j7G5Wm049cBdp97vvrC+/U3AXZfedt8LnjxlcfLr3lP/k3E+r+qtv+uQvZNOPxrv+8/d3v+Gf/ZFx4vv/Kz+Upk+yTgzZOgt597v37q8dohzN4x7C020wWTCeCUQKIHsDFjeP9OdFAnJnOGKJ5j5I4SmxfpHSus2ily1ShRVAULqIamdWG65pnzu7z6eVrSIDGiG0UscEL7IHAcAj4LKOrG547SO2aZi2r3SQWvbgIvU3GubuLNpmydPunsMnh+g53RhRYWg5n5wJA2dFQnNrUHky3BjCs4RmOE0Rh1cOJ3diI4PXI/OvNZ3faVLHFKhulxXdiiaWLhHDlqEB07go0YxmXLCPVr9EIZyb8BSctG0Apg7BK4VwM6sB/DrEEAEhwASY4ucS5PfWy/Dnr7pY/tZ4IXTwLfPAl685nwxVeerz4TvvjM7bugsuBr3fWt2WI0moymj/6wW73BYLVYP11v6g0f1xUfuZ96g/HOevfhb2rxX6wWHz58sFqslsIii72dPiZOv63ZGo9XtoH2ZuhqGVU5gdfIqWd77lZj/L0l5e42xXobbzZEmQ0Jd7dZ7+/LH6yFZlPSvSX33lpoMWcaDPEWc9qdOWNHK9o/8uxSVQC7NrtVJYqD4IMTL/WR9/AKfVrJWt0WbGv9Ty9CLq6CTy4CLq9Dtw68ZlVMudpNrnGb2WAo94R6fZxcw5OpmDc34RZzzI0u/OomWKcPOjgL2jwI2Dr0nd3gt88Ra6fw9TOkzgWaXOOuPvA5vQg8vwrWnvuv7bnPbfHkamHfHK17gTKt4UpW6PM7/Lkd3tQ2b0UrnN93611ltMxR2+bp/ausaQ2vbYWaO4BL6cTEt6JimhGZfVjxKKFtjTGg4QxpOCPbnPEdbv8Ga3CLJVEKaiYDxna4XSvuGe2RPQp+YktkdEOkeMRXPObNzUyObRUVTfGzp0J8hypf9w7jevu9RwrDBgNThpgFowjxGCJjCCGeIVQvUxrXac2rtOJJoniCWDlNbF2gDm2wxzXclgVavhSf3Y+NboQHVoAj6mBRjfCYZnhiO7JwEFcgwTVPUYdXufsnvmeXgQenvvMat9Y5at8ao36a1DJDHVpjD6wwpevscRV3apM3reZNbHEbZOTKMcLAKmt2WzCh5g8q2L3LzKZ5WuEwIbkHHd+NSpVi8ydJRTJy8SwlohEZUg+PbEGH1CP8qqGiRkSYhIvo6PzX+tnoJlCyBJkjxdXNUqqmScVDuBEVe2HfbWiD1bbCKJ0g5Q8RWpYZ7WussklS8Sihbo7SvcaY3eUvHbhNa3hL+27yQ+GUhtc4T2mYIfetMPtXmU1z5Po5auU0Ja0Lk92PzR3GZQ3iqpeoFUvUPBkpcwof1IwIrobl9GJjW5BB1TBRJTSkAR4nwSRPYTPncS0KWouKkb5ICJ/EJkzgo3vQXuUQQQmYUgNFN8DQDTB8K5zUjSC0wZHVUGQtFFoFhddA4TVQRAMc2QCHNcBANRD7bFfHPFdgJdixEGiXDXIqh70tBtvkAV6lu9gmuz6LsPvW3/ap++uvBC++8rX5MujNl742T0Ptvgl++1Rk+yLQ6Ruvt18IXn4hePmF1+vvwuxfxDH+n+Kx32RkvUp2epsBeJng9KXXq8+FL59G2H8d8vYz/osvBC9eBL11iQPC0qGEQjgxC0TOAwR2kJOmWL4SlKAZFdqPjRrCBbRgMicIdWv0jAF8ZjeqZpxSP8lum6VNKDmTSk7PEqdMxowdIvp1oBHpTkhPBNWdxM6DuFdAPSvgye3o/kXqkJxaP4GfUvJ1ugiLOclkzDy/ito9FAzJKeH1KGYOhC2GhLWhItrgJaO4aRV799R3/yxkfcfn6ixoR+mzsyOY32KWj2AKJNj4doR/PdS3BR4+hPHtRHJb4LEjOPE8qWiOHtaNImYBiGlQ90YsuQhEKYdSaqHEEhAi1wWaBbKPBz7xffO18OUTj1df+bz+2s/mc8GLr9xfvo2yd0l1IBWgNVqN1Xpvtt7pDQaj0ajT/Qyw+8jjubXoP24vjMZPFAaT6cOHDz09vX9Ti/+6+vNPH4x6k0m+bJhbuD7WPOqadwZJGz2okzWeRReqO/bXbnEONhn6q1CzMdakizbqI66vfK4uvHXXAfeW7HtLrk4XdmtMub6OvLmOst6m3d1mPlrzzIZE5WGM78jckKbRqAuVa9zHFLwZFXdKwZGpuItqt7lN3vK24PAs4Pg84Pom8uo6alnNV+0Ld4+9NEeeR2eiw9Pg6Q3O/BZvZVt4ows3GCJOL4N2j31OLgN3TvzXdr2mlJzpTfaEil05ji8ZwY4pudoL0c6pz/aJz86J15KGtajhbB27Kw7dFnZYa0c8yTKlRIqWqhiLR7yVQ478kNO7xhhUMKZ2uJM7/K41ZreS2bXG6FphdMhpTQvUtjVGo5xev0Tv3mRL1JwBDad3g92ySu/fYtbP+PvmZLYsekZVJguSs8RSn8IxnntBuH+5T1I3IWOAVrAYgJEMkCQ98VO5AeMp0f3CfCkqaxAe3QpJ6kNlDWPThzAp/ZjsUXzxLLFkllg2Q6yQkbIHMPWz5O4VevU0sWgUnzeEzexDR9bDIupg9bOUmmlydi+mc5k+oGTK1PzVPXfFoafi0HND67W8LxzeYDfIyIUD2OweVNMUuVlGqRkn1U6QSofx1WPErgV6s4xaNIBrkVFHFdyhNXaHnNm0RG+WM6pmyOIJQrGMkD9NKJghpA5gYlqROWP4nDF8Yg86vBEZVo8IbUQENUDdO4L/rUlGqQqPaISmDaJr5JSGJWq2BJveha6YINZMk6qnSeIRfLYEk9yByujD5vRja6bJhVJ8dj+2dZ7Wv8qUrNCH1phSBWtEyR5RsmsnKWWjhLoZsnSDM7bNqVmkJHQg6ybIq0eCplVq9iQuaxRfMENMkWJSR7HJw5jAamj5CKl0kiAeJzTIqWXT5Mh2lHcdLHwYEz+Hi5ZhgyexojFMuAwXMIxlVUIxqS6kQiCqFIxthBHa4YQOOLEDASuDQkoh0AootAwCq4RCG2DQehi0Hgaphznkub6MtbONcXJJhTqIIW/KIW8rIXZVULtqqH0V7E0Z+E0R2DEf9jYT9DLK6UWQ4xPR268DbL8NfvNEZPvU582XHq+/9LH52tf2if/LbxOw/1ze9c+5Ta8SIDYZDjaZQPsSyIt4x688X33pZ/tFgO3nnq++9Hj5KtgekA5EFkEx5TByNcqjC+nfhxG2odmtaPc2TPAA2qsFLWrGxPfjfeuRokpIs4wsUwv6lgUDqyz1ie+SRlg8iI9oRPrXwphlYFS2M94PxfAgBVXAA6og4XXw7gXWisZtcIk2IOeMrnLmN9yOz8Kst9kXV5E7h4K5DWZqJ8azGEPPBYW2YTP6MVMq7pyaubjNXdS4yXc8zs9EmiXO2Y7P/olXzwK5dYbQPkMql+LTOhFBjTCPJpR7O8qzG+VWhxTWo0P6yH6tJGI6nFICZlbAERlArBhILAXBUgGucZC34YCvPWy+9X71OuDtaz/7rwQvvhS+eB36FprpCst1YdbAB1f7zKaP2ROmj6FEOp3eYrHq9D/7w4ymj9sLg8FgMpsf//SnD39Ti//TavEXg+HHw4Of3r//8OHDX/7yZ7P+zHQ0e7leqp6M1i4EWLb5x7NkzTDxTMF9Z415f5/zcJtmvI7RXQQbdREXpwEmQ6L+JuLmKvj6yld3E2Q0RptNcXe36SZD4uVlmNmQ9mDJvbfknJ0HSTUFX3Wubh1FaM9CJhTc3iXa4pZgftNt88D/6ibu/Dp+aVuwvM3fOvRR7HpcXkcdn4esaNy058E3N5F6fey21m99z2P3OGhSwZ1QsBa2BMpd7+PzIJ0+7PQqSLHvdXYVenAeOLPBH1xhjm9w5nb4q0fCwVVq0zSmb5XbroxInEirXwntXnfvVoc1biR3boZWy3h1s5z+Ld/WraAaZUK8rKZ0JXlk131ql9O3werZYEs2OX1KZr+SMbjF6tdw+jWcThWjdZ3Wu8XpU3P61ByJmjO8w66b8cUGFCQ1xoRXJgSK47MH/CrmeTWzvLJZz5RhfuKoD7Z3EN4tyZ/zrlig5wwgI+uAIdWQ4FpIaCM0oQsV04GMbIXHdSPCm2ChdbCwOlhiBzKzD924QJnUcGQazpSaLd1gdK7QWxeppSOEWhm5V8FsW6IVDGDLR/H1MlLzLKVqjFgoweb1YQr7seJ+rHgAK+7H5vagC/pQJQOYaimufAhXKcUV9aPbZdThZXbTJLl8CF/Qhy2UYAr6MNk96KxedO4QLnMQl9SLTpKgM0dx4nli9gguthWZ2I3KGcOnD2Kzh3FV85TsUULSAAbZ0eHc0B3VgsiUolMG0GkDmLxRbPYgNqMH3SSnNq9S6xZIBQOYzG5UcjsyvhWR1I4sHMSWDuM7F+i9S4w+OXNEwepdpTXNkyvGCM3T5OZJSk4PtlpGaVthNMqp5fOkQhl2fJujOnNvXicH1kF5BSCvamhYLyqoCe5ZCQmohZWMkspmiIULxOIVWuUaPXuWENSPFknRYVPYkEmMaBQtGsN4DaM5PUhCHQyVD8IXg4kNUFwLHN0AQ9VBsc1wZD0UXg2DlkBgFRBIJRRSD4PVwyAVEHAtFFwPA5ZAXkc5v45yfJMFsCkCvRKD35RD7Cohb6sgb6ugbyuh9lUwhyqYQzkMVIKxz4PaJgGeh9g98bV5HmT/KtnlRbrri2Sn79KI/1Tc8dvSzucJhGcRb18mOr8pANnmAL6LsHvq/fqJl82TgDdPE5xexLq8inQAp8NQ2Sh4MYDZjOc2onkdMH4fktqAJIvh2GxXfCaAlQ9i5IG5BaDKYeLsNr9mlpIpwbbNszoXOFMq3tgaJ6UNJ6qEolOc8OnOnHAcz5ecP0CsmCG3zHIXtwSLG2yZgi5T8mUK9ugKS67mbx95XV4F6vVhi1v8PAkquAbJygV6VELa5Myz68C1fW7zArFVxp1QCHaPPI7UgkOF+5FKqFplyZTM8klSQhc5rA0lFAMZeUB2GZjfgGBVYxiNcFotXCDBEkqhODHYvRtNLIRCkgCoMhAgycUm2Okbb5svBS+/F9m6JDk5RDm+Cn7zxP3VC9Hbl4FvXgXb4gpQzQvNxrl5U1GxYX//9u5ep/uZx2M26w0Gq9X6CZdtNBmNJqv17k9/U4sPHz78n1KLP//5R43mXUXFLQpl5fL+cqX/98eHk4UGw4zwbpJoVTBuj3hHs+yLFd7tmd/tVfC9OfydJenxLvf9feHjfeH9bfrVhf/NdfjdbcG9RXxvFZuNKbqbSN1N+NVN2OlF0PFZ0PllhMmQbjCknV1GH534xEz0ftuxpNb6nl+EzW/wltXCzQO/+U23hc3/xd5bBTeXr+eefT915mrqVLJzMpOzTyqw07v7Y7MtZkYLzJYZZGZmtmXJtiwzySTLIJlkZmZmtsVky19nd5K58NedTJKamrk656L/tUqlq6Uqrar3WS89P87jU+L9U/LOafDqgffWsd/uWaBSlaJWp9w+xB1fh909xl/cRK0dchb2PBb3vcc3PEY3XI8uuTf30WuHfuNr7tM7nqd34QZ9mk6fMrPj1zxJl6+5zB54bp27D+9G5s4WZo63AHoW/9C5BOlctGvf+K7h+n9rOHPonI4b6owY7gV0b/2uZef3bfO/b1/6s+Zz/xHJ0K6bfJ/ev+fWs+3WvMxqW2UMHrCGDp1HDliyfffBfbeRQ+ehQ+fBA2b/vmvfvtvAHtslX+BdLhDMhgvmIhn9PeQBeex0ic9gp7NEDmsbwfd0CRe86pZo2b2ECBE8owuf1UOMb8ZENSCKh8m5/YSENkx8G4pbDQ8WwEIqYBEiREITiicj1U/SRKPUzgVG+7xzuZxc2kcsGyDyBoglfYS0VnR8HSKxAZnRhq6QEeuGyY0KcqkUWzNI6p1lDS+7ze94yRaZ4ilS/yxz59B/eYdzcBq4fuCzdRJweBG8sOvVPePcOcmQL7pJZpltk/SaITJfRsjtwMfVo+PFmNwhYqGCVKKgVM7QC4eI8S3oIgWZP02rX3XOlJMjxESb1iGOjF866ZLZS0iT4IvHKHkDhJJBct0sXbzKbFlmCBQkwTCxaZxar6AV9OBK+gjSJXb3Als8y6hVUOsU1NYp57Zpeo2CXKOgzO57bZz5S5dcKocogjFKzgAuvRfDmyVVLlH4M+RsOS6qARUqQnrwYJ5V8OB2TEArOn6YWLfKLpimJUwSYydJCdPkqGEiV47njhDCFQTuCN6tDc2R4jx6sZQODLEJhePB8AI4qRVNbEMTm9HYehShDY1rQMIFcEQFHFOLRNciYVVwmAABKUcA+TBINQrbQHaqgjnwYVa54C95kC8CpG01wqYcZlUG/cSDfayAf6qEO4gwTjU4WxHSQYRG1NDsC9DvE5wcM1EQPs6+FPqlkPZ/VbX/ZVGlTRzGOhb8OQtiVwqzLgB/iHewSgFYpzqBUhEOcbDvQ22dsjFwARZTQULy0YRaOL0ay64hMsVYej0Gn4tGpQKc88GePKRbKdytGFbaRx7b8WxcYCVJMIX9FL6c2jruvnMevH8V0DbjFt1MJOcBUWkAagiB6UNLFzuLl5kze/5bx9zt44DLm+hHZc71XezBCWdlm7lz7HVxE3Jy6Te77VrUSwqrRXrxYL7VyIoZ1uZl0OKhp1BB6pl3Xdn3PNj2PFvzeLiM0D4kP5xFL+961EzSo5rx3hUILx4sqA7tXQmnFIDZ9Xh6HZIogNLrELgSGCAVhBchaPVYfAERwkM5CpB2ZdAfomz/1uujdbQtIN3pS4TNx1Crj0H2X0Id3odYg7IBtEpCsYyn6+o2gUDqUYXmxfK2b/HN9uPbvoXmG4xHrdXr9W941d/U4l/V4qeffvrTn/5keX19fnl5ff368mL56R//8U1U/3+wmf7pn35+fHwpLdXa2RkxGEt80k/Tcz89Hd7PFe4IEaoFhvnAzXzBeVEHG24DDPfhL8b4F0P8syHZYiq2mHgWU4XFLHw18wyaVI06WafN12uLdNp8nTZfry026nkmA0+lyrh/SLm9j9Pr8l+NOc/auNWT3GD5omixfe/M/+Yubv0wcO3A5/giePXAZ27HbevEb/c08OIm8ukp/u4+5vouQqVKvrqNur2Pv76POb+JOr+JPruOPruJOrjgLh/4z+/7bRz77Z4GTu14ypfZ/YvM1VPf/euQvevg5VO/6SOfiW3WyAq1bSkKKZv988bjvInm9bOU2V2/VGkyTNz3t+JthqRHMBxbNJzh2tn4901jwb0FxUOeVdO+oYP1th1bgcNVTSshowfs0UO6/IA+uMdsXo8qXsoOn67ijjf5jDcnzRXnLuRWrCQP7btPHFMq1pKIffNuA6NRoy2BQxLrrtn/3jTxP5pGIB098YOpUZKYwkFX/gSpcIgYVYOIEMJyuvGFUnJyCzaIB0lpQye1oEP5kLAqKLcCGl4FCxFAg/lQbiU0QgiNFMIiqqBxdYiEBkSkEBZWBYuqhkVVQ2NEsIQ6eGoTMrMVVdyNax6ldU0zuqbpNUNEkYwkHqPJ5ljD88zBWdbQAnNuzePwKGh5hzO76bl97D+3y5HOMvm9uBIJRjrNWN7hrB36bp74rRx6t0/TK2SkzDZMZC0ysR2b1IZJaEJldeOzJPikFnSGBJc7RModJaTJSHESinNH+fu2De5oReMGq26NWTJCTmnDJLdiivqJ/BFKWgc2R4KVrbguH3Gmdz1qRimds2zFjufskc/Yjsf4rsfiic/CMWdm17NtitY0RRvbc5/c9+hZYdWN00qHSPxJSu4woWyWnCnHh9Qi/Piw7G58qhjny4e7lUB9G1ExY8T4aXLSFCV6lBg1ToqdJMVNk8PkBE4HNlCGDxrGRyhIbi0YYj6UwIPiq+F4IQJRDMVWwEhtaGw9AlkFwzagMA0opBBul+pon+4ELoEgqhBwIQLKh8Eq4MBSmD0PBuAhQMUohxKoTT7IOhNiX4SxrkT+MQv0farTj/ng9xWId+WwDyVwKz76owDxuRL1vhLxvhLxQznUoRgPyCfY5sBtqlL/a6XsfbTT5whHx3ikfQ78U4rTlyQn6zSAQz7EvgjskAmxSQT+GGpjnQz9lAWyz4NhKzBYAQxVDCbw0Mh8KDDBCZsLo5XAwttxaQPknAFSTg+5bZFdt8hI7iP5VcEyOgitk6z1U9/ZI1/ZuodgzDm0Ec8uQeFyABQunh1Ej2gl5Q6Qlw4Cji/jjs7j1Kr8Z6NQr82/Pgs/2Q84PAvbPAnePw/dOAqQr3oLRughIoSvCJk1zGhb9qoaZeZICPIVj40D7+MN9/N1r8sjf5U6Wa3Jnd7htEzRkttwgUJEeC0yqoUY1IDHZ4FgGQBqLZwshEFTAZBMgF2cvW2SAyIfCUpB2CXDbDIhHzMB33OtP4XYOSUC7OMcQClg+zind4HWVhH2X8LtPnNtgAk2UR3cp4UFvYODns/X/ennJ6VKo9W9OVCofrEA0em+rRL/yrn7TS2++/nnn//0p5/Nzy9anU6j0z0qlTq9XvVG0tZoNBqt3mB8fX19fX39/6IZ/2wymcPD9fb2llKBeXtLc7luvOhXzQYqRzBP01TDud+zOuRZFfGsS3w2xD4b4p8NSS/G1Gd9gsVUaDFXW8zVFrPo1ST4ai79+ix6NlXdP8Q/PMQbdMUGfZlSlfukzDEayp6NfL0mRa9KWj+vl+5IU8bmG1Za7x5ib+7jlMrUh6fkzePArWPOzonn7qnvyRX38jZGo8l8eEi4uI58fEo06LKubqN3TgLOb8K0mgyzsejhKenkOnrvPGLtKGBx32t8iz62wRxcYU1ueognqX1L7Ok9T8WW+/S+1+yhZ/dmSshkG7Z79q+bdiIk2T3TlLUTzsS2Z6WMIF1wHVxPki6Gzu35rZ15144784ec25ZY1dNu9QtuzUteDFnbZ/Gudcc2eaQje66Qt5QZONEAl87jW0dtOwZpsi5Qfz++T8bqG3bun3Ee7Q+eFhK6xxiStoSh9Dh5RtJoRpbMt6CXxpfjc/uJuYO0bCkmv5eQ1oGNqUUEl0O4ldCERlRsNSKiEhorgsVWw2KrYUm1sKR6eHwNLKoSFiOEZ7Wg05qQBZ0YkYyY1YpMqIMl1ENTG2BZLejiDnxVL6lCSihsR+e2oUT9eMkETTrFbB2llffg6oYoLQqaeNx5ZMV9dMV1ftNre89v7yBgc89vdcdnesNzac9nfM2za5opHnPum2YPzLLHVlzH19x65hjiabpohNK5yKwfp/FllNI+UlorpkJBbl1iNM47181QsyS4+HZsUjc2uRufKiUlyz3et6+iuxRl45Q8GbFYThIoKPwRcu0EpVRGKu8n9y66XN9z968DOxboVUPE3kU36TJbssyaOPDqX3NpnKA1TtB7F9n9Sy69S+zuJVbPKrNj2TmzCxvfgolsRMWJ0ck9mCAhwo8Py+zA1U/RyscpSX34MCk2sB3D7cXHTJKixoj+XRh/CTZijBg5RgwbJfr34/378IGDBE4/zrsHS+FDcQVgQhGEIkTQWtDEBiSlDY2rQ8D4UFwTCtuERjegENVw21SnjxH2tilAUCkEWY3ANqBRNQhQKRRQAgcXYG2zoJ8TgT/E2X9Jh3wsgr0rhv6QB/qxCPKuDPpDJvBdEvBLCvyHZMCHNPAfs4HvC6HWAqxVBeaHYsj3ebB/qMj/b0Wi77lfbBPgDknITzHAd9EOn2MB76Ps3kfYfoywex9p82OI1Y/BVu+4Np8SHOwyQQ6pYJs4e5sE+8+x9rZR9qgCMEGIoFUgAlqwcR3krH56kYKS1I/LGiZGiTF+fGzjBHvtnCPfcqkcp0jXvFvm3MObcD5VeK9aBDOGwA6gRzXSeIPU6R2fndPgzSOfs6twrTpXr8l+uks2G4pVqpzt49DpXZ/aCTZfQa+cYiV34zgV8Kh2XHI3JbODVN5PnNj0OjgNvLkIub/kHh94HZ56rOx7t08xinrxiW2YlHZseic2qQMfJ6V4N5NQ+WBwqgMsGYRIQmAFMEwZzCnO3iHa7nOwzfc+n//Isfrex+pzhA2hDMNsoKDL4LhiNCwL/iXCAZGGxmagYMmOiDTr2L4Azf29wcNTExqqMZi0eoPqF8OPX3g8WrVao1Kp//Tzz78Gt9/U4ruvX1/fjJveGNpv3zU63S9NHs2bwZZebzAYjT/99NP/y73+8ed//unZoiAwALkAACAASURBVOVXGfr6LTcLN8PpGwLCWQ9RvcEwnng83/u9qEMthiSLMcliTHs2pDwbUiymHIsp32JMfzakvJh4FrPIYq62mKu+mstezcKXZ5FKlXl1w9Woc1/MVSpVzsV1xO19jF4de/+Ynzsz6Nq3EiEf4k1X3j4k7Z563zwkPJuKjbrch/ukJ2XagzJRrU4z6HOejYUvppKru9jb+wSdLvfqPub8mrt97H14HqBWpZgNBcdX3Olt9vgmc3aHvbTvun/hf/8UObfr3rtA75ih1o+QWyZotSOU3kXW2qkPun/8D02zXGlRkTyscYJWN05rn3PpXnYXDNLE0wz5CqtnmTV/4jV96N40SxGMEDvXXbs2vbo2PMWr7NpZTs5EDl1eA5L2u/QpOANjqJ4JzoigdDRIOMaqmyBVDuGL+0k5UpdwSYJ9QwOwtsq7ITpZTMjoQJQN4WvnqBVjhPwebJkcl9JFTOzAp3bjCgZIaWJMWAUkmAcKE4DjqiFZzaicZmRuMzy3CVHUhuJ3owvbUJkN8Kx6eE4TUiDBCXvxNTKSQIpvGaTLp91HZjxGZz0Vc56yCfbglOvcis/orJt4iCgdI/VPkNuHCFUSTKEYWd6DE/YTmkZo7ZPM9gnntgnq4AJ7asVTseQ2seo5sugumWRIZ9ltY7SRBY+t/SDZrIt8gSWbZwplpJQWTJoY0zTtPLLr1r/mMn7gKZ5jNs/R21YYNTO0kkFSfBM6VIiIa8HkD5IyBojpIy4O7aNeLQl5MkLJGCVHRiyRkzrXWOIFRu0oZXGfs3sWeHQTtHDs07XCrBwk1o5QBDJSxSCpe4EpnmaIpxiSeVbHHKNnkSlbd5Gssetm6OVjJOG4Z7GcEVWPChbCAyvhEbXIgh5i+xK7aZ3FX6GnzlHiZsixk6TIEWLMOCl2ksSVE3y7sMGDBB8Jzq0V49uH5/Ti3doxLmK0RzfGT05wacU6N6BJFXBMIQRTCiFUI9B8OEoIx9Yh0dVwlBAO40OR1UhoORxUAnHKBzlkAp1ywNAqOLweCaiAWxdD7AVIBwHKugj+uQj6IQ/8pRBmW4CyykN8Tod9SYHYpSO+59r+Defz33h//lv/L38ItfkYB3qXBPxjquMfC1F/JSj9u8JS+2T4+yTAuxinHyPt38U4fEoE2uZAvqQA3gXZ/Bhi9WOI9Ycou3ch1h/CbKzTALbpAGA2HMVDI6vh2Eo4qR5FrEbSeDBmPjhQhM6QURJ7Ce7VCJ86pFc5IrKWUjvpIllj5/USygbJklXX1iX3hC6cpxDOKIfQIvBMH3p8C7t8yrmwDy9fYh2cBSpVKc/G/FdTwau50GIssJgKn5QZiwcB3cuuaVJSWCMqpA7FLoS4l0Di23B5g9ShVZe5Hc+jy2C1Ovb6JPBglbW/ztrcYs5sug+vuEvnXeom6YJxalE/2YMPwxfC4ZlAxxhbSCwQn4qCpgAgKSB4OgCS5OgQae8Q6QCIBQETweBUCLwAhC9DwLOB9rF2X8LtbKKdMGkYFwGOJYK48wnts23qySkjAKBPSNC9vKje2M9qtfbbvsW3SPjv6Nm/qcV3KrXmV/9FjUarVmt1Or1S9W0JXqvTv40kq9QalVqt1emMRuO/u8U/qdX//NOfvj4bTA9nWo1Gc7n/vF5p7CKrRA43UpLmNNB4G2jRhb6ouRZDosWUYzFlWUzZFlOhxZT/ai58NRe/mote9MkvhnSLWWgxi17NAr028/4x+kmVZDTwHh+Tr265D49JOl2B2VC4eVpUNN0eNTqRrOgWLqRPbAetHngdX0atHnJWDz3PbiLUqnS9NufZWPz6XGYxl5oMBTpttlqdsX8ReHQZenIddnod9viUqNakX9xG7J76XtyGX9yE7J957Z15nVwFXdyEPinjtdrk6V3XgRX6wLJz3wK9eZxSKSfWDuGrJ5P/QrzPny/aO6SNLJPrFeSGcapohNIwQWubpHfNODeOUzuXmNOHHuO77o0z1MoxYt0UrWfDZWDXXbrl1rrMaJghts/hu1Zcq2ZDixThdfP+zTPkskFCTjc+uxOf2Y7N68KW9GCKe1DlPQieBFbYBUtuRsbUIbO6cAW9+OIBQnILKqoGHl2HDq+GRdTAomrgXD4kqBQUWQGJroSm1MKKxKiSdlRpB1LQjW4aIPSMUmukhFIxur4HV9ONrenBtwyQJaOM1kHnFhm9c5DZO8qWT7pKFUypgjm7yNnbDtndDl5Y9phecJmcd1tY5kwvcHoVzBYZQdSDqe3FVkmxxR1ovhQr7CO0DtHk066yKZfqXnxZJ6aiB8/rQjfJyeIRWnk3JqcNmdmCyGtHF3ThcjuxvD5C9yKjdZo+tu85fuil2HOvUlATWzExjejEFkyaGJskxvJn6JWL1FBZhlXLVMkEs37VuWLOOV2CT2jBVI3Rx3Y95vc8+xcYS4c+W5d+kmV20xyjZ5k9s88ZWHNvn2FMbHuMbLv3r7ssnnD61pkiBalsAJ8lIeQNkKpm6eJNn/pFl9weQmQtKqkFLRylyrY9BUvMuDFi2DAhZpIUM0GMGiPGTpJiJkjhI0TuCDFkiBA6QvDpwrJqkKwGFLsZQ61GUKoQlCo4uxlF4sMgyU6wdAAowcEp1h6aDUSXw9AVCKQIAS4CO6QBnDIAiCo4tgWNa0VjGpAOWcBPMQ7W6UD7Yoh9IcQmF/w5xcm6GOLIQ9sUwz8WgL+UIuxLsXYZCNsMhE0mwiEdaZ8A/yHe8ft4u49p4C/J0L8LtfpDhN2PSQ5/LMD/t4rG9yl0uyTIx1TgxyTQu0iH74Ot33PtHAqhNnmgz5EO1hGAH4NsPsY7vI91+GOg1TuuzYcYe/tEIDQNjC6CwnJAgBRHSDoAlQ2kl0BShimCFVa2wsWjBkfMAwVUoNI7SYltmOQOXEYXUb7u3b7ski8jR7UQGCVQXA6AHIp3CWCEN1IDapEZ7YTN4/BXc/5Pz0UGfZZanfqkTLp9jL95SLi8jzu6Cj2+Cq4ZdQ4VIdxLIG7F8KAKUlQTPnuAOLrhunvi86iMVt1HHC05784Qbw9ClQ9J57dh04ecoR3PxiWGaJleIKeTs6HgWDtInD080YmahcClgu3D7dDZEHwRBJ0NxOQByQI4OB3oEOVgE2YHSnAk5cPx+SBoipNNhP2XMBunOAdwioOrAFk/KdKdX5rJZAMBr93aUpuf36Kf0WhUqlRvWGidTv8fjWZ/U4vv3ogfvyrqm824Vqd7Uiq1Wp36F9XVaLTfwFI6nVanezY/K1Wa59dX3dycns02tLSbziefZe6moeDnyRDLpufLKeflxN905GdWhr3oIl90MRZDqsWYaTHlfwMBmatfzfxXc8mrufzVLLCYBBYTz2Kufn2uNRmK7x4iNeokg77AYhY9m6pU6sybuzDlU/jmTSOwbyd8cEKylnN4HnZ6ydk78987i9w6CVo/4qwdeW2f+B1ehFzdx+p1uVd3sec3UXeP8XcPcVe3kZvH3utHHpsnHK02+9lUbDGX3D7Gb524Hx65n5x43N0HPj4EX1wHX92GXN2ErB75jm+yRtaZY5uuSwecvgVm3TBZJEP5dlX/l4Yr3nT8za3XxpFX6zhFvshc2ndfPfDYOfXaO+cMLDJFo+T6cWrbDL1+nNI0RW2YonWusCTrbnXTzmVD5OZ5Vv0MnTdMKuzF53WhC3qwed24Eim+epDYPE6RztFHlxnTq8yxJYZsgd4zS2udoJb14bPasXF1yIhqREQ1PFoET2tExVfDQsvBkUJIaDk4lAeOqoJki9EptfDMOlipGFHfh+9TMKcWvGcXfQbGWA1SYkUHRjLEWFwOHp3y6pDRm/tITb2Uxn5ybgMiRQTOaYBVdRE65IzJGe+NtcCNtcD11YDN9dCt9bit9YTtjYTt9diNtejlFe7olHvXILmhF8vvQPK7MI0yascoo0lGaZfTRibdxHJqVTe2d4wxPMNuHiSVSzCVfbi6IWLrGFk8SWkeJ9cMk/gDeJ6MmNtDKOonpndgk1sxKWJs+SBZuuZaOELmTeEDhvl2zeMMUWRiJz5TSkjpwpUOkTMlhKR2bOssY3rPc+mAM7nPEc8zS/tJ4mnmxqnv4rFP/YSzeJ45su/Zt+XascqSbbkNbrtN7Hs3zDqndeKKRyhtWy6ieXpSOzamAZXTTRhed+vf8ChfZkSPE0NH8ZEKYswEMWaCFKUgRo0R46ZIkQpi8BDBvw8XLMcH9ON9JFifHhy9BkkWwBn1KHoNEpEJgKQ6YQvA7AaUSzOaWglH5YLRBVBIKgDBh2FaUUA+zCEbBCqCYBpQmEYUtgUFrYBbpwBsUoE2aUD7PLBjOcw6E+iQB7PNhH1MB37Mh3wqhtmVoRyzkVZp4A9xjl/igbZZ8M9l8E886Jd8qFUm7F0W6H0u5GMe4Pt8l/8iHPshyuGPQZ9/CLX5kWv3Q7DNlxTHTwkOXxIAoDykXQ7YIRf6McruXYTtxxTAh3DbjyHW74OtHKMAoCgwIMoJFAMEJwNRSShkAcizAxM5RIgcJIb0Up0FSOdCSFY/PX+AGVaH4fAR+VJq26xn67J7cj+B24HzqEaQC0EULp7lSw+oxGb0EqunWGvnYQ/K+PPb6NWzoNVT7uCG5+i+58KJ7/5l0O5FwM5F4PyeT4WMEl6D8OUjQ6qI3BpUZg9BuspePvLcOw1Y24+8vOi+Out/us/Wa7PO72KLB0gZElzOMJE3S0npJVELoIhkJ1SyEyED7FoIw6cDbcNtoIlAagnMpw3NFmDAKU720XYOsXY2ETb2EbaoVACzHMUoJjjFAN8FWdmEOTlE2LoV4s4fz4wPSkNXt3ZlRWk0vdVO3hb0ftm30L++vv7HWPmbWnynNxiVKpVGp3tSKt+cUn6laqvfzGI1GrVGo9HonpSqX1MQpUplMBofVSp1To6O7abZWNSvZr1MkSyb7Jdr/xdd1Isx7sWc/KKPfdZEWwwpL4ZUizH71cR7NQvePDxezXVfn2tfzRUWU9mLiW8xC1+fa99aF0Z9mVKVYjEVf30RmQx8g67sxSQw6yLmj3KChuaLZlu390OujlwurvyPLv33z7x3T31PL0NOr0IOLwLOr8KvbiMPLoJ2zwK3Tny3TnwvbiIfHxPuH+KubiP2znx3Tjhn19zr+9jL25iji6DjC6/DHfblCefpMfT6LuhRmaDWJN3cRc3veizuuSweuC4euC0cuA2tsnrm6O1jKGR7t2PbYsMk5+jC9+wmYPfU6/IuSqfL0uvS1ZqUe2XcwWXwzlnA8KqrZJE1eeAh23ARLzHbV1jN8wz+MDmnB1c1Rq0YJSW1YBKbMJliXEkvsWmcplhhzq+zVjfZaxvszTX25jJzY529seWysM4aXWZ0T1MrBwgZLaikOmRsNTS5DlkzSM1sRMYLobFCSFI1LFEISagCZzXA8xth5WJESx92YJQyPO48MkwbHqb1DpObe3HCDnT/CHt5iTs3HzQzFzg25dM/4trQQ84QQdKEkAwRNKcOXtSEaOujjUx4SIaY0mH27Jzf9Gzg3Hzo8kLY+nLkznrC5mrS2nLs+krc4kLkwChLMkRu6CWUibFFLagGKam5j9TUR6qSEOqkxJ5R57ZhqnSCNrPsMjZDn56gzE5RpuZow/PUgXlq9wylQkZIFmMyOnCCQZJQQasYIfFHqCndhKweNKBVihHlpYkRGR2EyHp0shhTPkSuGCaXDxKLZATpqsvUvnfVCLWol9g05Tyw7jq86d6/6t6x4FokJRX0ECqGKaIxevkgpWmW0bXm2rTI4o9RcwcIOTJiXAsmogaZJsaIp53HDr3ypmkhQ7jwMULEGCFcgY8YI0SNE2MnSDETpOgJYvQEMXSYwOnG+PbgfHpw7u0YbwnWqwvrLsa4tmFYzWh8AZhcCnUXY32keC8J3rUF6yzC2kd5fwkhOyTag4sgYCEcWAl3KIGi6lGoBhSiAQXmw+yzQI6FULtssF0myCYbbJ0BcuLBnQQI61KodTncmg+3LoECclGIdKJDFtw2H2qbD7PKhX4uhX4qhnzIBn0ogYDKsDYF2D+r6vnLwuYvUWCrRPsv8fYfwm1+DLb6kuzoVAZzyINaxTp+Crf9FGn7OdreKsbRKsbJIQboFAOCxsER8QhwjBMiwRESB3CKdYAlgxkiLKMW4SxCuraiGbVIWjEkpIkU0+ESKsaGt6F9yrH1k+zWOUZsJ47bhQ2XYoPb8UwenB5OcAt25jbhUgcJRZM0+a7n5JG3bN+je8ela8utdZnVtMJsXWX1brrNH/guHHtPHbtLN1zyeyjxjdiEJlxEHSKtG9+yRO9eZY9sJBzcLKh0Zo3m7ng/eWvfc3jNq0RGTu/ERjejfSphHD7SpRCJSgWiU53ciiABfBi7AARPcnKMsqcXYfzFeE41iZSFwKSCnWLtbMNtHMJtUSmOjGIYNQdlF+3wIdTmS6gVKNa+Y1KsUWt1eoPKYFTq9GqtVq3R/LJp8cbjMapUKvN/xsX7TS2+U3+D2b0tp6gNbwZbev0bdPDfogd1ev2vkCm9wfCkUmsNBl1aqo4bobw5OpuLV534WozRL8YEiyndYki3mHIspjyLMdNizLCYci2mQou58tVc9WoWWMz8r891X58bXp/rjPoijTrFqC8wG3hqdcbTU5Jala7VZJmNvNdn0YupSq/NsejzLx4rg0eXRAtizVO88jLk4sD/9irs+j5y99T76MLn6pZ7fh1yehl0cc29uY28vY9+UqbqdNkaTdr9Q9ztfczZVcjlDffwPHDzyHPr2Gv7xGvr2Gvn1PPszOtox+XyhHNy4HF05HVzF3ZzG7q05zG5yd4/9Ty+8Do48dg6cN06cp/ddhlZJmAlvaF91QPzrOlNz6v7cIMu88VUZjbx9PrCu8eMg6vojdPAnXN/+bKLdJm1eObdu85uXWC2zDE7V1j1U4zCPmJBHz61DZvRhi2S4OqGiAtbHjsHfvt7Prub7ltzjB0FbbEdP1mDmm3DrU7T1zfYq5ushRWGfJbOk+Iym5FJtbCkGlhaHby4AxNfDY0oB2XWITLrYHn1MEE7sq4H195P7hukj4x5jI8HDA24D/az5cPsvkHnvkFG3yCrR8bqlrF7Bl1aemgVbZgsETi1EljahGrvYzT10Avq4dUduLY+arOU3NhDqpOQugYYwwrPgWFX+bDL1JTvwmz40lzYykLMykLSymLc2krCwnxIt4ydXQMta0bl1IIlQwzFlI983EMspzTKiNIx6tK6z85a6Nasz8aU+/q0x/ose3vdbe+Qs7Dt2TZFE8gJXQuMxilK3RSNr6DFteDim+G0xmJqu7Ru2U8wTMrsxAiHSe1zzoodt+k9z5Yp52wJvmKEUtRH4A9SOhbY4nlW2wyjfpxWM0pLa8OmtmKyu/A53Xj+EKVijFo2RGmYYpQPUhJbccHViFARMqEZXdJHaFug5M9iQwbRwXJc2Cg+YowQNoKPGCNEjBGixgnRE8SIcQJXQQgexfv3Y317sX4DeO8enHs7xkuC8+rCOlcjKeVwXA4IlwWilEI92jEuzVhaJZwmJP+Dd84fPJNsYyF2iQ52SQBACdSpEg6pRSLrUfB6JEiIcCqB2eVCbHPBjiVwuyKYdSb4Y4KjfTHUtgJu83bxYTZFUJs8qH0F3LEKZVUE+5gB/FgA/syHfxZArQUAq2LIX1WI/rx2ziqbZZXs6FgKc+LBQDwYrBQJSoMBM8HQfKhVtN37gC820XaOSY6wJBQkHm0TbodMgOLS0YAoe2w6kFkOw+UA7SNtnWLsEMkARLITMhWATgOR8qG+LbiQHjynHsPtJgR3YaNbKc0zrp2LLiH1KG8RLKAR6cKHEbMhrCiKRxiT24rjSjDRvfjSSWrjMrN2gSGccS6Uk1PEuMhaZGQdIq4JWSjFj27779ynHj6Wru0P9M+Xdkx48iSk/B6WZDluba/7fnflqafPKOl/2tm8uCjdP3QdWfVomqM3LTDSJUR2ITiuER1Zj8JlAFwKwJEiZHw9OlAAZxUjyflodDrImQf1qkWz+QhiNsgpxs4pyo6QA/SoRXAaMZQs1KdQm48hVk5RtpW9gvuHJ5PRrNFo1b/UVN6YFlqd7vFJqdN9g7b9llv8p+e7t9LTWxnqrcmj/YYEMb61uDVaneYXHN6vc2Zvxo1PWq1WWKVDoZVry/vjRRcLrK/PMRZDksWUazHlWkz5FmOxxVRoMRW9mstezRVvUvFiLHwxFVvMtV+fG78+N1rMwmdTmUGXdX0bcH7Fubn116hT9Nq8J2W6UV/0z68Vel1Nz46E3b8SOjR4fpvyasq0mPkv5opnQ5FKnXh44fukTLaYRWajUKnKvLyJOL0KvriJuH9KfHxKunuMObsO2TvjbJ94nFwFXt+GX9yEXt1wz678ji+8jy+9rq/8z3Y9t2dpa4PE9UHKzQX39j5i/chz88Dt5MhjZ4W1LCPO9+D2112PzzhjKy727cOhA+V7J563DxF6Xd6LuerFVPlqrvr6UvlsLDfoCq/vE3qXWK2T9EYFVbLMlqyy2uYZHUvshhm6aMy5aphWICXw+ggji67bh/7be147G+y9ZfbOLGtVTp6oRi41YBQ8mLwQMlQAVgjgc1LivIKyv+m2s+3WPUYu7UYXd6KK2lG5zfDybnwEH8QtAWTXwoXtWLGU3D1A6xt0VYwGjI+ETI2FzU6GT46FjY1yJ0a5Ewru5FjY5Bh3bDR0aCiwX+7V3cdu6aLWteN5DcjSBmRDJ7miFZ9eASpvQDV2klq7yU1dRPmI29Cwe3sPraOX3tlHa+mhDAy6jgx7j4x6z0wFzE6HTk5yx8f9O3oZBXXwvFpodjWorovQP+wm6sSLurDSUefRadeFlYCjvcTLk7Tbi/S7q7T7qyTNU55BXWDQZN/eRY6suzRPU4SjRN4gqXKcXj9Hb5wkeraXOEsHyqe9S/oxrVP03fPA7YvAsT2PyT2Ppklaegc2pgEZ34QSKWgjO17iGaZomFQ+QCztwxdL8SV9eOE4tX7euVROKh0mNy2x+jZd6yZYcQ2EsBpkdCMqvwdXM8OJnCx27o0MGmDETSAjx7BcBeEtw/j1ClPgg0e/XQFDeL8BvJ8M79GFdW5A0aoRxCIouRSGzQJhM0HYTBC9EkYpQ2Byiahc+vvQuHfcZPscBqjc3iHDzjHbCVwDh9QhoXVIWB0SUosCFEBtU4A2mUCHXLB9CdS+FGaVDvqSBnIow9jyEdYCuE0lwqYc9iUbZFUABpRhP2dC/yHC9ocE+88lDlYV4HfVgX9TXf676pEPhdzPaQ7WmWCHHMSXbJBtLgSeg8bk4O1iHR2SHT8EW38ItnZKdcIXox1Twe+5NtAkJ3opklmJJmQDXUVwryYUtRgMiHGEJ4PgSU7YFKBXOdK7DI1KciIXQDiNGD8xyr8ZG9hA4rZQU9oJBf2k0FqMWwmSVYBwzofRCwHOYXiXQHqAEOVdDfUVIaNa8BF1mEAB3I+PiKhDZUuIZQNI4Si6YdKlZyt1/Wbwdn3F1N6pmZ7V6U23D1vr++LFneFHlcrcLdU5M7SfPuqdHNW9Axd3tQfH7LFNF6GCktZBDK9FJTVjigdoUQ04Vj4oSoTKasfkdxOiajGuxWh6ARKe7MiugAd1Yji1WFwa2CbM2i7MhlYK9axHsgUIUgbyQ7C1bZhtgTjn6v7BZPn6NvWkVmtUavU3G0GdXqlSGQxGlUptMBhVarXRaPqPI6C/qcV338bFNNq3dEz7Nh+lM7zNGqs1mm88kDcpVqm/5RY6g0qt1hhN2u1tHRSmkfVfblUrjzgWQ4TFmGIx5VtM+a+moldT6aup4tVcYzFVv5orXs2iV3PVszHr2ZhpMVf8ohbVel3uw0PkzW3A/UOoVp1gMhRo1NkqZbxGFTd23Fk0uxCumK9bbTi+8Lu69VOpM17M1WZjhVqdcXHtd3jmdnsfodEU6LQlRoNArc6/uA55eEq+e0g4uQw8vPA/OOMcnHnun3oennmeXvmcX/vd3kXc3HHPrjlHxx7H2+67c6y5ZuwEH77cQbg88j4+5xyeee6tsVdkpNkW7HIncWOAcjDvan7yv7uOdexezpgo0yjjX8wVL2b+i1lgeRaq1VnHV5GbJ6ELu/7zu4GSeaZi26Nj2rlzgTm659m5xKqboFcMkXkDRF4/qbQX3zZOubrimrSpmoc41UWo+jLk4ch3b4yx2k5Ya8ZsNKHnK+HybFBfOkCa6jiQA1gbd15YZo5MkjtHiN2j1J5hiqADk9eCjOQD06qh0kHG8Kjb8JD7kNx9dIijGOYMydx7e9gSCbO/z2VI7i4bcO3pZ/YOsHsHWLJBV7ncY3TEZ3TYT9bvKR9wG5S59UiZNS3E3EpYajkwqwKaXw0rq8fwajEtnbROCbO9y7mpg1rfQW7oJDV1kxs7qY1d1N4BN5ncq2/AXdLr0iN17exh17dRqlsJFc24mg5ibQeurhPf1kcaULDX1yOP91MuT9LvLjIfb7Kf7rOUD+k6VaZalXL1EDV/6C1bd5UsuRT2E4r68S2LLknzZVDpRPRQXPYAvnyEuHDGuVdHHt4Gy9dZ3UvOwhESb5CY1IIq7CV2L7o0jNGbx2gdU84No9TuWcbwqmvfEqtl3rlqnFo0QMqREkuHyWmduGQxNqoeFd+MTm/HVo4Sc8f87Fo7bdoG4ZIOuiwnTEENVaBDFESughCmILx9hioIb1IRMoYPfFOLAby/nODVg2OIENhMIDoDiM0CYTJBmEwALgeESmUiMj0cwiOsE0JRTShYBRpQ7eIkcgULcfBaCKwWCKlFgGuQ9sVQp0IouBBqmw2yywLZpAEd8qEOxTC7EhhcQLIrQr5PcXqf7GhVCLEugX4pANsWwz8Xwz6UAK1KHD4ImH9dx/9z4dTvsuvexTq/j7J7H27zKc7JOhb4Y6iVbawTNA1GzCR/CbX/xLW2ibG3irJzSHNC56MdE0GfpK2b+gAAIABJREFUIm0dEhwJ+UhnHobTRHSrQ+EyAfB4B1C0IzkLTcqEY9KdXHhQjgBOygAS00CkDAA1F8QuQvgICf7V6KROfPkkvXyaldLj7FmGdy3BsHhAZjjeL4rBG6UVK0gRDdjEZnL5ECO9BRvEhye2Y0pH0H0bEdOXtXs3E9rVBW0JX0ul66k0w+ycWm/Q6AxandFgeNZq9PrGJmV2tl4s1lHI+vLq81vp+oqzbMm5tI8Y3YhIF8PEU1jRECNQgPHlQfM68MJBSl43NqEFya0hefMw6FRHQjbQrQLGKIRRs+DIJEdonBMuFcIogblWo1BJIFC8HZOPGV4b+EelXn10rFV/MyT/V7tytVqt1anVmrd9C41Wa355/ncDUf/ym1r8y7989+aF8makpdZovzV8VBq9wfDW036zTHmDSb0px78KslZneFKqI6N0ijGtZsCsDLV8608Uv5rKXk1lryaexVxl+eYgW2kx11vM9S+mshdjgdlQqFKnPT0lPT0lXN0GXVz5qJQJem3640PC1W3E1bXf3U1Mw0pnkGymbKb8/CrmVZ+gUqfcPESq1Il6XdbTU8zlVcDZpf/RmcfRmfvxuffphd/FdfDFTcjxhef5lf/VbcjVXfDVPff0yufwyP1gi32053py5nl2xbm4Dby6CT674lyd+10d+V0sso/7icv1qIkK5OGKx+kZZ3PWeU6Mma5Dbg9RlOchZnW8+S50/yw7ZWooclR2eFv5T5baF5NQp81/fEq+fUg4vgwZX3fpXWA2j5ObJ6jSBdbIpnv/isvIjsfypV//mqtwiMIfIJUPEFonKBMbrNlN1ua++9WVj/Ip4tmQZdIlm1Qhz5oQy2PIy4Wfcd/zYcb5rI940InfbsXsS3G7o9StVdfNLb+93cjdnditjUjpMDu3AREjAKYKIfUScmsfVdiG4jchqlqQNWJscxe5ugVbWgvl1cJEzWhRM6ayCV0jxglbUHXt2IYuoqgVU14LLa2FCBpRjR1kcRelRUxsbSPVthByKkGRBVaRBXYZ5aDcSmhhNaSoGlJWhyoUIVN5jml8x5xqaIEIViSC8USw+lZidydL2u0qk3oN9Lo3thNqWzGdPfTBYQ+FwqdHRhX3YofGmItLfnPL/jNLfhs7oWfnUQfnwXvngUvHPtOHHkPbLjOH3lMH3pUKSokcVz4bbt0+S2gpSJVgY1ux+X34mhnayKb78Jpb8wSNLydWDpIki6zGaee6KefORXbfouvyoc/SAWdyy3PnIuBWGbZ7E9i+wq5bYNTP0psWWcJpevEAmT9CLRsk5fXgiqT4smEytw3FEQJZtS6w1oIfWqZpsuIwBTZ4FBs8ig8Z/deUIliBDxrBe/dg/WX4wCECR4rz7EAzhHBsBgCXBSTkgAjZIGI+iJCPgCR4OkYlABIirSOSwOUMdBPkQ03SXwpH/q6+/+/rW/6uoda2PgJZC3EsA1llggDFMEQV0rEQBitHgvIQ9jkQ+wKITSHsSwHYtgjyJQ3wLsL2XaStbQbUthD+OR/wudDeiof8u9q8/7N2+C9yGv8m2ucj1+Zd6Id3EbbvuXY/cG0+RNn9EGL1MdIWkQ0nFhAc4wA20Xb2CY6OiQCHRIBNnMPnMNuPodZWEbbgJCdsHtBdRGYKsLQykLsI6SZE4lKBzDy0czGMmA1l5IOYeaCgSnh0AyqoEsHMgzFzUGE1pKw+Uv4QNamLGNyIcCsDMwpAzkVAZiSBE8YolFPLJsjRzejYZkzDHLtihJraioqrw3Ut8A+2Z7XChueoOAMWp0ajtbm5uu0dlUar+fbeqddodG/VC9VPP2ktr+rYWL2Lm/J683g3cnWHIp4m8uW0vvXCnaf+xeu+nI6guFpE2wRj7TBQseZZOUyJbce7liFRKU6ELKArD+ZVjQhuw3uLUOxSpFcNxq8NQysH2oR9/BLxA1tIXD6cfSnm6UrKNA+P6l94R5q3QR7dNzr3r+1uvcHw87/ZtHg7v6nFdxqtVqvVq9VavUH/9gjfkCBKpepf9y3eEEZarUajNRgMKrXqDbit0xs0ao3+6urp5slkXPpqSn81815NZa9m/qu54tVc+Wrmv5p4FnPNq7n21VxlMddZzPUvpspnQ/HTY8zltc/5hcfphdvZpfvllY9KmWw0FGhUWQ8P0SeXAczhAU7/jGI7/vrK+fjc4/Qq8P4+8uEx/O4+6P4h8PqGc33jf30beH7ldXLpeXzhcXTucXTufnTmfnzmcXTifnjosr/tsrvG3ttkb03T10epuwvOR7tuFxfe19e+d/cht7f+95f+59ve+6POuz2EpUbMbi/5ct1jZ5U104yarkVuysnn60yTMuyf9Mkrp9Vu/avBIzMrF4V/euZptcVHl9ztE5+1Q8/lfdeVA8+FPfehVWbDGKljxnl2lzN/yOlbdqkdpTZOOlfKSQXduJph6vim29ax9+1dwP0t9+Yi+PzU7/SMc30b+ngdfn3AuTvyvj/2ebgIvD8P1FwFfX0M+/rIfb0PNT9yNTehZ7ucvZ2AjZ3Q+RX/qXnO0KRrcy89lg/0z7UPL3aMKYEWNXBquqMae+JLGjyj8u0j8iEVLRyhOLimPbSmLSCvElFQDa9p9xW2euVWQbIEsPIGT1EHt7SOncMD8GoITZ2RvBqXlGLHIhFL2BRYVIEr5MOrGzldvUliSWSZCFFYCahs8eU3eGbwHNPLHTMF8JI6F2GrX0tXWGtXeHUDq1iIKGtgtfZFi3u5Ygmjd4A1NOI6OcUZm3CVyfH9cmz/GLFnjNw9QW+boAoHibwBQsM4Vb7hsnDqLd93a15k5EiRkUOZ9JbGwGpybCM8uQWb1YFN68AW9eBL+gk1U/TGGee2Rabi0HNw36N1gdUwTl889l0+8hlYcpHMs3rmWf2LLh1zrJJ+UkEfoaCfUCQj5fUR83oIwlFKwyS5ehgrHMYXDxBdeXBSLohVCQnqApJbo7+IJzyHA8IVqOARQvC/VYtRfNAI3qUZ49aI9u/HeYkxpAIwMskRlw4k54FpxRD3RpSPBMkQuVkFpX0KSIdkBeBFdFIz0LHe+8+aV/6KV/s+P/jvs6N/n5X/O9H07xubHUrptqn29mkAGB/hVAwD5UIB2TCHQph1IfhLLtA618Eqw9Yq1dEmFfIhzuFTjOOXOMcvGdC/56f8eU3f70ok/z066FOwvUOGtRMPAilHIXg4x1yobSzQLhJok+4Iq4AhhDBkNQwrREEKwI7JjsBEIDAB9Ilr/SHYyjrM1inekSxAMVuRrDaMXyc9bIAUO0EK7SeQcgCsUrA7H0HOBHvxkGkScuO0s3CUFlmPdC2GeBQjgqoI/pXI4BpMQCXamwcNqET4VcBdy0DOYXhnb1oIHxNcDfcqhfjyYVH12Po5RvsqfXij7E6jNe4eaz08DKEh6sZG9c6u4ad/VBpNeoNRrVa/mWpotTq1WqPR6TVardb0rFlcUrd36J/U99cd9ze5G8dVhxdTN+OjxgKBvrL24mxHtpa4exawdhYwfcCpnWWG1KPoeVBMGoBWDA7twkVKCUFtaG8h0q0MGliHCK7BJdRxM1vS+TLh1OnGze6+HoVSZ2bpDEalVqvT6XT6by/EbzOfGrX2LdbpdPr/VC3eHMt3dnb+p0Tq/xXOd28DZL/+ZSqV5g1ortPrVWq1XqdXf3Nq1Lxlat9mar/1w9V6o1GpN2j1rwb9gcVU/m90ovIbv8hY+mwss5jrLOZai7nWpC/Ua9OUT/EqZZxGlfD0GKlUxqrVqcqnFLUq1aDPezYWmjQZS8d8F/nG/Gnd00P48bnfxU3Q2VXg8ZnH4b7rwb7r0a7ryYHHyZH76bH7yaHH4b7b4b7b8aH73hp7c9p5Y5y2MU5bHiDNtmDnu/CrcsqCGDfXiluVk/eWGKfHHtdX/mpVtEYZcnfO2RilTjVjR8sRi81Yw6mP8iJgZ4l1ueb5cOB7teGhPvX5WR02eVz9+7bz9+K19cOMF0OWWp13chWye8bZPfVZO3BfOXBd3Hed23MZ3WA0T1Dapui9i+zZfY5sxa2wG1fQjeXL8FWDxKFV9+uHsMv7YKU6yaQvNmmLjep8tTLt+jZc9ZioV+ZqHzM1D5nap2y9Kteky1U+Jl+eBt9dhR5v+qxOsiYk+DEpbkSGkw1ju4Zwwi5MeRshvAQQWuTom/Upme+5uDl9fL53fL57fn3QIC3yzyBu7M7tHK1s7c9vbk/Jx6sz+cSZpQHFVFtpbeDsqvT4fPPkfPfier+2I76snnP3eDU2J0koQov7CnZ3Zjq7ExWK8sODucuL3dvb4+m5xuZW193dkaUVSXapfXqJVW1bwPruxOHp6snl1sHZqmSoVDKYe3a1qdbc3dwfrGy2t0loA4Ps5cWolaXwpVm/+THWxDBpfIbaM0ERDuAKu9BpLcisDrRokiJeYTQv0RsXGcVydFBHvGtrdXE/u3+RLpljd82we+dc5Itum8f+S6e+g7seXesuZYMU3hCZP0xpX2L1rbHrFBTxJFO25CWdd+MPkLI6sMUDhHIFpXSYWCoj5ncT0tqwognyxIHb0BpTPE2qHiGFiJDUPBAlH8SuQvi2oX5s6sf2CbmjhJCR/4dUhIwSQkYJATI8swpBLoEQ88DoZCdnAdyzGe3ZjPLpxgYN4fxlNPdWX3BCjG2YL0aAxbX52DWX/65p6a+Kmu3iHRyTPjgkfrKNtfpDgsdfFDb+vkr6KYvllGsLr4VD65DgSrh9LgiQBnHKBVrx3P+qpuV/F/b/dWbM5xSgbRrYNsXx+2y//6Nm6L8KFL9PTvlDEOyPXn//Q8Bn60SATQYAnI0AZcMdM8F2yUC7WCAgEwwRQFEVKEgZFJgPRmYj4alw+yg7h2h7cBwEGA20jbCzi7IDpwHwAgi1AeHdTvDvwruIYLRCGKsA6ymEe1bCKFnAwCYcf4HZsenaMOOZ0ExMaUXldOGKpPjgKrhPOTyxhZzdRSsaIGVLyMEiDDOCwPanh1fhIuoxQVWIkGqEnwAe04SsHHc9uF4wmV60T0rNwaFOpVJZLNoXi1L1rdSj0+tVao3BYHgLzZpfat0qvUHzYlFpdDqtUqW8MH191p7e6AMC9R8/aL98MYp7jh47l48D2pZZFbMM3gw1uQ/vK0Ixi6CoNEdCLoBZBKLlOrmXQYKEMG4lUrbQcn1/c7O5+dzR/ZqZq8FgdE5OhulplflZo9Uqv62Xvf2yTq3WGAyGX+ncBoPhP1ai3tRieXn5f0qk/l/h/Pt9C5PRpFSqtLpvGYZardZodSq1WqvV/fqMlcpv02Zane7pSanV6pQqnV53bzFLXs0lr+bKr8/CV3OFxVTxaq56MQmeDaUWU6XF3GAx1xq1mTp1kuopXv0Ud3cTcnXhp1VlPBurzUaR2SAwm/h/eubPnUgBvdtVS/1mHV+rLbu+j727j7g64V7sua/JyZMN6Nk27Poo7WDTZXeJuaagbIxTNydpF1usuy2XLRl5vBI+xocPFkL60oCjZfC5VtyWhLDSgJptxGxN04/23E7Pfe7uQpQPQcprX9W5n+rET3noe7PutiOnbk8zrs989bchxifu3ZaH4TKgb7fuXdduhKJ3bD/m5CL08i7q4jbs9iHcoC826otU6sQHZfTZTejZDXfzlCNfYTSNU+oV5NZJWssktWaE1DJJnd/zGVxlN49TexdcZ/a8bh7jjfoyvY6n05bqdKX3DwknV74PTwkGQ4FWm3X3EHd5HXJ+4new4bEx7byqoM/3EQcFUEkuoDsH0J3r1FsNHpDhBWJUggAYVQaIKHFkx/8xSxhoMP3f7L1VcONrlid4XzdiYmI3JiZma7q3p7u6qru66kJymmSLGSxZZJKZMc3MzMzMlplkZmZmmS1b0h8kWbYz77152/sg2bd6eh9mX7oipvuLfMgHOdOhL+Kc7/zoqFa3Z3Oqow/FO+u7CwGp5j/9/HV1ayE03W5ktnNrfzEyg728MT21IKppTbu4OpldHhB2Z3/58nl4piO52EmhVIjPDvMrXfuGS2+kV/WtKRvbs8cnG53dqTu7E5Kb06YmjxPx0uXlZnomIiHpbVO9792dSny0WlfpVFzKrmx0Oz3fltyedvQn7h6MXd0c1LdaiEQ201MeM5NuM1OO89M2G4s2Oxt2M8sWvbPc9ilOzRCrsNc4uZOR0MmI76BHNNMjm6jRzVxKQ7Ndd0/Hgs/2sevwqu3MtuPhheeFxHvt1LV30zpHxIpqoMUJ6QWjnJp508pJXvkoZ2TTYfXIe2nfrXnaLFFIi2ygxLfSsweZzUsWrXOCzE5mVq/xyI7t/KF99xKvb9k0s5tlnY9nJSA5qRi7WgKzPuCH+nG7fjvvIcq/mC0GjT2GjD0Hja2qSYwENCnCiBxpxM7E2tSRbOrpgloWK8fdOMuDmhKMj/fG51l9X1n326Leb1OzXsV6v/PH6nx6rxuIMIxGIqKNPvi8f+dr+LcJaX9XOmhY7UasIZLrCOQ6Ar4Kj82n/ZCT+t9KBv6PiuVv6qH/s2L5+yy3t5nkH/Ld/rp04O/Sc16H8954ffzO6dW3Th++dfrwneOH75w/vHLV0fVF6Icb6YQbIcNw2ASiXqQhIszog5/eW28dXR8DI39DbBiCHIElh+HoUVhSuBEq0AAdbEBNwvKz6NxEMieFaJZCsUzF2WUTbXNxFulYTgLKoYTi22Ds10CP7mAV9rNbp/hzW5Z9C4LwOmZoLSO/zyS/lx0vNA6upXmWkQT+xk4+ZoktrOgWRmY/P72P41tBcMhFl/YmyeRSCFLIQQhSq+WwQlOXFQrVczkGYG14HySTAyAEaclRWCGTAyqVSg7ACuW9HFTAN7eysXFodl7lYK+0sT3Zn2me9a6cNAtpp0UM0COH6HZFGGa0ASMa7V7glNMdGd/qGdfsV9QbtbAzolAqFXcP6pHRO0MEiMVC3t6q3l6ZVKpZawHDCg01+7KFWyqVQTAslclhhQKC4C9/llvx9evX0dFRDw8vFovt7OxaVlauVCr/glX7L3W+USiVsl+DtDRiMoVUJlepVACgTYvScN0yuVw7iECwRjwg1dy9HFAolJDy8fpm9vY6DJSGKsGUO0W6SpF+p8hUq3Ie7ko1s8W9MlsFJ8hvA68vPS/OnE/F9ntrFvvrVqdil1tJKASk/3SXPbDfZdG7U7RQdnjmdnnlcXntd3LmtLdqsdrHWR9gT9fSuhPQXXGoyRrqzhR3Y4A9WUOdbaZP1tLWRSzplgDYFhx0Mkfj0W0B+g0+ui1BBmNFBPGgiWSAs1jPWOxhnexZn5/bnZ07Ss4dJGd218f20LmbdN9he4i72MJc6jDeHOZuDnMutuwf5d474hTd9tXUqerzy4B7OPH+rhCGUm6kAVJZ4J0y87O6RKmIlwOBt9LAwwvPrVOnhX2bgRXT3kWeaJk/uMIXLZmKL/zvVTG7p655vcaZ3YyGCdO9E79babj40ndL7Lx/4nR45rh/YrN/Ynt+5S6V+p5duB3uWe6uma1PcZdEJjOtjMF8nCgSORmDXEhAT8cYDebgxgZ5HQPsmGJ0SLZhRA7SM+FNWqWL+OywZ7jeIQQ5vTQ4tzQSnmpzfiHuH2tjOv6ppa/06GTPM5q6sDIxtTBY2pC8f7RR2ZzuHIKdWhhs66uIz7W7f7iXg/LcCt+2vsLj093S+tjtvZXVjfH4VJPp2cYff/zc3BR4erJ2fb1TXGicn0vpao9RKIDlhe4w3z/5e/5Vbh7t5GwDgCQ5ZaYxWQYF1cyyWmJrJ6d/yHxkzGpyyn5hzml9xWlhSTCyyB9b5i/t2C7sCnoX2EUiZm6/SVo3M7bVOEbIyOymBQrd2Q2Ngg5R45SXaMG8acqsboLXu2o1fmBfPcnL6GJkdDFjmunpPSYpncx4Ib1wgD28Ybd87LJ+6rZ/7j2yapvZwYxpoEU30dK7mDk9zIxORkobLauH2b5sMbojmNu371mwCm+k2RXg+ekY8yKCbQ3lVU0vozv90zDFY4juMcTwGDLWDBYeQ8Y29RRmCpYehzZOwrDSMKx0jHEqgxRpRwg1NfDw0fEMpaTY40o8f1s18Nu0ijeBdB1/Iz3fj3p+Ojq++rpBBsgYtGEMyiAabRBp8M5P/x8TY/+6bPSHymK9Ol/9uk+I2rBva5r+unjqb1JT/3NR/38umvtNWsN/LRz4TWnvf6rZ+e+ZDagQk/eeH//o8v47Nx39CCPDcOR7b913njpv3T++89D54KuvF2qIisJg0vGYVBwqCa0XoG/ga2Dgp48OMqTF4HipRIccY9ssok0mwSQOhQ41pKXjOLlE20K6SyXdIhPvVcqIFdJDa6lO+SSbLLwgHeeQS7DNJfhXMQeWLPdOnM/PHcdW7JJaWbXj3IE1i9oxdmILw7uU7JCPtQliOvuYxTWzIpppUS30xHZqSptN01Tx5e0lBCoUCiUEQQAAaMPAFQqpTPYsVFVoRPkaKlSjsdSOHTCs2U2kEevL5YDq4RH4+ou0pkb56gdFdd3K8VTZrFdAC9utguZWznIs4X6q9GyfbJUtzcvbW6TDIsnFqUR2q4DvQACGYIVcLFaub8iOju9gWAaC8LPUUw6AWqYW0HAV4MuWC7kcBCH4BYn65ZdfhodHeDxTNptramrOYrE5HF5WVvbDw8Nftnb/259v5IA2D0qlUmmMFDK5XNN4XyY1OQBqcL4XTZQmAh58XmwrB0AIVEAgdHKSKz40OxXbXV163VwFyG6i7lVFj+qyR3WlWpmpghPuFBmQPER+GyC7CZKce5/s2B1uCC7EDnJpkAKIvryIN+lZTFzqV8m8Ly5sxed24hO7/S3LlUH2VC1tpoE2U0MdTcR0hCAGc/DzbYyxUlJvMqY7Ed2TjBkpIq30sK7XLKANC2mfyV4ecSTSqD3UYDADN1VC2mpj7HQx10XsswOb6wsb8YHN2YHtxZGdeEOwOcJZ7TXZGja92HI+X7M/33S8PvJWg6Ff1PE5s4Op403ic0+1MkOtyFXBWVJZ6JXE60LiJZWFAkDU1bW3+Mz24MR2aU8ws2M5tW0xtW0xs2W+eWh9fOZ0JfFXKWJhKHRxz76gn1k8wGoY506s26wd2K8f2uwe2RwcWB0cWh8e2hweWB8eWYuP7U6PnI63rbeneYtdzMl62kAeviPCoDfMUBSM6AvUbwvQa0ow6qghd3QyihpIuZX40lpieoF+Rb3L/uHK9Fxnc0fq/tFqV19BSjZfKr0emWizcX8zPt12fikOSqQvrIwNT3ZWNmWeX51WNGV6RDKHJrvKGtPCM6x++eenH3/8Mrs0NjjasbY5U1QdfXSyu7E5FZPEGhmvhmF5dY37xcX2jeQwJ9skI4PS3h53dXW0vjrcLgwqK+alJem2t4VDEDAxVxad9j4170N5Ham+hdrSSe8WGXcKKV0N5NF+3syMYHrBdHnTYV/s3bdgVjrIqB1ll47yCoc5FVO8jB5mw7RZ/SQvoZWKrmszbW/uW3Ye2xDUTfFLRrnFQ+ycXmbNBDevj5XcykjpNM7uZxWOmJRPcEUbNsunLpsXrqfX3run7gOrgvJBdkk/q2yQVSRi1oxwqoe5eb3MrG7jtgWL2X3HtgWLkhFOTDPdOg9vkowyz0XTqyO/bZiz6PPzGSJ5Dhl7DBp7DjE9h5h2QgojCUOJRjFTMLYNFM9BmmWNLTE6FBMUqO8egPR11vewx2Ta/666709phbr+aCO/95gQA4S/Pj7CCBeB/OCjrxNkYBhtZBSLMkzAGMQY6YXqvw7j/j6t4P8qH/8vhYP/T0bt71JKPoTafAji/ian/3efeN87/PAq3OQfkqJ/F5n0nRfjO8fX37vpvPPXQ6WgWfVU4zoypZiATccg45FGsUYf/fXQ4RhyItUwComLxqKjUfoB+uQwskkcnRyNwoQgbPIpcX2m8SJOUJ2xcz6dHoUhRGAoGWjnJqZLFdW2kBjRbFY4wC4b4ia38lwLKY45+NB62qdyclQze37fWSoLBCS+EyuW1aPcwTXz6V2L0U3LpinziDq6UyHOJZLtHWxROsSLEeLD68gFg0GLq4N351cwAMGwQrPvGoQgTT0BAFBj+1UoVPI/24MNascLGAAACIIAANQ8Q/9FfjisAAAA8PGBwsLAm9vT29OuyTbhcP3k0tj+2uz5wpyqvvEei1MZGsJszsPUDPz4BYRgTfWHVSq5UqW4f5BBMAgrpDI5BCu0Ik8IBgDwZVOeXC6HYYVUKtcMOpr47aenJxAEvb19mEwTPt9M88fEhCMQWM3Nzf1la/e//flGc6kv0jEt7aPVHWtkAxAIQjCsuXtY/vwKgJ5FygAEQ0oV1NMDVdTdns9sTdtuTZvsrZgf7QlODu1urkLVyuJHdcW9quhOkSm7+SS98bw+cz/ZcTvdcTzbsz3fd5BJvNTKjCd1du5ip2nv9vFVnkTiKpG4nl86H+wJtub4i90mwwXk4XziQj11MZc4FGHYk4QdLaIIQxGVnjqNvnrtIYbNYYa92bi5NubhFO9kznStjHKcT1rJxy9WUQ/6OLezZj9dOoBXrudih5Mdq4Nlwd6C5d68+e6s+eG85eW2sxoKfLwLfVSHP6ijf3yIu1MkFayIiB173espF5cOktuAy+tPJ+cOx2Kr4yPr42PrY7HN8ZHV4Z7V3obF/pbl0b5ALLY5ENscHFmLj6yvLt1BMEKpiJFKA7aPnFumeDWjbOEUb3zNcu3AZu/Ebn/PanfJbHuavz1nurNgtrPA31ng7yyYboxx9qbNdqdNp+up/WnojnBEldvHCucPjV669R4f823fVLi/b09DiVoZ3b2sqgpCQR4qKe5tab7N1sbs5cUxBMivr04Ki70zcwRKJbixNV1WEbZ/sLK6PpyYSltdHxsdb6msS7qWXLR0Fq5tzt2r7/uGaqPSrG6k1zt7K7PzQ2MTnSur47X18Rubs0vLw4kp3IGhUoUCKilzPD3bEou/wcN7AAAgAElEQVSXk1JQIUHflZW4Hos35PLLr1+f1ldHIn2/jw8x6OvMld5eDo1mpqYa5BVgqstwtSWYphp8QyGmNsWwIc2wqwI/Mcja3HRe3nETLVgOr1rVjnBjG6mJLbSiUXbNLL9rRdCzLqiZZIW2ef2P2o1PU/2LJ74zh1ZFo7ysHmbrvEXbvHnHskX9rGn5NC93yKRwiNO+Ytm8aN4wZ94wzy8bZpcPmrRO80WL5jNbgqUD24Flwfi67ZbYdXzDunqEW9xvsnrkOrpnXzDODaihmBYQLcrJFqUEqyoSuqngVeOMvcjJc4juNWTsNWLsOWTMSscyktC8PLxDK9V7jOk1QqMl+5Fig5GBMQjfIGoUlhCJ/W1+xw+5ZbQ4I3qKISnGCB2EwEUaMtLx7FwCJg6pE6CPSkBhMnGYTDwmE2eUjNaNQBjGYfTjCK/9sG+8dd54v3vn8cMfYkL+Jq/3VQTrB883r8MMXvvr/cn21bdOb//k/OG1nz4pn8SoIZPLicRiIrEUT6kkMeopxvUUUiEeE4dBhCMRYShCMg6XiEKGIbAxSJtKY7tyE2osyqGMGN7DiOvn+FXRgiosTZMJpHAEOgzByyC4VlBDuzhpQ/yaSX7PimXBkIlbEckxh/CpjBxWS41voVeO8SY3HCTXPluH9tN71itHjkfn3ltil75l83gh3auc4BnLdvHlJdYzCgdce9Zrjtbn4YgYOCQMPrsAlCoYhjXPUK3m/tkEpwmDeKkzsEIJwfBzvQZghUIql4MQLJP92mPkAAgpldDpGXB6CsMKAIBUSjUE3ynkgDIsQvXureLbP8E2NkCfCJ6ekh0cggolBL/0KkBDRTwH38EgqA00et5goRXyKLRJtCpNWfvlq5a3uL6+ZrO5XC7/pVto/l5TU/uXrd3/9ucbjUVFcysaF/eLjAwAQTkIQs8AH/Dc+TXzo0wuhyAIBCEQVoB3ari6CkSjoeGR1d7Y8TyjTZHJ2b6t+MDmaM/89jryUV11ryqBweSbK8+LU4fbaz/JWcDFgdvhsvXOnPnthefP6pTVqzrDzp2MpTaVLOjq2hMEQs9OPHZWzdfHTedbWEM5pL5k7HAuYTIdv5SC6YvDDKYQBqPR0wnY9Qz8Xi5hLhm3kI5braJM1tMm8oiLueTjIvJSGmEqn3wxZSlbtz5bsNmZEKwP89YHOSvd7IUW1lIH83DOSiUPelCE3AEBwOWnqyNPyaHbzUVE5uIIu2O0oD9le91ub91iZ910d91sd91ie9lsa56/NcPdnORujLPXRtgL3cz5DuOlPtb6BHd7jr+7xDvdt5bdBkBQhEzmfyXxWNi2bpzgdc2ZT28Kto9t90/sdrcEayOc+RbGTD1tvoWx1M1c7GLMt9Kn66jDhYTpWupyD3MkHy/016/31G39pDcQgpiKQY7HGAl9dVuDdEVFhOEedmstJS9KP8X3XaTDP5Sn2kquTo+PVidGmq6vTra2JiurAs4vDpRK+PPnR5nsqqw8IDHJ+Fi8trE53tKWLpGct3cVVdcn3txeLiz3p+Xa3txezi0MLq2MXV4cXV8dt7WnHx6u7e7OZ6RbTk8LYVhWU+1zLF47Ol5KTyfHRurXVfqfn+2enKyNDhUJ60ISgvRiAl6nROkPiNKl8ouJwbKsaJ2ciHeV6UaNRdj6XFRfDWO8lTfVwVseNltfthxd4k9v2KzuuVUP85NbGXFNtPQu4+oZfvU0v3HZbOLQpnbS1Lo67GNlC79nMLQvJKqBmN5p3LVoUT3OqZjkNS5aVM7yM0TMXJFJ65x56RAnpZ2W1kGrG+PObDss7TlNb1st7FvvnjovH9iPrglWDhxG1gQdcxb9SzYT244t64K4HqZtPp6bjTcvo5qXk61riLbtNIPm2g9NTS4ikusA023I2H3AWFBBshdSXXsZriK6aw/FoRlrXWNm6J+CDIpmZLphczx+m9v6bUkXOYlJj9FjZmA42Vh2Hp5dRrBooVm207l1FFwqFpuOw2XjMVk4YjGJWkMhFBIRSeh3gXqvPD+88dXTi8J/lxb1m8LRf4wNxSXRUVHEb90+/vBJ922owYdoo7dBiB88dPRDkIgYlF4k8r2fHi6JRC2mUSsIzAYKo4aEz8DqBiOQYTjjQjqlGIeJQxLijcyLiQ6Vxha5JPNsrEsVKaCREdvGDm/guBWTbDLxxHAEJRJplUvybDCO6DFpWDVrWDfPGTWJaGQGVNKDq+lpnczmKbO+RYuhFavNPfu9TavNLcvjEy8YSj29DOiYMYuop3mW4t0jWe7+9qLNzuPDJUjYCpuaqeh0ZU2N/PoGVCghDSYBPUvwAVDDhqpUKk2r0ODbkLbUQJr3PgCCL5kRL5ARCIAgCAGwAoAVIAhqWHHlnRqUyW9LSwF/f2V5uez4GFDfy1UqUKHQqPw1Oh1twDYEa17DAADCkAIAQQhWQBAEQtALICYHwBc2RalUff1Zi0Td3NxYWlr9T93C1NS8ra39L1u7/+3PNy8kz0srfvn6NEEgMKQAQAgAQAAAX7ApmVwOwbAMADV3D96poZsb2MFe6el9vTu70CjY7DaWHDqci+0vTpwll34wkHanzJFLw86O7I62zE8P7KVXPoAk6GjV9njNErzxflKHp653/NC2CkjiFVC4XBaqhCIkF35Hm4KVbs5gNqktAt0SatgRidovZR9V8EWxhMlU8kERXVlncl/HgGto920mn3t4h9Ws4XSMuJKibDcBm43FVYzDCtpmPXOqmj6WTx7KwI/kEcaLSTNV5Nka8ryQuTdtebJud7puf33gfHPkdrHrLtm06p1Oc+xZH1kMhw8EV4dex5uuO/PWK2P8+W6T6Wb6TCN1qp463WQy08Kb7+BuDPD2p632Z63X+nlzHZzDZRvg2guQR8BQhEzmtyN2ntoUjK1ZLO7a7Ygdjs7s97atV4Y4M7W04Wx8dyK6LwU7lIsfyiX2JGObAhHtYUZjBfjhbFxLMKLZU6/TV7/DV28gBNHso1vv/bHBR6cl0qAlBdWUjymLQ6S5v422/u4T46+q09yenp7WlobjAvHXF/vqe6Wov/Tnn3++uTk+Olp9enrqF1VmpNsB8uuLyx1RX9HTPz+Jhmq8A9H394rzy53CUrenp6eB4fKFpe6np6cvXx7rhaky+dX55UFsHHtrc+Tp6amhPkgB30DQdVGhTWGBWW9v2uPjw8HhQmoiMsLv26Rw3cRwg7RYw7Rk3cOjqZ9//rG72asmn9BaSR3r4XVUE0RCxuqcw9Gu79lx1PVprFgcuLjtML9jN7npUDPGr57gVYxxika4uf2c9B6TXBEntZOZLMSmtjH0Gnp+qGprGqL3zFuPrllPb9vVjZkVDXHqF8yLJjgZImbLjPnUjl1xP6t4gDm9a3d86TW/49CzwF87cj678jk699wVuy3vOXYtmLbOmPUvWWV0s0Jb6X6NNJtCAi8bZ1pIsqggC6opdo14k3aPPzUMOfRyHPqMLYV06waq+wDDe9TYY4Bq20qnZ9gbBvjzcrnkSHdajCmhMuyvqpe+zSjCJPIYMbr0ODQjDsXJxLn2MU3rKMZ5OFYpwbiSQishoxIxiAhDRAwSnYZDp2MN4lDvgxGvfHQ/hiMQMTqvEl3+e9nCb6Oi3/npYmKx+Cjq9246r/31DVLwqAyybjxaJxall4B672egG4JExKGwSURUJBYRiUAno6l5ZEYBjZHNQEViSBlEYjoOHWlIikbSEzEO1VR3IVVQQLQvJQa2UFP62FEttOQeplcxzTKVyI5DMmOR/Bzspw56yiQ7dtgkTsRO7zHL7jNtmOKPrpjvHntLpFEHR7bzPZTxcvRcK3lr0/bkwuvkwmt0TRBeSw2oQIWnOcSGR4FZ+Z/tHEAsFgzwV6yvy1R3kFIpl8s1pR+CFBo0SYM4aXqABsN4hoCUGtWlht7QijMhbfN4tn8BCoXyRXQrf4aPAAiSPz7CT0/yz18U9/ea5qRpLsBzFioAQJqICgWsZVhffgHtf6ENN9Lut1AqlDI5oFSpXniLh4eHtLR0BoPJ55vxeKY8nimLxXZwcBKLxX+xsv0XOt9AsELbwCHNTto7zZ3JZLJnF552eARBEAAhWJPoq1BqiCnNx2RyAPryI9w/ABgZyppa9pdKjmcEF5vW50dO0hv/q3P3i1MPGEy9vQ64EDudH7odbdkebVrtL1kdLQskR/YqubdMlpQ7P1i8IlRDURAYd3n96fLS7fbaA7p1laxYrJRSR5JoHRHEpkBDUSx+OpO2nEMbiicvpuCgKqa6jiGtpK4VENdKqasltJUCMtjN+zrN/3GU80XElrawZguI/WmYsSz8fIXJhtDkfJgrnbe8nLc+mrO52nW9OfGWnvkB175KeYACiFbeBm1uxXC6JgsWhV/vEr6oE+/gOFgaJr34JDlyv95zud51ud53lRx5ScSfbk+9IYmPQuYLnrvITtzO1myllz53ypA7ZYRMFnh45rK6Zzu4bLF5ZLN/bLd/ZL9/ZLMxzV/qZE6UUTqi0bVeerUeurWeupWuOrVuuqORRnNphNF0TG+EYZWzTpX9h2r79wVmrwosX+dZvckRvC52fd8YpFcXol8c+DHb812S3atYwXeJVn/fVer9yy//vLY8nJPElV4fq9WKsbG6X77+srY20CxMuL9XHewvFhU63t6enZ1tiUTFv3z9Or/Qk1vg+vioPr/cLq/yenp66uhNbmqN/+WXpy8/fq5qTL6RXl5eHydnOW7tTD09PeWVOMmAC6n0OC7BKD4R0dER9fCoPjyajwvU8zT7TVIIZn2pf3m+OzsNs7XZ+fT0tLKYP9RnMznsubYcuDDjMdjO7m0kj3SxVtZdxCfhwE36jSR6cc9BtGzZvWwxsmvbvSroXheUjPIS25g5g9yiMX7WAKdokMVrLUE0t02vcHZPPVcPXUc27IdW7MqGuTWzppVz/KIxTlYPs2XafHTTZmzLZvnYceXQaf3YZefEFQQiH++SYDBq58RtYlPQtcDvnOe2z3Gye5h2+QRBNt4yB2+eh+cXE20aqQ7tdKt6onmrmUFzO6Ety0VEsG6hWTdR3QfpriKOdaONQxcTGxv4g0MuLsSVm0KmxLP+qnDqVX4RK1aPHqNDjUVRY1CsJAwzGcNMw1ATUMgAfYS/HjLCEJOAxiVj0Qlo/WCEXrChQSTKIAJpEGaITsfgC3CGUR9+mxj/m5Sq165vXn/SMcrEGMSj3/rrv/LW1U/EonJIqEICrpqMLSDrhhvpRRihkwhGkej3XjofvPX0QhHICDQli0ROJ2JjcUahKGwMBheHIsYhWfl4+1qmTxfbu8fYupToWkTyryRFNNJjW1j2WQT3AnKU0Ni3gcHPwnIzsJYFeOsCvFMRyaecmt7Fmt11vrmNvL6JPj52Wx4zXxXFLHdEznf5Hu4H3sh8Ty/dh1fNc7tsO6aKKurKkj19rpjMu5gYWX+/SqmU3qkVSpWm3Mu0RQPSohTPJf45wk8DfcMAAIKgVp2veYzC2hHkTqO40ZgzQI2JDwA0BKrGgy2XyxVKLcAFvIwO2h+BIAgCAEiLhcC/RhY9UylaozEEwXJQ4zADIBiWyeUACKru7v5cQXt2dhYQEESnM9lsLovFFgisBgeH/n9sFP3f5Xyj+JcWFY1BT6uRfW7FmuTBl1Hx2W+h0uxQksnlSqUSUqoAtVrl7QW7ul/uLm0OOWwNGe8v2lyIvSWX3hcnLpenHtfn7kooTgUlwbJY8Dbs9tzz9swNkvqqwOia1U73oYXL6/ybm9DzSzfxmd3etuXumvnFsb3q0kHSzz0sNT6pZoyl0ZuDcaIo5GQyriMSu5ROvalkSyvpuwXM/gTiZAZ2vZi0Umwylctaq2Dt1HJmsqkjqbjpEsp+F1M2a6baslcfOX6+dvkM+N0DofC1J3DqoZCGPKoT7lWxakUiJIuRSUKBc8/S6UJqx0bnTvujKu3hLuuzOuPLfeKXh/jPDzGfH6I+q8M/q0M/q0M/P8Qr5MHn2/b702bH8+a3B7YKMECpCAEAv7Mzx8Nj+x2x0/yO496h7dokb2WEszHFW+pmDRdQ2iIxlS66eeZv88xe55u9zuH9UOH4oTccOZyI6Q436gpAtLjr1Ni8y2J/n8H6Npv9fQb7+wzuD5nmr/Lt3xS4vcu0f51q8X2i5XeZjq8KXf/QVeb700+/fPnxs0IhfXp6urrc6u6KeXp6Oj5eLK9wl8vP1Wq4rMJZJru8kRx1d6dB8M2XL59VKvDp6Wl4sia7zOXp6alzMCc+W3B/r356eipviF/ZnPz69SsIy7/8+OPl1UFaHlcOXv7yy9eb24Nb6cHO7hisuP3555+k18dnx6uToxUX5xtPT08KWPLTT4+Pn1VDA74j/Zazkx5L86Gba5Fbq5/W5+wXRs2nJ3lz61bi0wDpbdTRuVf3vFnFCKd5zqJqjJ/ZzUzvYqZ0GGf2Gjctm7WscjOn/ZEN0z5dKRNbvI0T194Fq5J+bt24ed0EL3/ApGqKn93DSmljpLYzhNPmCweOx1cea0fO07u2l1JvORBycRMyvW03sGI6tGbev2zas8gdXDUtFLFcSkhm6VheGkZQSOSXkAQ1FKduhmkN2aIBx2gP+6f6FeP2SBcR1b6Tbt9BtW4xJSYHWwpZlFQ3Hc8kdrGdoBqLKfT9LxWLvDyedQXOqY0qKCdYlBIsSon8fBwzFU0MNcRHGOJijAjxKHIalpqHx6bjcTl4TAaOUEgkFeFI+XhSEZ5chDMo9PwfuR1/CHX+6PPunQ9CN8JQLwH5vYfOty4f3vjrGSRg8QUUdA7eKA1nlIw1iEPrhRphU3DkIgIuA6Mfgvjop68bqI+IMCTl4FExSEI0lpCAQUUZMbKw/AKSVbGxfTXdpZIeJeSUjJkWjPMy+vlh9ayoJmpCh4lvPZ2XjiGFGVqmY2OaaeG11LA6auUoZ2LXflHscXodIJX4Xh4n327MSlub5cM91wcLSmjt7LLr4mb5+GIHVt61tXXFhodfz8wAAAB9+SL9ldHUUqGabqEV6D8jFhrN/Uvb0Fq4wGdE6FmcqUGuZM/iTFihACEIBDXL2eQapkHz7yuUz8JcOaBQKEEQlj9vcntuD7Ds19RU1fMWVVDryQNAEIRAENYiYEqlVCb713qn29vbvj5RXV29UNiys7Pzz//8P7sx/j2cbzQ8tgYulMsBlVaQoJCD2i4NPmtntS1doZDJ5SqVSiOUkgFyTXCjAoaBx0d5T4/K1Q1aW98cdD1bMrvctRfv2FyI3W+vfW8ufSB5lFqZ9qDKerhLV0FJgMQfuPFSgLH9e00WvbOjO6kXl76nF64nZy7bi+bz3azJetpsm/HOlNXJmOBGyFR1sOZyTLpiWNPJlOFYdHsoYjAG3x9L6QxD9kThemPIoymU6SzCSjF1Io04l03araTt1TFupvmqLZsHseOXW3e11ONe/kkN+Cikn2BpkFIeogLC7qDIOzgKAiLVivQHVc69MvtBmXEHxI1sZbuJZvclVV/vsx9UOQ93qZqoxHtVokIeca+IUUHhCigOug4Wb7uK1xxPN+wPNx0urkIlN37nEtezK9ejU/s9sd3Gkf3FmevGuOViF2NOaDyQTRGGoMscP+aZvi4wfV1k9qbe7mOTw8daNx2hn8F4tNFJIVmcR9hKQo4F6tVYv623edPn/qHW5k2h6as05rcJxn9K4X2XYvpdruCHArtXSYJvY8z+rrXA7U558+MX1U8/PUqlR0JhQKPQ/e4e2t4ZLixm7+wOqu6Ayuag49O1s4v1ykrbflEiDEu+/Hi/dzAbnYpJK7VVqYGWvlQ7v99t7Y7c34M1jT7F5WZH4oUfv6gB+UV1nWt8mv6lZOvxi/LrLz9+/frl4GDq7Gzl8VHx00+fvzyqZyaKOoTuN9c7P/30CENXszN5rS38nm7T8TGnlcVPK0uftjcCTw7Dz44ijg4CZtdt+ud5ffNmQ0uChjFeVpdxyQC7eca0boIrnDZpnzXJ6WYVTdnmLwULukVmTWWFQ1zhgunyodPGsWvtiGnpEK9hyqx4gJPZZdw1b7kudmmeNEtrNxYtW22cuG6cui4fOywdOgyv23Ytmo+sW2ydeF3eRs7s2vctcwdXTSuGTSIaqB4lRItMLDsVw80jWFRQHNroVs00yyaKbReF0Rb2T/WL6NYihy66XSvWrpNGz/U0Co+mZbvyyngOnSRWnd0fyocMS7NsKgmOLTTXTrprN921l+E5YOwpYniJGC4ddH4xiZCAJSRhKDk4UhGRUkRg1OJplVhaJY5YZYKoitSviHxblf/35UN/TEpARuMJyWRsOkEnHIFKxaETiK88dd77G+hFIN8HIhCxWFQ2gZRHwxcSKIUUagGFUkKkF1EwCWijWKRBmCEyyoiYjCYkoPExaHw8ipSMoWdiTbKI7ByySSbOpYKeNcqrX7XIGeGFNNBjhcyyIW5RP9+nnCJIJ7Di0L61tMJJXumUYHTLa2bPuWHOtHbKcu/M41bqLwNyoeM1pbOHCokCSTQoNFIhuYGVjwpY/fDwuaGhMS4h8eTySvnwoK0JzyomGIZhSJtj/ZIKoVQqpTLZi6hS8+6UyeWaev0sztQ+QxVKlUwu044goIaRhrRh2DD8Mp0olXdaVPw5lwiCFRpISrOPR9tLFEq57M8MAACgVKqA52b2IsSCYPj2VqpQKL/+q1VImvPzz1//tWvv38/5RiNtgmAYACFYo49SKKQy2cvuPE3sIAwrNTaaZ7+FXKFZg6FSaSBIEILkIAiAEHQrUwDA1ay34tRFdeN6I7Y72be9vvACZWF3cCIsjwJkMaAsXAXFwPJwhfzT4VU6rWutba3o6sJLfGZ/fOp0cuy0NcGfqaEOxqHHcogzTYyRYuJIMnY+i9IbhW4PNhyOwfZGoIUBiOYAhDDAoCXIcCAOOxiP6Y1FL+aSxDU0eacJKOKCU6aKVUvlnp1a4v6o8H+AAyGJ7x0YoQTCb098geswidhHfhkI3YYqZKFKMAqQRajgtM/qgntl5h2cpAQiW1frcmYnb+WFCjBeBcd/Vmc93uWoFcl3cOK9MuUOjoKkobJLX+AmSHbpf3PuJT5yODqwPdi23tsU7G1bH57Y7Z86bh87X0vcr8RuG2Nmo8XkBh9EsfW7XNPXtVbvxtx1htwRIi/iYgRlOYG0kYTZScOoezlQi/FeFnYvDX2eijtNQp+lYY5SsesxRp3uH4osX+VbvC6yel1i86rJ/W1rwIdanzdNiYa99SxhlXF9BauqkpVfgkspQGaUEHNKqYVltLwy46o6y4IyZk6ZcUEFq6CYUVllUltnlltsXFjMikhFhKcZJucR0/PxWfmoohJycTE1JwudnqSXnYLMS8fkZWCz0g0KirGF5eSiUnJZObWsiJSfik6LMEgLM0z20493fZ/g+TYt9H1eolFhBr4sj1ieh62tILa2G/eIeFMzDv2jgsEJ+62tgIOD4PPziIuL8MUt54lV68Ud+8FVwdC6QLRuPrYn6Nt2rlsPKVyJDxko4rV0IxpHHRsSE9uZucMmZRPc8S3bvXP3kQ2r5ln+wombaNO2apzXsyCY3LZrmDQrEnHy+0xKBthtcxYDq1bNM/zhddvVQ+f5Xbu5XduNY9f1Y6e1I6fZXevxTbOKYVZoHdU2B2eShGKnYU3ScWYVZCshzaqFLmih2rRiqe2xv6/fMGzNYXe5CXqsbFu4JtkuZpVs+04Ss83r29pR3bJKhyaGbR2RV0QwryJbNdPM6qmOrTSvAWOXHoZrF922iUpKxhqFGBpFIDGxRoQSU4PmYMM6b2S195/Ka/82vfb/Luz9q+Kht8EOr70+GsahyYUUXA4Bl0EiZFIIOUREDPpDiIF+DFIn2PCdn75eJJKYTCHmEyn5ZHwcDhmKRIYbYeKR2FQMNhmDjjAiJKKxMSiDQH2jYAQ7l2ReTTQrJ5iVEs2L8VYFuCAhLbyN5lVFjm1h1s0Kxvech7YcS8f4Mc0My1SSRxkzqdekbN5q6dR7at8to49XOsyb3rO/vg1XKrNgaAl2dFP6+kJVVXBBISCVgwolAED39/ctLa2xsfFX1xIQghVK1Qsf8MI3PD/wYa1AX1OONX6L5xFEoVBoyW1YIZMDCq3IVeuV0xb6ZybjeQSRgzAkk8me369K7T4eENLobjT8uVyzj0cLnIAq1Z1mlNH8btrp5FkTpcHYb6Wyuzv1i3b2P87/dL6Ry7X5i9qWroWhfk340Fy5djPSv9CZaW3emhRCrfcCVirUnyXnW/JDT+mRw/me3eGaxcmu7cme7eWJOyQPV0EJN9cBgCz84S7rTpmkkH9aOsn9U/va5lkwLA+QyULPTtwvDx0vt23WaoxXs/Fz2cSeJHxrKLolCCEMRDT66rcE6HcGG9V56zX6oQYjMVuZ2J0C6mouaTmfelRNhXvYkk7T0z6zo0HTo3HL01nB+aKV9MgFkvgpZSH3cIQKjABvQsHbCPA2BryNh6RxSiBRCcbfwclyaSQgi71X5T3eFaqVBfeqfIUiL2h4fnC3Q6XIvldmParLH+9KHu5yHu5y1MrMe1WqWpmuViQ+qFIfVMmgLHh/w2ZlhLPQzpyspExWUtbG+bu7Vkdi+/NLt81Nr4lu5+EsTJWLToHFu3zTN8Nuuiu+iBlfg41w9FUu9TifuZFBWMnGHVVTN/Lxmzmk8zK6tJouraLeVNFuahmn5dStdMxClKHIX1fo9aHJ+3138MeOCN2akPfFIW+K43XKczC15bjicnRBOTa/DJNegEgtNMyvIhbXkEqqiSVVhIxio5QCVEy2UXYxqaaOXV/HqaxiRGYgknPRlVX0skpyZSWjvIhSlIUtycDkxRkWJOrXFGIqC7B11fSaCkpesl5KyOvU4Lepvq9iXb8LNv/HIN7v/Vl/H2TyuxjrP6Z7vc6J0slL0Ksuwgvr6e0d7P5+0+Fh84ERy+EJ6+4xsym1a5wAACAASURBVJZR3viKzea+6/Gpn/g8YHHHqXvOdGzTcvHYRrTrkjKXbD3YRhJOvqoewNc0ONcnhDZa5/Yx07rpWYOshgXz9kXzgTXByKZl2zy/f9tm7Mihdoof10QrFJm0zlvMHjpO7tpVj3FyehiFIlbtOG9gw7Jv2Wx2y+n4IvDsOuhWFqFWZt7Iok4kXjM71oktNK9SEicFY5KE4WRi+SVEqyaqoJlm0Ui1bqPZd5HZ7UG/rev9fdWwYYMQ3ZqLaIw0LAlA1ub+U93k91ml1ESCWSnGupXq0M2w66JbNNOYpSTjfKKglWZcTiSlYEwqSCbVFGI6lpiGJBWZ/b6i6z/lj/23/J6/zWv9h8iAN14GOglE/WTOa7cPbwJ0CBl0bAxRNxTBSmEjE7C6EQidQAQiBoVMxhKziB+C9N/46CLC0YQkMj6FRM+kohKQyCgjUgoWE400CjNEBBgYBhno++sbBiAwYYbYEANiGIoeiaNHI82zcTYFRNcqpkeFsW8lNa6FkdnNyxPx6qdM+zYE+QNs10ISJxHtXU4unTWtW7comzdL7mKXDwvaZ20nt5x3T/2vP69DLl6gl5dKdQeq7l5sWPf3Dw2NTXFx8aenpyrVnRzQbirVqGY0E4BWbwmCEPSr5l7DjGo+pgW3NfIZUFNhQKVCJX1Bwl/EmRp+A9R6v55JaU31l2vmA43VDnhOztaKPDVNSKGUybXpdhAEg+Cv72BtMh4MS2Wyx8+fv3z58vT0746Q+F8837y0X+08+GdjnVwOQrACBCAQhDW6Ao04CtZGS2lhPs13/dzSFVI5uDuRuTfC2Zrkbo6bbk1yd+ZNd5f4B2uWknOfO0XavSpLASRIr8NgIOpBEb18VvGH9rXtiwAYDLq5DT09cNwa40xVUvoScH1x5PZQREcEriOK0OinV+elV+OhU+OuU+elX+n8XhSCEhcw7hqM1U2Mi2qT4yr6aQNd3GJy0MYX95sDBw4PUvf7W+8HwBu+9b858YElfiogSH7te3X86fYs9OYsTHoZAd7EquGMh7vih7tCTQ94uCv6fF/75b7u58faS1mzU//G2qXox4e6B3XNg7rqQV31qK58VFc8qosf7orUqpKHu4If73Mf1Vm3Ev/FfsuxYuJgLkmUThrNw09WUNYGucf7tifn7mtr7oO11t0xhtUuHyts9TuddUc9dDuddGscDLt9DNcysefVjMMK2mkNbaOMtFmKn8vA75fR5O3GymE2MGiyWUFZzidOpaBaAvVafHX6w/Q7g3U6o/TrwnRqInWac9GtFaSOeqZQyK5uolQ2EGubqA0NzIpKfGkVrqKOUNNAbmhiNLWwKhvo6aXY+HzDmiZWX49VaxunvI7SKOQ2t/PKqgilBdiSVMPskPeZfu9Svd/mhOhUpaOq8rAVhbjCVKOs4A8pHm+jrL4LZP1jGPcPSVbfpth8m+34fdmnd03xiM4SYnMFqTYPV5eHayjB1dcRWrpNugbMugctRiatRqYtO6f49eOc5glT0bJVz4rVwqFT76pV2xw7fybSpbeF3DxgKGzxbvBLa6PndFOyOqmp7YyiEU5iOyOhwzhnwKRpzrxlwaxr0bxpmls/zSsZ4VYMcVtmLZaPnHeu3ERbViO7Nuti16lNm8EVq7ZZs+YZ7syhnUIR/6jK+qzOg8DY8+vAs6vgy5ug/TPXymG2ZymRk4php6BN8/Fm5USzSrJlPdWikWrVRrdooAgaiaalOFoaE18W9seaht/Xd7yuaPmhpBZf6MfPw/CLcDYtNPsuun033badZlFPoeXgGcVEk3oKpQBPzseTCwjUEhKzikgrpv5TacPfZNW+9TL8wQ351gf90ffde389nUikbjTqnZ/+W199o2gsOg5vGIUixJMQsaiP4QYGQSh8EhmRhMZm4EkpFL0QI2wMnphIxsbiMXEobCqaWkbkNNJZFVRUhJG+r76+nz4y0IAUhqTGIulRhrx4Ai+WwklCO1VTvIUM/ybLwBrTzD5ejNA4uIqU3MLomDNbPrBumTWNFzKd8wieZeTccV7uGDeugxXfzCgW8YdWnCY3rCY2/SV3l+rmVkVjo+xWBiqVcrm2HKvv7oXCltjY+MurKwhWaOwUmiSPF7YAAEEIhLTYlNb+9muINfSSRPvs/9V65bTGr2cHxssIohHdwtogIkAOQNrqr42t0zSMlyakodmf/QD/Qpir6WEawEoqk4MgKJXJ/jzq4z/O/+f5RvPFvRhVNLel6QHalHIY1kQKapr7i4r5ZeyAIEjLO4EgpFBf7k+uNvMOO6lrvazlLuaqiLcxzNscZW9Nco/WbWF5jEqRdn7ksbPCvTr1fbxLWzuvZ/UtHl3H3N4Gio8dT3dtdkSc7ihka7ChMATf5Kff5KfX7K9X7aZTave+zOF9nevHHl+9mUijzWTcWhp5LZ2wk0MYTyZNZpDWy+nnHSZXfSxxh8nVtIXqzPlB7ncn85FfBoI3QdBNmEQccr7nd3HgDt2E3yszf3wo+qzO+6yu+Hzf8KiueFDlPd6VfLmv/fGx4afHxq+f64oWZ2NmltRq4U+PTZ8fmh4fmh7V9Z/vqx7uyh7VlV/uaz6rK5VQGiiNkkqCTo4dFgbMB3PxjcHI1gj8bAnxUMQWL1gf71kf7NiuTFjPNNIH04jdvqheV93VAMS8r36vi16nJ2owwmg+C7dcRD5vZ0lFJme9TMkEXzptrlqyuBzlrDVSFyrJwnADYaBeT6hBR5BuT6iBKAY5lYNdqyIOZqJakg1GWlgrCy6zU87dPeZNLbTaGkJzPbWlilGdhSpLRdQUY9uajXs7zfr7LLu7OVVCamYlpqaF0d1r3icy7xOZDQwKevrN2tqMq/NQRbG61UmImmTD6iREabRebsj7qixkXQm2vhBbl2yU5/sxxvzbHOdXTRF6okL8YAVlvIYy1Uid7ePOjpsPdjA6qsh9zazhLvOBbrO+Icu2AX5ZO6W+z7hrwrRj2rRjzqxqjFM7za+d5lVOm7WuW1csRQs6+q2aczMG3IsHKPkDjLIRTt0ETzhlmtNjkjtgktLLSu1mlY3yWxesGmdMD849d07dRjZtygc5RSL20pHL8a1355Kgacm0Z1Owe+F5K/W/lPjObdvXjZkMb1kBUCgMhYFQxOHlp8UD2/0zt+MLH/GV29CqhUcJkZuGMc/HWVWQLKvJpuUk81qKVSvdqpVm2UQ1q6eaFBA4+ThOAYabZ2TdSLFq4ZuXE8xKsI5dDNd+pkMvQ9BBt+piWHcwrJponGIio4TIqiGTc3CYeBQ6Dm0UYYSO1f9jWeFfFw7qhFL1gnV1AvU/+OsholA6wYi33nofghD6kUYfggw+BhggI9G4JBwqCf3RX++N58ePPgYGAcj3vnq6oQhKCpUUTzHwN8JEYSkZJFwKBh2DImZhaRUkSgERG4cyDDLAhRjwElHmKWhuPJKfhBKkYajhBpw0lGcr1bWO7FXD9G2iFs/wK6cFOV2M5inTyS3rzWOHyS2r5DZGQAXJv4IcUkvzLKXYZ+EDK0jF/aylPRupzOXsukYqhaHHz7L7B01lgGBYQw+o1fcNDY2xsfGnZ+d3d2qZXA5CWrcdAGj7geaVDz5v0IEghRwAVEqV7BkdgiHNM1RLWmhFty/54YBGE6WpPJopBID+PAxbDkDPyJJmq4I23U7zmT9bWaHxhwEg+Lwo+lfI5MuXL+r7+3+dOPsf51+fb16s2lrdm9Y8qRWTKRRKjZNF+1KA4Bd0EoYVMgBQaNXQChCCwfsHUP3j3kTuQTtjp40xU00dL6WOl1AnK2hzjbRVEWd3zvR81wG8DQOl0bLrUEgeo4ITJg+bI0ZnLySJVxefDrYEJ5s214t2k/mUJn/9Om+d+k96NR4fyx0+Flu9L7R42+5tsBCLmY8jzsUih8KQQl/9xk+6ncEGEyno1WLjM6H5qZC51chcqzE+6uTcLFpKDx3PNpx2ZwUHC5Y705YbY1brI1b7S9bHWzYn206Si0BQHqNW5n1Wlz2oy+6V+XeKbKk05loSLJWGX97mIbu3NyTt94pUuTxRLk+8lSbL5DkwlAVBqTCUoYDSZbJkyU2s5CrgYM1qfcpspd90vY42lYwVxZHWm7jwri1w5nO6a3+ybbsxbjXbyBjLpa0kkmdDMSO+qEkf1GokZSGWOJ+M2S4mz+bip3IJ82WkpXLSbif7clFwPGO218uayccLgwwqXD8W2b9v8tKZSjCaysQMpmGGCnBLvSbrg9zFHubMAG9x1nViwqlHxBX18FsqKTUZRuWxemWRus1pRi35uMZiYksFpbmCKKwnNXfSa9qoXSL+wKDl4JCFsIfdLuIMjlqMjAmG+/hDnSYzg7yZAd50H3eig9lViavLQ1dnI2uzkHWphpVhuvWhOhMl+IUezvyE9cykzcyY5eQwb2rEdLjbpL+FMj1stbLkv7YauLYauLnuv7nuPTVn3TPOrx80Ke9nNk/xpndsZw9shjet8wbNyqc5Ft3tZrUFFYOMxnFm2RA3r5+T2c0cXLVZ3HeqHOVWTPLzhtlFY7yiEX77ktXsvuPKkcv8ruPCoePKsbNw1qx8mNM2a1k8zO7bsu5YtRRt2wyu205u2q0cOK4eOE9s2U7t2CwdOW6fu66dOu9deIFQ5MNd5o00vGfOPLSGwk/FCHJxFkUEqxqqeTnZsoluI6Rx8wmmlWTrNrpVI822hW5RTWFmE5g5BF452aKWyi0k8UtITp3GVp0MbiuN10rnt9L5TTRWBYmYjqXmEThNVEY5iZiFxcXqv0kJ+a8FM38Mtfvg98Ew0gibiEVEGBJzCJhU7Ad/g/f+Bh8DEe99dF+7f9AJ0MfFYVGxaESU0cdA/Xf+em99dN9667zx0Pngr0dMJeCSMMhwFDYRwyw1phWSibk4ajGJUkAkZ+BJcUjjOKRjLtmnlOKci3PKIbnk4c2SULRIQ1YCkpOIciwiBQiNI7v4iZ38+nHe8oHtltjpTBKwfuSY0sYMqKSF1lBCq6nJQkZcIyOwmpzURuye551cFspkRwrl/XP4tFZcpIAVIAjd3ambm4VxcfHXkhsIVsDPSR7PhIT8hRKAYfgZPtLmW2vIba3f4pmU1jqCIVADGQHPKilNOVIqlZp37a8qWw30BIIah8TL6PCi23wZNSAI0iTaQTB8d3enGVNkckAOgGq1+j/6xP/6+QaEYG28BwS9rARRKJVyQA7DsFz+qzkeeA5XeZFOa0KlIBiWKVXQ1jYcGno3NXu61zZfRRnKRPUlonvicT3JlLEc6lotfaOPuz0t2JkxvT31VCrTADAJApJlt0G1S23VS10XF0H7K1YL7ezlHvZ6H28gHV/nrV/l8rHa7WOF08cS6w9Flu+KLN82uui0e+s1+SDqPHVqPHWFAcjBSNR4AnYlj3zayJGKBLIxs5tRPjBvK1+zu1y3FS9bbw7xVnvZG0Nm+3OC60PnG7Hrxb7j3pLZ3qLlya6L9CZMLo+WSsMkNyEyWbRcHiO5CZPcRMikUReSFHLP2uhhBSgLuLz+dH0TKLmJkMqSZLK466tPlxcel1deV5KwK0nY4ar9cjdrTshY7zaRT1mAIvZli/Htij1wE3wHx9yceu/NWiw0sVYbGSu1nOEovNBFV+ikNxeM3M0gLWeSe8NRA1FGIym4vmTsWDLmpIZ2M8S9njc/XxaIx/nThYRmP71q548d3joDQfozSejVfPxSHma8CLs2bb48bb4wxl+cMJ2fFizNeyzN+85PuY62supSDEsCPhT6vKuPQzRnYOoy0bVZyKZCbJeQNjTCHxjhT0zYTk3Y9w6bNYu4U7MeC4veS4veKyuf1td8ZqddRvs4k/3syT6T7kpiRzmxp4Y83MKY6ecuDvHXR83Xp+2W5t2WF1wWZuznpqxnx8wnB3m9zfSBVurqrOXGasDORuT6qsfsosPqhuvBvufqttPQsmBg2bJr3qx30a551Cc4Ly6wOKBgxPSfGke9ulO65nidC+a9SzaVI6a5vczhNZu9C/euRcvyMW7eELt61qJhwbJ5ybRnXdC1ZNkwyWudM+9bFTTN8wuGmLUTvO4ly/ppfuEgu21NUDzCze9n9C8Lrm78r24D9s48N05cF8WOa2fOB5eeV9LAs+vArSPvw1Pf8gG+XQHePp9oU0CwKiNblJMFDTRuLoGThRfUUy0baIJ6qlUTza6VIaj7f9l7r6fG83TNs/+HE7sxsbtzzu6e7q7u6jJZlR4n74Uc8khIeEhcQuK9Ed4kTnjvhPfeewQIJOGF9yDvMJlZ3cVeSFDVuzETO901MXNxvheZeSEpFKHI7/t73/d5Po8trRhFL0UzK9GUAgQ5F07Oh2MzoLhSFK4SbSfAUhqxxBoMrhQFS4PA0iCYAgShCAwuDfrfq1f+EOX/3Pf5qw9v3wZbQHggUAIQng2DZcLehFq9DrEG8MDARDA0Dg6OhwDjQdAUKCwTBkoBvwm1ehVsCUwBg9MhwCQwKgeJzkNA4iDWwTbW4TZ4PhZXjsVVoIklGFI2xjYZTE2FRDcQKmcZVXOMsklmSi/RuwTBSoOR4qDURIhzAdwxF+HGR0fUYuvGqXsnHzQankGfsr7vmdtFLO0nVwyS01pwJf2Eznn7DqH77Gbe3unk2dWxRmN4WlKa8KNarVaj1ihVKoPR2NAg4PESj45P9AbDE0FOp9MrlAq1RvNIllWZFg/KR4ygqWCYLhAT4UOpUisfzRlm/7bJb2FaU5uH3r+kompMTYNJE6U3K2JNQdFKhUqj0ZlGVaYPNAmx9HrD3d3dTz/99PPPP3/58uXz5886vcFoNH7+j+nTf8v5ndrsg38UD/wCgNQqHuXJZneMaRpofjRQPs2s5AqF9uZWfXqmdHJSc7iao92l/viOGMtG/xdtYdaicvJlP/N6hCkbZxxtvFOcBV+fhZwf+50cB2wfRS7vxXsNTA+Ks/ck3PkWYn8adKwQPVaMag4DVLi+KnN7XffudZuPRTn3VQHreRH7ebHDiwZPi1qvN5XvLOr8AB2hgLlkuDQPfdyAV3RSdTOOum1H3bHbrczlRsKVTdkvd5OWO+y2Zxwv97yuDn3lR/7KiyDFZZDqOlR1FaaWJ+jVmTp1ukaVolTEqZUpBm2BXldi0JXd6Mtv9SUda0OpU5MadbFRn6/XFeh1+TpN9vVVzMmR59Gx2+Gh++Geu0zqutRJmq5AjRchp0qRoha782WX2x0nw6mPTh1l1MYfb3muDjK2u4jrzeSpdMxkDLwrmDAUBBEmIrYKScfltosZ0K5w69FkaH8SuDcOsFiEOpljn0ucDqaZKx3EwQxId6jNbCxIGAeYDLdaSQPtVyL3GlBrzaiRBtSAADvQiBlrt12Z5co2wsXLvrOjtOlW264ccEeyVWPM27oYiwaetSDZur8SMd9HXZn3mp11nJxxWF7wnJ9za+wlCboJA2P00UnG2Dh9bJg2PkAd7CAOtROEU67ieffVGUfJgse66P2mJFi2Gbq9Eby1Hr4uCZeufFhf8d5Yfbe24rO+6iNd9loVeq2JAjYlgasrvmvSkFWxx4iQPbLsMC12Gl/lTK5xZjddKgY5uW2u7OgkuHuOb/aHuhn6N82jkZNlK/uuon3XLqFDzRi9X8QdXeOuHLqPShxzekn5I5SicVrVLL18hlI2TRnbcGxaYgoW6dWz1OpZao+ULdx12zn1GV3jNs0zK6fpxWPkziXWwo77/sX7k+vAgwv/tWMv8ZHn2vG7teN30mMv0b7H5tF7rSZues07uA7jUYrm5MJZfKR9Gdq+AsWoQDm24Jw78NxWHCkPQcyFcwW2zBIMvQTJrsEyS1H0YgSVD6cVIoiZMDgPhC5EEmowlAYsqRxDabK1E2CI1RhCBRKbh/w/Knr+14+dP/oBXwe+fhXw1iLUEpEBRWZCQYlgywibV0GWb0OtoRkwTBEaX4aFpECsY2wgyRBoOgyeCYOmwt5GWEFSodhSNLoEicpDQJMhsBgoJgsJSgBAwsHgKCAgyhqdCKHmYmlFGN96Mn+aLhCzShcZmbPkxHFS8hgloZfhxrd1yMR4VWKc+DBWBii0Ad0icry4jlKqE3Xa1MOTQKGUu7XrKdnkTq9yBlciRNttii2hprFel5mrPb24Vpr5oaZ2QaPRKMwOCZXx5qa5uSWBl3h2dqZSq5/suk8v1mp1pvv61/asp8+5liu0j8VDqVJp1Npf+S1UGo326pEfrtPqzPXA5OR+NAtfyxWm60ir1crlclMx0+l0pqmXyUps6jM+ffr05cuX/6/y9ef/sha2t7fXzc3d1/e9m5tHcHDo5ubWb3vtHh4eCoXC+/v73/Zj/3uf35lkZ4/qBbXJb2GqBCYM5FPGqqlcPyWeP3Z/jzuM23vd7KwaAlaGhl3tbc+2fqx/D2oPtjjoYmuWnDRix8tNV9VFgF4dfXUSMr0WVCksThzpZ3TPhgz0ikXvVvvIA5nwBn+rtmhgRyy43h9YzHlZ6PC8yu1Vi49ljatFCft5icOLMu6L5ncW9V7ABq+31R6vesPBU4mwxVToYT35rJUsayatNuNX2xhbo/ZrA4wFAXWqAjNbhxP308T9tMU20mIrSTzM2prn7old9qWu++s+RzK/kz2fi8NA5WWk4jJaJeep1alyeZxCwVMqEq7l2fGTC+UrI2pluuIyUn4VdXYZcXzmc3YRoFREXZz47a05rI6Q52pt+zOgjaGApnDAEN92dYCj3PU0XgXrVZFne+9kIvb+Ind7kLpajdsoxojTketp6L0sW2EadLUAvV1JXsjBdEfadIZatwRY1vq86UkCLbcQj0UOskn6RBGiO8y6xc9iLBKwkQlby4BKcqHTeaCZUvhMLXKiCSOeYu+tf5BJfXc3og920rbXA4XjlPlmzGwRVFyLWq1BCMtgU+XI4WLo5qT9zorXpth/adF1bJo1NM5uH6L0jJCGhkmjw6SJMfrUGHNmlDk3ai+ccpIs+e5uRO5uRu9vx+5uxe5uxe9uJWyuxUjF4VtrUZLVYKnYb2stYEv6flPqtyH9sC4Nkm0lHuwkiyWhI9OOzSP2NaP0jjlm97y9YJya38moG+XUDvqFFfv6pSc6xicn1gaGVPmHdAQABEMubRVV46z6SXrdBHN+033j1HtK5tQrZTcvMOummfwBcmonoXCMUj5NFSzRR9cdi4bI5VMU/iCpeITcI2UPSDlDEm7fKrtinFw8ZieYp4sOPNaO34mPPadlzkuHbstHbqsn7qtH7gv7ruPbjnVz1JY51orMs1PI+lCFZuTDGHkwRj6CVYriNGKduvHOXXjHFhyzEoP/CCPlIzgCrH0Fml6CImRCsMlgVjnasQZLL0YSc+GIeCAqBUIoQ1EasbgyFKEKY9eApTSgSdXI55V5/1Il+0usx5uAl1aRNlbh1tA0CDgZbBFmDYoFAaMBFuHWb0Ks3kZaIz8iSeV4SBrEJhaITIFB42FWkQAgD4TMg6NyEbB0KDgJDE2CwJJhkEQQOA4I4YGAkTZWgRZWgRbWwZagCGt8BsSzDhvQZOtXiX9XhvaqRboUIqO6GOGtNJd8NDUJws5AOvMRLnykfw2mVshaP/GRHPrtnIRvH3/YOfK5loccnwafyNuuNlfleXw9AqOzASgoVLVQqNbrr+VyrUYr/0UrrzXpWYw3twJBI4+XtH9woNMb5Gb3tUnLpNCYkNWPPm2VyhTnrJUrFDq93oTWMOtiH8MtnnDXZjWUTieXy7VavaneyOUK0176CR719DgrV5i1tibdjVKpMrcgGq1cofzpHxo01dTUgsFQFsvBxcUtKCjk/3+1+Pnnnw0Gg0QiOT4+/q+8LCMjg8lkrays/APf7X/g+d3nL1+UjypYjVZnFjvL5eqndk9pKhVahVkN9cj1/UXHpjSJnZU3N7r+fg0AoAsIvFzfFI22d0YgVgV2VxJntcxVc+atvfRUnfp3LJYAm1fZrR0Dk4kzCx9E047CdrvBbGSDv3X9e1BLCKDpg0Wp08sSZwCf+aKE+7qY87yQ9aLa4WUl50UR29xhlDq9Lnd92eBrORQNmogHD/KQ3Qmg7kTQZDZitRw/V4kdLUKN5KPGC9ETJdjJcsxkGXq6BjvXgJ8T4OYb8cJWu9URyoaQsbnIXJ+jb8wzD7adTw7cLs79VcokhSL+/CLo/DLEoIru3y75qnVlYyfi8tTz5NDr9MT34jzs4izq6iz8eM9nd9NdPEabrkQPJkOGEjCtEbC2VMJCE+1szf3WmKhWJshPA4/XXcW9lOFcpKjGVtJEXC7FH1fZHpRglzJhhwLcXiN5oRDXEwOaSgAPhtu0BlkNZUA3+innEoeDWYawHrdViJyMtml5/7Y/zHqLj9xpJ24NU6WdxN0F1oXM7WLP6+I47uww+fQg63iff7ATJV1gibpsF+qR272ErXbMVgd2Z4K6J+Turr2XrX/Y2wjc3wjckLzvH2cMTVHmF7jCGceVBY9NSdChjHco4x3KEo5kCYe7MTtbgdtbAbuykH1Z6MFOuGw7YlLoIZa8l0q955a5SyIXsdhjay1gc81nfc1nfsl1ayPy7IC3uOLdOW5f1kvPaqMV9XCqhjgfWzlxVZ6RJRHRJVHhRZFJNRFtQo+8WR5N0P3Hqvn/q2bCv9k3tQmT1YVvE7IWZZ49Kw5lY+T8fruyMXrlOJ3fT8nrIxUOkVPbCRmd+LIRcn6vXfkotWyYUjZCESzQu0Ts4gG7nC78x058Ti++Q8QaWXPoFjFmd51n95znDlzn9l1G1x07F9l1U/TaKWrdNG1C6rKw5VY7SfUpQ7JKkI7VGPtilH0xyqEO49SNd+rG0yvRmDQoqxbj3oN37cY7teHYtWhiFpT4EcauRL/rJ3oO4hn1GEIBwjYLhitC4SvQmGIosRqGK4Wjs0E/FiT9b6XCbxKigHFwEA8E4gHBCSAwDwyKB1qGW1uGWb8JsQDEAiCJEMswIDAKpDoCTwAAIABJREFUCk0Bo9IQUB4UkwUDxYEsgoGW4daINCiuBAVNhVhH2kATYJAUCDwNikyGwxJB4BiATYilTbAlMNQKEmaFjATYxkKICRBqMpiZhmCmQ7gfoR5FaK9SVFAtya/S1q0A7lmMSOqjNiw5NglZk5tuczueQ6sufSLWwpbLxXWwXNcklx0q3N9pLa307/1UI6PK84tfXceKJ/i0XKE0gZiMxpvmltYEXuLZ2blKrX7SGplH03KT/Mlk1TKDOq7NBoi/t3xrdb/aUih0Op3icRhlDvHUmNaoJlagRqM1Tb/NOl2zLUOheGRmm9YVKo1aI5crjDc3/9i1WF/fAIMhBIJG0/Dqv+m9TU0tEAiss7Prv/KapaWlqqpqlUr1j329/1Hndw8PD58/f34EcqmfSB5mBr0J0WVyWpq98moTo1H+K4u/SeasUKlVN7eq3l69u5uhqvb8SLZY5bzagLmQOF1veWjPfBWHbq1TyVCBJKSuUtROWRmyWxlhzDfhu1MgVR5vypxelru+Evi8qfd6U8J9UcS1zqP+kEf9ns/8IYf6fZbdd7nUZ4Ws53z7H/nM5wUOb4qdX5c4v2jws2j8YFnn+7o51KYtCtLLg/byIN08UH8adCATPpABHcyCD+fAh3MQI3mIiRLMVDl2uho3U0NYaCFIJmjiMcp8C17YTpRM0ndW2Ycyp4uTgMuLcLk8UqNJMWrC5/eSLVqEy0t++xKHTSFza4m1tsBdnuRIJuzEkzTRJEcywtgYIF+3kxQ1uNUMeE88fKEWfSJ2u7tJuzNmqy8jVwcoo3mw6WLM9hhXffT+6sBnf5GzILCb+Qg/6aYulmL7kyCjSRBRNmorHzWVAhvKgO6MU6+2nI6XONOlyN5Y4GIiSJQImooDTGaAV+txpxInxZHn9ZGP8jxIeRYqP0+4PMu+Os06P848OYg9lr0/XHU6XmYfLbEP55jHU9SdKcbBRsDxbtj+dtDauu/Wht+q2GNpxWVj4/3JAe/8KP38OO34IPr4IPzqJPHqlLe/Fza74jq5zJ1Y4iyt2G+vs6eFzLF5zrjQaWPTb2PTe2PDVyx1XxJz92Vh+7Kg3R2/rc3A5dV3W1tB2zvBc2L3YaH7h8yo91nR2S1+IbmxuW0BEYUxea0BDaOenSLvmIlKQuuUS2thbPv77A7btFZs0SClapJcNkbK7iF87MJ/7CSmtxPS2/FlI9TuFc7YulP7kn3RsF1WF6F0mNwnZo9sOE5sO49ucgsHSEUDpHYhs2aCmtGOS27BlI6Su1aZ/VLW1J7z1L7z+J5ju4iV1kJIbsKlt+JyuwjFA3Ydc6ypdefiQTtuPoyRC3MoQbFKUfYlKPtajGMn3rkbz2nD2ddhXLvwnoME9z6CWzfBo4/g3kdwqMMwqzCOHXjnXhyzEUupxthVoQnFCGIZFFdNQVW72VWhbWp4/6lq7Y/xkTYhL2GJIEQ6FPERBkuFQJLBqByETQzAIsTaJsYGlACCJ0FhcXBanp1tHtw2E4VOgaNSYbAEKCgCbBViheLBcdlodDYczAND06CAeBCUB8HnoDDZMGQSGB4DgIRZY6Oh9FS4Sz4irBZX1Ecp7qWGVtiy06EexYiEfnzmFDFtnMgbIMR2ktJH7ErmKYJlZsMcs3iEWjXOaJ516BdxTq9CNZrYC32fqr5Vg0br2jvUNzcKvV5t4m1otKblgXk0rVKZPXcq9e3N3aPf4si0YzDdAyYb72MynUlDqzEjqzXmhcT/y2+hUplVT6pHt7ZCodDq9HKlyqSyMV1BJjW/GTauUpk3rI8gdDOTSqFQPfJPDQbD7e3dP0ZzMlWLxsYm09vv7u6WlpYXFxdvbm70er1QKNzY2Dg5ORkfHz84OHh4eNje3p6YmLy4uDw6OubxklEoTHJy6tLS8v393cPDw9XV1czM7PLy8pPvb319fXFxUafTa7XakZHR8/Pz8/OLo6Pjh4cHo9G4tLS0vCz6n3BO9TvTX7d3d79eFqkex1OmBuIRAKl6lEjrFAqzXk2j1SqVpq240gSOV97cKK6utNIN5aFkuxyzVopcbySezHIuN10Hp6KxjYt+hSVTRbjZevxMA36yEt2dCqnxeFvt9LaI9byI/WOh/fMC5o98+g+55G+z7L7LsvuugPas0v7HMuYPJcwfipk/lDB/yLb7voj+fYnDjyUuL4tcXlV7Axr8YQJ/y5ZQa0EgSPDBpinYojXcqi3KpouH7E6Ed/PAnfHALh58IJM0nIMfysYO5+JH+cjZOtvZWvxQFmI4GzFTi5VMM3ZWnY/3XU5PfVQqnl6dtH+akDjRnT9UtjZFXerGC9vxwhbcXBN+VkCYbSDM1mGn63DLneTdCcZeM2GjECMrIqxWkTYnGMqLAJ028caQrzwL3RygiMqRR1MOt8Yk1XXMucx7V+g4UYFbrsJudVJXa2zXy9D7tZiNcsxOOXY8GdyXCJL22qlPfU/ErgMpoLlE0E4uYiUdupYFWcyCTuQhDufZ8mOvy+NglSLh/Dzi+CRSfvFRcZl9fZ59dZaiuIy/voi8PAm+Ogk6Pwo4XOFsTNPXxa5bW+/E625jS5zJZe6S1PXgIOTylHd1Fn99zjs9jlvbej8vdplfdRtdcGyfYNYPU5rH7TrG6BFdMa7tBemdQcJV15PDUNmu//Fh6NFBuGjdbWc34OI06uQwZH/X5/woTLrpN7bkuCB1FYwzS3rtA7KjfbMScjr8gnJj0+sDS/uDPk6kh06Vc3p6yA1dgS0hZX3Q6jFbwRS5oJ/UJWJXjVML+kmt84xhCXdq3blljlk8SGqYoTfNMdtFrC4xq2WZ2b3iOLHlMiDhlI9SqidpPcsOvYucwj5S3RRtUOzQNM3snufWTdAF8wzBAkMwz6idprUt29fPMAr7yI2TjMZJ+tiq48ym48ah98qOZ2o7gfURxsiEMgsQrFIUqxrNrEXbN2A5bbbOPXjnbrxbL8Gjn+DcTXDpIrj14TnNWFY9hlyBptSima221DqsXQXargLKbIDB6sO/qWz7Y/nov1d3/L5k8KuESIv3bwDRVqgsGCQZDE2DIDNhtgUIYgUGlga1iQEgs2EYPhyWCgYnAhCJMNtUFCYVgU6BQ6JBsFgwOAoIjgQiYuHQaAgqFQ6MBgKiAZah1pYR1qAYADgaAAy2hIUB4JEAEg/mWYgLF2CLx8nCbS/pvm/nPCuzjexfivItxwTX2QVU2boXwLyLUUE16AgBMUZAiarDR9Rg0juI9VPUUTF79+TD2VXUyVWbZlmqnZxUyhVKExTWrGR5JHn8GhOnUpsUtE1NzQkJiaenZxqNVqd7nFo/6iRNTjqNWqN9TMoz+yTMLcivkFAqlVKt1mi1ppJg0u6b+eGPG4snsdMTveNpK6559G2Y9uGmJatardEbDP8w+M9ULZ6Y5DqdLjw8Eg5HLi0t9/T0EghEgaBRIGi0sLAqLi55eHhISkoBAsHd3T2dnV0Mhj2VyqDRGLGxcQqF8ujoKDY2jkqlM5msqqpqU0Srn997DMZWLJZIJBJLS5uYmNjg4NCysgqFQpmXl0+jMRgM+8bGpv/Z4vnM1eLLl5/M5gnNr5bbGnM0nlqtUT46aH7FoDcvus0I2yc9g1Kp1ulUd1+uD8RXdWjVKPNyxe18lS1bcght63AubBpKhQ6mWg7nIfo+IprDAeVur9o833b4AHKpz7LtvuWzLQvs3+bafZdL+b7J5e2039vFAEtpsJU0xKqR+6Lfy0ocZr3wwWIl1FIUarkQajkfYtHhD6jxhlR7vqnzel3z7nWd92tBgE1jEKQx0LolFNz0AdDgZ1Hr/ao1CNoZgWkOATcHA5qDAe1RgL4UyFAmVlpCEJWgl5vsDkTcox2vs0Pf81P/s2Ofo13XpvnCsJ5e0Zzrcjdxsgw1VoQZzkEMZkJ7U+G9afD+VPBgJmKsED3Khw/nIoYSEUMJ8MVqzHIXeWPO8foiUK9N0aoSFLJ3p5P26n1fpTL5YNt3dYQ5Xo5friWI26j7A9SzUeZRC+m4FnPSStiqxo4mgbtibSQ99BtdxOW252QR8oAP11Xb7uTAF9Mgsna70xVH5a6r9ipYLY9WyqNlhz5rO+5XFylqeZ7yOvfyIkF+FaORJ2oUvIuT0P0t72NZgGzNa3vDV7YbINsP3N4LWlx3F667npwGK64iTk8DhWuuo0ucwUX7kWWHSZHL6JLTsNBxdtVlYtndryP/X4pXbcr72fXtqaMtp6fhBwfeh0eBR8dB+weBp6chW7J3QrGjbPfd8ZHf9r7f3Ibz4JJ9WKFnTA2poJ+QVO+f3e6V3+Pt015C6RtwaO2xq6mzr07iNdIrB3C9Qs64lDu/5Vw7QRHMU7tW7XvF7PENx8EVzuSG09yOa8cSK6+XUDBAbF+xr52hNs4xxQfeoxvO/RIHwQwjv5dYNUwTyTxnN10L+oj8PuLwKnfrxGdEyi0dtuP3kypHyEV9pII+UuEAqW+Fs7znJjnw2D7xGRFzexYd2mbpGV04l3wEIx3K4CPsy9AOTVhWA4bViHVotuW04py78dxWnGM7zr4R59iGc+7EUSvQhAIEtRZNE2CJVVhyNYregCY0+LxoqP6qqONrXvx3yUG/z8l4Hs21Cnjx5sNbi0ArqxDrNwGWVhEAcCwIy0fgy9DQNKhVhI1NDABTgMCXo7AFCHgsFMND0fPtaPl2hAwMMNwGGG6D5MEAEQBIIgiRDoXwQNBEsE24jWWgpZW/hdV7C6v3VvAwa0oKxCkH61eKjawjVk2y5rY9ZccBp1fBB2dBrdPMsEqsZ56tXyEmoAThUwgPKbfNarPjd9MSGvAJDcSyQXrlKLNxmiHa9jw+j7i8btQYv6hubtW/upSfPFhqtUahNJnsFBqt1mSU/rXfQm8wmirBU/SQRqtVmeuK2bf7FLKpMaOGnuIrzJvRR364WftkYtD+Isx9ulse68QTyVzxSA80ewPNMzHN/f39P1wtGhoESCQ6NDSsoKCwoaHx7u5uYmICg7GtrKyKjY338vJRKBSdnV1wOKqqqvrh4SErKxuLxQ0NDV9cXObk5CKRmMLCwpOTk9vbu7i4BCbTfmRkpLCwCIXCDA0NPzw8hIaGU6n0tbX19fV1AoGExxP9/T/Mzs5WVVWz2Zyuru6CggI8nrC4uPxbXfS/yfnd078+f/miUKqeIqtMUybTNFCj1T4ZZMwcmEdyi5kU8gSAVD+2imqD5nxPOeWj2/e83vfanGeLxh1iGhp8y/sKyjKbC7w648BVLj/wKd+V2v9Y7fBDKeP7PPI3lQ6vap1tiu1f5VGe5VGeNTu9Hvd+0+/xuonzooX7sojyQxXrZZvLqz7P1+O+b8Z834z6vOlxf1Xj+KKM87yI/byE+6LC+VW508tSx9dlThZlTi/LnZ6XOb4q5bwqZv9Y6/K68d2bareX1e6vazxf1/u+aQ2z7kmAHguoqkH7s2n2xY6HSh6kkoefn7zf33beXbNvmcp06hidH3MRtdou1thuN9sJizDjadClPNhCPmImDz2Tg5jKgw1mQgfSoAsZsPZQq5Yom/5M6HQd9mjLQ69JvTXwdcqYkzWXozWX0/1A0bi9eJh2vOKqWHNa6bGXb7iqNlzUO55Xg5TLLjtZDW63ELVWjD5YcjXqIi7WXdbaCapOwn0v5baTIO8gXMyzdGdeRvl7gzrOoEvSquOvr0PPzj9cX8doVR+1qpyL88iDI5+L85Drq6iT49DLkwStKkenzlYr0lTydK0y5foyXLzttrbrdX0VppZHLm94TK9yNne99o4+HJ0GnZwGnZ4Fzq95dC54xw0KGE2dQV1p9aOeGb3+mNqR1PH2ean7wDxz98B3ecOzZ8ZBvOmxs+8j2Xl3dOK/vu85u+U4KeFG5IU5xEQHFvqVjzlkDoWyu7td+zp4k7mCpeDWGXZOKzyrDds0wxiWcOd3nOd3XKc2uK0L9JopavMCs3KCWjlBrZuiVYxQGmeZDbP0lkVm5wq7fJRcP8WY2nIZlHI7ltkdyw7V47SWeeaIhLtx5LWw7VYzTisfIfet2ncvMwaWuDNrLpI9t5EVh9IBu7xeUscSe3LbqXuZXTVGzesjlI4Q+0XMjgWGbyWKlg1nFiLtS1EO9ViHerRzN96xA89pwzl14zktOPsaLKMWy2nDu/QQ7ett7QqQlFI0pQKLzkMgC23fVGX+oWLsz6k5L8LIwOAXoNAX0JhX1kEvrSOsLUOtrUOsgJE28GQwNAlsHWEDiAEismDAWKBNpA0gGoDMgKIyodgsFC4HhcmAU4uI1CI8+SMBFg+BxoMwqUhEPBSZASGVoQj5KEQKBBBqbRVkCQkFwUPBOB7QrQAd0UCsmmJVz9Cr51lNq5yRLRfRns/itq/sLFi6714/RomqRfkVI4LLUaFVyOwO2syam2jbaWCJWTZIbppid887NE5Su+aZC1LO7kHy1dWWWmXKrDZpijQmmsNT8JxplHRtJmeYewseL/H01OTl1j1lUTyOpEy1QWcaMT1tL+RyhUqteWJ7qB+VUU+0KHP9kJtpESalrAkR+LQSNxPRH8WZ5j/lCpMm6pFNcvPPVAs0GksgkEAgCIvFMa3oo6JiWCwHe3t2a2vbzz//3NHR+etqgcHghodHHh4empqaIRBYR0fnw8PDyckph+Po7u7x8PCwvCwCgSB5eflfvnyJiIh6qhZotK2v7/vNzc3Pnz97e/t4eno9PDwsLS1ZWlq3tLT+81f8b3jM1eLnn382Go2maaApytw0qTT/JHKFWTGt1T4+IDzSouQK9aNb0vTQYXoi0Gh1KrVGdTkvGvWc76ZNtzOGy3DNyYTsjIjwwkb78kEvfs1oLH06EtkXRakNYg4HIkThsL1I8IDHm16315th4HEvCz7lWQ7peabtt6nob1LR32Rgv03HfJNu+20u+Rmf+oxPfZZPfZZDfsZn/FjE/LGI/kM+48d6p5cC7stcu29zSX/JI3+XT33Gp/1Yw3nR7Pyqiv28yflVo8vLOpeXPe/frqWjpHm2EymQiRToZh3+YIK2MceQSbhnhz7bYteVKaZ0ij43wuU0jX3sb9yZencwTN/rp4tbHVYE7O1W9nkPQzNsd9iEWSmDCcvwvQmwjjCbpkCren+LhkDrzlS4ZIImv4wx6vI/G7K0p94Xe96a69CTNQ+Z0Fl1EWhUhBwsuuyvuhsUUTf6GIXI8XqcrhY766ZYygn7S6mL9sL/TOx4NGWvlTgbljj3M/TPSyzj+Tv9dbBRG2/UJRp1STpNgkIRoVCEq5VRejVPp0o6uwjd2HfZPnA5PPG5vo4x6AoM2kK9JlOn4mlVcUZNxP5ZZJcooUGY3yaqqV9sih1q7xGXqZRx95pIzXXowUmIZD9uRJLo0133fe1IxbB7xyS9d4G9tOFUMZf++9oVQtNAwXi6dO/DjMR5UuwgO/I6On0n2XWRHXlsHbotyxxX91wnV33rRgIyO9hZg+7ktkHHrpbWFY/JDfveJWrdBLl6jCqYYjQKWc1C+36Jw+K+y/qp65jUoWqM2jBDLx2xa5xjzMvcR8SO+b3Ej1349FZcRjs+p5uQ30eqGqcJZhiF/XbFg5T6KfqghCvcc1/YdmubYw6ucGvGqeWjpN5l+8VtN8mBx/Kuq3DLbX7duXKEnN9jVzho1zzLrJmg8/uJXYuM7WP3ljkmuxDNLEKxilHsEqRDvS2nHufUYuvUg3fqxjt14Z27CJxWHKsRR6/Fslux3A60aw/Wvg5FKoSh8jGvCoL/tXTqRWooMNzaJvgFINzaJtTaMtjKMtgKmghCpkKB4TagCBtYAgjGA4JiATZhNvBUCK4Ihc2FI1LA8CQwOAYAjALiC5F4PhKXDycWoeDxYGQ8DJYAQiSBUUkQUDQAGAMERgNtImwsgy1BkRBGAZFdj3VvwcaN0nPmmKUiep6QnjRKie4kJHbZFY3TWhfZQpnP6VX4+p5fQQ8pvBqV0UYs7CPze4gtU4z1Xdf1PaexVU7nPGtshTknoQ4IKfOrzPVt13PFoFJ794tWXqO9Nl3rjxBA00Wv1ZrgfRrjzY3Jb7F/YOZEmSJRzRxyM+NPY2Y3mTVROsUTBFCvN73FVALMYRhPIUhmZZRCa36Z7rEFUZgt3+bHWYVer38cailMGI+nUdXt3e0/M4mCw5FFRcX7+/tnZ2c//fTTw8NDXV09FIogkch7e/sPDw+trW1wOKq6uubhV9Xir3/9a319AxQKb21te3h4kEikHI6jqQCIRCIoFJ6V9fHTp0+RkdFP1QKBQKWmpn/69Emn03l6etFo9LCwcB8fPxQKW1tb95vc8r/VMVeLT58+qU255wqlxsyJNPWVJr+FCTKoMQMg/z4191puBpibDZ8qlaknVV8rzg9OREMlgjCb1lhsYyiozvdl7XuL2nBURSwpLDmFktv9snj4TyWTfyqcdMnrrM7IFsYwNkIs10PBa+GoFifLDOy3KYi/pMC/TkX+JRXxdRrqLxmYb7Nx35XQfuBTnuWRn+WSv88jP8uj/lDu8Gr03Vs+5Zs84lf5xK9zyc9KuTaNUa7DVfn9/KSBAKgsFrAcYrPwwWrkvdXAextpElRejTe2U+RNhIVspLAMczrHUp36nO+5r46wZgWUaYHtdJ3tQi26pSXAtnExs6+7qy0ioLL8h9qlb2rmbOvnGgYqZidDl4be7Y66qpe5W9WY/kh4fwx6NAkyHAscTQZIu9BX2xyDIvn4ukinLjLqMrSK8LN1zxOpp16deKNP31/xFI9QL3YDbnVJRlWs/jLIKA+8UUbdqhONiijDdaBRGXerS9Oeh12tORmP3G6O3W5UobeGjBt9hlGfZtAmqZRhsiPP3WNPjTpaq4rbP/YV77qu7bvsHnteXAbq1Al6TYZBm6lTxenUEbfa0PXDHIf+WVRbT+5wVvZoQfpIScZoDrdjiDcxPLWXN76TmTHZ6dXdz23vCOmtaltJkux4rO/7Svf8hJuevUL2xyHnsK5MbOO4U89w/SK/U5rWLknv3Iie2Anu34hukSZN73yQ7rtvHzvunHCGVyiuLYl/qJsv7GMLpu3aRZyWZfao1HFUwq2fpNdMMZoX2R0izuS289Q2t1PIKBkkNs4wmmbpgll65wqnaZZRNkLK7cYn1GM/duIqR+3qJmn1U/S+Vc7kpsuQ1LF2klo7SRuScOumaaVD5OYZ+8oRat0EfXLdeX7HuX+VNbjiMLvutrDpUjNml9GGy+sjDkg5jTOMCYnL/pn/hJRTMERyr0Lb58Ltc5H2xUS7THdUYqBDI5HbZuvUiXfqwjt14bmdeMcONLcRZVdDIbSwaa1kSjMZ0ejzqrb634qHvkvhwWJAsAQAIBIAigKAIm2sw6whCSBkKgQcZQMItYZEAUDhNsBwa1AswCbCGp4KJpWhEfFAeBwIkgCCp4BtgiwRsWBKAY5UgqYW4eHxIFCEDTDMGhYPwmUhIVFAy0BLq2ArqxBr6xAr6xBrcAQAzQNS8+CODTivVpJbHcazDOVfaRvTQUwcIMR1E1OHSPwZas+ai+QoYELiWjZIFm68OzgNmBRzR1dYazLOzi5zbcteuOm+vOOzfhIsPorfOKi4Oh+/3llVnJ4rfmXFVf3qOv6F0CdXmtwMBoOx0dxbnKrUGrN378muq1CYFt3mQIRf0rl1pnZBLjdvSU2LT41Ga1qUmkrOr8SZCpMs07yWUGseX2Dagqjl14pHf5jZb2EaSanUaqPR+A9fi6Yb39QfmI7BYEhJSSORyHQ60zRNamtrf6oW2dm5T9WitrYeCoWbdh6bm5tsNsfT893Dw4NIJAKBoHx+4V//+tdf9xYIBCotLePm5kalUrm4uNnbswsLi0pLy4qLSxcWhP9TZS6Zq8Vf//o3k+XS1NCZcPA6nd6kRjDV/UdOpFqpVJpE04/aanPz+BSSpdHqtHqDorlZExB4uCFtSfPNJvwhm/iHXPKf88hf8alflbH/UsR5nsO1yuBYp3LB6fZv85yRue9YedTnfOrzXOL3H3HP0tDfpSC+SYH9OQn8x3irf0sC/zEF8U028U0O7rtM7DeZtt9l4b7PJX1fTP+xiPZDPvHrYsq35U7AWj9CQ5jjaHnO9vL85fmFUas/ODzsT/Wae//jbgL4gAdei0eL42ArmaTdcvJtH9047SCfZl0scq5l7mebbiudpMEsWH8aZCQXOZKLGsqET1dih+u4GZX8r6pl/1J9GpOb0JbLLq/N9Gvped4qfNuwGNY8OrGcf9ZOOOZbK+ugPw1hDMPk7S73+bGg9qXItPmObxuPQmeWjdqs64sgjTLaqOXdGfl6Vfr+qvvuotOh2N2gzvl0W3arz7jVp98Zc+5v8u+N2bf6tPub4k93ZTeKYMOlj1HuZ1SG3Okz741F94bCO0OhRh2n0SSeXkZs7DtfXAXrNQlXVyHX8gitJtGgy1ApwtSqSIOGp1PHnV0GXF56SA7T3XuFvt0VjVNO7TMM0bbX0XnIxoFP+6J/WH/Ft/UTrwXDAR0lpSM+JcPM5hnWrNSlY47VPM0YFjn3LDjUT1C652h9Qnr5mGt4Zxq3uZrc2Eptbv5BMExvG4U2TXxbP+HQOR07U/txMYm/mly0xGd2Tjv1NfXPU6uGKfUzzNoZZsu8Q9+K09Sa29AKt36KUTfN6BY5VI6RiweILdOM4WVu1Yhd9Th5ettpad91QeY8LHWoHacNiBwGRA51E9SCPkLbgv2szFW47zYsdayZoDXPMRpmaIIZxvy2x6LMc1zqIpS5i/bcB0TsthlG3Ti5cYrSMkMrGiBldhP4I+T5HU+5KuxCHtg6S/epxHBK8dwygl06GxIeDIsJB4Ym4j+60cuRLAHWoQXHbsCw6+CUFi6sJeFVXdvXNRPPG1p+rO/6T5UT32dnWEQQAGFWNmFWgAgANBaI/whH8sCQOBAuH4nPhUNjALA4IDwBBI4CgCJtYAlARAoYngiGJ4AOgireAAAgAElEQVRg0QBQmLVNmDUw3AYUbAUIskTHwyjFtnYFGGQiBBYPRKeASflwXBYMxgPahFrZhFhZB1sBQqyRMRBCIpyUDLFLAdsmAEjJELsUuF0SxDkH5sqHO2TDnHNg7woRIQJM6oBdz5qL6Mh9Ztd5+8RPuOG5sOEhO/bZ33PfXPY82E46O+s83p3VrouvO9rVVVWa8EgNDHZdVKj+/MXkkzC7brVahUKhVqtN9mzTaNp0Cfxdb2EwXJs1Ub9kHD2yocwMcxP8VfEEsTab/rQm7azJwWe6QzRPnAi5QqvVm9qIx5vHHIj0BP/Qmb+nzjzwMF9EKqVKdX9///DP9RYFBUUy2e7BwaFWq11aWqZS6cXFpSEhoT4+flqtdnh4FA5H8niJUulacHCIrS1heHjkb3/7m0DQCIHAMjIyTVFOfn7+bDZnZ0fW2NgIgZgrUFhYxN/3FmlGo/Hnn38OCQmzt2evropNc/8vX778Zjf9b3F+9/Dw8Leff1b/8ksrVRqN2YGhNE8VTQx6lZlBr9Casy7MtgzFk9fGDJjUaNTaa41WPTamg0IMefkHss2uMl5rkmddIK0uxL4uiF7ABebafV1C+7qY9l0++dtK5vdD715Xciw+4r7NxH6bivwmBfV9Euw7HvCr2Lf/xoN8w3fCZzPhaejvc8iW2YQXSZDfJ4N/nwr/Yw7mqwrKn4sJvy93R3bkxKzPjl6cnWm0esPNnVKr1yuVmsREXXffpnBSEEhsdvpuMRp0mIe/KKdsFVMXs5GHjYSrBcfjUfr2GFM6xpD0EKUC4iAP3hEN7ElG9yRj22OAnfHQ8QSL3HSPl0WLPtGpzVHY6VykpM1+d4K5Ouoy0Oxb3JAY3jGYOlRXMJadP5ZdMpNVMF+V3DcU3TWIbJz5oUls0yOmjS3/pE8+P/ZUXEfeGbJuDfm3hrw7Y+a9MfP+hn9vrLm/qb8zlt8YC2+Npfc3VffGkjt9xr2x8P6m9E4Tf6dLvdOn3xvzPt0Ufbop/nxT+vmm8EafaNCnGw25CkWsWhV9a0hVqaJUyqh7Y8GNIV2rCddrIy4ug9b3PKRb9hVzsa5dEx/H8ydWORMrjpNix7Vdr7U9r/l152mp49gqt3GKWTZEqRq1a5ggNUzYtUzTxsVO/YsOLTP09llm+yy9eYq6eeCzf+o/v87umKPwe0m5XZSKYUrFMC29xz9/0LNogOHRmvu8YejPgsnvmodpHa1xQ9lzm95H5+97lziFA+SOZYcRCXdo1al9jr244za+5lQ6TCkZohb0EYv6SQNLjsdn/hsHXs3TtJ4l+4l17oLMpUPIHF5xvLwMOzkPnttyaZml5feQ6ieZk1suszLXbpFDwwxjbMNped99ROzYOW9fPUIekzj2LrHaZhmTa84Dy+zpNSfp3rv2eWZmBzGhBSeYY/WLncbXnWrGqG4lOOdqJiXbHRYZAgiIAgVHIeJCCNn2tGIovQJBr0BQ8+Gg4uDva/r+tabvZXGBZW7in4oavuZXg5NooCgrYLglIgEISwCBYgDQOKBtGgyZAEbwwMhEMDoJQspB2FegyXwEOgUMjbGBxwOJBQhcFgyVDIHFAkHBVjYhVsAwG1QUGBhsBQq1ImVj8NkIdDoYkQyy/QillyMIaShSmi0iFgiNsIZH2WBiQawsW38Bxb+Z6FCAYGVi3IuJ70oItFQYiQfiZEF8S1DpbYT4BrxvMSqsllQ6xqqdZTTM27cuOvQsOy7uuB+ceJ8epVxf7qh1N6orlS4lTQuDq22AGgxGw2QovL3009MqrU6h+jt+uF5nkMsVJnmSVqtTmlOZHzVRvMST01ONRqM12XU1j3FDCjOE9JEqqNFqzYDxp6fMR2ipuQVRq7VKM6pW+eS2eyIPabRapVL9GAttpg2aOh5zK/PYc5gzjtTa+/t/PKaisrLK0tIGiURDIDAcjlBaWpqcnEKjMba3ZR8/5kCh8J6e3oODIzc3DzQay2Zz3r8PIJEoXV3dDw8PEonEwYELAIDT0jI+ffo8MzPj5eXDZjs4OjolJaVcXFw8PDz4+PgikejVVbFYLH7zxiImJs6klVpbW/f3DyCTaf7+H3Jy8q6urn6je/63Ob/7+eef1Rrt3wEgFWa7v+bRb2GaJ5ojCc1pt2aSl0Kh1Gh0ppZCYabGq1UqtUqnU6g12poahY31bUiIvn9Itbl9uL11dnp6sLUpnRrp+hhdxHqTa/dNLvWHEtrzWuYP2cTvsgnfZaC/SYZ/nQz/Ot7mD1Gv/jWLjpjqaNxeXZXOTPJZoNhX/0vxO2aJJ53PxZT70BvCnRqiXPtKeCsj/fKevpvhEZXeoNUZFCqVSqtTXss10VEqEEhbUS0TL1a9x5c6fD8chxBm4+cz0SNJwP54wEgiUJgDk9TjV1pxm0N2+/0MURG5PwbWEGRZF2BV42tR5/2q3B+GLuynfGzucbEU+AK7EyAzFfjpcuxwLmwsHzpfDm2v9aZUNgAq2qyquv+tfNeyarmuJqanhNNT4DDd7HW54b+yz29Z6949Sr0+91PJ4w36nDtj8f1NoV6XrddVf7oV3N9U39803hlLbnR59zdl9zcV90b+vaHw7qbs3lhybyy9M/DvjfxbQ65Ok6pSJV7Lo426pHtDxq0h686Q9smQeqNLVCojNapYoz5Do447PvM/OQ84Pg9Y2XDnjWS49ExmzbWLtrylu96XVyF7xwEzUtfGKZpgktY8TRtf5QyL2IJJSv2kXdsMVTBJaZ6mLW65S3bfja1w2mdoUxLu/JqrcNPt9DL0+CJYsuextOXRNccdFnEXNpwW1h1n1p06hczyYdvacbs2oUvPMrNVSGqYtxuROq4dercJWZldtvx+3OSmz8qB0/Ku4+q+Z8MUo2GaMbjiOC11GVrmLmy4bR74TEudmqZoud225cN2dROUgj5855z9qsx9dt1hcsOhT8TO67YrHKAMiLlVo/T8Xrv6GWb/iuOYxLl7yaF93l4wQasYIhX24pum6NNS593T98cXAceXAZuH3s1TzKQWXGQ9Nq2N2DjF4PcQ7JPoWN47aESYTWAsKtqblMJwb0By6ynUalf7Bg6rlv6sNO/fyufB5TxuDZyUD8UkWqFjLBGxVpBIa3CENTQGiE4GE3LgsDgQJBpoGWSFTAKT+UhqAZqQBSNkwWhFSHIeApMMAoVZwWKAthlQZAIQEQ+ERNiAQqyAwZbQMAA2FgILs4aEWWFjYZQMW1o+lpxuS0hBI2IAxFgUK4VKToRTU8DUVAg1HWIbB2Rlw12KEfgEIDMZF9hAimjHpnYR4hrxHztIfYuOkr2A+glWTINtWgv9Ywchqck2osY2t5veLmQNitmnZyEa9bxWe6dQaVQKpS43V5WSoh4e1kokistLzadPcq1Oq9VpzEE1T4ojpdI0SjL1HFrzk+LNzW19g4DHSzo4PNQbDMrHCO6/a0FMqwileZ1pWkqbN+HaJ3asOeboUT5jrlWPz6mmKCSNQqlUqzRKtVpuok79yvT3mMz6GJWhNt9U/wwuUCQSFRYWVVZWlZWV19bWzczMtLe39/UNfP78ZX19vbKyamZm5m9/+5tUKq2pqZ2dnTs+Pm5ra19bW394ePjpp58WFoSlpeVTU1OmhYdEIi0tLevu7lEqzXa8rq7uiorKi4vLy8tLPr9wZGT0yV1xcHBQV1dfXFw6ODik1xv+6Rv+tzy/M1WFR8iXWq5QqJ92TeZ5pUr7BID8VQ+oVKmVJl3d029vlt+ZAYUqvV6r1ambm5UMhp5BV5WUGLU6lc6g1RsMd5/UWuNEU3ke80068k+pqG9SUd+kIf+Sgvg6CfbnZPhfEsFfRb/+z5n2mM0l4V1vv9bZ6TY7Z6enabQmf31hdnddKpmf3Zeu7omWz+bntY3Nam9vHRqt5xeojDcqE3VAodDqDQq1Rs/nK16+1FZUS6eGS12BdZ7Pmz9Y1vm8qfKwaA0ELHyEbZYgLjqIh8PklQ6CqJ40noZs8rcqdnqRb/9jDu1ZIeNZuhv0XVBMa7THahxenGYrysMPJsO6w6xHYoHjKbDpj+iZQuRaJfyg0fa4kzEkCO4o95nKh/XEWHSEW45lg9bbMfuHwd5DywUrk591CVcXIQbtx/ubEoP24/V17OVVqtFQ9fmu+dNt66fbhjtj0Z2x6P6m4v6m/M6Qf2csur+pvDUUGvWZajXv7DL46Mxv9+Td9qHn5XXIjS7xTp98Z0hWKuKOz4JPz0PPLiMvr6Ov5FGywwDxtsf1RVjETJttx0KPOEd1Hbh3HDgpcd0/+bC+5901R2+dobXN0lpnqC3T1G4hY2CR1bXA6F9k9gsZHbO01hna4BJrds1hbt3+6Nz38DSoe4G1exKo0/JOL0P3TvwmxI4HZwEaTbhY5rF+6DO97dYwz6yeptZN06vGacXDdpWT1P5V7uruu65FZvmo8+hWy/75gkw9vH5ZPChy6V2iT29wd8+8ds+8xQcekj33MbFDwyS5YtiO34uvGCI1TJArh7Edc9SVvfD5naSqMW7xIF4wx6ieoPUsOcTUYGJqsbwmXGIjLrHJNreH2DxrPyN16xdyBpc4K7J3cxuuk1KX3RO/owv/o4uApR2PlDY8v4c8sMzqmnWKKvHkptn/4JT2+l0yNDyQlEKnlbpY1Fb8UNv1urr7dUP3j03Dv6+dhJaFMkph9hUYbCoUGm4NDraEhFgho21wqRBEHBCXDsNnwmCxQHA0AJ4ExmRA8Zkwch6SmA2n8JGUXAQiFgCJtIFEA6HRQGQcEBELAIZYAYOswCFWkFBrRIQNItwaEWEDD7fBxAAoSSh6MoqRhMVHIxARNuhIACEGzEiD+1bYuuQjXHLhjFSwaw4ipMLWpxTjUoT0a0AnDtMq51g145TpVfbxyfvrq5D6cWaswFYwyV7bdhWKWfVjlNRmW34vqW2GurYbq1Ccq1QalVqlUKpUeoPi9k73+YtCp1NpdXKlyiRUMc2T1WqNiR6ofewqzCk4KlPWkNp4c9PY2JSQkHR8cqLV6nQ6vUKhUJvVUOYxlEkZZW4d/j6dW2Fij6vUao1G+WgENkmnfs0hlyuVSvUvmRmPZHKVSq2RP1q+Tc+vT0XItHf5D7Lsf4/zO9PE8FETrVQ9ASAff3v1o91fofxF6GZuQXT6J6mc6jE2/dEErlapVFqDQWk0Kk/PFHPzuvVNxbVcZc420Wk0Wp3hZrA8KxH2Zx74qyTonxOhXycA/j3e5t/jrP7vqFf/OcfJbmdlyVhWrkEhlT7eqny+8eLK8POD8e6TRm/QPzwoh4a19vYGIlFLJCr9/Ay9fYrjE6VKo1Kp5AqF2f9hNCp1OmNhoQoI0PX2j9bnVzq/aHj3qt7rTYuPxXgs9KSLbBSzjDvcMyFzQYAfSINV+7wt4LzIpzwrIn9fSPw+A/dNMeNZp8NfZvzeSHgQUQZqKo3U/MGmxvV1s/ebrjBAfxxUXI477SJf9zMu+x32mtGyJmxfEqg11KojBjRegF4boBiu/cZlgoRpoUpdfW/IuzUU3BmLjbpcgy7XoMsz6kvub5vub5vvb2rvjKV3xsI7Y/H9TeX9TfG9seT+pvLWwDcasrSaZLk8/Oo6SKEIOTn3Pzrz1amj7wwpN3qeQhF9cRWtVMSqFLF6dZxBG69WxK3spDsPDr1sWW4XpW/K3FZ3fFZlPstb3qLNdyPLDj0L9H4hY2CROSlhCzccV7cd12ROa7tO0h3HNZmjZMdxZYu7vOm0c+Sxd+qyc+I6vebUMccYETnOrrktbjmPi1mDInuxzHtp271lhtY0xRDM2tfPMUtHKLndhOxOXF4PgT9AbJlnnZ757BxGbB6M3pfXGrkeGt9gxcjg/vXy1nHO9IZj+7xdxyKlfppYOoirGiF2zNNbZ2hVI6TaMUL3AnNuk7+9N6BfH7uaHdo5WOyX8AsH7NLbsQV9dpnt+KIBcn4vKbXVtm6c3r/MHVjizq47z224LG65n1x+EO26CyapXQustUNv0b5np5CT0mnXNM+eWnNdWPct7wx2z3L5CzsDGOjHzCNjK+N+Xzn3f5bMv8hMsEn1tsz48DYnklLhxC6Hk/kIQjYCEQuER1hheUBElA0+DYJLgeASQKQsOCoWhIwDIngg23QYJhmG5kFQiSBSDoJVhiHnwvGZUFwGFJkIsk2H2qZA0PEgSJg1LMwKFWmDjwUQ4gCEOAApDkKMhZJ4QEK8DT4GQOYBSMkgQhyIlgTxKkCyM6Fuxba+ZagP5ajgCmx8u13GMIXXRfavt6VlQhw+ooKqcDWjdutbDuvb3NUNdlEfkddM7FzgnB6/P95zmxWzKgbtSgeIrVN2wrVMtdag0f7yf9YEglOpzXFDil82BKpfIgzkCvVjptCjnlWl1eqe9hYmv8UvlCczxFr/5Ol7Sh8yDTBMpcJk2NI95rM+jo8ehxkq1RPR1rw+efx8pZkXqPnlwnkUUKnUmmu5XKvR/fRfSNX+j/NPnt89iZ1/JWjTXF3LHzXR+qdS/8igV6lMyewq9S/JrGYApF6lUisfMfSmvlKp1si1Ou2nz3Kt7jFRXau+vbseHDKEhGoWFuqSwuKh38aB/5ROsCzycqiNDOjOTR0VVB+viIw5uRpLC3l6ukqrU5jKzxNxTKfTSiQKfoGute1ybk59fa24udUYDCY8iclXaEpmVxlv5EqV1t9f6+Z+vbMtCKcVMf9U6fay4d3ryRTIVjP+eIwqG6fPVGJ7ksH1HywLHF5lE7/jE78fdHq14Pl2zMNy1NdSGAZYSwANhVjXBWCq/VBlbm8rffDFXIty57eCD6ChVNhGHUkmsFuo5CzXs1YbqL2JoJYg695E1Fwlfm2Qqr0OOZOXFc3PTOx2P9wX3hkK7owFd8biO2PJvbH8/qbizlh+f1N5f1N5Zyy8NXy8Mxbe31TeGkpvjaX3NxX3xqI7Q65GkyJXRFxdh+6f+C9vuyxuOR6fvddrY290CUZdwo0u4fb/Ye89n9rI9n7f+TPOvVX31bn13LOfvfdsT7DHmZxzzkgEkzHBmWAbY7ANJhmwMdg4G3AEGxNNzlFCQkhCKCCC1L1Wr+5WgvGk+6IDzKm6t86T99k1q1x+MWYwVq9e6xc+3++Pvmqjizbx6k/SN+Hd014fZwr7371buL6hP2M05huxgo2ti5LV0/1zMR+nwj/NRPTMRn5eiJpdiVvXn97czpKLheLBEKU8TrkilM1GKZZjdfosgighiCLNxpmOqcj3E2EDC9HS1fQ1bebCStzoUmzvfMzEUsyrsZAnAwEP+wMbuoMaugKffg5+MRj8oCfoblfgo4HAzsU0zebgTnk19bdvUGgo5eCAKmoIyxfKhK+oRyYkr/vn6tvG8pv6oh70+LwbD51bSZheDp9YPq3GpvXLUiLnIuXlR3l4WyNjYX9P++zdm299Kzp8X81GjcgThlfiW8fCH/eHfJoVTMuTZLrU1fWMpbVUhT7jw3RUY7dfbafP05GIHnn8nU9Bl1p8K4bC6zvPbhuuqnRnzz+IDrqZGFobeaLp7v/1dOm7+nqPm2EBxcciqo7H1J2MrDkWVnHSv9TBt9jBtfCkS/4JnyJ7ryI7j8ITgRUuodWu4dWukfc8fIod3S7buVy1d71q737N0aPI0e2qvX+ZU/Ad17C7HqF17t7XHNwL7QIrXIOqXH2uO3hftfO9cjKwyC7yhmNEqWPQNbuQYoeQYsfAIrvAIruAq3bhZY7xjR7Cao+cxoBrbQHx1S4hN52E1a7X2vw6Z2KfDUXd6gys6Qu63eGf3egeU+GcXOfyajR6e+usWpksW459NxpW0R74ZjxyeS1Dq02XyAUjizHd06GjCzEafT8BSRwDgHPOYKBHnovlq80458nBlw1Iiub0FqyDHG02t7a2Xb9esr6uR4jku+IYZzTHWQSy9wHBj3PGcIJzI2XkwPsMaxFPQPFSDOYYoSgKw3BG+MUPw+DV4ExQazRiJpPpj6ziP259xdKxkJ2gx4NuRgynKRoAnmpgU5D9xSiKNhkZ60eMoesYn0hAIIQQ27NiJDMYtmdWjOGAtFoJuQILCyOFccbRUf3Sonx0cF2xol1TYwbj1raBtO2i2TnCzw80PYAEgmYzIBAn70AYO6qPoCxWjDahnV0ckazrJACQn7vCbDgMp602XKGkJFKCIOd63z1Nd2yM+vPjpG+GKl1WWn0lz316y5xfnDn29PTRe8If7gUfaI/9/lXMwTeCI5MZx2bPnJCWBMhuBYzmObTkuDYnnmyI/LYq+EBNxKGGmO8bBd8/SfqhJedYd4nTwG23zmKXvgrv2Rfx8uexGy1xqmcxK6+DdLOx0HjehCqKx4dvzQz+9qXWZqq3mWpsplqbqc5mbrKZm6ymBialAKBMt5G3a2nctTTqNvL1W4U75oZdy8Md812LqZpG10lUAEE+Dq7oty5o9VlbhlwKFZioyyTMs6BLPSvPXT4t1E739ysedyxd/TglkK2mIniZRtcIcFm/eWFGmtwzE9U9GzksjplZjp2XxSwrBKuqBLU2eWkiZuyZx3xX4NyHwIknnvN9gfrNMwAWGYwF07L0dxPhH6bCxyUC/Wbu5tY55dopqSpuVBLTNx/ZOxfRtxD1bjysuS/ozXjolEwwKRN0Toc/Hwxq7PMeWn1sfvmK+vpvqKzMoNaY1BqjRELSNA5IhMxGDGAYtr2hXZR+eDeb2T0bKlUJl9XxRjAJCBtlALC5mbpbT7a9Ijw9zScdjOMj7dOV9V3+z0fDukXCdzPRU4qkQVH8k88hb8ejxGspIlXykCRuVBHfuRDVvyBoGwkvb/et6Q660xVU1OaT99r3yuu0V5+qWrqvFjwLymxyPdLc+E8N/U7VOYG33ENu2UXXuQWXu4RWuobVuIVUuPgU2XkUnPQqtPO75uBf6uiWd8Kj8KRPsUNIhUtwmXNQuVNQhYvPDUfn/JNuhSd9ix3cLtt5FTsE3HLyL3PyL3PyLXX0LXHwLLTzLnLwvGLvVWAXct0+qdolt9Gj8IVP1cfgS4+9zjR6ZdR5JFc7p95xTat1jSl3Cr/hlF7vffWl3/knPgk17tHlzin3PJ6PC1Z1mfPy5MaeoKruwD6J8NOssOKd37lmj4ZP4WJFukabrlOlzEqEdR8DHvQEz8riVepTyrX4RVn0+GLQtDzZoJhBuefwly24yUTta0ojXoPNQkqMATllxHCC6y4wPWcjw0kCiBBpMptfvGwpKSlVqzUUTRuNGBPs0zSNYRg/YROyXXHE1ZGI/ToJ1lYE/S4FYWB9kqKMOMY0zxmNMNt7hwQkECQQY09C0TTja2swYiaT6Y+s4j90fcXe/Ajh3FPhb2wM4/loirvSEcZzb4yogr0Pfqe32OuCYBjvQW/kUhAmkAEmMzE3B4VCKjDQlJVFZmRScqXlx58AQdImM86kx3IFgASgKMAajyFWs0NRjEMyDgnI2ZPwpvaQMz3c0xMBCCkKpyhEUjggpKN9rXkxLblOPTfsphq9+m+7tJw9fj/hcE34geqAr9uivp/PPCnOPjGQYTd4xnkq324836nv3MmnSQcbEw/XRnxbFfTX2pAD9WF/q4v4piHm2xfJh0aL7IdLnN/lOb4+d+xTiau4JZqeid8VCc3SVEKejjZPA+z8j1TRtZkPUf0LP5qafrXV2Ux3bKZqm+mOzXxv368GmqoxGossdPmupZ4mK2iqctdcv2Np3DHX75irbaZyC11qpq5a6GISXTMYL2xun8Gw84jIw7ZzpuXV+f2DndLbOCjcpfM3Nk4rtae3ti+odedU2rNiRdq4OH5OliqSp88sJywphPLVONXaqTXNKfVq0tLn8LHHnp/rXQZqXSebPEVPvJY6A1WapBV15uhSwphEOC6NHZNGTy7HrqhTVcqUFWmcfEW4uCIYEkeJVwQyedzssuD1aEjffPjyWoJ2M1u0eurNmH/3UuGWYpE+lQJjYgxKJbH7o5EkSbOZiUsAgIiiSYDIsgp0MV8u7p/T3pJpBRuGJ0ajkaLMOA4o2gQgAa1WanaW8HA3hUWtiaeeDJ6/8drj9nvfd1PR8o3M1a2s6dWkRVVa57SgdTTixXjYk9Hgz8uCFV2mSJXZMhFe+TGgY17QvSS8+tIn415YWkVR9pO0sy0uYc3Zf3sw6F6VGV97IrjMKfCmc+xdj9BK19Aq18h69/Ba99BKl9BKF/9rDgEljoE3nHyv2kfVu4XVuIRUuoRUuwRXOvuXOPoU2XsU2vkW2ftfs/e8au9X6hBS7Rpyx83nuqPbpZOeV+w8Ck56FNp5XbGPKnMqeO7V2Bf2cU74aT66ZyHm46ywdTymqS+suT/s5UhUQ09oep1rSLHzhYchDZ8CGzqD8574JNW6n6pzr+oJU+nPECC/cyq6/L3v88mICWVix0R4wyf/+58CBxcEMnGcdFqwIo97Nx75ZixauiIQTYWKZkNXVKnzqmzx1oPtj+/RD0eot2+hxQogZNIFpt/AsfK8ux8CkIm6AHusUzQTEbJhJYQms7mN11sgcl/hCOxPQQCH3fP9D05vgfPDcnAcUCQNCQKHbFWAJCmjESO4K4ezGsIRYqdzM+bniKQYZZgRwy0W608//ZFV/Meur5jzndklOICIt//lwAbActOIHZBLENxWA5w4gzET5q3nWYE+z1bTNGt6zIozWA96SNBmhOHE+/egqpp8/gJpNDgkCAIxcQoGIWW2AGYIFzfhHeO0mnw3jHHM5VSge9AFkwwx19s+uBsiRFJm6xZtnu199TT129azR1/kOtyP+6HC/+s7gd/cD/3unfDIULrj/NkT0vwT8xdPDp49+SLpUHXo3+6E/K0m+G9Nkd98SDzYnfpDX8aR7uyjny8cH7rssFrrISp3as05/jj9cHuRu7wrilpL0ElT1bIUvfa00XCeIq7vmKvkmw+KBmfuzQ4j8sFvOxU/Wyt3zNU2c73VxNSm6m3mepv5jtVUQVOlux2HuBMAACAASURBVOZ65teOuW7HXL9jrrWZKmymcqvpppm6bqaKaOqqdvPCivo0BPlmstBK5FaMvKsbbRlbjFuUJRqMlzTruVtb57cNl5SaXKkyc1aaNCVJGJPETS3HLSiSNLrTW1vnESxGRKFxPWe1N1L8yH283nmwxlnRHmCSxJl1KRpN0pRUOCsTzshil1bjVlTxS6vCRUWsdCZq+r3/TEfA0lSEdFkgW4hZmYqQLMV0z4b3zoRLlwUb6znK9dRhcYJI2YugGX0eAHPzlNXGxwoENw4TIhLHALh1iz5yGMUmGCZ6FdhTLRBR9A77lCEBCBInCGixwK5PpvIyyxa2qpe/GDj76LNf+2xU16Kga0HwWRo/p0obFCU/Hgx9NhJe+d7vyWD485GIZyPhr2cimwZDa7uC6z6FFLX5XXjum/3M9+IH3/MfQ4+3vTlY/yi63DWm0iG8wjXoprOgziOh0Sui1i3ugWdIhWtotVtgqaNfkb1vkb1fkUNohXN4jUtwpUtYrWtUg3tQmbPPFXufK/aehXYB1xz8i+x9rzp4X7UPqnAJq3XzLrJ3vXjCNe+ke/5J9/yT/sUOF597Nw4Ht81ESlSpitWkpZnIqb6g0dGwkcXoIXFC22jslWc+wnIn4W2PW69Dh+YjJTJhz2xk3ceAc81eZx77PhyMUK+fFSnTm7qDa7pCehYFS/L4obmooYUohSZpaThi5Jn3/FjYzFLMwEK0VBY91Rm6NFy8pe/QLw9gnzqoiHA6PBzqdDgiKYpipNrcK8lVdUhyP5zKIUmcwSjGOIoDiAiTxfKSyS00GoqxleX6zLwDB0Fww7QJhGOAmXjKMvcUL9XaM6wFBOQn5XGvNs17mzLtDQAAhBDnjNN3dnZIkvx70yX8o66v2KG45N4WgdxEwz29BUVzfgAIBzjLvbFfhvZQWpKEELGSb8asmDH/AoDgmlrMs+fMI0mISEjTgDYTJjMOCCZk4IzJKOYC48hdxE+KZxzHmP0NCQbohgAA9ishN9NxH87BygYRCQhEYJjl86Duc//nlupHaXZ1oX8t9/7zw5Bv3sWfaI8//k5wuC3B/mWiXWv8oeeC757EfNcQ/u0TwQ89yYc+pxway7ZbueQwd/bY9NnjiqsOqzecx6449hQ4fixwHrhsP1hwcviWk+it38xLn64q16Fmz5kPQTr1aQjySXTrZ9sdjeFZ4dDMhcGZbsVbDG/6zVr5k7XSQtdZTfU2U5XVVGE13d4x39kx390x13O/6nbMtUxiYTOVW023LHSJhS6x0MUmslijP6tZzzVTl38z5YT3DtbPvlxVpY0sxi0pT8tUGQp11qo2V76WtarJUahPbxsurq3nTK8IZeoMmizbNdfY6NtmunRzLVPeG7zWGbjx0V8/FEGoUq3UZRtduLmZvqSIW11LUGkSV6QCyXiETCpQaBNlopjBJo/+OtfJt75zPYErI+Hr81GLo6Hzq8K5hSjZbJRcHC2Shy+tlkCIEKIwkkS0iR2+xnrVAc5zFBEUhUECf/qUsrejHRyxu02ETMFEJL/3KCMBTUOKAgDSlG19Qzkivdovj3k4ENLYG/zoc8jzobC3U9GPB8NejoY/Gwh/2Bt6vyv4TkdA2Ru/qq7A4vf++a3exV0B1zoDEuucE+/7ubx69XVjd3C5f+jNk5FVrqceeMXUugvq3E41eQruu8c3ekTXuobedva75uBXZB9a4hh6wzGqyiWwxCG0wln40COy1tWvyMHnin1gsUNoiWPgNQf/Ige/Igffqw4BN5z8SxxCbzgKq5xjyp2CSxy9Ck/6XHWIvO18+bXPw7Fg0VqG1VRMbZ5dm4iTDEbIZKcUmoyWkfBLjzzibrsVPQt6Oxo6I4lZlsetKOJmpXHPByMKnwcUvPDvnIpVrCV3jEXd7QqdkyVtb51f06QvSQRTPcEDj/yGnwSI+qPly0L5qlC6EqFS3UfkLvG6HYWEo5MnKaFg++1bQJsI3pGBuw/YII9X4HLcPMfK7+kt+GKRxWJl9Ba69XVEksxAJETumQDtFZcAJFhMce+VBJyTxx72CiFBEBRTm2IzCfYFZw8lnKGtIADQYrGSFPXTTz/98svfkdT5H359xc2uIOCeAeQ+ihkC7qkz+4mpHhKsjTC1ZyXGmgwjdigKIAjIpCAAECR/rBMEN+cdZ8EGxJ8L/B5iyxTslwF+DhfHaTDTwtmtxsxlZP5SpprJ3CLMz0NabZjFCrm5wZAgIEnB7W3q3Dk6OBgfHBRPDraXX2yOOdkZ90NfwqF2wXcPw765E3q4KuxYZeB3j6O/ey784UOG88I5B23ecfn5YzPnXEUX3UZOHx3KPjp85kRX1rH3WUde5xz/eMll+7kfagtYexoy2+z/8bpjy9kTbwrsRp54yiUCrT55cyvHQtf8unOHIJoaF3qvDc+k9SzkTQ7ojQ9+sty2mmqtpmqr6ZaFLrXQt2ymKpupxmaqttLVVtMdm6nSZiq3mcqspjKL6aaFLrHQ103kFQt1BcE8jT5nlz4n0ZR5vJt6Iard1GfJ106LFSkLK8lSZbpUma7S5KxpckUrKdK1NPFq8sSycEmVqVq/oNBmazayIbi0Lk9en4sidSk2VYJxOX5zLQ0Y84z4BdXqKfFo+PJCjEIRN/cpcPSJ10J/yNrGqcWx8M7Sk+8vft9dZTfW6j3f6Skf8ZeMhUoXY8QjYUuDYerFKIX0rAFfIgiaPzI4Z2kuXGWPFYgDABAJLVZicgqkpND//CcYGYnUGpyimXuFCSp5IzLmcZuonU2jqk9+qXHUs3U29NVcWNt0aENPYGNv0IBE8H466t1U9IQ8cUgS9/BzSMFz74rewAcL4WXDwTcHAnKeuHk0nP9vD5f8qk9Hlx+Lq3NLavJMbPSIqXGNrHKJa3CPv+8eXu4cXe0SXeMSUekSftNJWOkiqHCJLXcOv+EoqHOLrHH1vWLve8U+tNRRWOWSUe+WfMc1o849qcYtuMTR96q9zxW7uDqXK20+N9/45rV4R1e7+BXZJ9a6lHT4NgwH9UsTjEQhZrionT+lkyQqNBlT0qQHPSHnmjxS77jfbPHvnYyQK+LESwLJslCuPPVxMrrgecCNV6F90xFqVdzIfFxTd+jwgkC/eU6lzJr6GNR333W+PXJjKR3pzqyvJctWItdWc3B8DqdsRMcHkJ9vevUKU6sJm42VPXMmfb87jrkwn4Eewd74I+ak3ucfjiheb6HRanm0iY0y98FO+0JGiLNHB4nje+Ej4OyhAAAERAR7G+2jLtkUk6s2E8TPP//8RzLxX7K+Yu5wgmB9ZwEABEHiOOTklHvUAUKIixoQb/WxP42lKJo3COG6VbwHPckN2sMZoT9kGDiCYJpgvOsUjuM0OwYLMdcTu3UY11v0O88ZAAiCICGEgGDkPwjuC1VokoQjI/DRIzQ3B4k9lSmkTWB5GUVE0EeP7rx8pRwZ/Jjl9zH20EDKycn0IwPJP/SeOtQW+01N4IHG8G/vhn7bHHPkQ8LB8cwjfcmHe9OOjWWfHMs+8S7ph/a0w58yj7SfPtKafrgl7QfRPf+lx36ixyEjd0PeFTi0nDnaknt8qNlLNh+j1adsbZ+x0DU2890vltrfdmsI4sGTpU8u7bILg1OIqPvRcttmqrCayi10qYUuMVHFNLpuo8stVJmVLrOZypjEwma6ZTOVWukrVuqyhSqwUPkWMn+XPq/bvlnYP1zW3zApiRfJT62oM9TrOUp1lkqTJVvNVKqzp6Txw4tR/QuR/QuRg+KosaWoOVm0Qp2mXs/W6FK217NpY57NUmQlzyuno2Y/BCx+DhFPhYnHwibbPKfeei30+o8+deu74zjR6rm8GD7W4tVTETb8KG9ltE293KNceqeTt4iGsibeuq3ORGkWomTjyQRYgsjCG/tASGCclBfwc935cTeAAASBW6z41hZ8/568dw9XKJHZjOM4yWAwzOg0SAAAed0ogcw6tLqIf/isrhvUVH1cufB4Mqn5c/zbqYjHIwG1XYHtoth3y7GPZ8Nv9QQWfwq43BlY8CEg771P9sugY88+/un+++Qa54Q7bom1bol33aOqXAR3XOPuukVVuUTcdg6+7hhS6hhV5SK85y6oco0td46rcUts8oyudAkudfK5Yu9XZB9W6ph0x7XgqXdpq8+NNt+qd/4323zPNnkKbjsHX3dIuONS3xv0fCKidiD43GufqErn2AqntHuuZ5rdr7/17V0U6pUJU23e8x0BU/PRzz6HFD3zufbc72lX4JvB4MGpyOmuoIGHnsPPfRfnot+OxRS1+jT3BC1KYrY2MlfV2a+GwydEp7Y2zxs2r+mk6atzyaszietLiarZeNmscGkmYmWuyGg00rQJkBTc3QU7O5Biu4+Am2m3v5EAufuYYR0BJBiAHnKFI+b1Ye4VgANGb3H9eqlWt05SFMmNtMNxQHIhI+MdCyD3snMg1l5lidVJ8L7XJGsAxf1sgKuDMQVMiqb/1WYef6x/+/oKIQQAASEBAau7AZBAiGL6AQBnZ5LwYQjkKs78HmJGIREMmk2wZpBMMLjPOIyZw4UxPpH85mCKDPvGaQAICRz/Xdl0X7zDKXQAC4lTfPsEAJIkmRCGpbYpCo6PEV6e6OD3oLISRyRF0wAASFJwaxs8aCKcnUx+fqize/jp/acxdq9jjnYlHJ3KOLZ81l5x7oQ8z34s61hT2IFKv7+W+/ylyv/rD0mHpZfsRzKPDmcefZ98+FXSoZ6sI52nj3TmnJgsch276tB7zaOzxKW/2vtTqUdLzrGXuUdf5h77VO68NBal06dubueYqHKbhe1PfLFW/7ZTrt1uKhwef7jQ9Yv11q65/Iul7Ivl5o/m6xa6iEJFVvqWjb61Y7qxY771o7nsi7l011RCUzc2jBUYuI6BYhxct1AFa1sVZSMjzdMv5eqUJWX8rCxRoTm9sJIkU2VIlOkzy4kSZZpckzWzkjgqEYqXExcXIte0qRDkWU23rXQNhhUSxBUCFRkN57GN07Lx6KEmj891zuPPPabeeo09DR1vSV3ouS4Zrp/tvi0ZqpFO12mWu3UK8daGHlEW2vyFMv2EAQozqBZHrs/1BsrmCgzqcbSsZGbcMLwmKwPGGYcxxoAI8HsJ8AQ9RaEvP+GIJBlzbISMRmzPpJoLLHAASZrGDAZz3X36SjF417rV27GxOKBc7F3flIpWP3ctFjWMhFaPBVRMBFRPBN2bC7vZH5T90vdsq09Oi6/n0/vfPxqMqU9IqXNKqHET3HYRVLjE17mlPvaOv+cWesMxtNQxtNQptNQx7KZTZKVLfIN7coN7Qr17QpNneLlz4DXHoOtOYTec0us9rr3wafwU3L8QN6dIXVxN650Tlrb6CipcAq45nLrjUt3pf6836Gqrb1azZ1y1S8od11PVLtlN7iXtvqPSOLCRK+2LnXsdsjwZ1jsVUf/Rv2cyYWMzT6/Lka/EzXRHzjb6qvpiNrRZn2aETT1BHycipXLhui5NrUntnooYnj9l2Dhj2MqzWapIY9FyV8xgo9vwS//J9/5THSErc49JagfHAaLYt4P5kAlOXcGTjaz6mqTBPnUb91LzryTLynOEK8UwUdevl2i1Oq4xuc8/nANqIWdDy1QmOLodcKAKvV/Czaq+uK74fh9yACFt+te7BP6x/l3WVxzsDCEkuO4FZcQwxgCS5MqITEDHAAlsqkGQOAa4sUjM76zwB+4LUiBBsN+Hh5Qois8/mPyXSWX4PcQboQMICYKEbB2MOSnY78MY3zI7G2OjHsD3ThFJ4iRFdnZSh39AlwuxuTlkMjN+BhgiCa2OyMg01d+DsuXZd8/a0nxbwg50xh+Zzz6uzHNQ5jvKzjtoCuxE5483hB647ffX2uBvngpPjOY6qa44D2UceRd/6H3SDy8SDj0UHLwf892rtCM95+3az5xsO32s9fTRljMnXl048eHSib7Ldq/OHHtT4DzTHiRXxWv12RRZajFV2sx1NnO91XTHZrr9m+2m3th4fXS0bHxkQP52fv3xGn5Xg9fS5M1fLUU/mYt3TSU/mkus9E2aKtsG1S/E7YndU8k9U86fZjMHRs98HovpngjtWKib7ID4he3trI2t8xtb5zGsYEVzelgUMySKGVyMGpPEytZOq/Q5esM5hBViGxcoWLxjrrGZ6yz0HRy/sr6ZubmdtSqLk4yHjbX4fbph3375+HBzklo6gBm16+OD8HPvVnc3/uQRaLgL8vPI4lLrmg7ZdgAkSJIyIpJSrJIV1bDrg04xg8nFpivXYEAglEggRfPzCZhZzezETQa1ZI4njqDnh3EiivGSIznFDzNdh80tmAokhhDS6VBePnHsGO3iSrp5mnwCaCd3qvgmTZi3sM3x1TcP59LqJqKudwfe6Pe/9Tno4lu/3Jde0S3XDjwajKqPS69zTL3rnlTnFl/lklzvltnsIaxxDb3hGHHTKfa2S0y5S3S5S2iJY2SZc9oDz5znXsIql+jbzqGljuE3nSJvOWXWuz/sCZ2QnlrWZGg2sxdVab2LCd3zwpvdAZkvfCJvOSfXuZa89rn7KSDvmVf6ffesh+71A8EVH/xzmtyvv/cTKeKMW1n41pkt1WnNQuLsnKBjInxEFKtbzwCGAsxYqFecUffHqGfjV5VJouXYwfkokTRONCWQzEbJlXHT4pi+6aiF5XilKgnDrm2rLq4PCGYfuXeWOXVV2408CdHIRwGiKYrGAQ4RggQ7mIhJ1vcSdGZCAU3zHy/BjR5i64esD7mJkzuwwAuXW7B6Cya8o2kTc/0YuHHZBDfOiNNbUCxzz1KXGFMH4+dSMH8pU4QgWAIT4Rhuov/1g/D+C9eXL19++eWX/+qf4t9tfcW8rkzuyZkJsgaQFFc0BOyIRPZxsjEjNwyDq4RyKQjgPOi5EXts8ZGV5LDRIuCcBiBBMHwt6wvGTmZn/wsTjECC8cen+XSYKZTta8FBRmPIAr4AIorG1tQwN5c8cRw9aMJNZsr2IzTZSNuPlMlqVCq2Z4Yny3M+Jdl/iv22P+nobNYJXZHzRrGz/qqd5orT3FmHp1HfNoQceBH97Yf4Qz0pR/sz7d4lHXka8+398G9exh1qiv6+IfbI/ZiDD2K/eyD4/m7Md83Cg++y7F6kHG5OPjRw2W67yWO50uXdhROTrX6yZcGaLhXCQjNdZjXX2Mx1VlON1VRhM1f8aL4NUfWosu3q0OSRD+KDH0THOsTVk30Lm/Uz602zmsezmsdvljoqRodCOmYFHz++nr42KM0bX70i1l5dXi9a0pXPqqu3jXm44czkcqJck0USVxFRJFOnj0pip2Rxs/JE6VrGpCxOupZKwMs75vJdS/2Oud5sqtnYzl/VJKs0iaq1+M2N01plsmggaOyh64cip4HHRetqFUlZ4c+/kZU1tKMT4eNLenqRHh7I3oFOSDROTOK0GSHSiANksRoHh6C3N3XSjvIPph2ciO+/B1eu4gYjJEmeoKe4WIGD7iDgRbwQMcUKHLD5IkWzQk6c3ZlsxEAgxJYpKAo3YpQRMyiUcGIC+9hJPHhAlN+2fPgAEImQCSFqC9swEpvts01X2v3z3vpefOVz5oXfgWc9vg3FqbUOybUuyXVuyXVupx945jz2Tr3nFl/pIqxwFlY6x1W6nqpxS6xxjatyjat0EVa6xFW5xt52EVa4Jta4ptW7XXvp+2oqak6drNjMVGxmSvRpH5YEBW99izr8C3sCs597x992Pn3Xre6Df8dkeEN30NnH3hlN7jc/+tX1B+Y2uV976b0gi8WxHIu55Iu12kxWbG/nLysTxdJYiShGoUpRr2arZuOm2nx7a+37G53n+vyX5oPnBwL7G5z77jotjITK5NHSlehluUCmEK6pkyB+DupzdUNRfeV2by6fGHyRt2XcIknaiAOICOZ92es47huOiXF6Kc5P+nesPBs+EiTDyhv3sfK83kKj0VK0iTea5Vl5vlPIgy2QIIwYBtk3l+ZMBnFWbwEhEwrspTI4TlI0E2tardb/HWV3FEXt2Gz/1T/Fv9v6ij2OIcFQzNyxjiN2HArBmssDuOdBzxHQRlYrh7EDtlhZBrG/Kc1ZvvBFUq4Dxg8/QXunPzPxm2TpOoqpVOBcNIRje0N6Ma4Oxh8iAECGfeINSCir1bgiB3Fx8MIF0mjYks4bxaNbonH9+Cf1o2sLZ9ymT/0wnnJ0IuPYymVvbbG7vthx/ZrTSr7d+DmXp4Jj7+MPL+YcV547vnL2eGfCwZexBx/FHm6K+v5exHcNUd/fjfyuLuJgS/LxiTPHRnKPvTp1+E3SoaEzx99mHGmM//5Jyg+Lt5yIZk9JudN0q49MGqfbSDMYzkBQSBIlVlOFzVy5Y6my0OUUKjWRxRaqhECV26ByG7uu0Fddm+g/1D7n1dF7vrstp+tN0oeOa31NrdN5k8spc7JTk0tx4yLByGL0iCjKsJWNwDkCP6/SZk8uJ82sJG8bLui3zk4tC5W6XDN5y0KVEbBoZkU4KomSrKUCcMVElWH4NaU2U6qKU2rilQqhZCpkacRfMuG/POy3+jl6sbNsa3OLttgwHFJWGzk9Q42M4HPz5KIIzC8QqjWAAwBYvoVl50kKSpdhWTkZEY6EQuzpM5JAkHGg4wl6DOO8ZBhXUep3Q9PY2iMzgAvxfqU0dxIBgp2wwuw6wNhZIoq0Wo0EIs0WnEAESREkM3QT4jgkkYmyfNkgYfmbCwl37FPvuqTcdftvj8bDGrKy7zlkNXlk3HNPu+eWed89uc41pc41p9H97EOPrPvuWY0eFx95X3riVfDc59Ijr7R6d2GlS3yVa9Ezn4ddQS+HwtrnYxvGI+8Nhj2djGydj2pdiL4/F372lU/GE8/0hx4ptS5nG90LHns9+Rw8KIlt/hyeed894Y7LmWaPyy+8zj/weNoTPCcViuWnltdy1Ov5RqxwY/uMUpE82xs2+T5SLkmUTCUMP3D7cMv14+2okScXJj9eFk0UT3TkD7Xk9D2MH3stFE+lL00lzvX5Tfd4zvb7L4wEiWeCJp67f7zhNvrhjn55mX74CL5sQSTF9Id5Uw3GBQrDWCcPXpPENr05uJntTwD4e+kSyR/r/Oy89XU9gUjm+mFLUggBDobk+ois+pqR/ZIUzVD2Rja34LyCCIIgSQAIiqT4WUyMLufvbUL1/+L63zEf+v9ZXxGsmgHwFl28kSSTE0C0lwewxzFk81OSonAcJ/n57Hse9AQbyJAk4DzoeWsaHEIGWCK4uYlMsYIiKcCVpAiEcBwSkP+rOTCXbblD/jLjqxlME569zABkIhSConD9hgmH6vGBgXS3geg/TcQfmDr17ULaQcnpI6LTR2S5x9QFdutX7HVX7MWX7LWX7SSXHDpTjo9kHhNdcFm9aKfOc5o/49Qa813HqSPTF93Hz9i3pxxtiPqhMeZIXeiBZ4LvZ84dV162n73k3Jfr0J198t3pY8/TDr9IP9J1/pj0tsv602D5sHBFHq9eT1HrkrXrGQbDJURcp1EpjhcBUIyI6xZThc1UgcAVnT5Hu55j3D7/k7kUw67MraROrySNiBP6FwSTy3FKbTYBblroOhJVY/gt9cblMXHypDRhc/sshQqkaxmzK6mD4jiRMnV986xqPceIXdk1VdLEDe3mWcla8oIiTrSaLF5NVemz5doUqSpOqU5Y0yRI5yJE3aHivrTlpRKVskkz/wrb1iGKBjyITNMYIimLBZAUpGlI0zgiIEc3sgQ9gJTFilM0stpw2kSYzIAbuYzzLnKslIctiPOsFAB7SQanrMTRXp9zT9/LxBaQQIDvlrGhBgkgAZgbhYN5GItss3QZTc69n3wWU3kk5a5rSr3LiQePjze/P/8kouC557mHnjlN7ln33bMa3Queet9+63/3U2B1e8DN1371HwJeDoS0Dofc7woseumdftc9t8nz/qegz/PRo7K4x8Phl5555z32PPfY6+wT70stvpff+Z555pVQ4ywsd86463aj1be6w693PvbDXHTxW7/EWtekWtfzzZ6Xn3jlNXtdfORV/trveU/wm6GQjtFwmSpRsZowOxTW3+TZU+Mm7gkV9wYONHiMvao2bhtJkw0bmzJ3fNru68fGh3X9Hav9rZrZ3tW5zvlPtxY/XJ54dXauPX+8LXuivXButE0/MmLKziH/+heq4ja2uUVQ1N5kOoJAvHSJjbRYqTb34nM9Qi5w5M1GWRcGRjFHkuY9vYWWomk+ROP0FjQAECIOcmF73QRfOv6fWXm+dcF0VjC2hLWzs7OzY/uDgPo7WV8xDWqmQ8Das7CPk51CheM4Yt9AlqbYx0HhBEHgONzjFgAkEElwpsGAO9w5QIJiLMmYDISvRLHddcDeW3yTAwcQEKzl5J40lB3ZyNkGsN8E8XQvU3uFbKoESZMJWn9UdT5+H/71o9DvHgUdeBj4dWvEN9MZR6YyDy9dcFIUOksvnBjPOjqedUR28YT4/PGelIPDqd+NJn87JPxzd9x3r4SHX0R925FweDrnhOjc8Y7EQw3h33xIO/4w+tva0G/rIg49FhzqTD+2XOKrveW1esuz76rXXKmz+r7/bK3f5LPQNfFp3XqmUp2g0iQp1afUulSd/rRKky1RpmjWL5CohCJvbhmL5OpshSZ7czvPaMzXbOSuajNVumwCXjcYL69vXjRgV0xUuc1cbTPX7Jjv7Frqdsx1EN4SK0+LV5P1m7liZcq4JG5mJWlmJUmmzgLwsokqMVMlFCo202UIXddvn5drUxdX4+W6DM1mtlyToFTHrUgiJSNRKlGzTjyKd3+i7jbC9Fy4uAQomjWHIFlwgKWfISQQgUPIYc0sFMfq8xGJQwKxSn4mekC8xzW3WwDkgQjAbgbABRCsfwx7PJHcXGiwV6yABBfTsKcYE+XQFNvEAjyySRAAAOJasS3ulEgyeuZx5Kk6x8wG19R7gQeb3/zw6MXZJrecRrecJo/sImq9uQAAIABJREFURo+SVp9nAyEDi1ETstjhpZi+2cgxUZRUJZStCcdFkW9Hgus6/POeed946/tpKqJ3NrLouVfBU897nQEXmj3PPPQofu2b+8A9vd41+Y5rSq3r2QceTT1BI5L4FfXpztnoi089k2pdzz/0vNnm+7wv5PVg6P2PQc96Q6YWY9Wr8UpVvEwZL5qI7m/yeJHzTduFI313fSZeRC2N3EckTZqtOIDE1SLSwZ4KDUPHj9PunigsgiqrgJsGevdXRFmN2xtGg2FbqaB6esGNMtLNjfLzJT98xAAkTSbmfYGcphqy0iUWdiIpCuCsrp4Ny7igkOFNmPdub+w2o5MA0GKxtLa9Ki6+rtXqSIrat1sAAffOBOYp88kN+Xu9BQCQRGxfnfkdIYovS/yDBeb/AOsrXp3AhOS8io3tXrD4BODDQL4nwXjMYwAyYAMkEIYBPuFlEAhmEyCKPXEYtyjW8palm9jKFQAEpw3kvMw4JAORbFGb6bGzsC83mxeAvQIaAfe8kffob0gAAKWNl8di/2ko6XB33MG3Ud92x30vzjm2ePbkzCWPqXNOgxlHW2O/bww58Dji2xdR37yM+Ofes74TTaWyrhdd9dfqIo7WeP3fTUF/fhp54EnEN3eC/lYfeuC54PuG8G9qQ7+5G/lDbfjBh1HftGccHT13XHzVqT/fteuSnajeT9sRKR+OWhMnGLdy1tfT1NpTa7p03UaObO3U3EqCWp+zsXUexwshKFrTnVOos9bWc1Z1WRp9rmwtbUWdLldnrq2fU+vPGY2FRqwQw69oNs6pN85pNy7oNvMgLLbQ5ThetKrJVmmz1frcze0LCBRg2KUlVeaCIl2nP79puECiYqvpttV8GweXNRs5K5p0yVqiQpOyvpFm2D6tWRGsLmYasBXU+pY6dow6ctgYEobPzUPaxDcSuIoQzVGPEMK9ygbkCHrEj7qEBMGC9qw5HQAQ4IDgfIQ4jQ47DYVhZviv5E9/RpCP4TgkIL8ZwL60lX3KbFGFU9gwhiKIhIjESZJoayO/+dbw6NmT8YbsJodLze75zY5Zj+MOPhvIfpZT1uZe9MLrynOvhk8Bk9IYiVywuBC9JItdVgmlq8KZ0TDRTJR+I9dgvNCzILz2yufWW9+B+cjJpeibr3xK2ryfDQbf6QjIf+5d2x1U8Mw7scol/7F3Y3fIy6GI8aUk3cZZpTa7uTck457b+WbP6vf+zd1BQ3ORa+p4qVwokQkkMzEqabJiLV40Fz342Kv1wuHPzYVzo+3K5VHZ4igwGgiSZrIuSiJBo6OwowPdrQc1NeS1a1hdPdrcwhmoHZHIYqPEEhQTS7i4kBcvIbHYaLZAksL4VJtJ75ihQ9ynRxCIy+a5V5XFDhGf9HMpCESIxDG2AoFI0mQ2v2xpvX69VKvVMSkg5KVUe7puxLLykMABOwKH11vgrFSbuaUgBJDZOTgAAMB/yyyjP9Z/0PrKiGEMogoZGwYA2NIwQWLcsU5ynQzmsCY4UJUVZwK4TxfKu0URHFzBBoPc9wGIYuvdfETJ9dI5mI+iOeaP3Z08QLUXObJhEZuI8NVPuE9HStE0BgmTbUe7quy/mTt5wX+qOP5TquNQwjfz6YeUFx3keW4LF51eJxxqCDpwL/jAbZ+vb3r8802PP3dV5qklCzhBkpYfsbl56WDP55f3XxSmVIcerPD5U7X/X6oD/loZ8HVN4N9qAv92J/hAQ+TBl4lHnyX+0CQ4+PzUodb0ky25ri1nj0/f99CKkjb16dub6dtbWZub57YMeWr9GelqonwtdXP7wvrmOZIoRkSpbuOiev2MfvuSXHNaoz+DGQuMxjylJmNeLphdiREpEmXq5DVdpmzt1LIqfl4RP6tImZWnTsmSltXZ6xsXMGM+wAsBVgDwAoDn6zfPT68kTMsSFpXJyvVcg7FwY/vC2noWicqMeJFkLXF5LW5jM5OE5wksB9NlQbofVdSS/+f/YaipQUYjhBAQbEWIeSIstYzYeZkQsGUNnnRgGxIsRUPtjW1HJOIKlXxwytPPfFxCEIjkzy+2QkUg1q2S7coylwTO3BhsdMwnrPzQX8QlxAAHEJhMcFVF+fqaE5MVq3ONvdklrd43XvnfeBMR3/oy8U1z+6DP096gx/0h76cj5mSxirloaXfwZHvAVE/wdG/w8mD49kqyBZUg8nrbeGzpG59Xo6HzK7FD85Hlb3we9QUtq9P6FwRXX3pda/Eue+2Tcdet+IXP54U4hTZLpz+7uZU7IUm8/Nw7t8mj/oP/0HzUlCRmdjlWshwrXRYsTkQsfAhVz8fPD0eNtQV01fhOdTQYPn8mK2rMj5/Tah2kTHxTB5jMmNlC7H7Bv/wEf/oZ0Cbek5W5riFCxMaGcXgYLIoQDjHatNdMBpDVrBAE09tja00E4ll5kqI4/AkwuQUfnHF6C5pn5ZkP2Wy2MnO5tVodRdHMXU6xIwxIDMMhIhhWHnL6J8jlFnw8h2Gswwcr8keIaY3s7u7+I6FE/zDrK5Kdew5xAJionyAQhznTbJuRU1+zEh4urmT6zPs86NmIHnKtZoJlmSgMBxTNQnj4HurKxDtsWsMjWEYjRhAkzulLmbyVSRqYQ8SI4RAh5p4DACKWjCIJTssNACQgwo04iRBOIGDEtJOjeMcbTU+XTrY0//Hl27zExpADjQFf3w/6usr3L7c8/1zu+c+3Pf5Hmds/tRVm6DRa848/EyYTkEhNkRGWqBhQdnurp1s23NfdVPkgLaAm6Jsq3z9X+vypyu/P1f5/uRN8oDXxyMf0o905JyfyHSTFbrIb7tO3vcfqvedb/SQj0auqpI2NNMx4yWC8pNQkqdfT9JtntwwFBsNNkrit38qTqlI3Dflm6tbmdp5u4+zm1gXtxlmlNmvDUKA3FIhWE0SKeLEyQaJK2Ni+oN/O1xsKNwxXR6TC7rnIQZFQocnCDHmbWxc2Ns+pdTlGQ54BuyRVp45LYyaWYxcViXJ1ypbhosVUaabLtwz5q5okozGbhBdN1HUaXjEYag0D3bSHF6qqghYrJCkCMo5vDInPke9sxEBwxzGAEHLAPgs7MakD5CZuskf8fl85ijbiOMkGlRyyyUzcZKkHEgeQ5uyN+UiCmYxCECR/DzHmo/geaEfwWSlLixIIWW2GJ0+or/9qanig3Bj7PJfRMRo6MB1yufeWw7t+6VJ032TEx+noCVnimi6T3s4CYsH8U5/eateJVh+DKsdKlxoM+VOy1Nsd/g96gyclsWu6pIUV4cOegI6psAlJXNX7gOtt3nc7A5p6ArLuuV186Pm0L2RKmqjWZYvlSc3dQZefetV/CBiej5IsxYqnIsWTkTNdwVMdgSPPfUce+o6/8Ou54/H+2tHpj3fwD59I/0Dk6oIC/OHbd8Bk5iUIkIOUWOyVNhkBZBh3CDmVK4Gg1YZsOziBEPewjEacN8jhpEuQbSSwxmsYD5iA/y9WHpFcAsfrLWiaNjHzLXTrepPJxFmJAG48Gs/KI7YMRUAuLmTjDwywblGc7gpBSJAk+fPPv/z22x81qL/H9ZXFarXabDabzWq12XZ2LFbr7u7u7u7uj9z68uWn3d0fbTab1Wbbc4vaT9Azkm/AzlDiBT5M2LL3wkMCkftMjzmCfo+qZspQTE6AYdwwV4pJFABgHccAgJAzT+Z2JxuB8qgVgRBAJPo8gAoKyIYGlJZKOruYPDzo+rsAA4R1Z1233vXgTm2Mc2XQodt+ByoDv6sKPVwVcvDJ+VjVygplMuMAIIqC63r05i2Zm0M5OVJOTqZYIWxuXluYXxjsarucdi/mRG3YoZrAbyq8/0e17/9TH/LnRzEHhs8ckV1zUtz11HaFqHuiNZ8jtuWn1PK0dW361vY5A3aZRLcoVKrfzFWvpyOiGMES2VqGWHlKv3Vx03BhY+u8Wpej0KQvKBKWVpO3DJcJeH1NmyxeixOtCkSrsau6VK0uQ61J1q1nLioShsSxPfNRQ2LhytppqSpDrctZ0+bq1s8jeBmAAoUuc0ommJEJZ1eECm26EctDRPGWIV+hSTIasih4wbiRq16Klw4L1xY6ifsPQVk5uW1AtImPEGmarRUw3DOLr3AFScbcxYhzxDMijUZmKA2+l7ASe0oatPesWVUN4irmiPWSY61cmGdtxHCaNjF6C5w9NZnWGtM8Z8fvYBjGX0VMcwVAgolDMJIkMQzkZFPffUe0tACklKvviqXCdzOn0z/2dE1cnZ6LeDceOr4Ys7J8akOZYVQkqvpC+2679Na5ioYiV5XJ87K4F4NhDT2BXbPR8zLhqu6URBX/ejxkYDGybSSkut2vfTxcqhTMLseWv/G9/MRjeD5GoU6Tr6W8/Bxyp92//kPAi8EQkUy4OBTeV+/eUer0vsju3dVj7aX2XdWub64ceZF1eOTFDcPrV8jRiYyMoJaWjAolbTAwHDqTTzPHOuN0sK+ZjLFzKfjqK2TCeU7UwkFKTDOA4Y5wzqDpd6w8TXOsGpsgYlzlkI/kWC6WNVwAJrO5tZVlokiSYvUWTArC0W5s2wNCRr3BXAYs6cCopnCcF2cwZ8IfKcXf8/rqf72V9Ouvv1K0CQDAMNEEU6xgSG0Mp0gKx3mDYsSkIIxOguZM6vncgu+5AQARohDak/jxQyx4FTfi0hqm6kVSNIZjHBOF9vmOUJy8CAEAkcmEjU/gwUGUpwcRGQnLyuieHlwqRQRBkBRB0YiktarVuf7OTw/ufLpTOvLy0cLHd5rJcRNjSsNMiEQkpCijEUNKJXj4kIgIJ5OSrBodZrIQBLG2LJlob+t6UNVy4/TTS5HPL4Y/yvF9ctrzebbHm3zf6Seh2/MCsBqnFsUsj8aqRMk4ds1iqrKa7uDY5fXNXMyYR5PX1fqzMnXatuEiAPlG/JIBu7iizlhQxM2vCJZX41fViRpdslIRLxZFy9fi5Gtx0tnIpbEw0VCoeCRsWRy7uCKcWBb0LkR3zkR0zoRLVembWxc2Ny9sbp43GvMQcQXDC1Tr2fOKuDl5rFyTZjQWAlCi3cjVb55G4Lx2OW551FcyIDRoZiBBA6ORYtvaBM/jM1kFxRH0bIERsaAaT9BR1D5fOc44kiXoCQLj6pm8ABPHIdtuZTV3gMlamO/DELdMbRNwtRFmS7CVcZIVA+9newAL7AK+AkaSJEbTlEKB4uPpx48x2kpS1Nb2gmztwa3PH2++b5ROBXROhI/PR8vHY0XvwiYe+4498Gq/Yvfuqt3k22C9Jk2lTXoxHPpsOGxRmaJQnJIsxy4phQOLUfMrsW/HQtvHwxSqeP1GklyT9PRzSMFTj9cjocq1eOVa/PBi9LQkdnghqn08TKqIVy0mDNz3epH9w4PE759kOrw4c+T9dbtP5WFTnx7jIgkVEko5OdGzM5jJTFptEJGAGYjN2WYQe2MhcJL1zyAZmJXV3AFIEIjaZ+nPJOsMU8Bp31gHDr4lydqx8EwUZ97Hf4wc/czOOOJZeU7LXarR6miTaS8uZMWYe6w88+4yb9MeK89tJyOGURRNkhRJUr/+kVL8fa+v/kVf/eWnn/jiMkmyoQGj6cP21aZZyIrtdyGcO9YRG++wBD3kmhD7O2kAMiQ+TlFs1EmwfmcIB5DYIzL3xMA4NwKW11swsQyiaGxjg1xTYxiOTGYckZABvRjig6KQAYNv31nu30eFhaaCApSeTkdE4H39wGRmIjVmiyPahCOStFhxI0ZoNNjWFknRACJEUtBkNqk1ZGcXGBndHh+Vtb+R9naKBrolY/3L492SgfuapauquVT1QoJRn43j1y2mqq3tbJUmYWv7HIWKtwyX5JocAEpxrGB7+9yW4dyKOnVBIZQq4pTS2JWZqOXZKIUkVjIROfbMZ0UUK1uMmXrrP9zsOdzsOfbMe64raGk0XCKNnVyKHhBFdc+Fj0kEMnXGqjZLs56r0edubJ0nYYmFrtwyXFDr08SrsVJV4rax0ERVEbCERJcRfl4nipENnd9c1xCUCWcOJjYb4AfRAEDwdQkIeXyFYdIokqtjsH1ONoHgPOA4iprGcMikHSSiMAyHEHHXD3uU7GtsEEZODMxfP/tUY3uOpAz0iWE4TZv4QIH/UQnG4JpAOCIpAhm3thBF44CgKDNJkv0q6tXMhHwyfmEhbFEilM4JFt4EtV+x+1js0H7V7vWl4xOvAvXKdO1a6ufp8M7ZGK3hnF6RsTAQJlqIlsgFy6q4EVFU/1y0Wpu8sZE+LhHe6wwof+vTNhI0Ox+xLI6WS2JXV+PFSsGcJGa8P3ikzber5mTr+RM9j0rFw58GHhdPtN3QyJcI2kJuG8n7jeTICEZRTLKFOJBs30hUJmvfuzWZ6i7kZ5Rylv57TWnufyT5PJ7hoHhLf85kmqJMGKeDYR4H9yFz/Sc2lWEb5gBAk8nc2vrqWvF13fo6IimCrwpwiT6TDjK/2J8Q7vfzYLsgFouFqWT8Bx1wf6x/x/Uvuy1++eWXPS8msBfU870vyA5r5LAoJv2kKB7MRaxhLQQAIrbNQEK0j9Ljup3M/sYh4GmN/wnZ5KJODuQgKRwQfC7CVjMoGiAKsoIMVh/EZPeE2YyvyNGZs5SvLxAIqJRkMukUuHrVJBJhJHPhcaa5gMU9IUkChBicg/0BfvyC2l6RBw+Shw6S9vaUpxcSCKi7DQgQtHUHkmaCMBo2u/SrF/TaDK0+fdNYsomat/B6g6Fgc/ucXJMFwC0Slur1Wer1jKXVRLFCuCITyGajlwdDZl97jL/wmGkPmH4XMPnKf2k0bPZj4Ngz7/46165y5747rkMPPcde+sx9DBQPh0nEMSK5YF4RNy6NHVmKnpbFTUhjx5Zi5ZosRNwgQDEBi7eNF9bWUxSaeP3WGUSW4jCfgBfN1Dlss8q4tUEg1n2BfXDsCGVWdbEPX0HMs2N5ZcjyDrxBEM78KTtFmUWlASAgQeIAUFyZC+y1wVhra8i5W/NxMavlJiAGAAERAATfpOX7pSxEy1HazJ8iktwThwKIEIVBAuyLlxFtItbXKZFUt/hKNB0nXo4VS4WikcjBeveOIvuXZ441Jx98lX/s8yPP8Xa/+ZHgKVnMjDR2eSpq9KXv1Fu/+c/BEnGsbC1pQiLQ6DNx7OywWFjT4dfQEzAhFahXkkSjERNv/Ob6QpSqeKU8buKJz/PTh5pO/TD4rolcFNtetqJ1PUGbIMGZm1ltOElSFIXvu/MgZPlxBj0DkGByCwIhjPuHMB1EJpUnCESgvdCe/5CZlgD7ITM3816xaI+VZ0RLLFFGcHJdwLPyezQjQSCaNrW0tJVcL9VodRRNA3ZwN8ub8L0lvjjMNKh432gmy9nd/U+6JH7c3d3Z2f3y5Y/Jev+m9S+7LX7++Rez2cyJ4BDAIdzXqOQ7V8w5wsQgzOkP4N6cIn70LsGNS2QYbWZj8fcBzdsgM9oiiHCwh2wCzlad5ConPDdFcOa1BDcKGAc4wfkY8n1XgqTgxhZalkG5At/YRABgGI5+/hmnKDZB4bWBBKMaY6XjXI8OAkhgiCQUCvzjR7qpCbt5k6qqBJmZsKQEbW3hrFidhoRJrXygkgmU6xXb68NofNS0Kl5fb5YpExVrqQAr0uuz1rSJq2tJ8tU4uThm+q3P2FPniZbAhQ9nxp4Ixxvdh5s8Jtv85j4GSnpDdMNhy22+XbecOm449tS49De4DTZ6DD30mH7nvzQSLpmNEsliJmUxs/IEmTp1fiV2SRmn38w1GPJxUGSmygCWZzDmrSpTZCKhfCVetZqo150ybl41bIgRMgEAGTUc5OYP8jMG2JSOw9uYnA9AiHgZP3d57+NemDueAtxAmz3dBvcZIrbyTuxZRkLW2ppXkGGAma3GJiuMGhmHrK/t/ruKQAhn6h6csJ+/7Vgwl/UWI3CLDXZ3UxERcGRIuXhTNBi4tCQQiwWTT/1e5B67G/2Xe4LvH5z69nXe0cEH7uLpcKU2TiKKmv0YKH0foOsL3hAlaBXJa9qUJVnsmjZZpUsbXop9NxHWNRc5r0zYXE9d6g0dvO8x0uyxOBwqHg4bqHR5mvFd7+MbSCwxBYfQEeFQoyVtNgb/41Ex1vuZE5RwmACE+/4h7KtE7qViBA+1Q8h8YuyLs88/nHkfIMF5hnMu0Vx1lwn5EX+486EeZGF3hOGQpmk+BWG03MXFJQxByxG3nKs5J8nkKmAE3+vCWW0gvrv7n8HI/vrrrzRNb28bNjY2jUaMouk/WiP/6vUvuy1+++23X3/91Wq1soA8QoCtCOEsVsvhDSxZwUFK2H5rGs5UgNnK7NXCpyD8nFc2TmFyYZbaBjyvTbCT4iErBd+zmUKcsybbL2WvHLiPAuTfQwTNZpymIUVBiiIY7xqSM+j/veM6Lw3jEC/mMCUAScGdXfzLF/DLL/hPPyGKRtvbuBFDbNJN4wQJgF5vmABTw3T2JeTigr/ugNS6Sluwuhar0SZptKfkS9HioZDF/oDJ194TrWnizw2byskN9cq2Rrry+fbMc29Vl7/krZ96OHRXn2Cai1j/4Lf4xGP+mdfkQ8+eGpfeWpf+e24DTR7DjzxFw2GSpRj1ejqNLm9vZytX4xSrAp0+a9uQT8ArFLgItvN1skzpeNRsX7B0OkItiZZNRK4r3xKkjaBp5tQGnLZmz+mPn4fD1T2YIgPgEgXOV44xBEQAh3wxnbu7+WoJG88izhYC52Y4M7kIDgBN/86WmDuw2JIU99ABi34yg1gIxraW3J/j8vwuhuEEi1mTGI4TP36BHz6Q//2/w+ctU123Pl07MvUqQDYSLfsUPP8qaq6jTjE/NtJa+y7PfuyBs3g0VLEWJ12MmmjzkXcH6aejjZoMw/bpZVXcwmyEeDpiThY7vBS1JBOK5qIWZiOXZ0On27w/3XD8XO8+9dZv4L5by9mDrwqD9Cti27Vi8ugRw4cPgKQok4lPrfaLWnhCHeyJUbjKEtqz9IfMq7QX2bDvJOCk2gw0xWXzPBPFYiBsUwdn/zomg+GZKPb1Zi9+Vk/DPiwckBRFm8wtLa3Xr5fodOs0bcK4qQT7/zmIQ+q58JH9IyOG2/6z3JO+fPmyvW3QrW/o1vX6jU3d+jqExJc/xnf/q9a/+LZg1u7uLoB7tWOICJwbaMqd2oiDIv5f9t77W6oyXRc9f8y9Y+w7xj1n733PTn26d2urSFKySkYBEcSMoVVUMphTmwGRKIKgiKBEJWeRvIC1qmaoML84Z1WttVix7g9v+L5C26109959zugaezhad60Ks+b3hud53ud1K7TYPTChNa6EZmgHJpCvXKM1DUo2Eb4gRBugWwwH5JQuJA76kmEtCHypUBWJooVLylv84uYGSMGlyeqAJ5V8JRhX2SmdTEBvbKWaaBxrMmmWSCVWrcqmTVezFtnrb0yHDi0vXSpbWrSthvG+fP6Zlvx9LeGss8d+//2uF09+81Z8Znt0cLcxmam0K1s1WVu5VDiz583vNww9srL/0dW3tnxzuzkzobXpruTwqMtfDjv18eDtr938xbzfff7cdZ/NvG7TrJu2v9X3yBdDz303Lio8kCSPX75wz8Xzd19umZKPHszHDxZLDwXn7jn1zagze8ac2D7yxLbbLuwf03xk2OVTb9hKt8rldKkEKIFh8z4Q0cIiZRLRKlTQYwegaX0Ia3IMWjlZpWH2G5VySTmBUIWCaapGOawjksnLPlGlnQJ9guoD1HC7VoY13yzvVrB4kYAyrrKxsqnU9Inv7E03Vl97c+eqVxZP/ofPn/vtd+tHHFvV79CKKUoVWi8G9szZg+vf3PnWkDNbhuabJpw7NWbvJ7du+0Of3Uv7H9w47OjWESf23XF46/CDnw85cWTMqabxZ0+OPfDp4G8+7Ld76c2fL7hu/RP/9uXC6/cuG/D5/Os/efjvj6x+NDl0zN5wQ2nOXN3ertLUGHNVhYSSAZqT4K0ernPyR5dIM2JtanBkWkMOZq8tvsgJ7Z6Ci8OvAz+WR0ojlKSUNtqA27yUP6KVx73cc+fncrlKpaK1V0jxRWZI2dfKC5WmWa1W+/MGsj/2qNVquXyYD6IoKrTkgjCKWlryWbX6Nz79Gh7XmC16enpqtVbSMqXlJEltJonGZEAJwQpjoVpkBb0mK0BAdbhuQgV9Io0zPUaHDw8RyhpNjwUbEEnymYEYAQGulJQ1KcET8rUlVlwxRMZqDdCMGptKJWEmOSFKkCGpJEmwefdWl/PEk6JJpUTIrFIVO3fpyZPsTTfauXOSY8dkrSbTVGtrTFpKWqy8XDq8U+/4orxjm9m8uTrjcTt6nDpxUmUZwAVZtU2Uimf2rfz6tQF73rrx+w1DSqfvTM5OOrp6yN53+3/7Vv/N83636enrvvj9dV88/ttNT1y36enrdrzT7/TeMS3Nky+33F2MH7NyVhQ9mIumN4f35qN7y+ED5w6MP7lz5KlvRh/bOvzghlu/+2pYUPisuuewvOGGZOtW1X6F+QAcuqRFypBivYsM5hCWsBHBMjmFYVoJ9PhjgU3GpDQDXEkCBTRNhpNk09uMIhgD1Ey503iHMbD22SSJtNYm2KloRZNDWMFonCIuJ8JWa6Zc1vffl06/7+SWDUvuu+Gjaf/vhif/5ZMZ/3PXygXlg0f07bdl119vln3UfGT32e1zT20ZeWbnjNP7VpzcuXbX0nu/fvPmra/fuO2d/jvfv/mr16/ftaTPoS8G7V9/y+bn//2TJ37z2fOjtr5536F3R554/5YD79x49O0+B1/5dXj4JfPpF/bv/i7bvFl0dCqls6wilZJaw+mgCilhS3+F2KxqJCQESNU1AT6oL5BISAgy7+OtYmXv6vkVEryOMqZUThivg5/yRyukEmf6rJJmGcxbBEFYqVQBMCgnArZnNmjlMee57lAk4j+H1u7t7U0SEQRhFBXCMC4USrl8Pi4UW3JB9SfTVXd3d2tra6VSqVQq/zt63/6FHteYLer1eq1Wg7sQw3oirEn+o+TqAAAgAElEQVRx2RnJOZyTx9UKesmIgQOOqI1N0wzUkwmbHnsWN1D3JLSd29I+Po0IL+8W1ldJNiHikPu6C/FMz5YTVOcrrRORKDK6QeddQqhYTQgeJCTKonWwtMeJ0pg0xiZhlMWxFFJlmTIWQPlyIk17V3LslJl4d3rjzbb/gGzgQN2vr5g9Rze3gHxLW1u+fDl7863Cl1tP71+3+fk+u9/pc3rzbcfXDtnxet9tL/U5+vaAg6/3Oft2P7l0UPmDW5vf7Lt/wQ3b3ux77MsRp/eNOn1o9IUz45tzd1/OTWwOpuSj+4LoPqOetPKZQsuj+VPT9q8ZtO+T8ZfPbEqaLiQPPpT+3/9X+u236kqHhCnfRKDwzDMS1rqBzuFhYEEDejhvQbsQfGwEfhFNpvSs+gcYioEmrU2plFARkOHFJ3AE1bSERmKRQUp/7j8VNaxuvEOIlBpWbVPR2mZfeCHr3z+/a+eGl+5bOeOGjXOGb/9oTnT8mL3zrvT669TgQfZXv7JPP1MqFIpxrhQHQug0q0XF6Ns1c9fM+NXyaf+44Znfbnlh6I4/TNy/5vd7Vz/+1SsT9qx8NdixTX/9dXLom+Kx9afWTzn21nVfzbvh7P7P0ldeTwcOKB89Ztrb4StjvZWmYIpDQy0itbTBHnOeq2a8eQtBeCk2AV4LIliBgpb+CNK6U6bpSCZ0JGmcHpUOUsEqEc1jGcYZ1iqct5g7P5cPjLWK/FpcWUY4M6ICCqwecWdJrXbtnrK9vfXu7u7u7u6Ojo6enp8aAWhvvxJGcRjGAEM1t+TiQjEfRIVCMYrjn+DY9+zZO2XKPRMm3DVp0uSlSz8Mw/CaP+3Jkye3bdv+n9ZL/dLHLzLjuvZsceXKFZrZAallKkgyr40F+Yp0rqJ4D6EITyF3jdJ49IOyfH8rkq9ISiTGWEO7OfmWJZDB2SASTKHhU3Gu4gYC964QdIvThVqXE5w+42WQHBOZWqQDhlEMAXp6UyGBZoScpLIs46rWVqoyzYQxvsBXGyO0sXGsvvpKf/GF+XpbdvCgDEJJDI1UWqeZudCU3TnB/K9fJ19tP33w491v9v32DzfuerPPl/N+u+m5X+97pU+w8pbc0v65dwfk3hl48oUbv3zy1+t+/8+bn//V7sXXH9zY78SOkefO3H+x5b5zZ8deaLozH00X6kljn62kz4mme05vvyt3dpvetEX26Zv+4z9Uly5R5UQaqwlNosk4nMxKYTGqC8eWWhCyeqRV7ZhOiBIXQsOvbC0jQpK7QIXGYnA/GOJd6W4h8xiav3TrnXkUgBldeCljLJQj1i1hVDydg6Kdrq7k3XfNP/6j3bO3qNXlMydLhUh2dNrPN6XX/bayaVNSLOk/vClef11ro9OqUDbNqkrI2oGDud07Nr30wLJ7f7tv/Wu5i+essVJqbVJdrYmvt2U335z98z+nN9xYfvGV6PsDB5ZN/ebtieGl82rDxvLy5SYRylpJbrvKm3XlCgnxIqp+mMwn6UHqNQpgrISkxdVDLdIpbpHOUUppndKP5S6y0oTo8lRNA3zH7gmQxrJKZc2aj+fNX5DL5XEslxp9OEqCvohy8kLYs2uSP6G36OnpqVRrUqk4LuaDKElEtVpra2v7YdTr6enR2oRhnA+CKC7k8kFcKBaKJaVNPgjjQrFS/aMRfMWKVTfddPPMmc+88sqrI0bcPm/e/Gvm5OfMmTty5Ojvvz91bX/+l3vkcrk9e/a2tLT8/D+59mxRr9er1VqaVRxWQCQwzxMx6KSQ5DCuhHEKemLhGpAl6SnoKUYQoq2d8z5aERjcu4LGZIqcL6nHZ26c3dQh3imNOx1x8Y7T9ihlNIYqdHYjl01WlLNeSwpl04wKN5S0N7L0ivE0zVIx2iKns4pIU1urCWNttSYxzpI+3Vp98mR2+23pb35jv9l97uCHO14dsGVB363PD97+6sjNs/9978t99r14w86512159vq19//zR1N/tfXlKXuWzzyyce6ZPS+fP7y88N2msPnLixffPrJt6Im9w08dG3P62LgLRyfmjo4pNS8zGz9X//Of7O9+V926VVZrgnU4Tr5C+dikQkggt7Vm4znSPVOKRWUBCW0hbVDZSxNzLLW0SBEptB92jaYmWyqBa5kdfsi5nDAWBNMNLGlHvSkiYNrbrmjJyEhKJSoVe/RY9tKL6vhx1dpm0opSJmttV+fOZUeOJEmiK5mu1VSlQnFWw89v77i9MvXe5tPff797s2rOqbSitLE2k8qqaqvdu7f6zEy1eo154vH0v//35LHHm4/uvXT8W21TYVNdrQpUB2ljDLgyp7ZBbufnPEPycUGzTYpc4qFEg1uU+jxce07dvCKOMCWqCUeXpAS3ZpqszBoqJCYRwbEF/B89Et4oqSqV6tq1n8ydNz+Xy2vcV6ZTomESAh6JpdfeTSWttdfWW/T21uFGigrFIAjDMMrngyCIgiCSUra2tnZ2dnZ1d/fWezs7O7KsEkVxEEaQKsIoDqPCqVOnV6xc/cEHSz5ctnzf/oN/LAesWrW6T5++GzZs1NqMGzdh2rR7f1FU9R9nz57duvWrv8LeYs6cuf37Dzx48NDP/5M/KVvU6/W2tvZKpdog7tbaR/mlUh5fqmhjgU4I06DSwxmhJ54ReuJJNhmc5XYBeU5Dyg3SRFH7givDuLzi+VIXjsmEWToJvxVS2tQNNElv/oNbeCjcvBbECKkEbh5Gta6QuN9JayOFJI5RUzfiSFpYIMNFpVTKaItPsta0tulTp+Wtt9R+d4Pe+uWZg1tOf7Mu993upuPfHF4764vnfnPghT5n3ux3+pXfnXjj9pNblhXyeWVrttqhKx2pqVWema3vfch+teXS2fX7P5387fJ+e1ffsuv9Gw5vfriUP2effia99ZbqiRPltnaL9nAKLzX4hzs5A+Y8CA0QA6jqV0prNnmkPo8aL2iqKO7zP0lQa4iz0Oh6pPCNSLWsfWkNaqJMKuhppJqjGpwUPhCRnfbUGaFDH6OMNqrWqrIKpG1M/9YmNmUhENEGRkJq1Kb03vv6H/6+8t77dsUqM3WaPnzYtrVLvPONEFIaqzs6RZra5xfZf/h7deBQ1tHFNQ08pFLQ5iKyZ6yQ4JwBc0hA1IMnG2rKJNotkwMHenahahbhI3xaSmlSeKCclDQtYbzRJT5KvDqTKjmw9lJUG9F+AaGMsVlWWfPx2nnz5ufyQVapSFC0KzyzcKywsbapMegkL8jDXCrV1t7+E4Glo6Ozp6cHvYc6O69c6ejp6YVQkw/CIIyCMMrlAyAk4rjYksvng6hQLAmly0mSJKIlFwRhFIZxEERhFBUKxf37D8yY8djgQUMGDRoyZMiwyZPv/uqrbT/67pAtPv10Q1tb64QJd917731hGHZ2dl68ePHzzzd98sknR48ebafPL6XcsmXrmjUfX758uV6vt7e379u3f8WKlUePHu3u7t67d9+2bduNMcViccWKVZcuXY6iaNOmL7777rvubqflPX369Lp168+ePdvT03Pu3PlPPll36dLler3e3Nzy6acbtm79Smtdr9dbWppXrlyZz+dPnTrd3NzS09Nz/PjxlStX79mzt6Ojo7W19eTJk598sm7jxs/Onz8PjMuhQ4fWrftUa338+PEvvtgcRVG9Xj9y5OiUKfeMGHH7woXPf/XV1z9TovanZot6vd7Z2UnAhSVEAu5PC4iBVCC1VG7bGrmKKk9dI0kTRU136odjaMyhWnHqESEqlQpKqqDMp3bbtSAs8AXrOqUkJiEyrDVa4FgG2qwqJudJSaLZJNUbaFL+Vg/SidKsItm8gyO0VyNrbYTUkopHgrnc6nLEjskiHoAF3dpmT58WN91o75poZFrtqpusNW3tbDl7fPOc/ttn/fveeb89+cat+uzO1s5eaTIU+NpUaGM++MDecL39X7+pvv9hePHIkc8e3v7av33z3siWMwezSps4eKjy3YmkUtXaaOWshMjaOuXPptHhVaGSEmpGKn5RclbGXgqiBuQDqYmd4s0WideICKmNIXTOJhJdKIx1v7IllZrSpCaQbpqPPgBxZsZKEkRJ5X02UliR/7ESVKw0xDK6h422QgiE78kpXaWplNI8/JD5f/5O/uM/mEkTbVNTgtCNwOfAlklrVS5n1q+3ly4nguXXJDNVCuwuhJBGu6UAzDOz4BUPkdReta6sdXyStdZ4Nv6QCJWnfgaFFYV7t8GC8yggimlKA/m09Ix+boBtlSdrVtUaeNAuiOK4rb0dYIZqrWbTtK2tPU2zarWaZpUsq2SVarVaS9Msy7KsUsmySmtbm0nTtFL5YWkPgFIr2NK1tadZVq21ZllWrdaq1VqWVYrFcpLIUqlcKiflRBRLSZLIuFgslZM4LpXKSRwXi6UkiguJkKVyUionxWKpnIh8ED7zzHO33jr4jjtGjRw5euTI0bfeOvjhhx8Nw+iHMQ2yxcaNn124cGH06LEzZz7b0dEhhHj11dfuuWfqsGEjxo4dv2TJ0nq93tR08amnZt5558QJE+7asWNnpVJ57bXX7777npEjR7/33vttbe3Tpt17yy2Dz507d/DgoV/96jcPPvjwQw89cvPN/aZOnXb48BF+x+3bdwwdOvzNN//Q1tb21lvv3Hbb7cePnzh27Pj06fffddekkSNHv/LKq62tbVu2bPnXf/3VzJnPTJs2ff36T3fu3HnPPdOGDRv+wgsvZlnW1NT03HOzJk2aPGTIsMmTp3z99bZ6vT5//oLrrrvhmWeeHTt2fN++/RcsWKS1Xrv2kyFDht1xx6hRo8bMnj3HGPNzQv2fIVvU6/Xu7m6vMFe+AANKS1bQM8/G8AXUHVobVkwymqFJ3gfhCU4Czm1Q3QRhxbljMt3tzl6Dl6pxmhmMfVC9KqWBwyBhLh4wrOtIsilJMov7pR0y696R7diEUJVKhSXtGnESnQipid6HD59mmVQqTTOshw36cSqts0pFKVVrbdXt7ZUjR5M1H1eU0TbVxmbVmjL26BfvLr33/1tyz//YuWJBVkqMUFmlorRJ0xTIHpNVqhfOp9Ompf/0T+mXXwfNJ09sWtR0+KvWtk5t0vRKh25rz7LMGGuszbKKUrpWrSmlq9WqUjqrZFqbNM2MNmmWWWuNsdVqVRtbrbVKpSuVmhAqrVSU0vDnWVaxNjXGVqoVrXWWVYRU1WpVSpVVKnDxW3I5rU2WVazNwPI6y6pK6Wq1ppSq1WrwJ8bYLMtSmxprbZpqbaA+qFQqWplKtSaVrlRr2tg0qxhjrU1tmhqDT6tWa1KqWmurVhpeDb6ITdM0TeEqKW2q1aqUulqtKW0qlSp8Ba1NmqZpmlprwa2kVmtVSlfa2tS58+miRWrR863FoqrVjLXGWmPTLKsqbSrVmtImq1SETbPuXmlsJasYYyuVCkCplWoV2iMptaKUhqQd+5BrUCrTXgqnGwTvHOU0UdT5QY8rmfVxR0lyPYf9mdZSqYxGoMpJorVbv4qTldo4cBUXGcBiVJFmGfQWDz7w0HvvffDxx2s/Wr5i5cpVy1esWLFi5YoVK5cvX0H/XLV8+YpVq9Z89NHyVatXf7R8xapVq5evWLF8+crlK1auWLFy1eo1n3yyfu3Ha9etW79mzccrV61euXL1smXLl69YuXz5iuUrVuA/V6z86KPlH3740eLFS5ctW/7B4iVLP1z2weIlS5cuW7x46ZKlHy5ZsvTDpcuWLv1wyZIPP/xw2eIlSz/8cNkHi5cu/XDZ+x8sXr5i5fz5C0eNGnP77SMhVYwcOfqOO0YNHjx0585dPwxoq1ev6d9/4AMPPDht2vQpU6aePXuuXq+3trY2NzdHUXTs2PHbbx959933lEqlNWs+/s1vrtuwYWOhUKxWq8ePn+jTp+/8+QvjOFZK9/T0PPLIjNGjxzY1NR09emzAgFvuvvueLVu2Ll68eMSI2994401+x2Kx+MADD9133/1SyvnzFz733KwLF5qefPLpxx57vLm5ec2ataNHjz127Pju3d8MHHjr0KHDX3jhpUOHDk2aNPnee+87e/asEKK7u9ta29zcHMfxpk1f3HTTzXPnzu/u7nnjjTcHDLjl2Wef++abb5988unbbx+5f/+BarX61FMzhw0bsWHDBvjb/7xsUccx7xq3DqwR4nkLkEmA4SUjyAy5+gAIyrrBHTNNGQLCokmR9NYilpokQqMCxx0wpTRbiaDqA5HuBKe0aMGfmzEkgY0hy8KyEAzQ84xhggQMehikIMrCFQLgqeDUUKwEYzWh9BT03tQrDA+i0B6iJ8F6uEFWp6m0tlqrCakgmdmsolry4sjBcwe3nT6yMz6wV0+YoJ5+WhRLaa0mpKpUqlIqk1WSSlVHsX35Zfuv/yIee0I3N6e1NqkMdFQ8OCkIi8iyCmWsVNEwiklTohA0RKI0Ta1NFb6OyvjiEApRySqK+AZIOUiuJkIIKQgxz7IMAiJMdGpteQc7XNhKpSok3gzk3aIoiuHnSYSsVCpSIqBnrJVSg2O20gbWvIOOLssyIKKII1HaGK0tpAchZaVSoXZTkV+Zs40xxtpaLSmWsjSTlYolg9gySoe1sSm0QbzDAygZdwRoAN7QnQz3Brtj8d0ChwL5AHLehQYuEYlF/YhVSoEVpnRHyd2uaABskflXZHzg92QJzUspg15hkqAtISS0MjjUYjNIeJ9u2Pjkk0/NnTd/4aLnFyxYtGDBogULFy1YsGjhwkX8r+5/L1i0cOHzCxcuWrBw4cKFixYsWLho0fMLFi6av2Dh/PkLFyxYNH/+woULF81fsHDBgkUL4W8XPQ//ccHCRfPmz589Z+6cOfPnzp0/d+68OXPmzZ07b+5c+te58+bOWzBnzry5c+fDP+fOnT937oI5c+bPnTtv7tx58+cvnDHjMcgQnC1Gjhzdr9/ArVu/+mE0W7VqTf/+A++9974HH3xo7NjxS5cuA9ypVCqtXfvJc8/NHjHi9nvvnX758uXPPvusT5++c+bMvXjxYr1eP3Pm7NChw6dOvXffvn3wUg8//Ahniz59+r700is9PT3ff39q1Kgxjz/+hBc/u596auaYMeNOnTo9atSYt956++TJk6NHj1279pOurq7jx08MG3bbihUr9+zZe/PN/WbPniOlbGtre+SRGWPHTtiyZSsvo71w4cKSJUsfffTxQYOGPPfc7Pb29jfe+MPAgbdCn7Fixcqbb+736acb6vX6/PkLhg4dvn//gZ8f5P9s2aJer/f09Fzp6IBIDQp6theEeqfMyneTAiAOEIHGxSw2SQTXO2yHzhirIgV9mdLD1eGYXTZpnkiTLhP8lj0sIsUQjCueTJmM/ht2RiIpLSV7qYKinw4quWxCGqMWRKMmnYS5PGPYoKBHGCFNWQ2stJOoEklDayHAkzXLwFBECKFtmpTK+u13dJ8+1ZnPmi1b9bhx+t/+tbz5S52RnwSNLltrVbUmlcoWL07nzTOJTJTRWjv1c+qwJgjcpKBPSHpgwS5UEq4N1w2RJW81HqufoZJ1kk1QQBmTiAQaTfqNyJwK4CPsIHFBQpIIS16qZeelqgnYQWEufM5yGdtN5bxULVp2wzUsJ9qYUpJwgKaCgVxkYAF1guMjEEYhQUoFGJcyxpaF0FlW9laHgvaBVV7QtnK17jt1Q8UAzyGIzG0XLovkBxWSpClX6abkkgR+BUPrwuB2taQbLCeJszkhpazB3xcrpKuHWog15HkLbYyQMIGElY0xNkkS8CVMhAiCMI4LhUIBdEf5fFAoFJtbcoVCMZfLl5MkyIeFQjEIwiiK47iQD8IojltyuTgu5HL5YqnUksuXSuVcPigWS2EYBWEURlEYRvDkuFDM54Mois+eO9fc3HLufNPly81nz51varp44cLFCxeami5eOnvu/OXLzefON7W05OB/nz13/tKl5rPnLlxounT+/IXzF5pyuWD3N9/ef/+DQ4YM41QxYsTtI0eOOXT48A9DGSBRq1ev0dq8+uprY8aMO3TocBCEjz76+IwZj65atXrcuAlTpky9dOlylmUvv/zq8OG33XnnxIMHD3V3d2/YsHH06LEjRty+Zs2arq6uGTMe87PFa6+9ceXKlZMnvx81aswjj8zw33TlylWTJ09Zv/7TMWPG7d79zfbtO/r3Hzh58pR7771vypSpgwcPfe+9D/bu3XfjjTe///5i6AZOnz59//0PDh064q233u7s7Dxw4MA990xbsGDh4sVLBw0aMmvW7La2tjfe+MMttwzauXNXT0/PqlWrb7yxz7p16+v1+ty584YOHf7tt3t+foT/c2YLePT0dCtY8MvesRCOywlGbaDOaGMBGw8IcmigA0ZqQkBRPdcahcPAFdb4U4utnHxFafTXzJyXqiIfQ49dJ19MCk+KWHFNXqpIY1jLfQ8r3xMhWIJCdKURoHB3AwEoX0FeVxtfQS9+2IK48Tf6f/EOS/JZQQV9mtmWFvn++3rChPTmPur66+Qna02tlig06LW4SIrCsU2lMVoqKXVKhARTTVJpIQQh+MqfMWRra1bQS1TQo9s8c1Fl8kBFWhjd5nEbLks2WVGmjYb/rjQD9A37+AwOtVD6gdE87F9tuQy5SlDnV4FfWSmtlVEomtJUcygaUyApEQl1kgSzHYiyMpLbcUYhFgR5OGp8vfV/pKVWvGEFQEtSe1PD2sCZGWOF5IlrpHDgS0nUDSI0maAmym9BEp5tUmRPwD8co7g0s4JegShqohZEeyWapU1lDXJbpSSBvXyUIBdqYwFy1EbbLNPGEpRXU0pnlYqxFog6Yy2AhFmWaWMqlYrWplatKa3TLGPcD56WZZVKpaq1qVSqgP3mg7BUKgdhXCyVwygCIWyhWCqWymFcKBZLYRiXSkkQhIViKQijYqkcRYVisRQXioVCsVgqw5Pff/+D4cNvGzJk2PDhtw0dOvzWWwe/+NLL+scge+Yt6vX6li1bb7ll0AcfLF6/fsP1199w9Oixer0+efKUyZOnnD9/vl6v9/b2bNmydcyYcY88MgN4l5Mnv3/44RkjR46+dOnyU0/N9LPFq6++3t7e/t13J0eNGjNjxqP+m546dWr69PtnzZrzwAMPFgrFr776ul+/AXPmzP300083bNi4bt267747uWvX7htv7PPeex8w5VMoFGfOfGbYsOF79+5buHDR8OG3VavVYrE0cOCtzz3nssX27Tu6u7tXrlx10003r1//ab1ef+65WYMHD/0vzhZ10ERXqmUhpNJSSbeoi0yfJCvohZTK6f8EPY2hUpFIhXWT1jxfmkA4VhRxsMKV1A0oVBMKZahrcfMWZAAFcYqqS+nmNnD6idQjCN0qRoQapsbItshY0PV4PndAw/DUGNGqSivFZlmSfdc5HHg5T8EErJDSpLzAzmmEpFTKWlltVWFkvv1WHj5irUko5iKpow3sloAxK21TAYgQvg4nJJQ2GlyaZoSQBuhokGyy2RfLupTWtPGUW0BHNeGsAFCpBuYByF4QpohZgcMtCEYx+JURsRGuA+ABTNQL0cjCVR0ASzYVatVkmuKG6oS2sVKbRxohitTUxkFYJ4CRJD3U5nrDKKT3k7TgS3KmtK5ahyewIAIgU81pVSitWTcIutiGr5DQYQEPx9QBUCiEVejOiW0N3HWAX/m/sqRtE+g2T+AYNjGe2zzkPEreeCTxKDmtB22rJFdm6FvodQRr5aGdQVm5p5VXHuyGomfY66c0tJKlctKSy8dxIZ8PC8VSAF5P+TAMY9BEBWGUD8I4xhYklw/iQiEfhFFUyOXyQRCGYZwPIpDSNl28tHTpsgcefGj6ffdPv++B51946dLl5h+NYKtWrb755n7vv7/47Nmzzz773OjRYw8cOLBixcrf/e6mzz/f9N13J0ePHnv33fc0NV0slcrnz184c+bM5MlTpk+/Xwh57ty5IAjnz184aNAQ4MB/Zraw1j788CMjR45+4onfd3d3X7p0aeLESc8++1xT08VCoVgqlXp6erZt2w7ZoqOjo6en5/z582EYvf32O/37D9yxY8e8efOHDRtx7NjxL7/8sn//gbNmzfmJbPHaa28MHjx00aIXzp49+zMD+18kW9Tr9d7e3s7OTklBDSEOuhdZSgTVolBQ9Svel8InEDwkKPSA9JAQG2MSKchoyEqUeWDQgWgopcrSCsxbSI+rIF2KI+F5GJhlJ4QaG1B3MgsinCsUVmqgkYWjy56sTMNY3hwulTWp1hiAmLHQyvg5hqtFKgAdrsLABSrKSDelbCqzikwzgVOHqmHG0LM5gaQL/1Gggl4ZVxeTtTWlcBoGpgx6VTgmTZRvGam9CRtJFC7XrQwf+ReZFWWMOvKTIacacpvX4DZvjH9hBQViXhytFD/NLfvjb80qaikbcp4giwGG6SXJKzB/U5rR2iQSuDehNPqHS9L+KepfLUmbIB9I6f0Tvi4ppxPmjUijDDApEleNw6rwRehwSchS+DS6qYyzS3ELChX700glNYJXTLAZDPfgZiidvgPZHcnugXzdiEByjoGJ5zYvFewxdHQdPM1yL+WpqAUtp4GvnAhRTkQuH4QRRv98PgyjOJcPorgQhnEYxWEUI1oVRGEUt7TkoriQz4cRQl6FIIzDKIZ/BdFtsZR8993JffsPHD5ytFxO2tp+XMW7dOmyX//632+77Q4AglasWNHd3f39999PmzZ95MjRzz47a/LkKRMm3HX27Ll169bffvuou+6a+NBDjxw6dOj48RPjx995550TJ02asm7dura2tqlTnSbqX/7l3xYsWNTW1nb06LGBAwdNnTrtqvd98cWXfve7m15++ZV6vd7T07N58+aJEyeNHj120qS7582bL6XauvWrf/qnf3n99Te7urpaW1sfe+zxsWPHjxkzdsmSpZVKZevWr8aNm3DXXZNmz55z++0jH3308dbW1ueff/Hf//26L7/c0t3dvWTJ0n/+539dtWp1HbFZhtMAACAASURBVFGsB371q18//PCMH7kEP/b4S2UL+LbSu6Vw6xbRCYIOmCIFLfb4lrZluAOGNg8EMTtxiHQuT/yauLMPDpJiYa5w1lJOsqlwNESSmpBwIWxBuMfXym0j51DlhssULaCWStH8HR4wolKB3mAEAOK2lJoV9Jg7yTiI31riCvRGJRh7zOH5R8zHCXzRdA/zH9EzGtMYrruhg+qtOlCOQEZvV8koB11qV1RqnBeDQOBGjjNGhDAJcSygwGQ5NSqOFDROARHN5QODg/TwEwgsz91soO+lijHOGCwOaFMpf0dDq8UxmyqtiW8w7nXwS1G+wdDMadVL3nAH8gAEljXwE1MHqZmjQoNFmqrhckqRnyZmPuUKfArHNJtCvymcFEmDqAyswSGSONsER4kk5nTWFG0BoaYfjhKttuSWC88aD6NgDwRkibFW4c2He5ThR2TOjE0PlfOgdSgclwU4fGMa5CRRXGzJBZwPgiCK4yKkCsgB+SAkW9kwiuJ8EBagBSmUIDfkgxCHLcIIUkUUF4IwKpWTuFgsl8vlcvLHpvPOnz+/YcPGzz/f9PXX2y5fvgwccm9v74ULF77+etulS5e///7Uzp27hJC5XG7z5i+/+GJzU9PFer0updixY+eGDRuPHj3W2dlRr9d37/7myy+3GGPK5fK6deuPHz/R1dWVJGLz5i+/+ebbq9730qXLW7d+1dyMHU9vb29TU9OmTV98+umGAwcOtLa2BUG4bt26778/1dPT09nZeejQ4XXr1u/e/U1ra2u9Xr9y5crRo8d27dodBMGBAwf37dvf1dV14sR3GzduzOeD3t7ec+fOr1u3Hgj57u7uU6dOf/75JsDWfs7jL5Itent7u7u7FW7UYc8ZrpvIBJBQCLjR/duUb2JsQTyBPBAPPiKU4DlkB1MsVLneESDBch8ApeiKGA7pPHYwUiSJZCMjRA9MQ0vETm34ygRe89wZK+iZhqGCC7+CpMrahXVvuk17qZR7IKegJ72y4q1EUgnpfV9ryzjEy2FLYfpEtEQTC0KOJj5faiy4YPlKML44/C4cpHCJOqdbCf2foAE0jHqk7UE6gVboECJPU8TaG6mDD8/xkWpPco4REm4zX9tjYZ0D8MOe2zz3QLxVgq8toIgQsIRHwwghlWfuomiMA3sd1IBZpvqVhkEfy4UFWK6yfRZzZlyySKVwlg2fgNtn6ftKbdB511jD+YnHEtFNB8syI5XSStM1xL4KQeA0pe+oBbrNKy4mmIaBWxSSnMJWEhssYxxyZciCgeQshps5IvOpLXaCCwL0GrXyEjMr5hWlVKFQCsMojOJ8PuB2obklF0VxPh9GcQyQFOBRURzngwDbjqiQy+H/LhQKQRDFcQEyRxTHQRhFUdzckouiQhhErf9Zrun/xzz+/Nmit7e3o7OzVE4IiwTy2cVBlqhqQnIkjC575n3WrQIWMLXLkxyoqgJsRFuQnQgESR0EhC9LfECZ4rXbPemKNaiYEAczjo9F6RSBwhhJORz7LIikncYMcRhjYamGk51AMkMnTpAzOh0wFnHEaRMOxlAP79rkiTb4tEjLI+wGjo28qRTHRxB/N+ZHFPQN0gOD4AAS2rDSGTZuNhgQpbDVTdJsMMFunpeqEBZXECKBwR1kQq+GO3eRCYfVWOQISQI28FKFd0nI3liT8o1RRHQoKifukwtpqFwlYgN1QeUyWEYqHshXaO6CcjvCNhXcOTC2ptm1heRDdCVV6hkuGW/pr19GlBORom9xSimP/a8E9UDuIlPSxZtKa1z0JFgXa1MhkT7RtClEEd8gaNKTJd2w6wIbL2pBuN33Gmue28cNenziANoqJyTiMFdp5RHxY6GwYT4JE4qRyq1xZRIefuU0TeEnDsMoCKIgjFpyOfR3igv5fBDHhVw+jAvFXD4MwsixFzkgM4JisZjHJ+CfwJ/noAWBvJIP47gYBNEfw6D+9viJx58/W3R1d8OSAwYrhJRaWzjJiceXYp2i8BxC3VQm+QrPWyBWS/WOpP1icHemWQZaJilxm7HEVcBYVNK8Bc0201JY7bUgiiKFpY1JNNNH3iH0RVwr8wMvVWreMRn4qEs5SUg6jGAFeTNAvCBDdZHgRIJNFVWI/NYaBb6VhnDsKegVmDegP12WCJkhm02okVICFfTgTQReuQmzIByOEaOj8MFu8zyxL7GuN1qTJJoUon4PZKmZg5sBf3QUqlohhEZra9qgBxfZzaw0eqlSz+GAfq87KSdkYE7VMTcfvs9dkiQmJXsScuXDdlBphfbGmXeLgoQa+g/E/X0TQNDmaWTy/fUbiKSlaQb6JRRJU8Vt0dxMOrldkrDpgCRMRhu+yDQMRKUAHSW6yASseZUWNtZkI48XmSok0sV6o0tkHozVG9wzll0IE1x4xWJcKdVVc/Up656lMtqyVp5vQvMjWnmbJEIIRYREFIRRHGP0b8nlwyhuyeUhE4CnbBQXgLsOo7glnwdJblwoXm7JRXGcD0LQ4AK9EQRRGBdacvkwjgvFUvtPmo787fHHHn/+bFGpVMBgQzBtoPxwDLNsHI4l02VQRtlGySa0KATsog2U3wFwdcw3IoIKXBBBYHItCGIaioz+oeBFEAD1juylSgp603jApFsgQ5wKK+hRJWlIQZ8QICM9p1WEgD33qnICzrvc4ytX5kve9oO2Rf4AINAMfFB9BT23IJaaJE/QBUy7cPIV4fhSZAKIAvXVzy55K601amq9q4dhlAFrgNqoBUE/bXAtZb6BIERnA8VVJzVeUpLnh+JpZFYHkfqZXsSDejx7Wmud2zwBIPiROK9jRZwIDZpvnE0jZIl0Qfg6ZHNCGToFZyfk6m0KWzfongHnDKiQkBVgJQK/TjkRaZZ5hQVdN5ojkUqnWVYWiesJSG6HKK7/K1Mm0MbyrhHGD/GUEeTLGdoYK5Vh9DVFhzfO8Y53hM9JIC029+4iWyuF8uSFzuFfk609o69S6SgqQPTPh2EQRrl8GMfFXA5ahHyxVAqAwwijMIqCIMoHYRDGLbk88NiFYhGMZvP5EBqRfBjl8gEQGM0t+WKxbNP0b/sqrvnx588W7VeuJB5fajzklItBKZVJUafP4Vh4JBt0uCIRqKBXDjsmXRD2JYwsUYmNMYXrOAdWkHes8RT0ita6Xd3KwMETrvnQaIROGiEyMlLkkAgJj1Q3aSNtrmAYmKs/g+NvpKBPwBHahWNFG16JYBR4wAgHEw3jb96GMuwGKoxusw6KZaNcqBKOz26G2mgUPik/HBN+iGInQtu473EW2e7nw5zHAJSUUnsb3xR6RjnAmukcS9tBhMeXQvJA/NDDHgHJcVaP3owhRENlPPiIGk14QsNFVujtKgk/tB4kJdz2WbzI3LoZyqyShESSfHBTum6sfpY0mwkfUNHMnbvI6B/OFZK0JjUcjgmG8i39Kf5qo51fDoG9rPmWNk35BuAWRGkegFXMNyjSLwk0zkLEz/+V6dhiC+I3SbDwitkULBeVhs9IH9gDV5VKhGzJB2EYh2Hk9EvFEiNLURznciG7yZLYKc4BrY3pIQijuCXnqA5gNcrlJIpjY2yt9W9ExZ/0+Av0FtUaKPYQdleegp7JAxThOXkG38RpmiWJhNla4ynoWTrJbLMAq0uWWqL8yXAhkwjJHUaZ+FLCo0HSh5i7pkWtgrS2zK4rFqUorT0ZDAp8U1bQG+Xp9+FgsHQKsQLaKatYY+pLPwV5qRIWJHHlslYKtZjEl3oKerB8oCFeHlvjWGOMSbjiBuEKvZ1ULqxrWqQMxoLQPxly+qL4yEMVVnkW2fwr89PS1AvHSmpM9g3DKKJhFRLxrogF4cBNlmUcqhCHBJ0YjmoaX9bMSjCuUZjBTlP3NE3gPoZCMAZntxJQEEhUpjE9C6AKW9JS5SE0+ySiCSC1IFAEiAbjW66W1A98DOkiG4Fe/ZLvJaMttFbQQkpuvJCgdrpYxMqIQqBBTotGUgpXqcONACMQCR0iw3aHcN0oxiutrbWJpF7WCahoKL2xgTMeu65pbw2Ug5y6JECXElelSSmdLjaMA8CXQiC0Cy25PEie4rhIAFQhCOOA8kouF0QRSmZz+QAG9KKoUCgWrU1bW9tqtVpnZ2dPT89/HLx+8CiVyjt27Dxx4rufflqaZvv27duzZ0+9Xq9WqwcOHCyVil1dnYcPH9mxY0dLS+4a3vqv8PHnzxZXrlwh4FUpGmpVZPKBB5WCVNqgrnMaISk9Ck7+SL2jGyTeyg34ENdHrYM2xgoe2KbZZtyZ4S3a02TWxDMNRjshlnae1ZZLS8Z/AeeFnkDzPCBSoJKoY500SuMJf3A4Ml0Bepox2lDmoBJSOY0QPs19EYnjJo6utKmSWNcLwsEYoOdqkYWhXDsrFAspS2WpB5F5s4EKXoqsHi2GdWx0KM5qksZZa8G1Xrgdt6kLx8yX4l+xaz2sc1DQQUpy/oAOUip3OxmDi5uAP4DKneFQqBISdOWTCo1skbuWqLzFgcGE9KyalBqKPPskIUKZw4IaECGQcUulFVU2jrX2vJYlXmRDgyPGtSBeZcMlizE2oV9BscDXGXylGnwTjBECdFbeUaIfUaN0W2kDl5cLF6cE8+8oeHHJglc+kuwML5WbJWTnf8JyFcnf4UjCR4L8AU8rl5NcLo8zd1EMWysgW8RRnA/CMC4EQRRF2Drk8kFAdEUQRmEYxRE8IcYWhMb0iqVyZ2fXnxjNdu7c1adP38cf//1PP+3cufOjR4+97bY7Ojs7v/3224kTJ589ey4Mw4kTJ99ww03vvPPun/gx/koef3q26O3s7GRPq3q9Xq3WoMBkvoEheA7HWrudkXzaAcxhJT6mHGwa4L8LAnxIqGps4s36QjyS7riyfAVfB5OHYLsq3j1JhIFUihWKTr5itHLtNvbUxOJKYtcVbYRFpSAq6P0sZbzcgPFOX731QXCcVSS3BwSMVS6ap4ily1iKtIkCfTJwTzLR6Yies5IHYxbNcHDZS2SkVhKGUYCiFKwwJhrGcHSQ3lgfAWX4ZMXOXYhXAEOgWBMlpWKJqqKUiSkN7X4RZTJuRwX7dymlXAOnyW3e/76SfnQ3BGBsmXhXmzbQMFepqBXdP9gDobeYE/gSDqZS68bNjDHa6+242He9S5ZxJ81fWTKZDKSdt1xWSOn1SVQhSelvLNZoAqipsiFw1f1wsFWM7VWk8iYr+VsbqucS6oG0NsYiDsYT+66282yvWNGQgGiKKhtDG674VmG0EObvADiK4yIAUKCODYKI00MYxfkgiuMCznUHURTFeYSkoiCIcCyDraUCnOOr/vHteD/zsWfP3mHDRsyaNeenn9bUdHHKlKmTJt1dqVSWLPnw+edf6Orq/vbbPRMm3DVu3ISZM5/5RQtN/2off1K26OnpAW/XNMuMtW3t7ZVKtdbaCpooOGBwewE0aXjcPxEOHKBgRxyAUEqzZyeTyXCrCejJQaHoAeuwxILwB+ZLtSEFPZzDLAWBqaWCl0AhGluzsL3Z4liAq+tposqwkZFwkk0pSaZljCHjOUSByuiNiGGFWiWtDVDYVynBDDkLSU2STaWUYuyYhLkIDacMfyOwrhQvYU4E8aV0kcGTlbI48UkJuZgYK0jaqJjq0Fo0zlsQ9sIVLsRZhBll4zBK6tEwivYPan9AnQgJhKSgcWHLSKlAsunPBhpjWScNv7V7HV4VRxENkTQhyEs15fuQNUJCSEm0hAYDcNQIVThXQcEhlIRsTb1dihfZg8tc40XXMMsqSeKGQ2ljHSiMneYt9ZSs0FPCL6KNQVcmNgVIBCxbBdaBNAs0ykNOmvBkKTVZW+Jn5hacb2zVoPfLBCnEBPZk2JL6BAzvzJA4DIR0l6SuAnAw6CbhslDitHAkEyFyYNEBwqeWPA5GRDHMSUBKIC/CQktLDrhrAKaAlvBHtXP5MIqLLbl8GBegwwjD+NoAKH7s27f/52eLKVOmRlH00kuvACS1ZMnSO++cOHv23Pvvf6BcLv8pH+Ov5HHt2aK7p0eRbA7kDeVEVCoVgfQyIkKS/I4YwU+SxFoLPm4CoQ9lcDWeJMUkKuhLqKDHkp9NLFDKTZJc9FKlpV3aqT7SxOOHJctOfqigp/OseYcSb/82lk+g5GrOOCMjpKa1ZuEKHlTPS9VpP6haJAKQFaLOyjRJiLegPd7GjfghIY9Uv/UU9J6DEMP0zBILT0FvXQtCYifGmiQr6J1RSrnBSxVbHEVu84omw7mSNSnmPK3ImwRAcxoGBpt3TrqKJLaKIhSjGaCLhasr3DCKARxfWyulyq7yUiXzPu/3xVHBhDSjfnerjSFOB28DIaQxKSvBsizDppDuZMZ/AOxKbZYkCU3MYQvigatS0fJgJz0gHJ+pAiAkyCxZplkFeRrAhbAFcd2As2ikMotLJd04Ywi3LnL4bJlM9sZ4i1rLG841lggpYblGSg3Mv/b7CbolNLknYAvCpI4zoUFNitIGlGnFUrm5JR9EcUsOVUzFYtnZdYRxEIR5FDvh8ASw2YVimUa4I3aLwonuQjEfRMViGeYtcrmgWCxdW1GfJOKtt96ePXvO22+/M3z4bbNnz6nX6x0dHdu2bf/975986qmn9+8/4L9yU9PFe+6ZOnnylIsXL27c+FlnZ2dHR8e8eQuefPLpjz5aPn36fcePn6jX68bY1157Y9myj7Zt275gwaLOzs5Sqfziiy/Pnj1n3br1c+bM3bFjZ71e7+zs3Lz5y0cffezNN99MkqRer+/du2/u3Hl79uxdsWLlo48+Bp4i9Xo9n88vXrzknnumvfvue1mWXXMw/5mPa8wWvb29xik0fE9WH6xAUNir6UiymZBIiapRhzOQtyt4sgLPyVgTg7/lJME4a8Ei29I5xMOA7T8WWbxUw5VvEMIUhWNWYfraHu57AFySSrFROWtmlNaSopjFHWqKLk6FFfSG3Jn8KMZzWLzYgIJpJr1wzEedp894HEzxaJ5SzNInrpcinlO5Bk5qxQ0HKPG9NQwEjEitPbd5SN6cUTy3eYzyxlNYkSbHhSflgDJcBSEahbkNzrvsNk+vgy2m9wGYUYefDjHJxDNzlVI7mxOE7CjbJbDIISWrR/54vnliQuscoNGBDkbwmJlBy8iEimgkD7QhoaomiBKHPCyxIFwSWeMICSFUmlUoHLs0lpB/uCSd7tUXx9sySQ1cyhI7rwxKUlaCeUv6NJlD81lmkFbBT2yQ7wG+oUyjS0wBKlLlcSdH6SdLnGMgSkXg6xdLTuwUF4q5XBAXis0tOWAvAI9iZKlQLAFa1dKCTw6otwjDOIoK4GoOmqi4UGgGtyiatLiG3qKzs+Ott9655ZZBkydPmTLlnkGDhsybN7+3txesyBcten7GjMemTJn6/fen+E+gt7jzzonVaq2rq6ter5fLyWOPPfH22+/s2LFz2rTpYPUqpXzyyadHjRozZsz4hx56pFxO5s2bf9ttd8DfDh489PPPv+jp6fniiy8mTLjz6adnTp485cUXX2ptbd25cxeYoj/wwEOjRo0ZNmzE4cNHarXaI4/MmDx5yssvv/LJJ+v+erNFrdZmiLnStBaCsQIWgFI8JnG3H46RKmQWEVnrBgW9JedkAnA1Mg0YjvmgMpKjCFk2NI+Kk8OJVLgKCQ8YqwkVKeiVp8TnDaOKhExMA2rPpgmwY4qzlkRTnu8btjJOQY9hXbpsJHEtBF4cwJeEvEpBj5Ei8S4yQiieZJMCHK/E8L1UkV1nfNy4/TySeU4IXliAe1MI2hgon+FLUdS0zH4rY8plYdESg8ffMMnDdQY9K+t50AiELVgkyk9dzYFTckjDUG6AuXosxr0qG9dCUG5wbvPelJzUxgiEuSRnHc2DnORJo5yXqpvHhqIhTdOyYO1pWi4n0FfB3kBFARQjvtblckL2xk6IbKhhVc4BBXMe7GJihsAQ508CDRL4gmGtzSSxR5qIDeWZ25OlP/wEinKe0pTjnZuAcGcEB+4UObz5wyjUmSk3Y4giBeGBtHQuNLvNQwERF9AfsLmlJaZR7VwuD6N2EQzT0dpt4CqAhMBhvbiQ9yjuIIxacnngwGPSRJFbVBAXitfQW1y40DRlytTp0+/P54NNm74YMmTYwoXPa60ffnjG88+/AE8YP/7OpUuX8p9wtmhvv8IvMnXqvevWrW9qapo06e4lSz6s1+tKqVmzZg8ceOvLL79y+vSZ48dPDBhw6+zZc4WQL7/8yoABt27btl0pfdddk+bNW1Cv19999/2+fftfvnx57959gwcPfeaZZ2u16uLFS/r06ffZZ59fuHBh8OChjz762H9CnoDHL84Wvb29bW1tra2tHJdZIKi83TiGhpbhziP+1pdssgYcpbFO+knmyaJBQY81HbwRcQMI0KOC3hia4cIte1wsN0A0Bu27GaoWVGpx4SaoqlJKCYlFpdKGhorZ0sCJphRSCM7kioaWeRBdMafdINlEIRaarUpPQe/BbkJDWG/E6yRs/qCRbzcbyIMLQpBtEeI82HLx9pEf9FKSJm8FGerRt07pCZhlFVoJaUvCXNpLoaxJhZCKdl8rYxTZ9lnrUC+OO5jMnNhasqKMkCXkaSBNEScPcjvsCTgLKno1KHvhpyFzFzQ95H7ROMxd8ThekjgiAa4bMEkuHPMiRW9xlqLJcHpl5AOEN9bOajpBUmBesg2/skSpBczVK0tMA4XjlC+Oj4kZaw07CCTCGLc6nhsv/OEIpPVYEDfIiYP9YNYilfJMFuDOwe3clGgVb/km7RMlXbeQEWiXJBGoX8IkUfRI6UIuFwCyFARhPgjhaUBj5AIY0ANBbY5dAkM0gCoEQRgXi1fNWwCrcQ29xa5du/v27f/22+92dXUdOnR42LARL7zw0vnz5++4Y9SiRS/s3btvw4aNw4ff9vTTM/lPOFuwociOHTuHDRuxZs3HR44cHTly9BNPPFmv15VSzz03a+DAW8GCcPPmL/v2HfDeex/U6/W33npnwIBbvv5624ULTUOGDJs589m9e/fNmjWnb9/+Bw8e+uabbwcPHvrCCy/W6/XVq9f06dN33br1Uqqnn35m0KAhc+fOu3Dhwi/9mtfw+LnZore398qVjo7OTm2ttSnOFtBSa4mTnG68k8OownpH+1Ut5BiEWbwhVa2NtRaU/g4yUgBYW9A7Sup28ZYFoRRKNpUm8JRkguw/4YEDOCuHCJiUuICMJZsePp6SWgf5Q/48hmQnApdkYG/EgLVCerzhgEHC0OwfrkB6q3me1lOP4MHGFo2KSs4xHONANKm4dXCWcw4Wx4rb8EVOGZ4GgQ3mBtIBS5fblNZGJFIbp681sMoUh8u4DGeBb4PbvKIgqzxoixeXCpo4kaxS9eRnPBMu2NpaaSEF3VRQFsAFQQhOUl3vvaZ2+Yl4KUX+5HDBFXqyOrd5SZGaniYZEdI0UuBaGctu89KpqK2lXSBQxeOXQtiNOGFugBIhcDeUN5OkyXZXQDIjzkxISRUSykMUuQrS2SSrR2+QU3r+BXC1gfVh+E5p2E2Li2cc7EbdPP9YTnhN1QPddd4IFKif6b3iuBiGMSSJIIxzuTAi4SxAUqBuCmA6L4gATQK3KJi3yAVBiHrZQkA5A16BdVBR7AS1hWviLbZv33HjjTcvXbqsp6fn0KFDw4aNeOWVVw4ePNiv34Dx4++8665JkybdPXHiZOgz4PHDbPHhh8tuvrnf2LHjJk+eMmjQkEcffby9vd0YA9kilwvq9fqnn27o27c/tB1vvfX2gAG3bt361eHDh0eOHD169NhJkyZPmXLP9On3HT16dNeu3YMHD4V3hE1Na9d+Uq/XoyheuPD5IUOGP/LIo4VC4Zd+01/6+A+yRXd3d2dnZ6Va08agtIO0iQrlK85IUipNHn+uMHSZQ0g64b7/j6t3JEn3OBwnZD5hLe1QokEJ78CbBNz0vJkgPmMQGx1y5c36SqWU1Jrlm2xk1CDel5JHtakHkmjh4OKjkO54wGl0hZtnbMCR0eB0G+QSp6Dn5gM0i7DemU+1i4AcZ0m+4oN1lIMbeE5JCmOJAkqUbMJbW5YqIYwmuRdRpARjfMmBPOxlQuIfzlIOKGsw5TbGWik1OSZRZKR2h00ADVnS+qFZesMomjsMZ/WYendL6nU/brsUV8R4a9mUel/0FoMSWHjhmAxaQGUHqQ6yPEzJoZeMdOIizFXKs3pkkBbCOsuvFWq6sAcy6MnqbIMJXNWNNIwWgmTW2gg6ktymK/KhgaMk2W3eejlPIbSlSKfAQCvQG1SWAZNEo51urh6oNa3pIuOV9IBWrJAM7vfO5YMgQLtA+D/oKsCHPI4L+SCIokI+HwRhFIRxHBexaSgUgnwUeaPaYVSAhRYASYXgFxJGoINqyeWjOM7l8mEURdfUW5w6dWr8+LueempmmmY7d+4aMmTYSy+9fObMmWHDRjz//AtNTRdzudylS5fDMOQ/uSpbtLW1vfTSy3feOXHt2k+Ar77//gfjOE7TFLJFc3NLvV7fvXt3v34DXnzx5Y6Ojj/8Abdnnzt3/pZbBj377Kx8Pt/S0nL58uUsy3bs2Dlo0BA/W3z88VpIhJ2dne+++96NN/bZtWvXL/2mv/TxU9mis7Oz1tqaplm5nFiyf4HbQpEd2w8V9IzFK2I1JLnTOEyDilNCToTWhmsQ4bxU0ZxAkGmHpt6CcV5Bkk3GxKgi01DvJNRuw9FlJkO47TouHGP0J5GSSbFhMnQSsI5TmuyVUEMJB0w58A1bK57bYEJCaRdGlTeWmNAY1w/lK1DfSaegt0niSSQJCOJX88z7qESli8MtCNvfes7SdHHYIdGmCbYLJLTn1XjgK6ewd2yQbBIW4QbU4dIpyUAWfB5gm7Ek9yyyGS0hpC7lK6lwUymNcSjariNpGEWbBt9JmAXBJTzos+tM99yCDUU0jCRmHiAaHGCG5K142WrDvAVDUs7qkVtMypeO98LBflzEYoi3J/Px3QAAIABJREFUU5LQIbY3piIGX0rT7+u0Rolg2I27XvxXfJpDhND1mUEk2jPhk2EGRjGoRKOWRUsl+WlCSI19M23DBHtj2pTnFVKQXE0+CMAwPIwKYRjBmu58PqRtd8V8PiyWSgQrwdNiwKNgVDvIR8CKF4vFIB9FcZGXW+QDShXQghSLYF3ekgtKpfI19BaVSjZ//oJbbhn09NMz77//wYEDb50/f0F7e/v8+QvGj79z5crV27Zt/+abb5VS/CcXLjRNmnT3uHETIFvEcfzww4/MnPksDKJ99NHyceMm7N+/v1KpPPPMs/36Dbh8+TI8berUaWPGjHv22VlTpkwdPvy2r776ularzZ+/cNy4CcuXr9y5c9epU6e6u7t37tw1cOCtCxcuqtfrsMJv7dp1SSKWLfto06ZNzzzzzLhxE06dOvNLv+kvffxItujq6uru7u7o6KzVWnkzHZj3caRAbEFx3YSRQhCVh70/aoQQSsbTSKw48YfCGGtodQEEIOk5tVEh4xAeKq80Ye7CkOke9PVCSOmxxIIcC7IM7EIpKOAMnSJwBsltFplgVeuFPMp5lUS4cOxoGF4T5JxTnWQTtLbcwsObNkyfgXwlEaklGoZMQ4FdLyeJdv4oTkGvCQRjhArCeubtJDfGV9Djd/mB9MD9BBjFPESI15pCyhRgZ+uwNUSEQPaqDfGlNKiotLaWASgQTYFgzPGl8PsykpMIJJA9821pjGWexv2+5KXqbglePOcZGVl20EvInoTWIHLjy4wIaD1tmkqlDeV4gQvJ0TcwSahCIrd5EDfzjSrZ6jGlCslbFa49U9gsrSTuKOHtlJBzFCJCYIcjlfZ0dM4jklsQL3l7rvVs9djgNs9uUdYJc5Hbg1QHLSm3+87qkbgu/KaklWdj9kQIcPUIKTfACiMgtGE9KmqicPdR1JLLE3sByqgojovwzxZ8ch6o7yCMgzCOC0UcyoMRvwLuUIIcE4bxtXkInj177sknn5427d7169ePH38ncM5RFL3++ht33TVx/Pg7Z82afeaMW1B68eKl6dPvv/vueyBbnD59esKEu9588y0wu92yZevYseM/+2xjrdY6d+78oUOHQ2/R09Nz4MCB++67f+bMZx5//ImhQ4dv3vxlvV5XSr366uuwzHX58hXt7e3ffrtnxIjbX375lXq9/vHHa2+5ZdCGDRsvXrz0+ONPjB9/5xNP/H7//gOgxfqLPhqyRXd3t7EpCMYB8fSFOiCJIbwVWwc+qCQSxzkJCIYOOyb5Spqm5STJqBjnYkTjjgEFtjbOSxX7X+AnBfuVGoyGeFBL5OHMzlEKR74t2PFDMVgqJ1p75n0Ep7DlqrfvgbxUPckmg0UJUS/QA/EaUX4aYg5K+cLcjGYMuSQHEZekrURO2yNRQSSdf4kR5LIFqUKR9pF/C+6laBrrai9VbXxRlkotrnNolB4IynneYDYBjFAjMxAnUVmTotgpSRgsKifCWm/fsvIRSJpVzED9zKQ3GhlRE6lo80HGmQCSrqLBZo3rK7IkSdyNSvbGGqAtrZltbhAmecAUfDxWLokfeqk6sxPlLewjWbNX2VjPbR7DcdkbaiG7e2Mtu+MADczG3amX45Vu6OalYt2gsCm4zYN9pzfog70FqajxSNIwCrQgilGBhjFY+L4sV5FEO0nSxWpaiOQGMNNUE/ZFxSJq5YWULaCLDSLwjkUDqCCKIvQPb8nl2GgWRiuCMAZaAtoF+H81t+Sgt4DVeJB4rt7ODU8oQgtSyuXDYrH0x7bj/YePWq2WZZV6vW6MYdFRZ2cnFARpmvoGFl1dXbDTHlqZjo4OpVStVoPG5sqVK1rr1tbW3t7eLKsopfzIDl4Yr732er9+A7dv3wH/EV5BCFmr1Xp7e69cuaKUqlSq9Xq9tbVNStXW1tbZ2QmuxpVK5dq+4y99uGzR09NjrJW+/xJ3AMT1lcuCCzo4rjzQBHqecjlRvJndKejhxlXKYMxySYj2Z2lthBSKoBJuZVCiShQcyWBw+gnu9TINXrGXqqIuO/FakMa6yZevuA2gXGW7iKMNxC+k8hhzSBKet2DDCQvOuxI/Jx9ULle1MYmkFoTETpZqQxI+ea583nJs7vETITVZW/PTAGSDspT2H+DgleM5eWOBwGWZ+HZZhbQJztJHKQWyHKVMRq0MBVPp5zyNI/F4kVm2L32GCTQFrIny3OYTkmyyHIhnAJMGL1XBtAQDMmAJgzkehlHIyEg3rrw1rgXBuyVzXqqokkiEUEb7WbnMA/O8g9rZ9jknD6zcpYK5BMFz9Z6lbmqxdeM5CVKpKmZ9cBdTw4whzluwoow3OPFQy4+5zTe41rOMm3spSTZNmk1qE7ebiDkz7kQbjqSvlSeMVEolQMQFRzJJpNZo2ZQLYGAbxE64N5tgqGKxCFsnmsE9EN2iUOwEaQbnLXJ5GPlGO5AwwkWqURQEYaFYhAE9mLeAtw6CEFaQ/nU+urq6giAIw/C7707ef/+Dw4aNOHfu3H/1h/qph8sWXV1d1WpVeVZiPgfLkUJK8gVqDMfWWknjbyy6IL5UcR3n13fSk6ULKqItWO5gnUiCWqKRGdrmAjDxfL8ZPjK0JsiwxwPxnMZti8TaUyrmXQ0/QTFfKpVipMVgluIxLrDnBFpVu6VpJFQlT1ZYjaeJIWDEXzbIV2hSmhs4hoOoAqWdTjhxrYiFZjzNoAsWV9nMOhgf6CMg3pbZJV5RzpOKZgwlXlic23B+6ZrkztoTH7MnK31reVXO4xYEoyqFUdfnYetGC9VRf+m8VGGFIsNBnNu4tBfeiLWQJMlDDLMBoOecR32tARIeiXehKDfDZjqSiiG7YRMhtIXVh9zKOLpbsVsMMRZam6Qs+OaUtGGFoD+okASDvbgIVkou7SUJCpIEdQTE+oCCC62I+aYSfgtCTblSGrR4cKzgfqaB05SlFljZkBjdGLxbYAQK6DGukIxBus6QKU45EaVyuSUXhKETKcVoBRgBdx0iHe3mJMhgvBB6Yqcoijk9AHJF7oHwNOwtItrJSrsuAL8KwyhO0/S/MLz+9KO9vf21116//vob+vYdMG7c+OXLV/6Vr2ly2eJKR4cQUpNbnCuLqL6GIU9J1sqaTQBJogPcqQbBJZV1gAjB06QXr5XWiWTjCprORS8jxdobxKNxvTNNIztkA7NISpCURPdmcIRGB2wppTVMMCrDxkrwNVlJIlVKrQycUyJLJMVZjPi+V6AkbRhXlIqxY/YLoaJSOQW9FqTIYrZfOoUxy1fQ7VnQ0ImisQzh0TkQji07vjmjKuZLQXuD3wXCKI6Ok8RLGQz07iJjzgMYsEHdr5QCqQxHMZiqSbxcIsm8hIeugU9m+gGAfsXkLSQnbakZSvlNpaJvzYujve/oECpvGMWmmdJGKITpjHObp7rbMn2FamZoX+hbO6tHiK3cYTC5DbPlZJNshVBgL89AGaBwbhhFCBjiYVkaQj2GPFm5QnKGj8qVDt6iDkVTNVyuUYmGiJDW7q7jygYuDqNbCd4tmoqAH7jNU1FCvyMKhUGRIUlFLXBSBWY/VamcsJ41LhQBWcqh2MmZAIJRB49qw9RFPh8CtxFGcRThYu18PogLpXwQRXGhOZdHq9oITctDZEHIpDbXsJ1bKf1fGF5/+tHV1bV37753333vww+X7dmzt6Oj47/6E/0HD8wWPT09lndQY9mrWSPEQg5rLdzevgWp9pzR+ICRWBBqRkP1jlPQM5JAqiQmV1lBz/MWTuxEr0liPjb7FEqjOxO7iIPFHvT1hiIOqQmvCseQq+iQC9CwNlr6QFaTNDjdqCYEsMINAShllKSWiHogxgqkVIKGUciej6bkpAvH9GSpSWHsxsFcOHY2fIosQGhfDaLYgMlTvlHaWG4R2OSKE7kD3I3mIsAbQyH/H6GMcT2Q8DFx+uHYbV4SBUr0uOIaNhEqc/50QHFbvjjGWAFJiNyFtXbtlNZGSZqDcV6q2O4oRPMV1xmusnE5jwsCpSnpUpVtuI1D7M53m1dOSSwSd6s3PM2ZgSPsowy7zbOKGlsHD5JCos7y2LwnxvOTIq93ZHxMYWurrvo8fMNLpRLptf5KKdXoNq+0cIoyfBEc5LQ4QyP9YRRJF9xYa9OykMViKd/QOrhhiCCMwhhNAMEJisI6dhgQ9EEOi+qpMMoRQkXeHsV8iCAVrrgIojCM8uQWVSiWgiAC6/IwjArFUm/vn2Qs+LcHPzBbdHV1ZWkmcQkMhmOuv4yx5YRAHtyFh2EapfGWtbCSAVyUr2ijlDGahK3k1qmNkcLFbmhB4M4TSjGQQqoP1+Mr8tpzCBXK7Z16RNI8AWUCLIuuQoSoBJOKDBssST8ZdFa0p081hmMSdGGpbsjehw4YTbFJ/3WIv6GUxooyLicN4dHQwXASlQj4CKl4gIsnxpFmlFKhKzVHCmhBsgq/KRW8GLJp61SDgh7iDdSSflEJiJAifkV6Al+iYaj2RHOIRBFEBhdKkc8KDvYn7AKAX4pbEG65WG6HiJOHyHvYozfuAC6qtM6BUURNjsLwAX6A+zkzcMrBeJENt9cCOirqIJXxKxsS+OLyYM5Vkt3mrdeC8BFQWmtcOWVIlVcmzsyQ+hlpGDJrkjRHSXeLI8bAlF7RNZeKPMMTt1JXcj9HmZ67E76pNKvOFMrtpDLW3S0iTcFtng1+tFI6jov5gDz+yD88R/N3EbUOOG8B6YFSBaBMLS25kARRrLUNgqhQKOWgX4HFq7kwjIDZLoD2KWJlVBBGcaE5B+xFWCiUarW/Xurif6/Hf+vo7MyyrL29XSRQFmHVRncPujJY61Yfw30p0RIDC3lPzOdKchhugnhHBz4VqMRXBKwbvjsVlefOPJkVqBQapBeeLG1MalhbTx4JkPMSrysvk2UhnXCyJ2HnDGQsEhYXJbTUGkMt+8I6U1gQ7Qju8RUZ7MiG/dIizTLpUBcewXXAEbDixlpYGSOEkODsRuXzVUowEDsliRcK2Xk3aRD4KmPRhZcU9ALN+zzbUSlTb9knkNKOCqJ2pCyuMu8zvr4IilN2D0zQkgvjL4M86mrpgbfGVbh1DgR9OKtHuM0UG1ZKpTTL7XDBJ7UO3MGk0hMykL0xLT5RWmnLNIx0kifyA8ZFfq6UVortjXGOgfuVMpubaV60ZRJiubRyTkrYphv8LbhHBKjtKm8xrbWSupEVJ64rzfizSTI/ZhyYLzLDg/xLaZrLw5TjtPLOkZASBuhiG7TyfJSYdioUi7DZNOeNZ7fk8tA6FArFIAjjuBCEIeBIQEs0t7Qwj+37k3PfgBv0WvB1eP1qnvcmRXEQRI6xQOlUMUdP08b8V4fZ/0Me/61YKoFyRnlsqqHN7OQ4Bkb/EJ6MlErR9BMXVnAv+l6qiZDWZoyEQFkELpvkQ+4ihWKrVwgoCXsKuRlsY1FBr7ROKOIYHn9zW7Uh5wHwStCWFymMpXldQE6cgl4ZAwp6PmAoO2HIQisE6H1hJX9rSysT4ECm3us42QkFFIizAHcwtKWtLSeJp6DHaMhRmy6sRe1pIysOL0vylUYvVfJ+EGRkRPARKt+IvaDRLeVyHqRDf0xBcaMjndoK5i0q7KWKNlOIs0F1DNGQbSg1WVsnvFxdMSKUYeQqJ4as6fkiE0pO9krspUpSNNfneSaM3DGTvTGBohrvE85A9AESKFlgAkbw9nLKu0KIjJRg3FwyJwEXyp9V9Csb7RmiSJgxdCciLUNn5oY/0MyGESF+HcKsUpe8ybzAGJs0us2DvbHWDp1LSMJg04YKie9k+HjErgs/NzMXxRRCLh/C3tNiqZTPB4VCEV3/ckEUxfkggB4CCG0O64VCEZmGXB7+nKe+CwW0k2qhSYs4Lra05HAmI4qwyaB5C8hVLS15EObm82FZiJ6/gVF/jsd/s7jX3vmsKWWYPWtcC5FQOKbZCIJuuX5nL1W+ywFZouZAkWSTbdSwBRFSaY8yuWotRJmqbJKvgJwDLSvAhhoOBhgQGZav0ECTd1CtO2AYQNECTzNzSAeMHaeVZ/uhSb7CG2ZYCcbkClTZ7L7eoKBX+NkwHDc675ZFYq9S0GPIQVoocc673hAAbQohNiVNkoQmzDW2IDTEoJBWdQr6MnipesIn9QMFvcZdIyixpyFed5G92I0i6cxJD3C/JrMpEJozkqjCr6OJQIaX5YqY9uqkLBkQkqfGFJX5/ryFVNAmKqcRkv7UmKd+pj5PWbB6xAJc8YYVZuy5T3UCEPjwCYub2W1eAayq/LBOAl/f3pjvZK0NyNP5TbknQGqQtlQlnD/QbZ6sHqn3FYlUNLokeFOLWz4mHQtikIRPEqxsWCsvBBP7CMBaP+fZlD+nVAoK/LgARh3FnPMPBz1rHHgr7QqFYpBHyAjoDRjQAya8UCyGYYxzfMxax4XmlpaIXpNJjtDfzp0P4riYy/ktCD45CKPW1rb/n703f7OquvLG+af6fft93jzpfNsoTURAmaoKVBACyOTAUAOQOLRTOt0xiYkmmtEpaicOTCqK4htn2miUSaDuvedO5+zxnHuriqqCqvv9Ya3P2vsWSToxxKHDeXgqRG7d4dxz9trrM63PeqX9n3DMSjPlibGA0Chs3GRKD0KPqScFnsDYcRZhBRnzzKKJYqgH8hUnW3sTy1doOdY8dNNBYh+7vejXTXBK49bi1gEzdjRj3AambgMvt1ZYLzxj3IK3yici3YjMb2EoQAcFvXVea4tAdeHqqWRy2p0AvrKRVHGWaoRmENzkMQmOfObSUTm4kR26ExNlJc2wZQgDabBHRh0Nxdtam2ljEDjB7w29BStHkTqlERmpkAgSKRTIxY0sVcXLkwh8g2Y3BFiFIHQH1xh/O9o425U2L5ZvRpa6PhSN3QYBE83ujeEyRsCQOqXgLLFUO11gGmwU9ZgxgyI7pDwsx9FYRsUMMF3qEPjSF4fAWrkMqJ5m58F3cpJ1nDYfnWRRcEnbbUQnAv+j9T7LuD+WMyA1TyvtPPUoLs2Ug8UH741F5HGIJ272oJWna1UqZfCE57lSWmktuU8c1sTDUBPqA+qNJtUSWtPZb4Eh2+VK0mimFC3OTHi5Sr1FGKLH5aERRuNh/Cr5LUILUk5kGqvIcwn4yjL9Vw7Ru3h0Op1ZkXEBy3GgdnHD082mNU3uBDrPO1lteRUjq1QEZVopCUycAl0haCtYZDllExoq3oeGwS9YjySQlZchHz0g4pxZ3UQLrchCrBMyxhjL6T3YHYvokC0UQkoztGWFAjXC9gtd6RluhonXCpWqA7ktwDdHWxutmYUX4kFWbfoXxQg1JKqCHcPVbKDgMhD70vOEDaDSWhT0tKOnGsWEKpQIJnxTCt5mepyGhEEbh8ara7AB/65SrBeYKdk0aFi5XdAmej/OK0mbt05x9rsnFbXGlllmOik2chLQb4y1UmAUiA24AqV7C3pWEQXEwlws/QaUUhAx8/eiiIzRxtCECYdkLbrqcmz5Q42hRtlGApCoBdTybk2UJeM5kivER4qgVgqPisIr5XkIFTBQE9A/6QjCkm8ZJ5kbMq1Yy8AtSB5iGWNi0oQYeeHquXYqpcuVpFJJkqRWTWrxcOwoBLBMQthKUqMCIDAUxQjKfIsEA1Ylc1C0tvF8iyrnnNertRpyokL6bByELlaPSiVpNFOZPHHx+MTHrDTLnKzmLL/RQtP5LjVhMPFKb876cUmPAHtGa4eFui5OHIOfKEQDuWhsjmiWhPdWWlvvMm18XjDIKzyzeDgQP0drZujKcQeaEN2qZS9PS7+RgH7YoX2ea2VcqFIBHjGcmhd7Axm719qKyZx6/CB11aKF5UEdBH5TC0LQhLY24xaEdtw62ga6eNC0kpxXS7gTm8sMW9LiiGzHrA+XYYOiAgW9DQAXRz1aMaPQ6hOyTJDg62UJpl9XIrn2khYl6mckjgD0N8bSwFGLaRyiyREqxcHkAWaFakzkm9PaAaC3qPTx1YKGlZ2kmuZtRFcvnTfRRJ1/kkUHVURzqi2M7kpLgm+wr5LwTCnxkKJWQeAr9L6Dg4+2LCSvotsHbSVLBqyN3pihMJs8/owa6mcpToDXgnESm4muW9KKwJc2AYhbdqzfhQgQ3SFgA+a6tDaVpFqp1hK0Dtw9lBEqXuMlnvLDpVeQWHKZv01yKcohL5UrxEOEkUecPd6gWUmoCkkCpiSp1pJqsHwnSU2aD3pmElnleXGxvfgrj1mO3b+Md2tI+GmxyMADe4QeZzq4N7U2Yjc1oMcDQI8rzM6QbGoITrBH5o4B2zEpG5GCPmyBSQlu4A0E/0GdkKamQQhhY7uWziyM2AveQIfWwZpAwFhYE2KfBHa1NpRGCHxV3OObaJxDUNCHmBMs+tFHjs0omIdMuFCmtUFAEO9DgSwBrNBRJBfXeDlvQE5cpjSlSljLzKQIfOHwgnoSu3gXseuhPKA2U3asIRYEjZecHGEdOOqRBRTY6Udp85HSge1sGsxE0PCoLnbdQELNmwwb0uallhh+M8Y5ijfGRVXQyWEJlmYcTAsGK70FNgFczET8M/Mkc/NhBDBUoMRUZGTRfOUoEfJJG0rXPz0PX/xdsmZjwG/RzkNzT0BXS0EImMYGSBAzOksOUyZp65OBXdfId7FAqFSUeKaQWm8NX5/0uejObabpcKksM7HjnqAaLfEkda3W2GhN9jpe5clUkdTiEED24lUq1WotoencNO8I6z60tkmt1qhAiUu/KNAW42D1Jj2Yi0epUm80Jv/2uXv/s49ZzTSN/DsGqw+PiJBrKAupomGwnYEIj5X41lKuH3SoFOdnoyhARGSD7XRI5tBhU6m1NqAWeXWIp4/ZoKC3mrZxMsZVAmtFxopNFt20BG3lmM9K4lTcYOKoYiQHHreZ8hUDVhwKeoexYkrMKKZLQe/xcpwmJIugRYvG7xNb8nDrkrnaOmMc4lqd0kpEaIzjMwfDcB9PZRCXHJJueTlGeJ9BRLaL0uYNzi2fHGmVCKxAbpK8Z1p5LVTUihV0UDwjFYbWX5yWkKUK/NDJZWBAxctEvzi0FZAUkzr07qgECkvP4TEAV634b7AcS1xVWI5hPiBAjNqCPNDmKo8mgBmYUsVvASqeNWA2ZHUIaWdEkUFJBykAPX57NOlLW84ocyFnBWCmp42XlDEKVCfplA5FFyixR1FU2nOSRzjJ1IKYQOpwn6cjrXymYeXBVUH3bzNNK5VqHVO1K2StKFeQGJhU2QkhOeSVSlItlSrVWqMU+S3IrS20hEQNVqv1SpkTAytgvOu1hli1a7XG8HBZVFjlCs9npRclmOv0cAldS02QMWsvSmn/qmMWwSBkW5PEi7CnI3yWpR2Zww2GvUmsoI8km2Fol9GaHqa1GKNYoaGEFSf9LpANo8GjINbNK7DZBvIVE+Bvw2OaQMQZY8UbKJvxDAJQuT2UMpJMHuHaKsZ5HWepdqkJjeE7GRw7LaNZZC5DtAa3MpTaluU0XSeKFRErO5ZjyFcAmmmMc2DMKmiEgpUXE3u05bwT66CLVZDuWMSD09errdGmq3WzkVDVSTOH0Cf6lruzVIP/AMY0K60MF29M1dY0UhR0lzZGB7+FEvWzhQNfmgYnUROREoy+X92dCJkxo6toaqm1ThSoFpSy5XCXIp2ZpUpDq6TmQWwt4VeR7UNoGIl6FC6ElGAhvM/w4qsgKCecKpdISq0dZu4qpM1zTya6Qem/0fFnmeIdUp6nWeZyqXnUaKrQuQa5HT0bmVFwemH0gbyQI/0zUT+DXae/k7iLUj2q1frpUqnG6tiaOCRIGVXmPiCp1xszpmoT6U0NATUN9DyxjIo83hwVhXjB+HlKPHY7kT6mXEkEoZohzBVWo5LUyuXKyMjIZ73kfoGPWc1mmuc5XUOyGXSANWUsRNY1mV32Gi4mQkUsyAFE5yvo6Ya3pMUMUsuwHINApudpBgV9K/ZJWJnOpo0YXFPOUg3BPrKGohGxRVGQmyFTmvK0GQMDJ0EaIYyFCFY13a2gh3wFpTHj92nDgmi1NrmXFPfMOZ+lVF0YDUMSLYB+yVKVpHSWA7FkkzFD54KCnhVrRcADUSroW4DGnxNkUfPYNSbTSR2GptGuFnyG6YbdWAwqm3EBG4VcJXiHaryQ0rJ1dc4jTFCSFoOphdPmOciIi7cMLJKWC7tj/r6UkRbQpmmGTFbgnMSKow+mz9uMx0JEhjXB8VMZnEWbgLwgwYXuSpsX1x73Up5rFfdPOkLeHL6LDKS0LME4k+jzNEf65zmP7UszZfEVmCjyj7wg1sW3Uoh61EZuSR9uJaZhWkIu0tWC4NuwQ8owxNs6scH6NFP1Rnp6GKaHOq3+mEpU5jRymXBH5aHRTCP4qF4qlSuVapLUZDxqnaLFm0iLQjdALQhSCKv1RhpXlOFSSViNSpLQtIwS+y0qSbV2erhMMzMYLkuq5XLSTLOpqU8y7uLiQccszEII+yYLQ5OBTBa7HshXEAgB8Eqo6bA7xmaNoVtC84WT5BsMOUIBK9DaiLg7+C3QgkCiKjsjmd8CZ6mOKD5NCnoQd9yp4N16phNoex/UI0qU+CyMicAK6gB8zptc4W8dIBrcgY7bfzClLPBFlioTyCYo6G13K8MeeKD80uFZ7BbTTAmeA4peCoZBNkOBksMtCAFWtDIaK71UGDRkOF43JB1pmZ9K2h7r0+4sVYKhMqWpzDjHDwBAD0QRgIyJZM3BtAxSWhnDeEt0tcD8HCFLKPFxb+G7xkKAppa0+aCJotWQayf1tXQZG4nyDq2Mk7ETBgSeFO8Mcb8CV8rVYm1XzTORRBW4XwHw0yrI6mKYN+9WgglkF+gcB/xQCaCHq4WmfFvZslCDLqy4UdTuCcokvZTn5lLLhFo0rM1mVionND2Cxk5QPahEbHOlQmKnRMJlKT+cRyGVK9RVkO2ijCQPjEKqlStJvd4g1SwVA2lcCFkSsVOt3hS/Bf2hl6ORSqgolJdeTqrVeqN9srj7AAAgAElEQVSptf6sF9sv/MF+C8Xm3khBH02xdxjrpkEMWuCYss5CFqKNCyGpqDfOOWyWw3jLOC40N4auXsxdgVomujGiuSsAT7DAsXW5wEpB79AKS4+Mhy4FPQZhyrqMCTC2oNF4DoNCNY/4FixF3k8W2BSmKzWm1ljrxN4hKLk2lmO3SQwTEYwWPQHUQVJpGCsQ8hM5QnCEdIksiUugYmakJ2CSFhIdQhikBkdZqsZZR/5BOY1x9VVR9KEAaLQ8KcNIprDWOtQGMqzY8J1i5q6xLgMgrjEq3EabXM/jaTkxl03aVPOcM2CbDYUFRItyHvVSKkp5ydjKozwybgk/tNDFEtIl3whv82HkBJnPy3FEMoWTrBBqi52NixRl3HnbKB4R7EZ4Hqr0Oko+p1XbIvSQAC6HNMlMaW2N0mGLJl+9WLWt9Hk6FF3wbVBMZMo6Zvg0VMVKaTZjS85rmR0SVYmDJd9DJSmVy4IIkemBVn8ophIeswr7BXSxDEyJG6PM/HlSrVEVaZYZWWL2gv0WCXcYVEvqjeZwqdxMs2qtlmaqXm80s6zdHhn7fCeBf1GOWd7novd34CENhDRhGXUSZscPsyE/3BoZIeksZSHQTlexZioKPWbsOGiiHCnojVH8nIKEYEabwFld1twwdjsIukRNyLmeBDFLJmtIODfWqSg/3HLGhowbUgQTe/jPqbXgXa0EW6HmweFcgCmFypakn6Zr1ZaTDCaGAJCwRw6+epw66R4YZIiClYTpMaDrReXig4I+KMFEJkDwHctAtXU29jaLf9gRYi1SMed9RlIIrRBY4iw8ldx3Mk/DMlCBkujzhq6UGzjUKu9NwHn4s1h4AxV6IIiLDHcDYTk2+cyrhf0Txgidw0nm9F1oSc8N7Dp3AwGhgoxbh3glflEn08JBL1HEukHso4MJFDyZlpqncLUYIEL05JFPQhrinPYp8t1phJXRuo/iHcdZopuHug8XFaMCRiatGhJEID0BV4sP01iN1gaDUXndL4lIifLDiYdAshNrYevit6gQRUEEeFKtV5NANshcitPDpSrXBn4waZmqtXqpUqmwo5vxq1K5UqtiGEYV7UUlSaq108OlvChGR8fGx8cnJsbPnbsomb2QB/ktos0+oitNQA/YoBCklpyuKrlpNs/zDLtaoRYxG8c4j7E5EBdm2D6HO5NtqFHoZnQXwU6BcQ4cqI5+2ViB/jPcYCaSinOHDqqDilC8HGtjJKMfNEzwNiuljQ3sK68skYJehLlacpMA6GGxA98TSSQtGALRVinINA3IfJYecD0GPx/1T7KseMhXAjgDBT2f5Jy35BpMMk6yA3SWz3gDJqw+RkWmPxQzKZ+05BFyRast1ypUU1I/O3YHg+viYRuSyYrlmNFBMVQrrY3NdKB8ueiGdHpuhS0KuRJFmXUWry5F10VKMJJshKuFlmaN5F2NXbxDOBXCZQWpC8ux4mbLQDSltVwtllqZEN+Ek2NBwhsk6vOqnSkbmbTpanHWE1NNMo0oFsGIb06RLcN1zYbiW0lkcnlu4CABFxKuFn6f2mhtklq9PGMuRbVWSap1SFRpiU+SajlJypVqpcyzVIWWKCPng+0U/MiEyob4LUj8KkO8adhRksCcAd9GPH5VZmYk1Vq1Whsulc3neJrF/4BjFrmmJVCM4e/I3KBxLUJ3pPK8oEtNKU33A7aBdBsYgVyxwdFKR2pCpa31YlOw0EQRsE4riHFBTeji1TZSE0qPn8fKd27DZYQfrU5wDstIsigInUZcGBlhFBT0WsSvtGrYyA3grNgd2HMum18k4HIWurUU3aGjWDdjIFG1YWoQz5OQjFKttLFhM+hkKBsr6GOhKhv06Oujc0XCM8kPl9ZBMG4bnJXKIiFK3pvDtLUAcEUpJiriM0ykUMBuPcxi8nmuMDbHWPbKWWu10VH4FXcYgvMohPdx/0TAuobJw4RZJtrI7iFEe8nOJlViLzDGWhWnzTP2okVBR98HWiJ+2wonRAbiKi55+R84sVkQSRs4pWM0SbI9rIS7cGkBjIma58S6FC4DZ5COFXZaJPAljw6Kt8K+RAPLFRpGiUgM08aE3FaYx0dfpVK6XK6Aba53uxkasVW7ROxFklSrNR6BJyZtYi84IDZpNBqyuNPDhqUFqTVkiEUQO5VpFCn7LShSkLRVXfLZhLmKVvEpTaj++zxmNZqpuMbYURwpK6jbxcLEPgnRvFsZshgGD6AeiJGC97NB2SkxG1lGJKGkJecESck+kSJuRKQk/gML+QqPc5jht+A0PRImsZOWVnlJWAuAeIQdo5HnDWCr1bUc03NihQ8eQ9bFuiDZ9GgjLEy8GRJ8I40QdsfWSmuVIX4u/kWHuFORvqAbMyzZLAod2AtjrUPOHSnojc+jqEefE9antJZ1n9iLHCeZFhEDn5fAgMiOpU4lJF5wi4agFw6sxVhTkRg59FKWE1bOS5sHbR6d5NCZkRKs20lqUBqtZQeDaKIk4QM1D+GGClmqDtO/aTnmnY2x2ATwLpvT5vNC1l+DIBDCWsVGxx8BzyOtQ0whCCIktxL1RtK15CTZwIQVBd2gQ06zgZGTLgbR0YV7UGpe1IcpCHN5xAs/TO7W0LBixp/DcsymaxKhDjMpzSlMPA2bt/ksT0qSKpHSwyXOoE2YFa+Xy0kZaVFJtZZUOIlWcsj5mUsVQq6I5EiSGrPr1TpYcfYG0ntDmkht6iL09Lc8WBOV5y3h63B9c6dsGDIKWapIIQTraywNLVXK5HlLbjDvcxMr6JFzoJSIuyVlU+QZ8KkCFUmzrMBYCPIGZlFEkqO40G4FvaxikKiChA8KesnqQTpWcOeG2FER+HYp6AUriO5GrBS8qXQCenAXxdymRGSDWaF+yyiRbLISP4fAl5ctXqE0914y/CMouGQVQ3gfTQtXStE3YpEwT8uwYo2QV1rT2RNbAP/UOvdEwwQvyIws1a6aJ/ghZ6ly5VNwRMpXZmBMk1FIIW3e2PAw2mWD+VAc3pc58cODCdMRLSQ55BzWdH7Uo44CayMlGF0zRlTUOMkk7bXO41NrIXWIhLeocJmitPmuq8WAWpMWhHISUxRd73mHZIELEZWVKb4lRQnmIvM5XVpUiT38FtEN67Q2AHuDbjD4H43NlNJIKsMOKWjl00yR9pRmawvaQ5ol6jDY/lbiadikUEqibX65nDSbKQULDpcqjXqTLNySGEg/Qw45BdZWa+Vy0mg0xexdYdces+t1GV9RSWr10MeUypV2+4J5KSYnzxZF4ZwriuLsH3KAT09PT05O/r1FiZDfgoamBROvBN0QPsDR1oEUpdpAhC7E3TKxwGKcA61lnB0LQ5NEoEc3mEemgoVpK+y/MGGGwAotqyG8wda6P6mg58w47BbDOIccNU+YVaUpBFcXYZfNeJpGjB2AuiBzKvKQpSo1j27sMDAgy+jNG8tyfiDvQfRCUxnOb0HENebgy5VV22JmhmDT0sBJC6LhrOQQLXHp42tSyA4qxMDFpDSvXOAGLH3LRV4QYp4hHlX4c8Np84W45Kj9og07AH1rQuy5SDY5S1XrCBEijBTJXcGM4pA2z/6yQEKgBQFvQcJcMnt3TVgJI4xQvL3sWpgq6Da1EGqqoXYzrH52oQXxXHS1YWECfbnincyxrNNp18bQ/Dt+e5hi4sMQEVZzWUR8RlSi4RbER1HquFo4Et/x7A26qptwVjqoeOVqSTOM6vN5mmapUmUZZlerszSWN/LcIgyXypT5Kva3Mk88rVWSqrUuz4vx8Ynx8fGJiYnx8Ynx8YmxsTOjo6PGmDRVaZqRG/z0cCmp1oaHSzUOl61CUlWhokISKdj9Ko1GA0rZksBQ1Kxobc6du2BeildeeXXlylVLlvSsXLnq/vsfOHXqVPyvk5MTu3fvOXjwlXa7/de/1qdccv6al5vlfZ6miCwO8hWWV9K9kWYZMQ2B4aQLly53yHVmjHOA7MSE5dgAgz7PbxEhQoxaZF0Kev6nWE1oIF/BvglcSyZZdZGCXpuQJAFkQ4NFtCDhM6U8tL+0PKnzFPSyUGahx48V9AxAAXOHgj6SeKnIQwsQrOt5Ip7GgLvm0C3ZRLMw18UTCwDiubA8kaDIRgp6qT3st+jCx8lYzvtlDZiRKG6Zx0erIchk7iClMsVwmTR24qqRE0JKVnkeyVLlVsAxsiQKAtSVHLw6E8gKei3WniKBAyyIxSqPd9g1OEv2E1ZGzVsXJtNRW+Odz6LwPsMTVhBkqYxFBm0qHwpXi+Vml/keqL1D2ryNPHcmUogInaOROpUBMeNPHfwW8L4QLgc5hrHCvfFpyaEEwz4vXFS0hcqUFvKA81+hOKrW6pVK0mg0pXWooaugBzebmbHuz5k7ND09PT4+3mq12+2ReqNpnUuqtTRTtXqDGfKkVk4SigapRC0I1SoBoOr1BlWLSlLV2kxPT3/idXDG8cgjj1566eyNGzd/4xu3LF3au2nTDdVqVd783r37Vqy47tVXD/01LzE5OXn48OHXXnvt0zGCnD179r/+671Dh15TSn3iJ5kl9ihZOrGVZgoUfKl20fhoy8LNsJ9VWCmMZKmiFwZUzW5ki+eRLbCHFIooX9oV0hvwkd/CAzu2sdImEsPE+yZrnXUuA92HesDaKoXWRG4tbQxkKkboaIWNv0acLW7aLkEXSe8JuBc8TQC9uBHRAIuUPAwmXiSOdEHeqltBr1kj1GVGYa44CuMCpsTQhwUKrwFl0AnhDxKPc1AqfpgC2aAR1h2x605r48jUEp1kVFMAUNhYWC7wYU8gdjAVslSp5jFcFkmSYtzPcHCk5RmODtonqp3SyjgxUuDrkA0B6lYk8EV0K++QvDTQbJZ0UUAASGmoiomGydmJ3ZU2b2zGWC6qpnTb0Kkb6CYMSCYBoGRno2ikGJ2X2CwZ5zRHIngpjTn6TiEUoSzw3C9CUGeMJbMClEskWGok1Vo5Ef0rGx14iGk5BIMba8c+6cSh6U5nenrq7NlzU1PT1nrmSCpBiMU270pS47SoIJ2iaJBKUh0fv5CB5I8++till87+zW+enpqa+vnPf37FFfN//OMfSzV67bXXXn311b/yJSYmJubPv3LduvVKfUrV4qqrFq1de32W/RXVAjgGt7HUw9LezaFTlmGZcm1RUx+ttlaWJ6WVn7FSGB7Xg2JjwtgJQFtxrcINEI1zoG22sc66+Jkl4oZIco35xt7nOmhko0mlinevkWnWMKOLmifvh5oSbL6iHCFw3aHm2dCChN2xFTMKYwWGH8Z2Mzl7BptfWg2LvFAaUaYM9TBYYSW8Twtex8UMuLy2krOSyxw0XnF0lxlFxjn4DGZga61WvCEwUNQw9hiFy+qgfjZi+pPlWCv2KnJR9y7TXOk1K1mNvB+trWBNVNJa7ZHRsTPjExNFq+28Z5NNV7wxy3+NcZAwBPEParOX74hWeaNFF0sZf7lUU0ccEjwc2LIQC4XrDc/mwgBXoHNaWdk9aANUh2W7lodlIXiYzr9iys0FsTV/IgWQ1sD6QFCSIXYQZhSFSBsPnQiVRh3VlfhqCWnzuJUYacQ30mym5UpSRXhfuZwk1UBKJ0mtmtQ5tIPC+yoc3pdUa1mmRscuzHC6VqtN9u8KsyA1GY0X1SoeXFFF91Ot1icmJi7IG6CDqsWvfvVkp9M5ceLE3Lnzbr31dnqJEyc+fvrpZ1566WVrDf3fn/zkpydPnnz33cPPPbe7Vqt1Op3JycmTJ0/+5jdP/+IXvzx06FBRFJ1OJ0mShx76yfHjx48c+eiDD37/6KOPLV68dOXKVd/5znffeuttet3333//4YcfefHFA4Rxvfvu4V/84pdJkrz66qvPPvuccy5N09/85jcHDrwkJE2r1XrhhRcffviR99//gP7LsWPH9+zZW683Xn/99T179tKrP/HEk3i5e994481P1odRb0HdLqbdcT6dsZAeehnmo8h/p0V6ITi+wuA5a0kPLtpT473nnAHch7TiZIr9tKLcIBkoYBNW4guykWPRt7I1Q5nBFpVpCQ0rMvuYAFxEEA0REsZaNCigOuhhmdZ50SJEO3RaEchAy1wGV6CT0XhKO8sTsI2xwDSgoA9erTA4GuMc4A0kbY9S3uXcD+nQqWhrqLfQIXzC04cKxZsXNW5lcsz/ySJbhumSbJKUi6UHQlcYsM0qyg9HC0LCXJsprWfkh0fBFVbsjWgdHAYgsmYpmtJKbcSBl16+7wc/vOvue/bu3V9vNFvtkQzNJW0IBAPUaEFoKy1qAjw/C6iimmfkSqO57qJnFVZJc2F2Ub10ShAhHy4G6TO40QxmFLovrOhZjQ3drSjTZPdgISeL7rUA0uIW4BgPi+z3WKNsGAfLwZ9RgBvsF9TchLQuJnU02CGtDY2wJloitmrXavVSpZJUw3Q8aT5ofEW1Vs8ydebCOaXzPCfKums6d5Xd4EmtBjlWQoLaJKlWykm91vgzl79arf6f//mb++77waOPPlYul/7Yw6haPP74rzqdTrPZnD//yqGhHc653/729XXr1q9evaa3d9m//du3R0dHd+/e83/+z//dvPnGa65Zcfnl826//V+NsUVR3H//Axs2bFy6tLenp+8//uM709PTr7/++j/+4//dtq1/48ZNP/vZzwcGBhcvXtrbu2z58mt+9atfTU1NP/PMc6tXr1m9+uu9vcsefPAn586du//+B770pS9v2bJ1yZKeBQuuuv32O3bt+sbs2XMWLVr6n//566mpKefcXXfdvWrV6hUrrlu9es0bb7zZ6XSee273okVLtm3b3te3fN68BQ8//Mjo6Ogtt9y2cOHi3t5ly5df/cgjj34yjmcWSUSstYoHkaqw34liG3yUpBSmcxvEG0RZqipKi9KRgp4WL+YwHWOpuMG04+WJbwYAXATdFpHbCzNHeaPKE+VmiJSEoJZtoNJY1q2X6MPAihttxW8B14KSLFUOhfXUBND5iYHmOGPH+xx0TuRJDvNTKb6J66gxllgfehgEMHmaqTxsVJU2ViumJaTmdSXvumAbdjA5Sh4RuigNRCvXkUgpj2KvZMXhJCXaawPgEsmmgVBYNgSiKTDGIvSQG9bYYk2sjooC9Qyif1utdrOZPvzwI9deu3LevCvnzp23bNnVd955d7lSabXbzvmRkVHrfHt01DrXarW8z30e/hRFq2i1rXPtkRHr/MjomHOuKFrO53le5HmRF4XzeZ7n7TY9YNQ61263rXN50XLe53nuvW+1WvyErbbzvtVuG+uKoq2NLYqWy/O8aBnni6LVarWdz+m9FUXLWt9qt611eVE479vtEed9UbTyopXnRavVNtblRcs6R79Cz9xut+m9FUWR53met5zzRavlnG+18Kmta7fb9BnpyX1eOO9brbZ1/KIjo6P0nD7P86Kwzvu8oIfRs42MjBhrW+22d77ValnnfFE47yi4t1ZrpKmq1RvNNKsk1TTNkmqN/l6vN2r1Rr3RrDea9Xqj2czowUm11mimSVK7sJv6ycnJaq2eZrpWbzabaaPRrNXqjUZaqzcazRTvrZ5lulqrp2lWrzUajbTeaP455O2JEyd27vzGwoWLL7/8ioULF23YsPHQoT/MPcTVIk3TBQuu2rFj13/913uDg0NDQzsqlcoTTzzZ17f88OHDL798cPbsr23duv2VV14ZHNzR09N36NBr586dS5KkVqsdOXJs5crVPT19zWb67rvvXnHFggULrrrttn/96KOPTp482du7bP36je+8826r1Tp+/MTateu+/e1/bzQa3//+D669dmWpVHrkkUfnzLn8tttu37t3X1/f8qVLe5988qn9+5+/9tqV11+/wRj77LO7ly27+qWXXj558tSGDRtvueW2kZGRgwdfWbDgqptuunn37t0bNmxas2ZtlmWNRqO3d9n11294++13iqL4pL1FmkU5/nyHs03XMmAdB/07JKzRzp12jkJ40r6pW0HPnYcJIGmXgl78dx4Keus4Gk+WdchFvOhiZWenaXnCP8nyJBS9jhT0Dgp6VjoCL6Llj4EydCpFIQp63h0b9BYRTwMBO9JzRfQFKICUYFkY5xB2eZCvRDEn1gaxE4DmoKCPCWTkh2diBefdIohoHkZCGsosE22PQZIVXtoYJiSCion8jwrEOHC/cJIlQZZOiwH3YziVT/m8SPFgw+F9RrbSGoifGDCdzw8ceGnx4qVXXbWop6evp6dv4cLFCxcueuBHP6o3ms1G8/RwqV6vnx4eJrlOo5lSiBDN4Wk0msOlcr3RgFynUm80hkulZrNZrdb4YZWkXmexZqlUoudJ07RUKtcbjUqS1Gp1nsZTl9TrSq3RGB4uNdO0XGFlJ/wHxLuWq9U6qUVLw6VmMy2zC4FZ4jJmf9brjVKpnKYZ2QtK5XK9Xi+VyImWVKtVAl4ajcZwqUzP02g2oynTNTK1VWu1SpI0m2mpXGk001K5TM9crzdK5XKtXq9UklqtXq3ViJQulyuNRvP0cKlWr58eLjUaTR4+UUmSpHrq9PDRY8dPnjx17PiJkydP/f7Dj06dOn306LGTp04fPXb89OnhEydOnvj45ImPTx47fuL4iY+PHD1+8uTpIx8dO3nq9JGjx0ql8sgFPay1lUpy5Oixjz8+dfTYcX5vx06cPHXq6LHjp4dLR44eP316+Oix4x+fPHnk6LGPT546euzE0aMnlFJ/4mnb7RFjzD33fGvu3HmLFy/t6elbsqTna1+7or9/gLCjP1Etms3mggVX3Xrrbc8888w111z75JNPnjlz5q233r7yyoWPPPLoq68euuSSyx566KFOp/PyywcXLVry/e//oNPpKKWefPKpW265raenb8WK644fP/Huu4dnz54zOLgjSZLp6emRkZGenr7Nm2+s1xudTmf37t09PX0HDx4cHx/fs2fv5Zdf8dJLL//qV0/Mnj1n9+49RVH09S3ftGlzmqbe+61bty9evLRSqdxxx5033HBTs9lst9u33np7b++yRqPx6quH5s6d/73vfX9ycvLWW2+fO3deuVzudDp9fcs3bbqhVqt/gjrB1QIuBOKZuR4IIBMvTJGCnkcIMOwOuXqKcQ7O+1TmPcjDjAyg5rFfBSv9g9lV1iZh1zOV5UXIUqW3YWYo6PM8CqwNCnpCz6n8ROQ2L8RpyhtqHyBmL+CJQ7R1ioXeRmMwBKywzqlMieqRPlpQ04JMtqwZbWXZ+Qp6wDjdppa8EAW9McZpLey6EUwpJWEulmOCeoS/9TOyVKGiEfpaRiykkfqZBUtB0sZWmEJMLWJGQUy9gZWaADF6Hsia2awnPSXY9QC7WeeNdc1m8557/m3+/CupVOBP79KlvX19y5ctu7qnp49+9vUt7+1dtmzZ1b19y/r6lvf1Le/rXb5s2dU9vcvkYfyA3mXLll3Nj+lb3tu7rK9vuTzPMnkeftiy7oeFfwrPiX/t7V0mf5H3E730H3jYjHfFD+v5bx4Wf+r4g4QHdL+0vKWZD5NPHZ0W+hn/1vkPi5+tr295T/Qw+acL+Ke3d1lf7zL5lv/YSV7a09fT27d0aW9P7zJCe/r6li9b9kefdvHipUNDO2644aaFCxfL1bV0ae+VVy78g3w1eIsnOp3OqVOnL7/8iu98597HH//V3LnzVq36+tq1169evWb+/Csfeugnhw69dskll/30pz87d27qzTffWrDgqrvuuifL1MDA4ObNNz755FNr115/9dXXnjhx4t13D1966ex77/3u2NiZTqfjvadqUS5XOp3Offf94PLL533962vXrl23atXquXPn7d2794knnpo9e86ePXuttb29y2666eZms6m13r59YPHipSdPnly79vqenr51666nV+np6atUkkOHXqNqMT4+fuutt82Zc3mpVJqcnKRqUSqVP3m1aKZZUHYCzg4sbgRW8ObUczpmpnjHaSxL+mQIEsOjpKA32oDCZdkPNEIikfTYdwc1IatlREEfZslBQa8R9sfDMAAZYUqP9c4Jy2d4hDWtgzIaT4f3L8sxtSAK8y08csi7FPRR+eFhZxF5a+C38nCfUdAvQUlZhCCzgt7nOriafXcLQu5rGhTaFZeSppmFBozOhjmPUXcwZ8CWYSyIX4eAkzTLjHNKmaLgbkCBpIW4wEDqitBDMXJCF2swVVDL8DXxDSC8T2gwTUnamOmUKTU6Ovbhhx+tXr2G9n3yZ/HinuXLr+nvH9y+fWBoaAf9HBzcMTAwODi4Y3v/wNDQzm3b+oeGdmzdun1oaMe27f07duzq3z4wNLRjYGBoYGBocHDH9u0Dg4M7tm3bjgfv3Latf8eOXf39g0ODOwYGBumR9OTbtvUPDu3Yvn1g585d9Gz0Kv39g/0DgwMDQ9v7B+g56Xl27ty1ffvAjqGd8g77+wcHBobk544du+jl6GHbtvOv9/cPDQwM9eOD8AN27Nq2vX9oaOfWbf2Dg0PxU9GT79hBL7Rz6zZ62PbBwR39/YODQ/xBhvid7NxOz0OnZVu//Hd60f7+wa3b+rdvH9iyZdvAwNDNN2/t7x/cunX7wMAQ/dy+fWDbtn7+2T9w85atAwND9OCtW7cPDu7Yum07PeHOnbt27vzGBfyzY+eu/v7Bbdv7t23rHxzcsWXr9sHBHVu2bBsYGNyyZVt//+CWLdsGB4d27fqG/Nm5c9e2bf0Dgzv++JvZdeONNxGYE19gc+Zcvn//83+sWjz99LOdTuepp359xRULnnjiyRdeeHHOnMvvuOOu557bvXv3nqeffub3v//wwIGXLrnk0h//+MFOp7N79+7Fi5c++OBD+/c//+Uvf+Wll17qdDpbtmzr61su1eI737mXCGrn3KJFSzZs2FSt1jqdzg9/eP/cufPuvfe7u3fv2b17z69//Zvh4eGHH36EegtjTG/vshtvvKnRaCiltm3rX7Kk59SpU+vWrV+16uuPPvrYc8/t3rNnz3PP7S6K4uWXD5pJ7LMAACAASURBVM6dO/+73/3emTNnbr31tq99bS5ViyVLetav35gk1U9eLZjfixT0iIEyjjlqiYcLIk74JEirJ/tWbUImq8I8L6Y3LDIHM6UcW6y7oq21KOi1BuPHYIWKEBij2SsnIhAEIkFBb1hBb8GC0MbW88BRlmNlolFxjvVGgqcBJ7EkmgJwb6DHp09K/xFwGTOHQFp0oHYl5y7nSC6N0CcVGb6yTJmQTyd+C8tcjuFAJOaQlMrzPIMkSc5GXNXAyjhq6USToyFOi3lXj/l3GQfWapFpefCl+LKQH264gzGwfPPVwiR5bEbRPif80HQx/LjqiBV47LHH495i6dLeBQuuuuOOu1qtdqvVHhkd9Xlx5sx4UbTaIyOtVrtotVrtkaJotVotnxftdrtotcfHx/M8b4+M5nkxMjLKzEHRahWtdnuEfjfPizNnxvOiGBkZzYui1W4T7dFqtVqtdtFqt9sjY2NjecHPMzo6lhftotUuWu2RkdFWq90eHW2120WrGB0d4wfkRXtklN5q0SrotUZGxuglRkZH86I1OjpGL+fzfGRktGi1R0fHcnrVkZGiaNFnbI+M+pzf1cjIqC+KsbEzrXa74Cdvj+ABPqeP0BodGyvoA7barVa71W7nRdFuj+R4ntGxsbxojY2dyYuWdb7RzJpp1mg0G400zXSjkTbTrNFsKm0ajVQp3WimWaYajTRNVTPNGs00zVSzmWWZqjeaSul6s6mNmZq6YBaH+BgdHavVm800yzLdaGbNTNXrjSzTtXqDTCHnh8uOjZ059yffTLVau+GGG+MLbOHCxddcs+K99947/8GPPPLoZZfN+fd/v/epp55asqT3+us3NJvp6dPD1123ateubx47dqxardbr9enp6f37n/+Xf/nazTdvefbZ52666eZly65+7733nn32ua985ZJf/vLh3/3ud9dd9/Xly685v1q0Wq316zf29S1/8MGf1Gq1w4cP9/Ut/4//+M7w8HCSJGmadjqdhx76yR+rFosWLanVag8++FBf3/J9+/ZXq9VKJcnzvNPpvPDCizOqxfDw8Llz5zZu3Nzbu+zBBx+sVCqf7HuZldE4LehSLOVUG6M0Ed1iREIamnOKdUa0JdeCC+WeyN6gjtXIQ6U9r2EXlVdKWw+1hvABAMGtCzwznsfKAurYxGsD4EPCTW2s9Rqz80Tgqy1iX0FLiIkXIhNrjOOUWYtoVRkLgaRFWhA1JsoF+QpYejonFIQes9ySCAIlGCLtoEeySPyO6d9MBZ+XhgwGHQYv5TKBQ0HsRA+MSWyaAh3TRfQV01ZASzuScaWPRuNJrrXlmhcmd8KmYKP8cMMtmmW3XTD2m0iwCwmDy6NwPe/zVrv9u/c/WLv2+ssvv2LRoiWLFi2ZN2/BihXXHTz4Sp4XiJByxjhSqckOgAoY9WeIAQ9pvizDc57KquOUdY9Lgi+qvChEeUwmDrks6RcJGPQ+p32PlfEehlwmYshv4VVo++G1Mdo6ajQNDRtnW4ZxzkvQsgmoqTfGtooW63cxHNtgCDk9LZ2QPI92NiDzqCRTx0zdttiMqLWlJPByJalVa9VaPUlqVY6SrZXLNHCiQmxQrdZIMECbgj1KnAqVJNWaNhfSPh0fU1NT2phyOZEZrrVao5LUiOuenJz8ZE/72GOPzZ9/5fz5Vy5atOTKKxfOnTvvwQcf/IOCrkcffewrX/nnr371siVLeoaGdhw69Bq9q/37969evaanp2/lyutuv/0OY8yBAy/NmXP5hg0be3uXLVhw1QMP/Ojs2bPDw8Nbt25bsqRn165vbN58w9KlvUeOHHnzzbf+1//6xzvvvKvVauPZnu/tXfYP//C/n3zyqU6n89hjj1977cq+vuXXXbfqO9+598yZMw888KN//Mf/++tf/0YpNXfuvK9/fU2tVkvTdP36jZdeOjtNszRNb7vt9t7eZddcs2L9+g27d+85d+7cvn37v/zl/+/uu+8ZGxvr7x/40pe+fOLEiU6n88ILL/b2Lv+Hf/jfjz762Cc7gbNo4KiJBOM+B9vM2/wwh8t254cDojFaG++81ryysIgIe1sjQaHY0pooSzUvWnRnysYc65QRFkTWRIsIJm2gUDTMohNyZa2jVFGN/HBLmdU8KY/2tkxKyzJNK5GViToaTRKjN92mP7guNNcqDtkGDcArBW3waQK2w8zwjHXANM4heOWoCMn6pSJBl0KUdPhGrFU6zqClpgF4URSiRVFICmuZFtsanfAAM4ZgWvpoYvFlaRz3eXEmK+8eDM6ktaGXMlAkSzOXA4gzmOqjFH+PUpWtc4cPH77r7ntuvPHmDRs23X77v+7bt9/FrkMNdh0hj0QO0fUTK8HYjGJx7Um4uuHaLNwbkVgMElIrLMm7SuR2CAhAgr1sMsLVAj2C3ErRziZAi8E5BAZI6gHqk4kntXiJPiTdISyEKM823grkeUEbOT7Jcdq8zzOlldJJUmObQrVWwTRTio9NqrVavVECP89ZgZhcVElqFARC2eP1euPCqqFmHNPT097n5ALhcRdJ7fTp0ugn9QB2Oh3v/dNPP7Nz564bbrhp+/aBxx9/nLbw5x+lUvn551944YUX33vvvRl2tlOnTj3//At79ux9993DY2Nnnn/+ha9+9bIHHvjR4cOH33jjTaoEnU6nUqm88sorp06d+vjjj1999RDd1Lt37/7ggw+k2o2Ojr799jv79z9P6NDZs2ePHDmyd+++ffv2v//+B2fPnj1+/Pju3XvK5fKZM2cOHHjpt799fXR0dGxs7I033nz++RfGxsY6nU6e56+//sZzz+1++eWXy+Xy9PR0tVrdu3f/73//+3Pnzr377uG9e/dSzzE6OvrOO+/u3/98kiSf7ATOwrz4EG0tkifLTYbYHViommXKYnhO1jVdh11yKlNxrIUoU4UlnhFkZEEnaG2I89QzFfQs/YTiSDv2+hoB6MklIMi+uMZ4IY6Spb3PVRYr6IMminVWIUs1HucgFYK8FA74EpdYSu6k92xQzOIWhH6XaRhS04M8V2iPHPwWIhWTEFzrvOYJCliOKUgRXhP6gPLqSlGisBJWnHSxVrwg4pBgubBErmoL74uBU5JbTMIPM1UULZSc4JXTSBYRwRi/+ZA2r7h5xTcicBlFYuRFK8uy373//pEjR0+dHm63R8DSU0YWWdVsLOPWQYjFqa60VpL6Gb6EnB9ppZ/QoeZhypNIDwS4M8ZaSbISAybFXvFyrDWbHCn/OJfGy1irlNKAEGfskDKlJd2EzgldOdzryFhGtJi4lSRtXmpe0M4RHEkbAku5xaD6MqWbaTY8XE6qdY6BqiQy0JSHpFbDaLxqrVGuVOsNHpdNjQVmXNdqtfrExCfc4P9FR7s9QhP3yKaXptlf380opcrlSqPx51o0/vSxb9/+Sy659KGHfvLXP9Xn/5jlvU/TFDuUPMTywMSrjVEIgIptCr5LQW+MMbTM8Z0DySaHOiBL1UmYMySbxHay7wldBa0mkGxSMHiLNrypaKJ4RKWVgKDuLFXhWvKwv4MXxDrX7M5StbI5lTRDjs9S2LgBuUKSa5wrp+KYT8NpptoYY1yXd13mLUeRq4r8txFERjnkSoeTnCltdEhm1dpQjF1wacEbSPtN1GAOe5f86jRKZ0Lx5lWVSjWLnbKsK3kXQR3WOUXWZWSpwkfGKYQ2tESGVNQehnx6G7Q6SwuSQRklWarO+9bISKvVKooWdSc6QsC60+YxSJGvFkcT/cD9KOsctwsBt7SoncjBREsHIRnbg6hpo1olyzGhOhnyw7WxDgPs6OQ004y6W+/4OtRRJ2EkpZ9ybbMw1cNgZDp5yxXCr9i6BPWaiVsQ2Wll/C3n3IKEqEcNhDBTGspdmiPEkyp4fEVC+t1qnYXIzXI5qXLSX43GV1QqCU08bTTTPxjL+rc4pqen2yMj5C2vJFWfF5/O6/75x+7de770pX+6//4fXdjokc/nMasJv4XEuol8BcwqdjqQ7TOwTgp6SeWDsLJotbLuaOt436Q0zMAuTzPlkNuTRanLBqatFBtnYdepHhjBjnWYOy+JqmRbE2Gu4CoCOjkkS1OWquyvM/av0T7OFrmUH+1cLoiQsB0O8y0iJRiFFXJwGy3cHjm7kI1lkd/CAk4xeRTaykqwEGREyzG8IDgVEPh6pcRIb51gU5SelNKzZQi/4kQmtA4SGIzqzp+aY064PyP+Cd7MLBLmUs0j6jve5vu84LT5kKVqpcUEsmTyvBVnqYoSzJLHEPHGMhYiylJFZ4aYkzRTlmuST3nVzhym5BqkzavI1CLF2+c55XBY6zJN8FqXOYZwPzFIswaBd0g8FiLltPmgBNOsHZe9C9Lm6dp2lIfGumcN76eYn0JKfJZR4dGAc8U9k9I3m3F/LNu+0NZr02ik5DLB6s+xSzKplMejVmunh0v0MDF5UMIHdRWNZup8/ilnpk53pkdGRmv1htLm3OcvIfzgwVd6evoee+zxvyku9zk5ZgE+ChmouNRoAVU5DxxFdGiUygfNTHBgAT7yPHdFMVYgW3tDYyoiyzd2nV4bS1k9gtd37Y5ZUIuxlJa7EGsdB6Fjao1SCLQwggjR/YyxEFkYC8E4m2DH3R2AkRuVDR/c8YC1hm8jhLQHgJ5ub4vY0bQ7SxVjqG2gslUMvlHLpQQBY6zMBDYFH6QIgAzS5mOgP88Lqk/yixpaLMsoeSzMpS+RGjgicjnK26M+Ue1M08zAOGkQiCSKsnC1ZMhS9awEE4+hNtZZF66WvCX7ZQOaxEhenlLe+1QpDwuhocFZsP2nUJQFtXemHJJ3FY+ck1mBOoyFoC0/Il7o/Bkrkg2uATp+M+ilgCyZ2NQS1zznOXGEVcU5ky6pmFF8zsw/7T+QH07zj8Ui0z08WHPafHQr0VwKBzDTGJtpVmPTeIkwFgK9RbVaL5XL7CIsc84r55BTC1LlUaaU8Wesu4AJH3/pcQHzZS/sMTU1NTk5+Tdi+z9vx6w0y4oWNFGCYyC5jIlQ3PBgF2hDZHhTSdexYAXsPpOAWGV4WjWJnYwsx7SLT6n1Bgguu2MbDdrjVsYGvpQhCN6LEQiT2RCarVwkeFVQhQKbCr4BY51EsNELEW+uje1aRlHzLAhGDWa+yIs0w5hVn2vreG1CubJiR4+4eoHdqIczxnme/8xbSwVgXeh0UXwpbaznKT1g/omAsVYQoZDUAnsHmhLBRgghVJI2bxHRqDUrHQwr34yxKZ9kZDgi+ZXs6AqfBe9HxayPNKwaHKwx1udRL4W0edkoGJ4lx2WD4lIA/nCkPLPrjmVOEQwoMm4RIjvrHCkdGD/MkEqAwScG7IKKglIYuJP8Enot6xkblBFGUQsiDxMpBCBTpw3CdQA5Gmg6cCYJPgq++nC10KRIPJguThtm93ZdLUKTNNOUUwJLlWqtfmp4mMYNkdO7ksjUuYbE9vHoumqN0sgrSVVp8/ewcb54/LfHLNx7NsON4Xk5ZoTBhQg2yf+xBKoYxFCDOWSJVEQJBso3kmzymsurdhc+brhrIFwbfKnSWOywzkITIqGwuiiKjDBosNnAtR16oBDl5iE7yZDJaqPZRN2rIRKhsT0HBuJlNSRgHVFavLm2XIcCPmCjLFXYFEISH/dnoogFTSI3P78ftA78BsIsJm2tNwi+1cYQJ4yAXq/j9VobRHJFUx8A5dFIanAkFrCb7/qWBTICR0JoT5eiLB7tADon9FLaaGvkeRAb4+kxuFpYO4zdA28yLAntQCNpvl4dIXKZTPlmYyPzECZSOoTp3DpcLaR00JGrRpZ1UT+L9Esba4zz8K5D8Wxs6Iei3GInVzL1KCaOjCR2HQ/jT0dlQ7p5Bg+NnGTmAp3zGe0e+GE4yUrVarXhcpnGVvOIbGTHVpKECQmKlS0nlWqtklQlTPB0qdxspta54u970nW9Xt+7d9/bb7/zpx/2zjvv7t69h7RGY2Njb7zxxr59+7Ms63Q6xpgXXnjxwIGXGo0mPbjVKo4fP/788y/s3//86dOnv0B9ySzZ3/loFLDmSQOWHFgmsinwjWFYOy9rEy3Hsi8jfphaEO+iYcWYKBerCaEc5cDa2ION9xNAZ+k8IvmKFtVjFueHm27UhZAcrBE+z4kU5ZVCG7gBuG65rmEY0UxpCMYo6RrUtI9bEAOqWf4i4X1ZlNetJNzbOTQKzAZnKijT5A0QEKaUNoY2zoFNIShPdrUxhmPi8QbeG2NomqEUVAEJpZdyPidERmYEYadsMSBBvCZGR4nFYTVEj0LuHCVNAymyKKKVv1OG9XTwBhpeZE2cNs+4k6jpFFAXbUwUw6XOu1pIQUfLMfNS9MWAbBPWx3FptE4xftU134mFbVCNS7GPygM8SfgIDK6iz6BvgbPFcE0aoIKGPUyGi6JUaL6SQ8uOTqWr5uFWMsZaIrF5TEWdW4fhEme7UoJsDaPxqpDMlss8ENsYOzk5+bnFfz614+WXD371q5dt3z7wpx925513/9M//TPZJpIkWbFiZU9P70cfHel0OgcPvjJ37vwrrpi/b99+evDx48f7+wcvv/wKivl76qlfj46O/q0/yAU5ZuWeEaEsnjyDkXZatvlBQR9NucA1Sld8huWYwShCciQ5Axs3K7lyFN4nVm26XSHZtCJSihX0jt+SBpZirLUOu0WAMzPYdR6wY52KneGaeVdnyajB4JKIFCUf0DAJz1JLQqtEOiU1j4luePEAIBgV8JAwtIMgbIdTIWu3QWFzAjIAczNccRmI9z7PKJpXU7YHR8xqpk1YlOUcceA5aBglfCl1M0ibz2XJc/CxawqsZRaGB1WxtkezjgAnnI2cQrSIqQVXC2qVZc9KBt4oJpMjFTVhoYb4cyEM8pz02ex90XDV6NjToAIrToAg/V00FBoDr6TG4FtWXcuxNuwxjOyi9PwWDatzLkMSTDfMhZwV6noiW4Y8D1+u2pDpT+NFXZR6gJaLfrIgwsQC38hvURSF1iZTmqhs+sPjtau1Uqlcq9fDCCO4Lij6UKbRKW0+Q37i83b8v//326uuWnTLLbf96Yc9/fQzPT29P/rRjzudzvHjx+fNW3DLLbdZazudzi9+8cu+vmVXX33tj3/8ED346NFjK1euWrVq9euvv7lu3foVK1Z++OGHf+sPckGOWWfPnqV1Ns5SFfwkhl/zvIizVAXzFTSAN/UiEGRdSoDXqVTM8Fuk0cTgQNgibggotqTphXHKFt5vgelpWS8kCB3SGr5vaR0F1eGh7QnIMqoa91J5QSJLsT7QDayRA2ihWRJy1UasuEYIB3oUjIXIVFetQnYsfZy8aHUx/4zASFyVE4gsFVkz91K5grhI2jWpeXSK0hAjz8uN1gGBpFYm51QrGuKNtHkpzyJSylngy9eMMlhk2RoGVY8owbSBOM1Yp2HDjB9grctSsWiEZk5aGXeeZEC20vFGx1hL6ucgfg3xJJIorLEJkLgq7YmUBgqnWZ3hQkga4X48bDV0XQqeBs8KrkIzc8DXkoHSVxrWLIpoRDfPF6eKgh0VzCjo70HDcLwxC3xxtWilTLlSKVcSa93o6Fir1aYnadQb9UazVCrXajwNm8oGy2eTarlSTZKqte5Tljx9no/p6em4WkxNTU1NTU1PT09PT9Pf5ZEffXRk9eo1GzdumpqaevPNty655LL77vsBPWDHjl033HDjwMDQrbfeRmX42LHjq1evWbt23cTExC9/+fDs2XOeffa5z+oz/kXHrOnpaXJlp0iCEw248KW0Bc2wIRK/RaSLDQg77hmJyC40wAoBiwxsCpCdKImrkuWYKocAZcT7GfgGDMAWWSkkhzyudpkKCnoHBX3afaPKq9hAorJOFAnkuHV1VPPIjmdJKMyBgGnW5Rqj9S6LWFOSwbCgVkMJxjWPYypECSa8iHORgh5VrcvUknPUo/wrdQ8i2czhG0hD2rw0cOG78D6X5ZiRQ7D6QPBFCZZFIiimYQwaPsfPA0uBJE46xvEZILI+SpvPpejKANGYzolNLXmeU8SIgVIIrYwKSjDs3Gkx1doorQPhlOcpLeuavyP5Kb2U4tqZiYiZ9h9pplxI3uXps3HbIVPTQwRIkBtogQTTNPMhnsQY5IIYi5nkSnmIsoQV12GGlYNKTRWtVqa0NoZGkzaazYkoHmNqaurcuXPnzp07c2Z8ZGS0KIp6vUE556VypVyuDJcqlUq10Ugvlgo6ms3mvfd+b8eOnd///n0LFy6+4467JiYmf/zjB1esWHnixInjx09s2rT5W9/6N3m8c27z5huXL7+m3W6/+OKBr371sieeeLLT6aRpunnzDffe+93vfvd7W7dur9frnahanDlz5pe/fGT+/CsPHjz4mX3Uv+SY1el0xscntDZ5HvktnNewvynW+NMNltGNKsAU1m7eThLbDNeYkQ0g3YdWNqdiHXeiJgy9heFECm5BOGA8ywzcXmEPC0jBxgr6oujyW/B+k4OkZJddFC3yW0CB4yn6W2Mb6DHTSYUsVYztDNQl5CuRq5axEdCwM1fDLBbmwlAtNc9DQa+CjU4pnfsCX43TYXPKphY6q6mkzZOUSHH5tzCjZFF8E0Hk5/vqI82otRG9QaIpeTBsazmKHCvoiHoh3kI2FtzcRGibMQxtyeAsxSmTBNQo69jhKK2boHMkWrWSvMKIkIcxW/sZE1aMXFQgIfBB6Ox1cezcETJ0KY2vfDtESmNyqpEgAJnbKFS8RjJHqPTdfgufM0irtRGLK2htMbWEfBqltOJ8aIdPKh5DTZMzyGc39t/NPZ2amqIvqN5oVmu1LMvSNLtYKuiYmJj4/vfvmzt33rp169euXTdv3oK7775nfHzijjvu/MpX/vmDDz54//0P5s+/csuWrfFvDQ3tWL78mqNHjz7yyKPLl1/z9ttvdzqd3/3u/fXrNzzzzLOPPfb4pk03nDp1stPpHDt2/OtfX7tmzbqjR4/dfPPWgYGBTxzF8Skfs+h/pqamWq22pRWH0AyAAA5CDvFyy51Dm0Qr9jf00QSezFAT+ohPRm9B1zos35b9FgbxU8I0YI3QIv9XSgvBTn5aUmTmHtPfsPwpCNqZKvCeTFtKg5/E7Ek7AytQHIIUtyDMl2pob8ReEBJ8cx2FNYkQS9xYZC8ICnoKrLWRZDOsF5jOjXBZjcAP040ICQIjKzKhW8bYnHLI5SSzRoh1sYYzHFWOHF/S+MsG1gil74JNgVkQnh3LRgFtxCfBLD3F3wrrgAbOSuVwGHglrmaPqEdwwnBZww8vRVdrY4xjFqRrbGKOSYvKOYxAt9YA7ge0JfCgFg2uUlTiQ0aZR/q6llsgoqYBarGdwjDhlHOoFNzXWsBPpL8ocbAzlOdxGsNoyPhWyvNCGUuCCDlLJrD0Oss0DVxKkurIyMifefNPT09PTEyeOTP+9+BD/vOPY8eOrV69ZvPmG6vV2p49excsuOrOO+8aH5/41rf+bfbsOR9++OHvf//hkiU9AwOD8W/95Cc/Xbly1csvH/zud7+3Zcs2Gjp04MBLq1eveffdw6+88srSpX3UQxw7dvz66zcsXtyzevWa665b/eabb342n/MvP2bJ3yYnJ2PWWkPtKgQj34exgt5JXAfpUrxsAEEqYCnU0oIYWRcQ6QN+UnxPABBUMDwHbyBzkiy0t3Tba74nc5l9nWPjBnVpV7ZrFmWyAh+P1TJOaWM9ah4+AlM47HKnT8djtxHWxK4xeqSBhFdpXeStgH0J5C0KegL0FKb7Rfnh8s41746lXQtmFPmZ5wUeHzTKgphrSZsnN4M2znpxdZkge9U5x0DJyFs5yQh/BQ3DMLpxhCxhx83Er0gYpA9QnEzM34h44OUkG2O0BslkqQ7ZIPBlQ7XWiII3ISZZ+yi8zzqnpQWhq8g5AVRJwxrBXBz6YnFBarGPOCfRXtxboF3Q4JmzTFF6lQixeM9jWEEnLYiTdCyODqOzYWmWu0J3G9wqihIbabCKpvuR/pJlihI501TBIVHxPv8MV5P/GcfLLx+87LJ/uf/+H509e/att96+6qpFd9xx539bLQ4deu366zc89tjjg4ND3/zmrSMjo51O54c/fKC3d9nBg688++xzl176Lz/96c86nc7x48fXrr2+r+/qb3zjlmuuWfHKK698UbRnXC2mp6fHxsYkh4PudhvNAdVwEctuUZxQoiaSICMnYL1WEt2qIymhY+V7PNKON6eiiTL4SxTDiV22sQq50wZKElETcoi6FVWii4lfGeegJZOV9ayG7BH0QlipCRDnrDoCWOjz8goo+eGSKuFCzdPaamuUjstDbEbpXo4x60JwbZIAadjWQtNAywqbeAs5k2RGUbpLsmmdVxpp82Cz6ewAVZMk2sAQaOwYHAtzXRyG4ZA2b4yziISi1xJGXUFxpDEWUGnjcl5GHTSmpEZT2CnjFz0AeqOxfdZR2LtQ/VxU4M7hAJKutHkmeyzsfuYPpc1rHSKNjbXWUKAIp+uDpbdyBphtIjxNW6nu1DoEFNF2SRi6Poi4f3jAF5l+QmSk1obS76kIeZ97X4yOjuR5cfbsZFEUk5OTrXa70UyHS+VarVEqVbS2X5R15/N8HDjw8le/etlPf/qzqampt956S6rFPfd8a/bsOR999NGRI0fPrxZHjhzduHHT3Xffc+21K++774edTmdycnLHjl1f+9rca665dsWK6+bMufy+++6bnp7++OOPV69es379xmYzXbly1c6d32i325/RZ/3LjtBbjI2NYcIaWgdE+hhOzoCCHhsliwQCeoyMx5HOwEBBT7gBPWekYTVYQDHGlRXlRhsbIruVoloV1ISagCOMUcKya6O4KtHpU18flStk5QaJqgw2CP5qACABrACTrwWjDztipYuCR9qxT8IQTaqxPFkaOCp+Czphikl4xuhVqHlOKyM9AcE+9HcslF4p8gNyC+JdIIqkPTKSyapNPNabW5CgJuBVjOsKFTXqbgAAFftJREFUD05gdp1OC6meLL9P5KNQ2jxkbBYpAISsq5Clyu5rjeApF+WHc80T/zkUZRl/r/AGAoaKFVxYlLkhFhZKlGCaV1sod51jHx8mRFkXZpnEofSENuGURhbCoKKeaUZRsbOS/kskjcNzsgE24zhhlElOduF2anR0rN1uT0xMjI+Pj09MTE1NTUxMTE9Pz3ByTZ49S6MmhkvlerM5ftFxfSGODz/8cMWK6wYGhpzzBw68tGDBVXfccefZs2e//e1/v+yyf3n//Q9++9vXFy5cPDg4FP/WyMjIpk03rFhx3dKlvXv37u10OvV6/aabttx885YXXzzwzDPPrF695vbb7xgbGzt16hSx3Na6b3/739ev3/jxxx9/Rp/1Lzu4WoyNnaGbipF98KWG9zu8UIq8D22y4jsHyRlgxRmcYY0Qdsfcv4uC3klvEYT2CgJWwsqxzEUCX45V18bAoiGSTZknSosm3eEul12wZCrYAIiLJscDoOf/qKOVgnhOHf2iR3KJyrQhEjiKyCYqnuuQFiWYlbncyFLlKFOlmYbhBZTzgMM4B6FzuOaFLFUMNAX6ZMAM6ZCCZYqipUTKDHtBOMnnWRFFsilGARPTMKJhzYK8DU0j0ubxcsY6Q4kXgOkFbDRMSPC8jQwBGzlTZY57uwgkFNleFjJgYEaJxkvEITTWydBfo4yoqJE2DxrGIqufi6IhRAi6WK4E1BUp6RUssqeo5JCWjERTfKdo5JBjyogxlpRg0EBr77xWfPW12u3p6elOZ7rzZ3QJU9PT1rpqraGUHh0dvUhTX5Cj3W7dddfdc+fO2759YMOGTV/72txbb72t0+n87Gc/nz17zk03bdm0afPcufP6+2da9u666+7Zs+esW7f+2LHjnU7nnXfeufbalTSEdXp6+rbb/nXNmnXDw6Xh4dKKFatWrVrdarV+9rOfz50778CBA5/2h/xEx6y8KCg1NkznhpowIBWWcuUkulULjkzbXtoa06IWz1t2zvPsNrrBGBAIYyGc8yFVFPPRqHePVCgkeWIBKL8BxxNG5WmzLIty5UIAkbO03UYcemT3Y42QVgR/0zZWa16R42W9gBAL65GhACWBJhAXCj92RoUTCnpk5eZ5nmVQgonAN4Kk6Hmc52nkGcL7hIYhsILelUWMvBLtKUuAvLBHwl6EqMdoqJHwKBpACinfHCJOLXRxmjsnbazLtC7ikywzZbWmHQN43fPC+zJFZRt9BrM+bPJAPCWdXlp/bcRsSQylcD8SJuaiiDDP5DmsLUp7z0WX0CompUNMsuRpciowwVDG8NSNOCCA8g1x4VlpX5wEBCAI3WGKhqaRWAAwqWFN07Tdbo+MjIyOjo2Ojo2MjI6Ojp05c+YvhZKmp6bOnj1LJoC/0Rrxd3gcP35i165vbtq0+dlnn125ctWdd97d6XRKpfJtt/3rhg2bnnnm2TVr1n3zm7fM+K3nn3+hr2/5rl3fpOlDu3fvueaaFc8+u7vT6UxOTj700E+vvXbF++9/UK3WNm7cvGnT5vHx8X379s2bt+Dxx3/16X/GT3DM8nnRTFNW0FsrGLeHotw6p7Xtkq9gxB6tQdYGesNapzKSr/DNn8MNyy0IFPSiwPF5nmWZ9wXdgYKki0pSUgjTSEGvYWnWMFKILYMRGLxbw7F9Qm8gCH2Gizgo6MMu2zmnaNXOkI/ieS6FqDnBFWvruyYW8GroQ8YD7V7DWIiQK8fMhxWhfaQ9Zf8BqAtCuhQkm90ew64WhDwuUrxJGWVgPQMKL/Y3NgOL1pZCDOM+T2H7zC0IYy/cW2hmfZ3ssmFGCcmGEt4Hza6TWSOQI4csVWsdyqFXSjvLUY8pKcEQdkKtgPSLdKKKopAWBN8s1mvisULQL3cY9JY0zg8VUx+pn8miYeIJKxDvBWseYokN+iEFl4lC2rz3eTNNi1ZrfHyclvj458Xjc3KMjZ0hdVmr1RKZ2Zkz8h/b55MN5HSOH5znuQQy0v+dnJycmppqtVqtVqvT6UxMTHjv/1vF8+fkmAW/tCngIpbFTiSbHIgEl6/qUtCH24bynYA5gEXk3SIPTTPWhQxatDLSghDuxLSg42yGSEAVFPRMhJpIoyWtDIJJGGLmdDxPUd7iPvOiZUJAEK3vmosNr9QYR4P0QGMCOh8r6AVZAtAPBb2NADfGwYLamIBsqpPILBFpDb1bY61irxz3XFqbnHfHPJlHQWoJ5t/YSPclvV3wW7CfxonrRUUEMpRgxjn+pIJHCbQFazp/y/RhlTZBAue8Ch7DQEpTe5cpDWgLcSmZyuG3IDJMtvn8eQG7ISnLCnvhfG6RByWmlkCDnZc2L4U/CAQw1EjKj3QqhMuJokxqXrxDkqhaqJ9Z1kzFySCwNgOpNjoyQjzEZ337XzwuHn/BMQtIMdKiWBNlMSaId+5BQQ9ewVmfKV61FRpt2voZy2EJCrYMAyBYJDQyR5o249S8m9jyjeVJWhklQejITTLG0bAdHUVbZ3DkSgsCzMorJTd8zvSJRLUba2yIn/KRZMUh5kQhUlewEReNYeCdcjT/wJgw/INaEKVoMp3CZDrWfcHjYmGm0zOUYBaRfEQREZDCPHOUNm+g15QX5ecpuiSbdPINsjq0YW2VtDKQNsAYESZZsU1BigdALbYrSpGeIfCVFsRIxWUuPcoPZ6Jb5wCgYiOF2DuwHBsTpc1n4YWoBaFhJ8jxJcFb+Fwm7JCwY5DJdNpaaylR0VrAgDS6nDYBBrm2oKZcDtxVfmrcSiZIAwyEFfmZsbGLpeLi8YU7Zgn5JlE5hGlgg8yLo6hHIpbYWEstSJBsGuNsoARFvmKIDNC8iXbaYPSClSxVEk0RKUryFY5boJcO2h7rIZ0KQ3iAWZ2noA8hgJ4JCdaiWAfxIj6mkSXAAKAXIlRUTAAfmNShZTdTPOgm6HB013Js4ohsxcuRhRmFmwbrlDGU4eGD9hR+eDjLkFqIaGvDg5IEF2LRkfOSO6uNVTr4BDMtMScBIuOOCgC99x4eQ0Nx8wpaWBft4jltHtq5cLVgaebi7YnN9jy7mz6ucYLjU9p8iMyKKCLaFvhcXNz0lXEqIsNK1mqURoEW6VuWKkv1wEo/FwlzFcUkI22eehAdzc4TXQaVNAEtDa46yscVNbbP8yzOi4U/HLeJ/dQmlV48Lh4X8Jjlw6qtLAAlAi6UNs6GYHBF7icMX2OTXZ6rYG5g262xLvwKcCe6wRQXIVp8Q8izwzZQKQbcY0W/BlUb4U680daciRQU9Bo2MeiXCDRgiCbcz5E3IhZi0QLE+03rtDLWBVjcAS4TtiaTzHDvVQbAAZAUrXqolJhvoXUOuY6x+IyGwZzQtSB5l4o32VkEMbMIeCckB9XaalE/Q0SrtS7ylgoJhvTrXrSnRiSqueR+o9HEhlrT2YtS67urFAOYTr56aH81+y1y6qtEIzRD62WjFZznDyKgkHFR+ZahfuZOBRkwBidZ5HatVps7P2LFtVXGKFi15ZP6SNlhTJevBT1QIfSJhOIouH+MdQA/sU/SdLYsd5OwzXufp1k2MXlR53rx+EIes5zzshcTeN0g3lWaaFlQAi3BOztNCyKQKysK+rCVhpNWlmNjLLs3oiAjuQOVBBkBCogU9CbwpZpuVEI2rMAUQGBYI0RPYhAFit26tlEQukd0a/ijbdSvMKbhghlFSzcQqWUYOLLWZpn0VfAGWi9ssMW8P9JQGm1JYGNMZPETaAWDxwFJ4WzrQCdkMQ9Eq7YTqgDgPhiRDFXBIMXISNq85vHg4GxyG9Vjotlj+A7xJF4qhMasXNAwLlMUT8JNGG20rSzHoWENafPM2CvtPDQULsqACSSKEaEqVe6wCQgPc5BHW+ucjtPmbRdyiA/CPQHLKFDATNe3zGJuE+kFuLsifUeeq8iAqTFbLNN67MwXg8+8eFw8zj9mnT07SUtzmmVIznCpBBm5MCZBkGgbpo9l0fLkpN12UZZqHrJUjaEsVXiRwHPmou0hkgPLkxUFfQaXXM44GGEIQRRrbZSlmpG0hn0SFrMQDBT0wJcwVbtruk4O4lQU9FGuHARaQUEv2iqw4h5oCS0o1oX8HyoPYjMm0Y541jSb4BCy5H2mOSHRIp6Emg/yyYnfIs5SFRMJWhDupUQJFkNbWRR7xXxAxIJY1q3xdCaC1KBL5hYk5IcjuUhzJhjb6NIso9rpvA9Xi/ewUPDVwvOllUwY5ReF5TuMABFFWRYP/0AfAOqrW3oQhfdpyJotgiy7WXEjrZsCoKcgB5edTZpm2NlwrbWw+InogPszUFD06mNjY5Nnz15kLC4eX9BjVqfTabVaaZp1+yQwyYdDaaxznm/UkCzN4RPsaGV3LgxNeZGpDDBXWBpYQQ++tAjJ0sxPWlZJzZSvxFmqvMsz3Qr6KFWUlvssy7zYbnlNId9G1/OIY4BAhkxpHQ1xixT0Gqg3FPQu5C/NyFIV6pv278LTBI0Qzy2QuTqYVk2mLYT+QpOD+T9okoTMj0U7WWRyBHpGAt8Q9MvaUxQzSMKwR+aVmi+GPOdxsDaKzzLxWAh45cBgcfIu+if4LSDM5fUXNU8bqXk+y1TOBABLVAE2hqmxeUibR0OD5dhhdCD3i8gPn5E2b5iUDuYYdBXEZvOkUmNlhnZIMg81HlsEw+OnwhBi6xxMLfGwXkOnYmzsL7ZTXDwuHp+fY1an0zk3NTUyMiJ6WeucQu4mYQI6jIXgcQ4KN23sGlOKJhYoK/nhUNBbDwW9pF6HnDv23GkIXgXFttZpbmVsURRdQf/IUsXtLfKVAiIWKOgZGecWhDeAEg8OmAuMNCNv8SoWa6LMDAV95EKgVdtD8ostrCQkhhAkJfMksDs2kdeMlkuf50oZKWay0hH7nWXcgnDxZmGuJWRMa0O9F1G7WOaQNs8phA6euxCsJMG3Oh5FxymEXOyzLGNBF8ROYZJVBDPGrQw8bmxxR+HRMg9RwTxISX8iPcAS7I2xzrItIzajzOgqxG9Bk7vy4LcgF3dwSBjOa2llUaNpEFsCKt4JQcKNl9bGOq01pnNL2ryYWjLvPWWpAVxFoIjzF0vFxeMLfYTE8rNnzxJMzHttY4yx7XablqoMulhgBTm0PRw3lEHBmcNELbcZ3VRupk1B6EpERJBk07GCXlaK0MqId1rbSEHvFNgF53lGhUg2i2h50pEuNijooQTDw4TwpLQ7eQMtWYloQSTHgEJfQuwCho8y6MHPaTBwgo3uilL5nMe85ShkifJUvBczMKuNSU1kZDlGfVI6OE6yePxOGDlnjKTNZ8pan+kA9IPp4UxAtCA6LMcEZ9kgFLZhkpWwPjkjPESEWEdtn9KcQSs0MrMgGiJUKLPRyshMJ9Yxa8uYpEcmq9BXxnDmitKaQgC14c+bY1CV4EKGCqcMUiSfCg/ZDh7DHCO55Lvgk4PWASkAnDZPpdR7rxXXTjl7EGUZSxy41hMXQ5wuHl/wY9aM/58XRZ4XeZ77vDh37hwlz7Ra7ZHRUbmHTYi2NnlOCvqwHIucxjmvlBGvnI2GY0M6JTMzwrpGNcAal5H4ChC8j+xgBul+ol0x0gNFRCiRECE/3DoyYUsZc85rFbac9NGoJUAOedjqagMzirAgmsc52CgcwkSTOYi3EMmmR3440xtd+XQhI09kV6LfJXwplB8ZE40UVZIMWOsk544+hXD1APrZY6hYrhroWeFpRFBLvIWB1dxIKD08HPwGIh2qk7R5H6XNG5hRIgbbMdAPZI+IMYTXzliO5Xl0NIyElmmqTw4JlXSBSeBHDnY9XC3GaGMyHXNvwdivOcGXax61rUoTfmhkD2FwNgy8I/J+hLLSGDkuZP4Xxa978bh4/LFjZrXooM+Y8R/Pnj07NTU1MjLKBKZ3oiBkxMN13WAzsALer2HplxvMBexYa1bQ8+5Yc26SbJxZNGWDQ5DrCi0E2GVD4BumcRgL/RJ1A5YtHVbegOTTGUg2FY9ltnHMicNAJ60NvStZ6Kk0YpyDRwsCM4o2hF0g48hTWpTCjASpVS7KOzLS54UKLbR5WOBkD0sGC62MdZ5irCL5EMPoNIbB+Zw+JmlzrWWju9DdznmttMt9KI2Yzm1jMwr4D+kVIhjHSjPnfM7mD5BhxjiWBVO2WKjxkaBW83RuLhtcO4MZRSgiG81yV0pb72RSi1wtOnqfTEpDDp6R40fqn88ZSDQC2cU7GyM5KyaKMNCQbEAxQbPNRWVnJiYmz7/XLh4Xjy/Q8QeqxZ84pqb+//auZLltGIb+/4dWBLiIAKmxVbdVegAeqN6aQzvtjHmNY0eMDFBvw4+GcNOAklDFloms3vLDDca1iXJWi8tSniz9TLDZOLgt3WG96fojuALyleXM2DGlJ0OYZNhLQchd9nFGfqjMN8lmRq/q8Irb6xGM4VWsuIw4uwnOBl4GIXHLUgXdjRwOOzi7J3npWWG186bb1o8cWQJP45qoeMKIXrUjzK7cIKm7UjlwPy6ruKPHlIqcFaTNhxklL2gLYqfamqE3XRzxC60txEu9YrhTgaO7tmYDGTNwRcM2gzIpNtfIgaNInFxp89XD+ywR0lPr3Q8foVhxt9yc9m6x7jdRHB6Vwm/Bt3jjUmptNcfm4OEVGorFitewavvMWk+bz6XU3WDbOENkI2Ber3e3eK//e326W4x58KraCDLKpYEhDAU9RYj3Lbxv79IQhB7iRZSVGKUJCdA9U4FDdtKJs6iWsEcBYoZkMxK/2Tle2BRKKOg5Vyc2RhTlfXcHe6k1u3V8QdUu2QRDAHTbla8+kFkHrXEOyzLm4X2L3Eay4XIju5HQKr7RGyZ7bag+JvAFO+D4kml7kmWpokHCpgBnCbwLsTnWLIGDedRjqY1LjuZNxmbH1KnWavFnu+DtoQTz/4VthVX2Refk7GRy95kZTsMU94kXaE9F1SzfkV8ZT2/WAjEM/JeYQvbosAZSegU74hbNoNMdB7uJpoKG6cS8oh5xMgA8WC2kXRDFbx/dMMo3B1sWKYRcFMM/DBT9Q1/g93qvv7Y+1y0+Pj6u6zrPc87j8XjMeTwez95FRMNvYd+WRNxFEtHz+TjPr+f59bqub9+/X9f1fD5ra66T4TzGSEQ6B3EeYxpaAvRmz1A3zjkTsY5p+Z3IgnYMqkKHozqI+DgOIvKi3Hr4wysiwVVHIlbVlGjvfUvU2hKqBmSkOrZEXeTLttlF7dD7W88T19eKvczezS7E+oGVdhH7XSFi6ULMXXRLNMawAQ/ANDo+gqzuzDlTIp9w3nv2MRiVKYdPZUs857Sa6LnfnIM9sl2yTR5zMrGIIiWeawh8d/zZxKpKRCK6beTiNJzErazrGLaHdtVbIrfQd/fHWHsQUWs5KbHtQLDZddnvq73D3uXLlsxfYkcNEYE1xEeQbolEJKVkLxhjujC3efYtMde2JyJVJWIdc0t0WBr44/l6vc7zHGMafMR2t3Ce80iJ+i2axQVjNlKQs4yREh3HYXcIMe+9E3EEallfGWMmIruE3mVLZI28tX3O352V/V7v9c+un0fPqOM7erWUAAAAAElFTkSuQmCC"/>
          <p:cNvSpPr>
            <a:spLocks noChangeAspect="1" noChangeArrowheads="1"/>
          </p:cNvSpPr>
          <p:nvPr/>
        </p:nvSpPr>
        <p:spPr bwMode="auto">
          <a:xfrm>
            <a:off x="460375" y="-25114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solidFill>
                <a:srgbClr val="000000"/>
              </a:solidFill>
            </a:endParaRPr>
          </a:p>
        </p:txBody>
      </p:sp>
      <p:sp>
        <p:nvSpPr>
          <p:cNvPr id="6" name="AutoShape 8" descr="data:image/png;base64,iVBORw0KGgoAAAANSUhEUgAAAg8AAAFFCAIAAADkbJliAAAgAElEQVR4nOy993cU17omPP/IzA+z7p17j4+JylkISUhIRAmEMiAkcg62wREw0dgmmBxMMCZHgQAJlCUUQBkhkLordlftWNVBgeTvh72rWj73fnPP982Mzz1nTS+Wlo2a6qrdu97nfZ/ned/6L7/9Ia8Pv/1mmB7T43nz5u1vv/1GqeF0CG635nAKquoacDhdLnd//4CiqIIgKapLlCRJVtxuzSlIqsvtcAqSor7ud7hc7v4Bp6q6HU7R5XKJkizLqiQrTkGUZbV/wKmqrlev+10ut8MpuNjxXW5RlCVJESXF4RQlWRlwOF0urX/AqaiuAaeg6bpTEF0ut1MQRUkWRUkQRFlR+gccLpfb4RDcmjbgcLo13SmIiuJyCpIkK05BcgqSrLqcTpGdoQ6gwym43ZrD4VRU1eEUZFkVRFEQJUVxCaLk1nR2pabp+fDhw1+zbiMjbwYcgqK4BhxOSVZESZYVVVZUQZINw3BrOjVMt6YbhunWdGoYbk03PR6EMMYEE6IDYJqmpumUUk3TKDXcmu7xeHUdUMMAEBFCKaWaDhDGbk2n1HC7NWqYLrfm9fqst0GMCUJY0wHG2K1pmBAdQK/P53ZrXsPQW1rJvn00ZQqZOIEkJ3sqa4h/WJYkIA5IjeWore7Fw5vC80alvQ2fPE3Dw83cXPi6H1IKEcKYmKbHrWmmx8POza3phFIdAIwJhAhhgjCGEJqmR9OB6fG4Nc00TbemY0x0ANhlGtQghAIADdPUATQMU3W5qWGoLhelhg4ANQwdAEIIpQaAkBqGpumUGqrqppS6+RLpHo8HIoQwRphAhDGhLrdGKHW5NcP06NYJGIYHIYwwRhhDiDAmmqYbhqFpummamg68Xp+m64ZhskWGEOsAIkz4mejQ4/W63JrH4wUAsuslhGi6DgDCmAAAKTV0AL1er8utGaap6YB9OwizQ2GMCYDIME1N071er6YDQqhb06hhuNwaxgRCSAhl353p8bjdGjUMXQd8z5im260ZhsnOHxMCIDRNr6YDQqlb0yilLpfbNE1N1w3TZKdEKGVvAAARQjVNo6bpdrs9Hq+mA7b42FpkjLDbrWFC3JrOvmWPx6tpusfjhRBCtoAII4Tdmkb4+nvZHnZrmmEYAECEkA4AABBCBBFm+5ltBp/Pp2k6oYamA7YaEGF2WNMzard4vJoOMCHszDVdJ5RiTNg2AAB6vV62OKrqotSwj0nZpoLIMExd0w3DdLk1SqmqqqbXOzw88vbN2+Hh4Tdv3rx//1fdzn/vr//yN/nUt2/fMpCQLXhgYV2SFElWRFESZVkQJYYBgiDJiuoURLdbEwRRUV2CKMmywoO7JAuiJMuqIMqqBRKCKCuKi2GDUxAkmaGFLMmKIEqqy+0URFV1OZyCorgcDoEdXxAlSZJFSZFkVRAZMIiK6nI4RVlR2ZsFUbIPpSgqPxOnoCjqgENQVZfD4ZRkWRRlVXXx+C6zt6kOpyDJisMpuFzau3fv/pqF8vsHdYDYPxQESZIUQZAEUQIQQYgwoToAHo9HB4BaEQdhDBEa9QfbMULTgWmaACKIMYAIE8LuQIQJgsi04qyuA0oNFjR1ACBCAEJCKCGE/YcOIDVMDSKkA7h1K4mNMdLSfV98De8/pC7dLQw0XTt154sFD1eldKyJaVgWcTN/4uXsiXc/W/Ds5jlw9SosLjYbGpHHCxGm7FanFABICIUQUesEWBxhUczCD6wDwE7A9Hh1AAilPNhhwuIU5NEZUcPQdd00TWD9PYtNOoAYYwaBECLT9Og8/EFCKIAQQAzZ8mICEcKU6jowDFNnYV0HmBAAEEQIWbiC7EWmhhXoAcJEA4AQyq4CE4YBJoCQfVmUUl2H7AIppQxXGBIj/peGpgNMKItcACL7eyGEQsgiKcSEaBpbFgaK0DBMiBBACFrhGFi7hRqmDliUBIQQhMjorQIhYudmga4HAMgQka0qQghiDCE2+HFMTdepYTDsZKsKIMQYY4z5twCgaZoaAAhTXQcM1LG1lzCh7OC6Ba6YEE3XCSGaDijh3y8ihJ3bqLhvsKOxlAgibJ8DWyuMsabpmO0W07R3CyGUbSFEMFtz9itNB6bpYeAN2Spjwo7DzoHBhqbzNTQMky0sQsTn8/+V+d/f9etvgxbv379HGEuSIogcCVgY5YFYkgVRkmRFZuGYB2XV6RQV682iJCuqKsmyKMmq6hJFmVUY7KeiuARBkhWXIEiKosqKakMFww/2obKisrDO/l6SZFGSRVF2CpIoyU5RUjTgFGVJVgVBVFRV/HdQSnE4BVlWRFFWVBc7JkcvQRZEWRAlUZRlWXWyjxYll9vtFCSE8F+zvfyDQ4IoS5LsFCVZUURJVhSVhXiWU7MwhzHWWXplbWKWtkOIWJxFmN+cAELMcnDDwBgjjFgUs2IBhgASQtjNACDEhECEECbsJocYszfrAGLDBC4X2bkb/XAIVFf01JU23Dj9/MaJR9sWXl844eGSoGfroxpXT7pdEFpaMPHO/PCL84IezA9pPncAGV7s9fMowPCAoRRAhBB2ORzGEEKYZYvEYMUBpbrOwwFEGCIexTChLKixlNzO1tlFsQsBEBFq2JjHwjqAEFogBCEiLNAgzFbPKl/YGvLjsGjLwhNLZjHmb9DZMdkbGB4jzFAPQIgwgZDhH7LfBiC0CxQWfVjUJpRCCFlJRCmFEGPMjobtyMguH/CgDCxkNVjoBxCxEgQhTCgF1jWyi2LfMkML9jaIMA+jfLcYOoAs2rJNZX9ZhFIGlYEFYTkENViQZTuNwTMmFECEGQgZFngjxBEIYZZ1YL56HNLYdwQhYokR+3SdQxfkWEWMUbsF8TcjjDFh24D9NOzdYmMexhAhhLBhGDoHb2j/iu8WACmh/CZiFQY1AV8cZGOeDhFLBYZHRv6AyPm3ff1t0OK3336jhjHg4HFWklUW4kVRlq2YLooywwBBEHk4Vlx2iJdlhcV0QZT4++3SQWUMFaOnFEGQREkRRYm9QZRk1cWPw0oZQeBxXFYUUVJkmdc3iqwKHZ2SDhyaLkPkBFDUdF5/iDJ7G/toQZAlWXE6RUmxLmQUOLEPFSWZnQ/7KcnKyJv/eHuZpkdV3ax2kSRZUVSe7CBkb1wWd0Zlx+yeYdGHsJsWQGRl2RgAiBC2wijPuPkNBiGhxE6vIMIAYWKa0DCR1weHhqHPz+4ZQgnEFHuHtJftzrpLXSfX3Fs6/tKCsdcWhdwpCapaFVa/Nurx0rAHxWEPFkXdXxj+oDi6rCjidvbY24Xh3VePKq9eUgYYJHCGrJTBmOgsiWboBRGLYqPgwWD5oz4K5BDC0GLMOFgSCgA0TY+NeawEgRABhDHGmFCIMKHUCvFsxVjRwA+CEEYEQ4RZrs2CoHUyyA6IgRqIUB1Agom1yBhhAiHEhJ8YoVSHjJKCZBRWUUpZBoDx74OaVQKyj7beRu0VY7jCoEiHkFIDAg4YCGGMCMcVFgcBJJiwlJ+BJf+WGeOHMIDstBlKQauCYRfCfstQHPPz4cehEGKI8KiYy0GIGqYOIUNozHdaALwx5qUwoQYAiIM3wsBCfXZKrBqwdwv/ljEOVLqU86UMnlnaxI5jhXWeIUFrNezdAhGCkEPaX+wWiBhWsUqJAn4CwDRNtlugtRrsVvorCYO/39ffBi2GR0Y0TZc4VCgOluw7RYu0UVg+zgOuxP+XETKMnhJFmRFBLBxLo5J9DhKiNEoFkUVJ5jSXFChB+HFUl1NSZIgk1cX+oSgpkksTm5rJ0iXu5ctc12+4bt12/3zW1dAgKqrAqg1REkSJHdkCMAYVvB5yCIIkyaIoMQ2G/7RKEFFSVJf7P1wohPDr/gFe3CiqrgNKKLIYA86JI2RFHIPX+AASSq2Ai2x4wJiwBNOOFJx5t+5hiBFEiFIDsErfMKl/ELvdsKvLqK3Vjx83rl7D1EDEQKafqJKj7Gjf4QVtX0R2fhku7J7U8XVc7WeJdRvjGjcl3VkSe7kw+FZRyJ2FEbXLYssXRd3MD72YE3QzP/h+ztjnP23RVBemJsIYezyQGobHowOAKYWAB3qIsM5vacKLGyuIYIJ1nSX7nOXnZQomlIVOK3LprB6C0KAGWzRGzoyK+zzis2WxgrLBYgGyCxErqlo1gcnDHwvEgUVm9IUF3tQAVnHDmQ0EGcywAEcMyoMpYJUHZ+cxJphFbYuAAlaBiCllxRZgNZ/HAw2TDA5Crw/7BwEMhGNeoBCCGOGDMBl1HErs8MfkDVZQsYqKQnthrdKTlxQWHgMIbYrSkl4gpcYoNYLXLMgqAVm81nlpgjEm7EMZVjEY44Wm6WHfKcM8iBAhxM5s7IqZUMPCUQAtXLEzDIgQK2UCRQNgRBmwYJgyoCX8Gg22qewjI4uJ4puKZzMYIkysu4zdShixhOyv1SP/Tl9/A7QYGRnRAbDpJlsEdrk0iyniMdcp8urBop64kMCUDIcgSLIiiDIL2SxqC6KsqC7BxgOFhWZ5dP0hWxUAlxNESenrQwcOKC2touKWVU2S3aKqqX2v9V17yJQUEhuHYuNoSCiemiqV3lMwEURZVlzs5GVFFWWZieeKRXDxEkeUZVllny5KksAxT2Ssmtuteby+/8lCeX0+G/80XQejcmd25wQCqA5M08OpdogCvDzLmzCBEHEmx4qJOgAI8VwecT0ZA6vGJ4bpliR87ZqxahXMzKSzZqGERJow2di91xgcdsmi3nxr4NSSF9uie74Jl/ck6N8nmYeS+3dOavg0unVzQvdXqe2bE159Gd/3edzj5WFXC4IflcQ+Xhp/Oivo7sLwe4XB1cVBPee/w5gi0wMePiItrYAayPTolBr+QcDZ8wCvDRECAHDMI5QpDTqAhmnyuxpAGIhigeTUJqZ4KQYAtKsHK4tnJQgXAHTAIjUPzYQEVBCGx1xQ5QQI5cKJvcicH7cLEWRxWYixflaJoOuMCwL2cTgbhjDCXORAGHOinxM+wDAMxmUhjBGliJrawACtrYXnzpEdO8h331GnoFODWxgoRQBAWQYQQYMLtgGakdcEbM/YtRSPyNQmjiyAZPUQsooka7cYeoBPIwFZwuLW7KjKlnq02mwxUQgZpuH12WIGQljXISFE1/mRGbqwepFtAJYhWQQmJx4ppfyAo7gpwuUixqfxdIrt+dGYx5g0rv0wjMdEBwAizKqrgCpjqSCYXynbewhAaJrm+/fv/7BA+se//mi0+PDhg2l6WCnABANZcTmdTEwWrPjr4tFW5kw9Y34cTsHWBhhsiKIkWSWIKMkMRQasEkRRXU5BUlWXIMnsExlgcKhwirKiOkVJ1XT07bc4KMh15lx/d7P69LheteXF9c2NV/Z0VZwTn9aCB2XSzZuo9K565Kjr2XNRdSuWKs5EeHYCLpcmCKKtgjgFUZZdnAeTZEmWmT7PNHZFUR0OAUI0MvLm312owaEh1eUWJdnhEDRN0zSd21cIr3/ZfWJl1ljXIaVUAzrb6yxbZCoFS49YxLE1OiuiEUoMpnvrLJ1n9wzChq6jb3cYGRnwiy+Ns2f1K1dAbbXW9MRZesBxpnhgf1r/rqjXu+Ok75Oc3yUp308FPyR2fh1XvSFqYMdk8uMUbVeCa3uCuj3h1RfxrRtiGtYl3F4UeSEv5N6y5MfF4U3LgmuWhLSd+w47BoxVq2lKCjzzM+zoNDVNdzgRALZeGpAcCROlzdGYx+5qW0xmAgujv3lg0nSECdAh5QJPQIbRrXBMCad3NB1QarIoxvklJp5jrOs6i6q2C4CpIIwVtIQHyrJkprvy8GTRUDazxGCDYTwHM4Ol/IHfMjnEwnhm9AKEUF0HCBEAESIUP38Ov/oaT51K09LIpAQjbRrdus39up8MDgNMqdeHvT74ut+zbh1eu5a8fg2oQbl6QYDOagJAreyYgagl3lDbbGZzVqwqteQNYodOTr4FwnHgu2BOMIh44cvAmy8yg3aEkSiR8xdQXQO2yg6mEHBECdBKCHD4YRkS1QC3bNj0FOMALX2aQIQMw2B6OBytNOiBMxydIWGumXF1nbNq7FjsZrGO49Z0fitRw07RWPZGCP0HLi/+aLR49+4dkwpkW5R2BsK6lZhz1cFyHIky04ddbkEQXW7NKTCFQBqVuduMkOSywrHlaBIkWWG2KBulLCwRJU2XKyvh5AR92Upnw8OXV4qdl9P1m+nSrzPrDkytOzZLa9mkPd8r1HzTVX5AECVR0WRZEURRVlRLTVEFURQl2TEK85yCyJy7sqIy2spW7AccTlb9KKrL6RTgv0d3+v2DbrfO5BwAkKbrhmEgTBC0/E4BTxTP76x8x6ZcrRofYZs80XVgmmaAZMAE8NoCQ2pQrw8gbBimBiD1DkLiQaKkdLSivgZ/23lwf3PnycKmH+Z270p4vSdGOZRET6aDwynK/uSXOyer+ybDH5LkPQnKdynkQAo9kAS/S1S3xSs7pyh7p6vfTu7dEvd8Q1TL+qir88OqlkQ2rYyoXRzcujK099wu5f49snipMWkSjoszUlJIdLT7zl365g1LCVlgQiyK4cANb9lXOGHNGHaIkG6FXUoNXddZTcA8QtCWIjCBXCyx9FIWVghnsQCATP5BCDNPFKtOmCWG+WUDEj0nKwzGtGg6NzvZ2SgTWhHTwwkvQZiPk8nIPEDrgFJueLWDuK6zHJYZsdi3DDGliBro0CEyKd5YvgJevqSUP4DtrXJdhVB9/1XNI3dvhyYJECLsFMCBgzQujixZQlVVZ75bgExuyQ2QmSzLZhIRRMxRBgzT5KyaRW3ZQZbtMY6dhu0E43QNwoRJJhhTuwJgVjFMqKZZ9ZnpQYjgzEw0d472+jU2Pex8NB6Ode5546o4tvUJtiAaM1vrwC6V7AwpgPSsJjM9gCEWBMSqF205B1rqum2/hqP0vNFIb+8Wnd2S7C7TAeIKBzIMY3j4H1bu/qPRwuP18RxflDizpKhOp6io6oDDKVtAwgCAeZlUl4vx/E6noCguJ/OhWnK3orrsQOwUJIWFY0VlugVDBUkKRG1BlJyCYPtrBQC1U6dIWLh25ZKr7nNaOQs+mG0+mTvSMO/FxZlV+5O0igzwYKZwfXrbmdm9tedlN2bcl1NgzBLr4ZAFUVJVNy9lRH4JsqKwT2QGX9kS4QVBYoq9JCsOh9Plco+MvHn//v2bN2/evXtnmKbqcrPF0XTAkkpNBxhxl47FFTB75Shx1aqjWUC0XZgsnDGtT9eBYfUfQIgIJphS4PHQ9nZYXo4R1oiXGF6l/wXueyqUH399tphcnjNya7b/ynT0c4rjUJJwINF1JMV7dqbv3Cx6Io2eSMM/pZL9iejHZP37JOPgFHpwinFoCv4xGe1L0r9LdO1OUHenvP568svPY7s/jblTHHarOKZxVWTr6ojaJcE3CoObv1vpqLxHb97CO3aTfd/DHTtpZzccGiaW0A0QRl4fHRrWA1HV+Av7CmGRAiFMmVxpWlZXOFrnZGQFZ7p05r3hlk3MKRrLpIS5WMKaUTRd504wwv4hI+gJQhggyK1T3LJJGIXNayCrUuF+HgvLmWWThSdKDYi4CDzag4CscGz4/frgEH3zlgEeRBgRikUJVz1xl1/uObip5dNZdStia5bGNCyOrCoKqyyJbfqqqPfkrlfnfnA2PkFnzpC4WHDvPvX5mINA0wHChP206zbE1WZo02KaBhjdb9dSaJQIT0b5WRn3xX5iTJjyQQiB1soTQnWM6fAw8HgNwwQAENPEHp/m1vCDB0ZcLDp8RDc9xDDBKBs3slQQbnkClgWLlzKm5fdDlvsZ8trRspzpOqDUBLZuQawMidWrlLIQz23co1RxVkyMsopxXs4W/2ySkBCKMEGYsIp2cHDwDw6qf9jrj0YLwzBFSRYlSZJkh1OwQryLuWNZ9BctJysj+gNiBo+zXAnnXiarBLFlbdXltmK3aFunJMlSOGRZUVyiIKkut1OUJES0Y8dxaLhY9XCoe/GIY/5wZ+FwS+5IzyJUk/fi8nS9aq7+YLb7YabrwUyzcYXSWyvIuiBKEjPmjjL4Ck5RUVzMUMvPXJIkWWFaum2RcjgF2Wrx47KHKMuKqrrdbremqC4nbyEUNB1AyMlWahjcoYG4fcVS5Lifh+V3TBOGXOhDLPqwPI7nTdRgFD/PIiFCXi/pfQlmTEfzF+gOcVDtQPU/i7+s0k6mgROp+PQU3+X0oVszhm7OHL4xa/jqrOErs4YuzfBdzPRenOc5O105kt67Z6pz92TwfZLnULLvyBTvsRT/iVTvsRTzpynGoVT9hxTX3qmuvVPUnXGOr2NefBbzYEnY5YWhFcvC7pRElxaF1S6e2L5lxsvLPypPLjlLT7y6/GPf7VN6Xyf2DGGPH3k8sK/PuFuqN7cgr08n1BJCRznoMWH+S4gtS4xF9FslCLHorFEGSszICnYcnh0jhAHiOrPtLoWQJ/WWX5kwdQSyFw871EYmq98CB3oMLVWAFUMMhNibrfhLAIAGNbAt3bOwjjEeGtYGHKSsjJSXYwABQoQQYpg69TT9cqR8QUhrSXD38tCnJSFnM8feyp1QtSDk+rzgG5nj7s8df3vmv1R8ki/X1RozZ9JjxyChnE6xZBgukwTswtwTxTDPVpsBZCQP1nkJwk2lNngzrZhjIefTMMKYeH3AP2i8e68NDRumCZ4/x0+fAoSoz6fpsLfsVvsPXwzUPkELFhjzsgyPDyBmT2LKM7IMrNzCwKoxGx5YnTe6kcI2SgVkbUJ1zXJ2GMbot0Hu7yCaDhDLFX7fb2EbfH9fgkBbzgnsFktdZ/em1+sbHBx8+/bdPxgr9Yeixfv373UAJVlmZiFOOvEWCi7/2tjA4+zv+iQ4kyPLisgyd0ligViSuHYtSQr3Vgm2eKCKFgfF+ySEQJ+EoAHX+QskKFi/dd149ZVfKRrsXTDUWeCX1/gHlnk78o3mHFKX7e0s9D7L89XO8PfuVuQB0Q0lDQiyIlm+WEZJ2QZfSVadAu8xFEVZklRR5K4tRfkdMeW0pP4AnyYrgihBq/GKy4zc3o4wIay92Y5c8PfULb/BmOGEUyXcosqJb96WYSCEsWlil1svWYyDQ9D90sGByqHSlf7zKehUsnE+1fvrdHR++uCtWSP35gzdmj10fdbw1VlDV2YZF6aTn9OGLs+AP8+s/DrpzLK4X5aE3lsb8eybBONo2pvTqf4T/M/gyameY+lgX6K6I077KRsczFB2JbZvSaxYGf5kVWTnF1Ma1sVXLAtvXhvTsSa4ddn4mpLxrcsmdqyJ6Nye23/zMHzZofsGzd5XZPoMT8oU99GjRNOAz09MLyPEbccL+4MwsVGTpZCcWeJmG0SpwdxE1sIGzE6jRWBKKGPA+cKytgnuuuHdIaPrPJZj2s0oAEBMCS8aIEaWTxTxrovAN2saJgAAGQagBlOYALNFMS3X7zcNw337Ni0upv/tvxoF+VBWkMeLqUk8/lf1lXtmR+9M/vOFzPF1xWFdKyMeLwytWRRWPj/0p+lB3yf9aVf8//g66r/vTZ346mmdNy2dfLKJGiaA2HbcspNntRG0GvvtSzAME3i8kKlc3GFlQISR5fsKLDLgmMpqPkIpM9pBjPXubqOmxn3pMj38E9y0kUxJJkuWeAeHXS53/bEfy+eGl6X88+Pvt8IzZ/C0dPSsDXu8f9GMArFlEuM2ME4zBrzjlh3ONlDZqQBTQZhQx6COWKYJyE1q3NBl6WSIZWBWVcqPSawWQgAgtN3PrDNplIPOcpFRBBGzTrx79w8FGH8oWnz48AEixB1KkhzIuBXVKYqqy20rFqwmkAJtCqrA+y0Yq8NjLgv9rHSwO+aUQEMGdx/JsiIIoiBx6YJZXSXGDrl1ualZ/2ar+KACgnqvsnxYKvLLxaazeMhR/MZRZLYXeLoKfZ0Fvrp5ZkOWXDFnoL1Mrn2qfPWVq7FRVF2yooqiwhFOUQLNg0qgq4PB1WiDr1Pk1qnRtZQkKaIoCaLEUk6WnDK2hHA9DdvEMdvtACLC8lDDAIA3l1miK7HdhABxy6Y9koHRuzqh4OZNGh1tnP9V7Hw48HOG927u27Lst3dnD9/NGCrN9N7MHCqdM/Jgrv/W7KEbs4avzYI/p6snUv2/zqAXpr/cn1L3zaSyLSlVW5Lvr4s8tyS89utEeGTayKmpI6dS/SdT/SdSB0+kmEemkP2Jxsk849gccjBF2pve9llcwyeT2jdPat0U3fxJdN3aqKfrolpXR1wtmPigOLRzXWTPmqCOFeMrP8+t3b+559Ix5cZN+ulmMyRYLywkVdVQVjA1AG9b4+sAIYKQp/BWRsx7ibmXBvM+CcjZkgDQ8q4xjJnzikefgMMYWXYaqrP2N0Kh1wsGB8nQ8OhvxO4+s/SP0XjDu4gBhAhxLAEIIf+g7nLjzi4gK9gwrCBmaG7N09qKNm3CE8Yb+QXmT4fVBw+A6nIJgiaKav2jho0ZV7Im/Dj1o68S/vXXrOCGkvDywuDywuBr8yacmh10dNrYPYn/ui32n3ZN/lN3dfng4SPwwgXEm6IhoRQQagwOAcNEFqtm288QwsQwdUmmTU/x69fY64NWtwQc1YzC0BRCZBgeACGiVIeIYMp+BTBB1DCOHyehISQtzUhPJ4UFaMdO8uDh6ztX6jYXl2WElqb96UTyn0p/2ot++cVMSsSNTwE1sOWtsssdVg1Y7RSI2AZfXgNZfmhLFedZAg4kAew49rQbrkkgfoPYxRxjnPAovxZTdLgKEtC6Rvf6IMC9tpDvBBRQ1D0e7/9Fi/+fr/fv3yuKKnIqX2GyhOVnVa3gzlr2JNXlkqxcWxwV4p1OcZRQIcqssOBxVpQkZpxlgzpUgXuiWP4u2/0WoiwH+q4Vl7O/X3YBQXBKnT8KjXliY56jaq5YnSXVzHM8mStWZRnPc32tOaQpt+dyWseNte7KRzQ8Qt++XdCAoLolxSXLClMaGA9mn9toJGOtIZZa43eoTXoAACAASURBVGLA5nAKTPZgbSWKogIAIW/lRdzTaWc6EFHCbRiWOspM4sSmU2yamGW+loOeQGC3bVueQkKoppsLFtCsHK+rz1W6XDmX4DyX1n86HV2d8bZ87tsn895UZ49UzfM/yPTfnDV0c5Z5eYZ2Nl09k9a1f2rttsT23ZMHDqSKP04jhzNcP06/s2HSheVhd9fHlW+Of/1jqu/sdP/ZdN/Pab4zab7Tad5jSd7jKb5jU7TvE3u/jqvaGP1wXUz/1knC9viWT2MaNyXUr4y4VBB0at64R4tD7y6K+jlr4oG0Px2e/F8fzQ/rOLmtr/IhuXzFk5FBIiPghg0QAGSpNQAA5qpklk0dBjgHjS/OKP2G9WKNctAj7qAPzKWgliiNLCaEt+NhYvgHdcMkkozLyuC32+n+/QgAxIybVlO03W9hejwAIeu3mFn12aGo6dGpYQwOao8f40XFxtJltPcl9A8iQiEm2Oejr17h/AIyKd48ehw21b+8fLB938qePUue71rZ9t3alnUpnUuCu1aEVy4MPTFr3ImsiKt5EQdS/vzjjJADGdEH0j4+Nm3MhdlB52cHn5k+vunmRaABArjDChGiqS7S3EIqKkB1DZBkOjiITA82eI5MCNUN03SKaOlSXLyI9L4kg0O6ZXvFFuZhQgHE1DABocjr0zWNKSHUMBEmxPQQr492dpErV12lpa6K8oG7N7t/Pdm6e211QUzNjH+9O33s4cR/3Zk8obXmCXnahA8dAv0DkPJ+F7sliNUuFiNk5fqYQOs7ZQmBXRMghDkZi5B9HAAhwRSwVh5LsceYwwa7LmaI4BY7yppRaMBFjawuSCsJsJr8LeYKE2xVObbaTwj9R2rZ+6NrC7dbYw0Qdr/FgMOpKC5BELm1VOVIIEqSwFq1mffJ6mtzud2s525UCaJYrXmqJMmq221bnliCz7DBGivC+rdFW/8YcAqKW3MIkqyCF88eP7tWIFTnS3XZvWUZPaWzu27N7Lk1a/DFfKVyXs/1THdtTv+dWX0NN9HWb3FCgn7hgtTzQrQsXrKiOhwCwwDGhqkulw0V1rQokXeZMEOtWxNEkbdqqy5dh6M7zqClSdrhD1pDHaDV4czCHBvUQS37CgAWV44xCjjoreZbw9AhxB4PqqnF0THo6Ance3WwdPrIo7nGvUzxwoy2Q+kvTqfhh5nDzbkjrblDTTlD9zPwxWnyz+m9h9Of70tu3Jnc90OqdjQVnUynJ6cZx9Po0WnSgWn9e1Pavpl8Y/2kK+snl30W238w2Tw3zXcu3X823X82HZ+e1rIjufrzqN7diQ1fxFduinHvTRK/nfTii7iOTfFPN8bXr424UxJye0l42ZLIKwVhR2ePuzQvqKEopG5B8MOlSa1XT2mtrZ4Lv5DTZ0yvT4fYsMZAIUIRNTE1kOUZo6MEW8OqzHTA7Su2e5IQCgCfFoVt+EEYEgo4/PC8VUfIUF24tBRu3mxmzSXxcWZcnPHDjxBAbHowV0EMHWHi8+mEEq9PpwY2TA0ie5KS3ZahuTX67DnZthWFhxlp6Z7LV9yOAZfjta5pBFPq8cIBBywtdd653XvrXPvWgqaFIU2FY1rnj2ktCmpZFNxaEvx8eUTf2qiXa6LqisN+zQ69nx92Nz/8SuGke4XRB6Z+/EPKn6/ODSsviLqXMabu66WaqtLBEYAIpgYwDEMHxtq1ODbGSE1FmZl061Zy5Srs60PUgAgTw0M8Xrcs0WvXUFSksWu3jjAyTAARQrxZATDjlNenI+xxu8HlK3heFj50iPr9kBoYQmdDzfMD25o+X9j07fLmr4qaPsttXD2jsTiuMfvjloVBNUVRx9LGfxX2367u+pJVJ9CtEUJ0PuDLagnCVkckazayuuq4Sq9ZOrNlR+YlCJevMGCzZKBlzDVM1paBLBYx0G9hyfiaDhjNaLVu8GYUu163WnnsuZyGlXZwASvgojZMXQfDw8N/ZIz9P/r6Q9HizZs3giiJVgO2zeAzE+2AQ2Dqrq06sDjLyhHFKhdY14UtJrtcbmt4nzK6a4/NDWQjbDkjJCuMiWJFjD0rUFU5VomS6nRKvbWHlMYs+nKhXJ/T9zDzdcUc+qrIP7CU1OfB+mLcssxxbeaL+9sdLc1g+WoSP4lMigcli+VnzxWAGJjxjhCnKMsupyAxTYJrFRbOWSZaLsOwU2K5LTMdjvan211j1pQhiJhl025qJdS6wSzGyTAsroBCiC37CtVsvyOLa11d6MgJ1PTYV73Bc2cavJNhPp7rr84DZfltR1PqD6Q5b+cNtuSOPM8bbswF1zP6j6W1fJfUfSDVcXSadjLdc3Za/8Eptd8mdH6fiC5OG7w9e/DaTO+vM+CpaR17kk4vCTm9JPTOxqgX3yeRU2nes+m930+p/jKudXtc34+pDV8mO/dONo/NVPamOHdPf7k5vndr0rMtMbUb4x6sib9TEl62OOJmUfiZORNu5YU8KgytyhtXvTq9YWtR1/kfpLanLpebenzI8BCvT4eINDTg0ntQB8T0AAANw6PbBhhujbfb37goPdpBD7izU6ceLzA9xPRAABG0GiYw1nQdv3mD9u8nEeGeyYn0m2/cV66g5y3ayx6XICBCseklzF+rqlpfn0fT9Re9tL6enDmDL/yCAIS2ekEoHBjA69cbkyeTKSnG3r2u+rrq88cfrJ7ZuHZ6x74NPcd2dJ39caDsSsOJPeeXzzw2O/jyrD8/zA+6khN6PSfoQUFw3aKwliWRdYujGpZEda6KfLEm+umS8JpFYU1LIpuWRDQXhTwuCL2ZE3y3IOpGTkR5Xkj9/LAXZ75T+19RTDSXmyDkcjhwRYX6ywV88CDZuInOy6ZR0f4bN/BvvyHqoRi/uHOpZkXmy9sXzF27cXS00dWleX0BzCMUEELb29GZM+Srr4zUFBITQ+fMMe6Wyn0ve0qvN28urs6Pr80KvpL0z6eT/qkue2xT4fjm+RNaikObF0fczQk5lPLRt/H/8suU/+F+Vm+OvAMII+ZGowb0eA2vX9OBwbUB3tjPLE/cHU6I5RoPzLzRdQgQZmYG2zfIuVwA7VFamh4gG5E9hdB6g30rjW4qDNSLEDGz9e96DKnB5ogQ21XFaF4dEkKHh4f/YcioPxQtvF6voqgiVxpkpzWTlflZGRnFW6AV1R4AZYvSLMK6rOhvT/iwfLGibFFPbAK5Pd02MEFEkizNQ2ZVjqxaxlxBElxu0U37O++0X53aemWGo2Ye6VvoGSjyySV+ebGvd6GvpwjUFThvzO77ZZZa/YO7s1a8eQtt2wm37XR19TpU9+h+C8aD8alTkmTPv2L9Fhz5BIGp4m5N581H1BoPB0a1Sum6YfBRBFygQ5g5RHUuM0LmGSX/xkEPAGR8PXfQW7MQLGYfA0h8fXeGH8wwH857fXFmy5EpnWfS3HcyjLIccCf75cVM8W7GcGvu8LPcofoc350Mz41Znlu53rvzzYszfZdn4AvTW39Mr9wW131sqq8+982z3DdN2W8qs41fs5/vmHRpVdjZpaEnS0IurQ5/tnOS82CS+XMa/Tm9Y++Up1/H0yOpnmOp+Ei6fnimtj91YM+07m2Tn32TWrY6/uGK6JZNSS0b4u8sCj88a9zV3NDGpdHta+PKi0IfFIRcKYyt2bNhoLoMvup2iw5EDPPYCSM2Fu7erWs6stz3/9ZBD7kcarfUjeq3gNAYGkaEwrY2euoU3rYNlt5DAGLDABAZXh8eHPF0dKmXLoOnDV3Xf6naubm0MKlsTljVirm91y64e7s1iLzDI/D4cZwwiRYUoCnJZkoKTUszihYZxMA+HzZM6vNj76DX4zO374D796tV1S/u37iyaPrR1I+uzJ5QmTehcWFo66qUmmVJVYsiny2LqCwc/3PGuEPTxp3LGF+aH/akKPLCnAmHpo85PGPc6cyJF3IiHywIq12e8Ghp4qGMoOOzx9wvCGpdGt20IrlpcfSTosjzefFnsmNLc4Nr5oe2bMjo/Onrlz//0PHDl+27Nj7fvbF932ft+79yll13N9WpZWVaa6vqdIgNNc3b1z+eG1ae/N9bdq9DNbU0Lk5fuZKqKuSJs4FNL373AX/zDUlI8MzNQmvXuy/+4m6s7v3lUOW6eTezY+5NH1eVOb4iK+jstAm7ksceTvnoZtbEx4UhLSuiK0qij6eNOT9t7PWZEx5nju8+vguoKvUNA+qhPr/e0Oipq9PcGvb7gWXV5YwQZmozb45hnYY4MLWeT95FVi8IJpQZozVNJyRQWzBDM+TlAsSY6Bq/ieyJuYzRZYkFcz/DwHRb3ro0ulsWYwwhm/tiTe4CfGDt/60t/oPXhw8fPnz48Pbt23fv3797944h64cPHzAmjBGSrUc1CKJoN+X9234LSy5WA318ijUtysmdSLYqoFhtfQ4+gUNipYMlfthTp5gnSnU4bKxSnYKs6EDueyULmthz7/nFyU8vpHWWzvYKi4Zci1HvQqO/CHctRM8X6vW54t25rjtzyK10eG9+T9n+9qrLjq6aV93PFZcuSIo1UESxKhjBHnBit6ALosQmG0qy4nQKqstti9LIetKAEeh4ApaRY1TbMKFsPh0JzLcAiBBdBxjTgDvWIlvZkAnGWVnqLtUBpJ5BinWz+vOhslnDtdlDddlGZRZ8mNl7Pt3/OAvcy3rx6yzXg8yR1px3nXnDPQtGOhe8bZv/7lnBu6e5b2qzh6vnjdRkDz/OMkszSMXcwe7CkVfzh7sLRp4XDD7ONy9MBSdTXu5LeLQ56vyKsFNLwis+j0EnU+HJ9P5D07w/z9KPpskHp9ATaer+5M5vE5q/nvxyR1LHl3FP1sW0bUl4tjG6enV08/pJTatjy5dEPVwS83TdlMeLIsryQ57MDykrCLqfO6F0QWztV0ueXTwu1FbhrVs9kRHo9Gno81PTw+UcaE0qJVRHmBgmsrqRLc8SQpjoEBHToz1/DnftMqdOpampRk6Ot7TMHBpB/iFz+K3ucrt7OttLr9Yd3lWzdl5FVvCdaWNKp41/kBFUPWf841njnhQkdp3e31dXDSsqPPt+NL/4Eh/8Cf36i3zvtqvqsftlj+Jw6Kqq9L3Uerv7qh72P7jeemxv/ZbiWxlh16dPeDA3qCIv+GlxRGtJ+PMlYc2Lw9qXhr5YFfFidXTb8ohHRVHli+Lu5QXXLIpoWZlUVRJ7I2fihbnjf0j7+Mj0Mffmhz9bm1RREnlmztiD82JPbl5fuWZG/ZKoJ0WhV+dNuFkQWbogqjQ3pDw/9HFeUGVeSENucGthWFN+aENeSGN+aEN+SNPS5Navlzz7ZlnLpoLagvjqrODqeSGVs8dVLUjsr7jnP3KMJiXB8seetx/I0FugA63/tfz6lV5VJdy+5W6qe1F68fkPG5+tSW4onFhfENRYFNZUHN5YEvVofuyl2eNOTBv3U/qEw+ljLmcHl6+Ib90QU7Mk/H5BaNnc4Oqs4Oo5E9v3rXdU3aaKE/jf0MNH8cd/9nz1pdbeQf1+aFUAo4x/9jRfZJoejcl10HI/Q2tIOxftLMNroO0mMG2ed65gTAPDz/mtBBFnlrhsbs1rAYGp9QEvNbFGPQb6e0Y1o4z8A82m/d+DFm/fvrX/2zQ9Ho9X16EOIFtxapiUGqbpEaw55L+fySrJamBwk6q6OcsvSKIoSyKbEG6Nk7KedaGMGuTHKhVRlGVFsT2sdvsb+ylYjJDIx3XwKbaKogqSLGMqtj7TN2zQzl958exa57UpHddmdNyY6e5YaDqKPUKx3JIL2ws9PQuNZ3l6VbanPm+wPhuUzWn+YVLdrogn25Mef1/87N55hk8yQCLCcmAQuiJaBl+mscuyavdb2P132Br8Fxi1bTWm/kV2PMqySZBVSdiDjLiDg7vmqX1jWF1jJpfvAMTUBNgAXTeGnywYejh36Mm8dw2575ry3jTlj7Tmv20toFXz6o9OfXoyXSrLBvWL3rxY+KFvwWBnIWzKpc3zh14Uv3EsGnpdNNKzYORl0bBUMqguHlKKh6Ti4ZeLR1ryhqvmDZXN8l+bTs+kvP5+cvOOxAebY+q3xUnH0smZ6f7z6c6DScJPU50/Te/YmdCwNaF5a0L/3ild38R1bE3o25HatDGm9dNJzevjnq2Jbl4dWbs88t6yhNoVk2qKI2tLIh4tCLuWNeHUjDEXZoy7M2f8ky8W9FSWozVrjagoXPYAejyIWDqNDsigH4y8QYTg4RE48gZ6fZASZI2Z0yGiHi+4fRunTTUiI43t34p3botP65zN9a8aapyNVS2/Hm84uP1OybTrs8Y8yQ9pKAxuWhRaXxBcVxj1dOmk1sVhjYUhVXPGP57xcdX8Kc17Phsov/W6oar3/rW2vZuaNuU1rs2qX5/XunND8+5NNZ8vv7d83uOciMqMjyuzJtRkT6jJC6vOj6zND6lcFFuxePLTkoinxWG3cyfcmx/+oDjmflF0dUnE06WRpQujj84ad2pu6J2iSY8WRpcVBl/NmXhx7rhTs8cdmjbmfmFwz9rIjrWRpavTFu+7cfOzFS3LQhuWRd7KDXq8KOJ+Ydjtwsi7RXGX5k64PHfC7eyJ9+ZH1RZFtZeEty0Of744/FlJWEtRSMvCkKf5wS1FYe0r458vj20qCq/NntjwSY6z8r7+5ImrplpubXh571Lfz3ueblnQ8tWSp9vXNX5W3LA8vakopG1FdPvyiLaVsR1rojs2xL3+ZlLvlvjmZbH1heF1CyIeLowtK4quWJlQvj6x58tJlasmXSmMvZMVUpsd0lQS9nRpUPeGSOVICaq9ghpr9R27UUSEUVAAO7uRx2PZnSGfNg/Q6LHB8HfdgtwQiO1eEMu5ZJkAWQFhwsBIf44oEAWm1tsmbNaWhBDSrTEnCGGI4F82cloqiM67cPiZWO39pt/q1/vw4cPIyMiH9+//Tseb/29Ai8HBIYyJpumDQ0MQYeZoYrGeqQtOpyhKcv+Ag7Vwi6LMXUB8JqvbDuiB1gpRYmP7JFmRFFsTlmVZGXA4WY80s9KKo+bLCqJkh2OHU2CTM373cAvmsBJlSVJs5UOBSK6o0HNz6Ecfo4sXtb4j7saMV/dnN5yZ2nB2xrOrM16WZ/U8yu+vLlRq8s3WAl/nfE97ManNd92e03tySvvhpDsbo84vHFf3dcqrulIXwFLpffXKVVlWRPYwDFEWJUW0ph+yC2FgpulAt/qzEApsO4SwPWKItxRYgytYxxAhfBQg5QQrFzMs62fAQR+wr7DnASCMDEOnBjFMgAwsPn9Tt3TkydzhqpyhJ9nuG3OUW5lDDXkjz/MHW3KHmrJR1bynp6bXHJ1Zc3xOxy/TX16b3nV5evMv05suzOwum2dKi0fQsmF58aBruR+v8oOVfrjCD1cM6qsGhXWDPatHuhaOPCsYrJjjuz7D+0saPjGle29C7c7Enh8SjTNp4Hjqq/2JnT+kCccynQenvtyT3Lsrqfnz6M5t8f27EsQ9k/t2prZ/lfT6q/juLZMb1sffXhbT8MnUptWTa0oiqhdFPJ4fdjcv5HpO2OOiqNtzxpR9s0Kqa/BMnw7HjsWPHkFWRkCEBwfV6mr46adkw3p982bj3DlQV08whobJlpf19NFr143PtpiVVX13fm7Zs7xsXc7l+VMeLkmvWBB3Lf2ff0r8pxtZE5pKwjuWRT5fGtG2LLJrdVTHyqj2ZRFdq6Lal0e2lIQ3FoZWZk6oSPtT+dR/rZwbUZkxoTpjXH12UO3c8WUzP76b/tHl5H8+l/rxhTlx1+bFPs4LfboosmVRRFNReMPC8Nbi8JbViTfnR1+YM/7njLE/Tfto37TxO9Mm7Eodc3z2uF/mTriSPeF6QdijRTFl+RMvzhl3fOaYQ9PHViyK6FwZcb8w6MiMMaWFId3ro7s2xe347ufv9h7t2xjZuCzq8cLwhiXhdwtCruYG1y8Lv7cg7HFxdPmCkMs5waczxl/PDW1ckdCxOqptVWTX6qiu1ZFdqyK610S92BDdvTaqe3V0+/KoxoJx9cuSn+9e1batuHX99JaioObCsa1FE5vnT3g6P7hmXlBDQXDb8sju1RHd66JffZE08M2kri0JA98lO3Yndm2Oa1gcWV8UWlcS2rRpSvWm5PpPErq+THq0fsq9pckV+SF1i0J7tsS0bYzq2BTZ+2noq83h+oU1sOOR9vARjo4mJSXI5UaUjyxE1shIZE2b57IE56n4Y50Cc22tVsFAbQH56Cf2wCvCW5eY3jB6Br7VTo/xX0ybB9Z0RWLPGYPAakahNnLYA9xYRoIwNg3z7du3LGmGCBHDJJS+/XuzS/0vocX79+9M00QYMzxwCmKgCU62W7VHPSCINUOMmuzEmulGe4SYOCGPel6FVSJYDdvWUCmRt0aLrE/bPqZ9nNHiAX+EkRjAFUZzqZqunjiJ4uPQpER85IT2+hbpWmD25KKugheP5tScnlV9albLpYyuO3ktlzNrT017fS9DrpwD6+eTmnxyb458aVr74eTqHZMebYpu+TK6++Tq/u7n8PsfUHCwUl7hBFBR+IVIksyHfwiSLCkDTqdb13/3BBurTcxyDUKEMUTWE10M3i7Lq2hstRdZj9BhmRQb0I+sflqWH3GzBqEAYWN4RLt5k2zZAjt6EAFvnn878njO0JPs4Zqc4cpscG+u48ZsT9W8oaacoWe5qHIurJxjtiwANTni3Zm9F2e0nZlafTDp/t7J9/dMqjg4peXqbKElHw0U+9DaIe+GQWOdn6zzk7V+Y90g2eSTVvmdi/2vi/zt+cONhf6Hc32lmb47c14emNx1PM3z60znweSKL2KefBVf923Ko89juvckSgdn1H2d1PhVfN93k1/vT2/5dmrzVwllqyOqNsTVfZJYvi7xyYaUp58kN6+KblwcXrk0unzJpKqS2McLwm/lBF/PGl/z4xfuR4/MNWvQzZvYx4hvAw4N0fIKPGeOsXIlnjWbhEcYSUlo1UrU3AKpgTAGCHn8g26X6+Xjex0/b68sibwy5+PLc8bfzh5fljnmSc6E2kXhN3PDqkuielZHdK2O7FwV1bU66sW66N4N8b0b4h2bYrpWRj5bEvF8SURrcURNbsjt2UHXM8MeZoU+mRtUlxNalx/5MDPofsbEc6ljr80Oqls65VFBTHlucO38sDs5wadnTzySPuZmYXT72sltKyIqFoTeLIy8WRhxPSfo13lBZzPGHpz28a4pH+2c8tG+tI+v5wR1r4hoWRFfvijmSVFYRXHUg4Vh5UXBd+eH3FkYVrcqum9TzK87Pk88Ud3+ydTm5ZFta2Lb10TVL4u4viC6dmlEVUl49+rYl6ujnq+edH1h7MmsoOsLI6tXxj7fOPnVp7Evt6R0f5724tP4l5/GdH0S1/VJXNeGuLaV0a3FEc3zx7ctDe5ZG9GzPvrFhtju9bFd62I7V0c/WxrZtizyxacJr7emObZPlb6dJO9J6tuR9HJvsngks+vL+Ja1ke2fxPR+Efdya1Lb5tiubXFtOxIfrI6sXBPVsDKicXlE16cxvV9O7vp8UuvnSe1bYge2hptHp6HOcnL+Ihk7Rj90SKe8/9yK2ogQ9owQPs4AWZM5uApt98qNEv8gRr9v+uOtSxAiRPDoTAsEJiRyFQTa0/5HT5u3HxcWuFX57HrbQMXOk00TgAix2WIMq3QAWXeO1/c/m0L9n+31/w0tPrx//+bN26GhIY/XSyiVZcXlcjFUYAQ9y6AlW0iwLEDW/HDVKUiMVpJkS72wNGEmSwTUC4VXA5IlcliP2BPtaVGsv0EaJUvY3eCWICGpqlsQRFlxscLCFkWcgigjLF6/gcNC9YWL8LMGREup+zPPy3yjMw905JOBYjywDLxcQgeKad8C0JItVOd0XJ/Zdnmm40GW92n+UMM8fH+26+rMvtMzXv6U2ncwqee7eKX8a+lJtZGUrG3cpKouJ39okiiIrKucyzAII435cHQuwSErJbHHzIFRo601Tce24zPwIBdsjXIjbJYqy30060kDhFDMn6VDdIiIf1C/fx9FhtNZs3FHO2o77Hs4G93L7v05TbqdMdSY97Y5z1+V03dxunx3tqch22zM6b8+3fUk6+3LBW97579pLxisz9PuZTQdTynbm1D2XWLZd4lPjqbUnZ3Wcm1u7+Nc5FgxaG4YNDf6yXqldb7ckO2oye4pzXh+Ma3rShatyTcbst0P59LSma4bs7qPpD35Oq7s85iHX8Y17U5UTqQO/JTcsTvp5XdTendObvwq/vGWSb8siTiRP/HMguBLJSFnF4ZeWz753uqE5o2xDaujqlZEN6yPrVkRW7EwvGpReP2yuOtZE05O+ZeaA19TRfUYJqKGx+cDmBCvTxcFvaFKenhLr3yo3r1tHDxAtnyO2zup1w8xoR6fLjifndxxqSS5siTqbmHY7dzg0ryJ1/MiqkomNS6OaV8R1bEyqm1N/ItPp7zaFP96Q/SrDdGv1kf3b4od+CTOuTmpa3X8s8XhtUVhV7MmHkkbczB1zNXMkKqcsLLMoOrs0NrcsIb80MbCsOq80Nr5EZWFERV5IbULI69kBX+XOmZ78p+3Jv5p99Rxh2dOvDRvYv3i8Bdr47pWx7atiOpYFVW3OOrxwvDyhWEX5o7fm/rR3tSPjs8cc3z2xOOzJ56cNfZk5sSypQk3CoJuFYXfLQ6/sTC0eUXY/S+zPzr1tPmrgu614a8+i+vcEH+nKOphSfTztbHPl0d2rorsXB3VtjG57ZPkxlWRDasja9dO7v5sUu3qqNIV8WWrJz9cEdWxeXLLhtiWDTFVK6LuF4VVFEe0r530YlPc6y1x/V/Gv/487vWWuFdb4l59Ftu1JaVyTXzfNwnK3lR131TwUwo5O53cm6M9zm49mlG5aVLX5gRh91Rhx+TX2yb17018fTj9ydbE0lXhdRuje7+M6/4s+vU38cr3qcq+ZGnfFGFfsvvkVN+lZO+9Itz92Dh5Sr91Dy7IFgAAIABJREFUm5iBKU/Qeo4eHjX+1u6ItHyDrKWO9Rpxf6D1XFvA53zwJ8QYdsrFShB7Er6lrhP2D1nFb/Xi8HFhfGww4E8fwaPsdgBy4Z0QA0LEBEV7ODTX2NnwHoQIpUNDQ4ODg+/+0087/6vQ4v2HD8PDwwBCVXW53JokyYrL9bp/wJ4ga887YtwRS+QtUZrZSQXbpCRYTyoVRUmSZPuxEIqlXrDJUWysE1cvmKytqILIzE78qdq830JWBEEa3bXHhvfZJlqRz/5jHBSHH5euOyUFbt4CZ2fCzlrv+3Ne72a/scmHN/nQBtO9xos2Dnk/HfJ8OohXD2pL/M4iX98i0FYkPpnXc33Wy5s5qGruYFO2v26ecTvDuD6LXpuJfknx3MpW2h+4tu2gMdFCxWOFUJF3BfJayuEUdAAhtGb8jRrzyXZkoIxF2BpEqhPrecvMhakDaHeoMpgxTI8OAo88swZa8DlrGBM6OOjq7MIzZ9DsHLOzzd9z1HgwU781Q7+d6fg13Xlttlmf62vKGWrOF+4t6L1W1H1pplo+16if57g722jNH+mbP9RTONyWP9yS62vO0R5mtZ5Me7gvsWxP4sO9iR0XMtt/zeq+Ow87lvvperF1Ueulmc8uT+8py3S1FoL6HNSS6+lZ4HmW42me522cq9+b+fr8jLafpvf9lKqdTvP8Mt3/63TlxNTeH5PA8al9+6aUbYq+siL8WEHwvpljf5oz9sTCuP3Z4Yfzoq+WxDasjW7bFN/xSUzb+uiGNfEVS2OfFEfcXhhxJT/s/rzxFdkTKrauHOjpJtRQFUV2DNz56bvb6+d1bs3u+DSt5+vMnl15r8/sUusfY6AjTN2Co+bSmYefZtUvDb2aM+ZCTmj5oqiWpeENS8Lql0a2rox5tiK2Z1Ni7/ro/s3xrz6b/OqTeMdnMQOfxDo/i3V8GtOyMupSXvjxjAln5kUcmz7uQMqYc3PC7s8Lupsx/uK0sSenBZ2dFX4y9eNrc0JLFyRenjn2ZNrY7xM/2jP5T98nfrQ78c+nZgWV5YddnBt8YOqfdyZ/tHvKn7+f+vFP08Ycnjbm+Myx5fOD69ektK2Of7kmqnNlRMOy6Iol8ZWLQsuLQi9kTdg39ePvp084mxdyIS/oQl7wpcLg83kTb+ZPOPLFuo+PVzesn/xocUj58ojGVVENq2J6vpomfJPw+tOYzo3RbRtj2jfGdX8S27s5vvWT5M7PJt9fHHoka/zhrAnHcsMuLwzr2BwnbZ/U8knsLwXBd4vDyxaHPfss6fX2Kb3bk9R9icreyeKOBGlHgrI7wbE9qXZzSs0X8erRFHJyqnkv09e/2BhY2nYzt2JnavuemdoPKfqPqa6Dqf3fTnaenPrq9MzWPYktOxI6vo6XdqX0bUsU90zW9k+RD6Wic2m+Oxn+R/MGW+aPdGb7e7/QVAcxPJZEwTIkhDHhQwB5F2rg0eXs0XhWImUzQljTdHbXmKap67rtuLU70i3gYf2efNo8tat5xNkkiwcj1DA0Pt6YC4rQEhSx/fRGa2AtG2jGZswgFOCcia2KUwoA9Hi8mg58fr/fP/if1nH7/4oWb9++e//u3W+//fb23TvDNAVRcjidLLVnflaXWxN4WLcmO0mKKNkt0+wB1KLL5XZyYZn7WUVRYnSQZI0CdFrR3zbUCpayLcuKYs3dG91vMeBwSpIsSpKsKKIkMdcTmznIgME25vLHuKoqV0FkWWDCBnvIRFuH2t7tVipMssVnbPDRz3zmZr93y6B3i8/c7KWf+s0vBz1f+81vBsH6QakEdJaoT3Kkh7mdF2e2nEp33s7Qy/PArbnGwzmee5neWxmDl6YalV+qFQ9xwmSyZYtjwCmorlGTaCU2aYCaJvfFIuvZarx0ILyGYM3A1hxyLrtZu5b1l9qzVA3D1CHEPr+bEPw7tw/LmzD1eN1ut7F9O01MJlVVpPe08WCGtzyDPsikDzLRvdnoXqZ2L7P30qzeq7PE+3OlsqyB2xlCaSasnOe8NVu8P8fbVjDiXDj0cv5QZ8HIi4LBtiVmw3xQnac+yWv/dXb3pYzuq5nPL6YrzxdIzxe+LM92PF3g7l6EXxX5pJIhZ9GQuAj2LFEq5hrN2cMv8knNPMfFGa5fZ8CL0/GFafrpqc7DU/DZdOl4Wv+BKW27ku9/GnNxadix/KD9GeO+nznmh9njf5g9/vtZ4w5mjC9dGvN04+RnG6LrVsfcKYm6uSi6rDiyrCisYlFY/eKIW1njTs0IvrWupPSLdT9mpe5Mi9g2+aNt8f8Pc+/5FNWirvuu/+TWrVv77jXnVMmxm26gyRmanHPOOQgYUBAEJChJzIhIECQIIjnnHBroHEceowM451xrnfthjG6Y++y6de8+p+ocy/KLbQtVOt5+3+d5fs//1ez890/+eiNheosx+vsZtONCh4v6RP7XN7OV6c1edyrt/+259+2BCKMOP703AQarKea8YsZpAf04l3ZSYMUpYfHvMoVlTGEpk1vMENxlCsrs+KXW/Lu2M8mWrwMMu4IN34RYfAs3m482XUukf4+kvXK/88FL74OXfpPTnWrbXxscfuv00H/tfqfD9Vat3S+Prf9eaf33+1b/Xm9/ayLUbDrC9Hu42UQ0YyjM8rWPfre/4WSkyVy8+UC4yVyi5XE2fT3F/DDd8iiDvpREX0syP0in7aRbdQUYtfuZfY4wH4g0HogxWcy0WM60+B5n+CQ94t+ez/ekesymms2k04YTzPoTrFeLnY7LmKKHNpwy5lahzXSG1WK27XGRzUw67WuSxcco0+kM+mqB/UyG1XCi5Uiy2Y90844Qw9Ygg94488F488kMJv+Jk6jOiVttr2hygNqcoHZnqMMZanWUtbqdv3BWTfhdzgarD+JVcL5oN2m500P0ia0aZKu6vYguD+XXAEmbu/iTz/E7t81mx/UnrLF8xkCa/Yc4q8FU+uoD261GV2GPh3rGX7UaojlPUEsTCG4sKBhRgChOKLWPde2xCILga9AvhGl9schfwSS6CxW5fxNKJfkHb6wglMlQF/kGQIBaQVBUW84I6SiEOmgbacyVKwD0uqxXW/6hwxtTtHkq8UMZc7UZQxhGSK+81rJIua3kgIIgCJVK9b8nYOo/nxZXV1cymQIAALVaTRBKPl+gI7zeuAgJdL4jUie44YslxwMVf6NiEDJqBZFIrpmsQuoMRTJoqZyE7u5ERb4p4UFAtiTdJGfohG7d45ivhQlKyVVGch2AEInEQrGEJ5GKIVigvQhJFCBfAl3sdwp2Y6Qn8ag0S40XElA+AeWr8UIMyEXkRQRSrkTuIdICRJQBHiWejQUe9/me9Xuf9gbwR0OhH/GK0RD0hz/2IxCf9FcP+2hGQqCNLllhKWqgr5ieEQAgCfwQisTk533KeEdhLylzN2XmoPZcbRWztheM6qUgS9O0IJrrf8QIqhQI5PMLmEgEaS7RyyuEIAAt7RlBUADD8aUlzMQYrayFeVPQsA/wxV3S7w2NsC+6PE/eeon7fZSTfvKv3vvv3Oebnabq7RebnXdeu532+J/3+3F63MTf2KqjiJ/i2KuzqCt+7E9R/E9uzO+nkb9fRBPHUZyv3oefPY77vfiLIQAnkZCmIdxE8VYMdz4UO49Wn0ap+fHIWsT+e7eLUd+fgij1XrRwIAD46k2M+wG9nvx2F/QTW9nvI3nlznnuslrlMJxP60mxeBNv+SLIoNbrzlOPW7Xut+q9btd53an11KvzvtMRpN8dafoy1KI70momibGYSPsWaTwVYzoTR/vib9zpoDfkbd5i8/dyo/+j2PT/LKX/233bv1fY/1Lt+lud563hSMPTLDNOLmMjjTETY/I13LCNrffE5benbr+9DtDvDDCYT6MLy22PC+mH+XTuXeZeAZNfypBX2EKVLMl9a3mls+ieraicKbpve3TXYTuXsZ9ruZxhMRRp2hNo9MHPuMffdDTYeDHKbDHSbDjE4luI6UKk6VKU6VSYyXCgUa+3fr+3/rCf4Qdv/Wbn2y3OtwYDDGcT7RZSHRbi6RuJFtvJFqfZVnvZVqMxZtsZFtwC+ky82XSs6X6axXKC+Uqi+XEG7Tybtpxg9iHQZCPH9iTXcjnHdqnAca+YKXrIWKnyi6z/MnU/nn+PybtvK6iw2yhgLuTQj8ttwFpnuN5eXO20WmK/Xux0VspaybEcTafvljlLH9qIH9hKH9pIHjt8jjVrDTJ8H2E6n0k7L7eZTDV/E2GyUGaPv/ZQtLsD73yVfT7KUbZ62k89G6BZDFQvBqlWw9WiTBVWppbkKQ7S4cOkS07i1WHs5UbU5Vbs1VkydpS43uU79oTVf5fxJtH8RYhhHVu/1lv/eZBhfyFztZ0t++ov+x4A7MWowWzwPPlo1PtgOA2BFBCMarU97DqBRDXcQbpaWa22d523+OsKQpoAKfC4LlevxR/AMIIoAFCLjKR6OECd2YlCWFJpf/IqQD79UW1ZLykQIrrODKrLHdR9tZBu5mk9vuQs0ZZzUEErCCJr+JR//PHH/24D4z+ZFkqlSkzhuKlbEJWAo0YF5Vwijzy6cmyBUExW3Qlu9Gbr4gW6GUN6hK754SKxTCbXbRg3T0mia7CSlC8QSmUy7YYhFN3otyCBg7opJaLmilSnsYvEYqFEJgIhIU4IAVB2yuHPL4hEYvIb4fHFcgV0sf34YNKDvx0pPowXHMSfLIRzViMU3BRQmKkQZisE2RfbcdvjIRsjQZzVcPA4Bj2I4v8I5I2xpdOh0skwZNJPORNIzAQQs4Hwd39xl8Pplzzx9ARYek8wOiaUyoQiiVAkIX3clP9PrQZVGuyPPyEE0Z5ZtTss+U9Na+QgDbWwloGKoNQaiyKYbgXBf/6JLK0gbDYUFIS+ewcfHUMgCKvVCEFgGAbCMEYQ8JcvUEoGuDwnny9Rjrv/nA0EvrIl/V7iPvbeK7+NFlfpFx9wjC0Z9Np45THT6Djf5LTe7nzU7SafDSR2wqHlIGwt5HdJ3E9p3E9x3E+p9qcs7qcsgTiJhlaCFQsBwH6kGsmGLxKkm6GyzXD5dpRaHKcWxGkU6Zec6MvdEM1+yE9uJHEUA89H/tyN+OMgDBj0Qob8fs5GqyeCsS9+wrdusw+sh4usetIsu1OsPkSavAo2bPDWq3K6VeX8a43b7WqXOzXut2u99ZvYd1p99Zo9b78NsvgcbDIWbTEdT+8NMelgm3R7GX/30pvyNfnsotfE+vUx7f++T//3+9Z/f2T/yxPXW40+dw4LbUQPXHdy7JYSzHYy6OsZ9MFI484A41ZfwxZf/Y5gi8kUxm4ubT2bdlHCEJQzgUc2SJUdWm0HV9nCT13ASjukyhatZike2XKKrXZzLPdyafuF1l+jTNrZRm1eRuOhxvORpqNhFmMhpitRprPhJmPBJp98jbu8DId9jUf8jCaDzeZjzefjad/CjH9EmBxnWXOyGUcZFtsptO105kU+8zjPZiqRtp1hwSuk72VZTsSaLSVb7mXS99KtjtMtOBmWxxmWXVE2/dFWU4mmn2JoL6NYH2Joi0X0wyrXxobXb9ua0TprRa0D3OAoq7HnP2bxH7PE1fbgM3ui1R1odBY/Zcnr7aU1trJaF7zND29wROrsoVoWr8Z1tdhmJc/q4oGD6KGN8IH1aRlzNMXiY6LZbrUj3O2D/YhU78RpuMkabrJGnK6WZ6mBbDWUq1HWqIgmRFKISLOVUKESLiLgIjVxFwMKeTvJB99Cvj9z6C22epNi+SLMuNFfvyPIsNnPoDHA4H0GfaLKYbndj7sQIT1NkJ7Eg+cJoo0Q6VY0zBtHMCWIYZA2dQFTUEhE22Oow8HipBXq+hhFpllBmDzS6pjNlGyg86NTkdhr7RqCIIhMv2rJkpDOpnjjvySohUGR5CgUw3R2RGoFIUVELSHxurlLi7PUNaDolhjdaYvcnP744z8v1vxf9eM/TgsYRi64fKFIzOMLKLCSWKr1nlJsVwGVk7gOVJPPceHN+muRrhpPoC14kJLgVdENfrhIyyHXvY+uqVSbghZfi9LaEm/ycnXtbqLKMHQhOJlQKCbjb2KJTCCRSXgC6cKipL0DLCkB/P0RTw/hzr5ICnH5oFwOAvIhSJQnOY4D+GmclZid8cid8cDtcd+DmYCL7VhEli/nZRwuBG+P+22N+O18CziaCZaexGOcOPFs8PIr99VOd+GQj3SUrRjz4/b7rLe5fHts+y7LfHn4tViBiKRyoVAsk8ogGIFgFFWqAKUS/vkHIBRhMzPI+/fg/iGIoiiKk34PiOwBJjk8MFVDBurWWG2FAKxFRUEgjGEqmQKQH2wSH3rwuBT49m3M0xNLTwefP8fEYpgs0UQQGIRgvoTgj2FTfuiEPzrmi4/7Xs0E/D4bAI+yD145nX304g/4Hn1w2+702nvtttnpPtPkPN1ov9frjR5G/xTHX57HXp5HX4niLi+irsTxl2DSlTxBI0q4hNIvgXTiIpHgJoAX8agsHZVlSPfjBIth6HGiRpp4CaVdoqlXcNIVkHAlSbkSxmMHUeBW3E9+rHInEpuKhEb94FEv6KsPMOi3+9zpS7b5UKHt52TLnniLiRSLiWTz4QTLrlCLBvc7j+x/qbD7pdLp1lN3/Tqv2/0RJuPRpp+CDN/6G34MsfwUZPzO36gv2vpriGmPl/64t+FSoOl8iPlbzzsPWX+vsP/lkeOvT9xu13re6Ymy2Myy5JUwj3LoOxmWuxm07QzL7Ryb1Uzm1xjTZp87PZHGK1m03Tz6cbHVXrEV74ENXmNL1LDQahZabYtVs9BqFvSEBTy24ZXbckptOcVWkocsTrHVVi7jRyJjMcrkW7DxRAxtLcnqe5TVp2D6YIDxfDRtPNRkKMCoj23wwdf8lb/JYJjRTKzZeqLFfjqNW2BznmN1nmN1lGtznmfFK2Sup1ruZtO5RYzzQqvdXOZ0Cm08zmw0jrGcSuPkMk+KHL/E23yOYo4nmncGGTT43G5k6zUH6g+kmFZVloe/Hhc/td994rD+wHY8i9Ybb9aXYD6QaD6cZrH30IZ46Ux0OIMtjtsV9tOF1nN37fYesThPbA6qnBdKWful1ooaO1kNS1jFklSxFDWsiwrboTzaQIHlSoPL1nuPi4VggJ+hxMo0qkcaVb1G1axR1aqJOgyokguyZbx0TFGCggUycTpvJ37vW8jEM8f+UmZ3rtXrJPPnYSYvggyG4kxXs2jTqZaDCZZdqVYDhYzxauflLr/VXr+1AS/hXiwBFGLCVIjzDFBAkEQCASCCUbcmRItHA6mcBISiOIX7BUk9ANMGjLQc8ht5C935l5wWqJZar1vZb3iiqJYOSOsrgWEY1PoYdeo6KTj+RWDXRtC1ByiYChXCVOSbnAewtn9Q142oA9/qTmT/W0EJr6fFv/7bfwNBmC8QibWP4+uP+WIqLqD1HUl0jD8yQqFLyQmoOodr/6tEIrvmh2uXBtJiKxJJRCLJze2EZNCSs0FbZ03pw2Idh5wyO1HDg5pVYun1l6qdImKpjCcUKya+o9FRkI0NZmSMeXopUjPh9rfSsxORZBOBfmBwFw6WaLAcHLoLCzNlnBzJSZbsPOVoIXj7O1uwH326FnkwH8LdiVZwk2BhsvQkbmc0YPWz184g+2w0UDDO3u9yX2h0WnruxO1lT9c5jley9tpc9pttz9+Fyw5mhWKFVK4AABDFcBRGFKccbH4eePAADQvDGAzM3x+eXYCv/oQwNYLiIARBGEFay1FtuIyy4l1TNrWAfpUKIpQYrgFkp4qDBs5sEXf3OcKbJr6NAmUPiZg4KCMTPzhC1BqqYQZV4YhUtXdXteoPffMFR8Ogb8GXs4GqKX/5F2942AedDMB/BAPDbGF/4Ol7L9EgWzETJJ70X2xxWuxwUayFihcCT7+ypduRl5J4jTzpEku7RDKUFwlKcYpGWaCSpCpFydKjWJCXqIKzYX6W/CgB5adogFQNkqVGMtRo5iWWe4Vma+Qp6ot41VkMthmGTkfDExHSQX/JgLes3/PsgyvvvdtBk9NhrdP+I9uVAvpRmfVmAWMxzWoumT4ZazEYatzlb/jc484Tx98eO996FWC0nmZ1lMPcTKVNx5mNRJrNJttORtH7ffQGfAwnfI2mA4x/BBl/DTT64Gfw1lf/LVv/ja9Bo9edJ66/NfvcGYs3Oci1OitgnhVanRTanBVZcYsZB3mMkTjT0STaWq7NTI79RqnbwT2nxXzbjQIr/kNb7Kk9Ws0CK20VlbbQE5bskS33noP8iRNc6ww8cRQ+sOGXM7mlzM1k2nSU2X4O4zCHMRLLnE+xXkswHw42/sA2fO+j9znU6rmnUb2nQbP77Weut1756n8INOgNN+0JMe4LM+oPMxyOMllLox3l2a6k0/dy6RfFDH4x4zCfMZNsPpFstZltxStiXtz3Ws6yHYo2m0ujvQ0ybPfXb2DrN/rotfj+vTLJza117tHj0q54o5Zw40Z//Wds/afeenVs/ac++m2hxotlVkCL0+ZDVncqvTfZrCfRpD3KaCjTfPmBM6fGTVxpf1bBOn3E4lTYrJYw9h7Zgq3OB43OUxUOs9UO8y9cFt86CQ+SLtU1KqJKo2zUKFs0yuca/LkKrVOjTwm4BgEfXJzErw77TrW5jlbb9hUyX8WZvQgzbPDX7ww1mkmjHxczufesBRW23McuB0+cjp7Zrzx3XPnIPl+I4G/EcjYSQdm9S/yRkniHHRxhaWnIly/Q1c9rfrjuEgtCBKHUxVq1/HCE3DFIUo62jVyXt7j+LA9fzwOYAn5Q70PV4lLzgHx0YzeiSxhO/hU6IiGCoqA2GX7zox5MvQ+oPXzh1FyBYKpugMSKkLe1/67LHUHQm9nn/7U/rqcFCEIkOZVyxPIEursQ2YpKWVqpDYO6COlmgI7ULRZLyAf99fIhkVI11AJyeJBKAzlUqLwFXyAUi2XXcFmJVEB1CgmFFC2KDHhTpintCqJtvxCIBDffViiSSOV8oUgMgJKxb3Bioqj2mXxsTLw5wT2Z4IpeAkCLGm+8Uj66VJZp8HI1WqrCHyrhUkSSpzhLJsBcQJAuPIyWX8TuTQesDnpxVsK4G5EyThwiTOauRe6P+S+9d9/u9RJ+8z/86D3T4LL3xvus22ehwfH0refPqYA/Z4LVg17YQKRsa1SugDFCjV79oVjfwFNTMSsGYmqGZufgvf3y+TlsewaYfAotdAIyGYzi2NERrAAQ3UcMql8a1Ol1lAEDwxRv3mATkzKJQrT3BtsP4f/wPOyzAy5yNH++RtFx6GRWvjEv5RxBCAwiOIKrUASXrrUjP3wlI+yD1y6SL37qhZDfN0JUC8FH772O33rjcxF/rAb9vhyhWY9E54KIhcA/DyL+dR4tGA/4XmO31OYk+uF3MeIt+OGnFsVfYpkaPFeD56kVmeS0UEM5hCAJ4qUgkiwCyMZkWQA3UXERrwQyVGi2Cs1RQtnAaap4NZw/5Suc9oe3giTTIZzPbMEXD3w5WD4TeNHjwen2Qsb8lUNsxStnoNXpotrlpNJxp4S1kU7fyLHdzGDuptG20uhz8RbD4SYvPPUeO916wdYfibGci6cNh5u+CzJ/G2zZ4Xmn1eVWh+vt91763/2Np4JMRgOMegIMPgUYdAcY9EbQ2vwMnvvcafc3fBlkPBhtup5rfVTE3M9nrmXTltItd3Pou7n02VTaYpbttyzXgSSbjSLb/XLH5WKno/vOkipHWSVLUWkrrLDFnjnidQ5IjT1a70g0OWMNjkidveyRraSCxS+zEZTZSO7bHOXSdjIsDzItRyPNWvwtPgRbfvI16PA26fC4U+/46zPn2yORpt9jTUeiTN4GGnT4639LMJ1LNV/KoC1l0OdSLN+HWfRFmI7FmozEmIzGmo7Fmy+k0Y/K3E9rYk/ueXHu2s2kW70JMR6IZ06nWvVGGA7E00cynYdS7SMaPlk3j6znWH9PM5vLsV7Ns+qNNqnz1qtn6z/10n8eajheRJ8udxjJoZ0+tN4vY/Sm0j8k03pSzCdyaSvFjIMKu4saR+4T1vEj2716N+irv/Kbv+CTj2wsSDIbfjDOFhxF48h9NVFL4E9UeA2OPibQJ0q8XqPqRJFqubxQzE25mAjZ6PT8UemyWOb4Nd3ic5LFcJL5eo7VxX0bXqWdsM5d0uAsa3aB21ywLndoPgQ4z9BAxRA/c2s8+GAtQirLxdQv8PNZzMsXCQnB5HJQpUJQlFIsKLYNVWKh0CnGJIdYOwPIgw+sbZkkUZJkpo98apO+QRiGSWCtVmmACIIgt3yKREtlA2EtrFALItO2g0DaLiYURW+q4tdGFR0SkYpooNeZcwi8bkahelYg8tSMoKharSEFjH/961//+Mc//r+fpzRXVxrN/8zaV2paQBDM5fLF1zGF654GChguEpGiNOk+EorEUpnihphM4ZvIpUG3DQiEYh0Clk8VkQr/w8FKrG0NEmir8SQSqYBqQBKR7FgtBorywkokMi5PIBRLSNY3+QWItIV6Qm3kWyqV8YVisUh8sTV9vN3BOX7IOcg62kw4WPLhHURiQDEkyUMUJZdEpQopw8ECNX5fidyFhdmgIA0WZ/OPEsTn8aAwjbcafjLttzPqs/bFe7Xfa2vU/3gmWLQYLpz2W+l0PXjvwev3Xu30XW31kgz4XE4FaaYCeT2e5x/cj1vttp6zj4eeKE7XEYKAz7loXx/S2wstLqD7s4Lxam5PmuxDiPgFC+xwVKx+gqZn4YAAZGQUUmtQgiA/NwHX/4bIlhgUwHGYy8W9vbCaOsHh0up7tnw9GNyMOBvzFSwGKGWxGiQHOc5UrObI1nLAlSLp+nvgcFyy8HD1pffpJw/pMPv8k4d4yAv54YvPBlythyIzgSdd3rLx4N+3Qn/fjfzzMPIfR5G/74ap1kM12+GX2+GH3R7fn7I4X7yxrTD8MFzFj9WgeRqiWIPna/B8NVagwkq6eRTlAAAgAElEQVRU2F0VVKQE8wi4SAnnq+AsXJ6By9OVcLYKyVaj2ZLd6LOJQP5cmHQtBDqORjmxgkl//g9feCtUshBwOsIGZvz5g97IWqhyPRT56gN/8uR2uJ3WO3MqHLZKnGfyXZfzbfbzrI4KrA/zWdvpjKUM1vdkm09hxm8ibDoDzFqD6M+8DJ+63W7wMGzyo7f4mk+EmSxHma5GmU2Hm46Em46Em3UGmtW6Gz5x+rXO43Z7oNFAjNlQnPGHaEZboPFz9p3nbP1Wf4OXgQY9UeYTqYyJZMvtAusfqfRPUcaLudYn9x1OK9yFVa6cCufzCkdFrbO0xkFYZYc+cyCaHJVNjqrnTtgzB8ljW3m9O/DMQ1BhvVFs8zWONhJH+xplNhBm/D3eajPNeirCZDrceDXWbC7KbCTSfCrWfD3VcjeTtpJi8THE8H2I4XyqxWkRk1PE2M+jreXYzKdZ9kcYfQw16goxbPLWa/PV7422mCsNPr7nIqu02y2x/xJrtpxptZdrtZVteXDfi1PhKi6lPah9YPBiZiLHbaeIJnpsJ6liHZcyptMsJzPseuKtG/30WmNMFh+7nDV6Ii0OcJO9pN7h4ond6SObs8c2W+XMHwXWQ5mW3wut5h64HL4KlE8Gq/kZannuJZivVOTyNiM5G8ESfoISfXylbrxSN+JotVx2DwIeyOUFPGHC+WHs6WrYbr/37DOn/kKn4VzWSLbFzj1rXiVL+MRBWG0nbXJUtLqBnW5Ilzsx7K/cjtYART81zWqs7mw9ZuGDy+Jnt7314DNevBjtxYZGYTMLNDsbu+CCBAEjKKJt0CNPRhQOFr7usCJ1aR1tXgGABKEEIRhGUdJQS/ao/zVvQbVzU1FtQPcyVGeyAiGqIwShIlDXAHOq/IM0qlznLSg4FWlU0bUzUXAq7X9tKv+B4wBIGXMxjPLKk9+URqNRq9WEUgnBsFqtRlHs/2Vm/POf//znP/+p0WgUAKhUKv8nriZ/++c//4nhhM5rJBZL+TzBTZaqrlZaZ3i9fqxLZTfEZKraSJuq+wsEUBeAkMkUlIKtpQFqa4soBi0Zy5DK5FqWlDZvIbj5PtrabZ0qfqOdm/xVKpPzBSKpDOAJuMebLfvTfsdr/qcbQacbwbyjxOP1MP5RAg5XIEA5jpSq8XsEUkwgpbCiAIcKCbAQBwsRxV3+SbriIgk8ikYOw89mA+ffuM+0OU+1Os6/dd0f9N3p8Z565jDb6LjW5jzf7HzxyVs5GYBOBODj/uAwG/vmJ+z1X2v0WKpxOO3wIcYLiK1uZPWNaPQhOJovfR+yWcnYqbISvrATtTlB7bYXr2OhvQ2M7YcFBaEcDoBhsFpDemQVwDVLFSQICEWJ6mrcwhIaHV3sqZhuZJ6OB8IXKQg/EeQk4JIUpTSJOAxR7YWpj2MVk17cLjdOny+y4I9vhyvmArdeu212uO29cVtqdNjrdEFnA/7YCkV++CJTfsRSELES8nMn/I+DyD/2I35uheKLgdhCoHIl5LSfvfzS5Xw2SLQVjorTLonCS6KAnBYqrFSF3VVjJWrsrhIsUMI5SihLBWer0Fw1lqdC81VoPnCewF8Ogc7jlVC6Gk7XYBlqME15Fq3ip0k3kg8HvJC1IOVmkGDIC9wOv5Qlqo+jiDE/rNcH6fKXPHdbL7VZKHFaveuwe9d6Lo9+cpfFvefAv2dzVmJ9kEtbS6f1xdAbvI2qXW8/c7v91PnWY8fbrWyT+SizuQjjngCTFm/Tpw6/trjdfuWt3+J+u9rhtypX/Rq33xq9bzf53K730qvzvF3rqV/rqVftfvup153WAMMfqbSFTPpuIXMtm9EdafIqwvxLCuNLosWPTKv1ItZRGWu3lDWWbvkp0Xw8m7Z/z5pXxZLX2suf2guf2MKNzsJq+41iq940m48JtvPZNnsFjINc+m4WbTXdejPN+jCTfpxJP8qkb6bSlpLoQ5Hmnf76rwP0x2JNBiKN23z1P4UZLWXQdwqYZyWMk0L6dBpjIcf+II++mWs9nWrVF2H4Lsx4NNni4pED75HDSoHNUqb5TIrZSp7t+j3PtWIrbrVz1fO24OqXY6nGe4/twVc+0GsPoN1JWmfHrWCdPLD/kWX1LtHiawFD+MJF3uoIttnD7c5IqzPYYA82OIAN9tJGF9ELT26T02yF81yT5+ZHL8Vp3qWmQq2q0CirlcgjDKzA4VIVdl9F1MuBijN+2gUv7oIbd34edXYeeXIYvjXO/tHg0F/AfJVo/iHRcrGYwa9hyZocFS0uUKcb2uWu7PGEB9n4doxKkq5GypV4HQw/JdBaSJAsOYg8X4nkbkdenEVyBJkKZE717hPEtEHCw9HpaQzDyMIrEIIxbSUJaXYiH9ekwKBFomnVCwAkY3rkqYe8CJEf7UnfoAIAEBRTaE1K2lgG2ZahuyxpI1AgSMYpCIKAIXK3oJxOul2EwJVkdJwMZ2hhDRCsNUZqo+M4CFx75XVlyf/BK4/juEIBUNx1BMEwnBwD//rXv/74448///xTc3mpUWtUKhXpKpbJFSjl3VL+639S7u9vUqlcIpWJtPk1baLtpkWVjDIIdQgNsTb0IKBWEFLNFpFSBFl9qgWDi2QkGFyLAuTx+SSBgwzKCUWUrK1bQXg84XWLqpAifotEkr/UQujauW9YocRaBq2AAoNTHHKhFOBx53lH+XJ+mhJ9oMIeKtGHOPwAhx5cqmo0ylocuadEy1TEA6kgi3+ciIIlavw+ARep8HJImn+xEyM5TJQfJJ1Oh52MBez1ea29d93o9jz44rXU4Tzb5DhWbXfwzhMb9z/r8uB0+/KGA+GpAGI6UPrF+/SN216L13Gr29FzO/i9s/C129ozx62ndugbJ+yt89Fz9/MOL+kbb6DTWdrudFLvIJzphIeGEWMTwpqBvHwJzszgIjGAXMt6AIIiQhHx8CFqbII+rt6fHvhyjzX22Hrjk7eCk6gC0sUHsQpOkuwkDjqIUfMS8bNU0USA4KuP6IcvuBxydRx10uszWsEafmA9UckafmA99dReOOyrXAxSLgYjcyFXe5G/70dc7YZdrodcrodcrQcTi4H8ER9gPVrFiRV+99397LnZ68HdiFJC2WosV4Xmq7E8NV6qwkpVWKmaKAP4GYg4TQXnqOBsFVqgwkrVeBkB5StO41BRohrLUCMZKjhdjWRo0Aw1mAqfJwhmwvCdmD/Oo1XbocLRUNlMuFoQo5Enqrej1D+C1cPBUJc/v9mH2+h7Vuu+UW67Vm5/UekgqWSJHtmKHloL7jE5JbZTqfS3YZZNbOMax9+e2P3y0utOd6DRbKTJRIhRg9OtZ863K+1+qXX8dTDEeDbGdCzC7KWfxVPn32rcb9W436r1+O1zlMlUOutbMvNVgEET26CBbfDCT7832qw70nQylfE12aYj2OhjtOlqIfPkgT2nwvGglDWVw/iRY/U9h/42xrQzyvhDnGlPosViiT2vylby1I5XZTeZa/U+3nwpl8krtxGUWwse2GyX2K7kO57k2R5l0Q+y6Cc59K002mCk2ccQk/EYk7EY0/fBhjNJZtvZ9J0s2ki82WCC2dldJr+MySlhnhRZnxYz1nPpi5mWcylms+nmI4lmXTHmCwX0vTLmaYU157HtaaXNWZXNZonp6yK/kOfTbx/nHlXQBC9dd9tdFursthpYpw12omYHRbODosnxoo41kGvxKd1ipIDRm2X+JcdiPM/ya6blYC5tv8YeandWv3O77PYgejwEPR7c0QDxfiIkvUvgNSpl25Wm80rdekU8UaL3Ds+TN44jDo7DT/ZCd+b8N775rI+w10d9dsf9Dt97z1fZjRQydx7YyBrs4JfO6Ad31aC3aoStHPPDv/lKF4IhQZoavXepfKHEm2Xyu1JZLgYVapC7aqxMjd5VosXHF1E7nAyVapnY3UJi4uGoKIzHRQkCQVESzkHqFjihRBBUVycMwYiSIFAMR1AUJwgIRpRKJQTD5G+R/H/SSovj5MswHCcgEMZxJdV0qwBIOKBSpYIRFMPwG+9G5cBJ/iBBKCEIIQgljCAohqMIBsOUb4VQKskVBKAQ61THO1mGoatnv+mVx7UyDLlbXHvlqXMWjOM4GdVSqlQatQbVOoDJtyW7EckhoTu+YTiuubz8+fP3P/74H9oz/iYUSURaIgX5dOYL/kLgoIIRWq+qTtzWNVJoVxBtM52uKu7GZUmnXoioSiKdnYkMact06gUJmpVKZRRBREgFsMklRigUaw21chI0q11ByGGmE7rFUqmcLxBJ5QrRzJzsU69CPCnmpKCy3EtlNY48UKEPL1W1KqwKkBQJz1MRoAgBS4TcdBV+X4XfV+MVMFACyPMwqARHSnGkDBDmnSyGnU2HSRdDoa1w/DyOOxO098l9v8dzq93t4LW7YtAHHPbd6vTY/uAlmw+5mAjhjgXik37KIS/1sLei13O9wX6x3nG80naq0l760hV44yp86wt3e4Jd3srPnuB7L36zvfSlB747BL/5AHqxMXt7JCoaWN9Cfv4JIDihugRRDIFgoqgQ0dOH65vPlycnmhP6Ci2/3mfOPHc8GAuQHMbwNqIgfjIsSIGOElBBAn6eCMwEKTdDVbvh5yM+3NHA9Xaf+Qb3hXrHnRan1Uanmaf2W689LgZ897vY863ex4N+yu1w5VYEsRiEzQeKxnyvtkLR9VDJcojmIprYj5CMs8VLwZAoQX6RiEgyMSAfA3IJuEyNl2mIcgIqBHipiDRbhd1VoflqtECNl6uwUjWSq0Yz1WimGk5DxfFKME2NZmiwTFyaDOxGydeTlMfpV2fRP89iwJUU+Wy08iBCLYpXixM1x9Ga+SDlEBvvC1D2+mHvXcUvHCVNjtJmR/iFE9Tqqmh0kD9l8Z56zmczZjJoC5lW47Fm4xHG63FmW3Gm67FmK3EW/f4GDc63ahx+fWDz7+3e+t+iaRPRpiPhxg2etytdf6tx/63K9be3oSarmYytLNpUkmUL2+Cph369t16Dj35roOHHOGZvsv2bcJPOUMPxDPp5hb2w0mGvzG6jzFlc7XJSYTeWxXgba9afYt6XbPExkTadT5/Jp3cnWbyJMdsstgFqXMWPWcIqFq/ecf2B/XYBg1vKPC+x3shhHufTV1Mt2v0N+yLMpmLN1lLMZ+PNesKMvsWbHeXTt3Np48lm6/l0UaWdrNoeqHaQPrHbK2Us5dCmkkyHoo0WMy3fhRt1JZuuPmAALY7K185Qiz34wh5vYSw3BOe+GP/WnKd4aX/xxnXmKWsg1/JllHFLmGFvmvnyPeutx7bbFYyxPIvuRNOP8SavYozbY4zbIo2eBxm8CDd8nWQ+WWJ1UGd/1u563O683eG82eWx9NFjfYTNOUgQCPMVwAMUrlQi5QJRxs5x+MFO8NYP36XPHtOdzt+bHSebHSabHcbr7cce23bn0b4V0M+fsKC3blcjvsSoL7YUDK+EgjvRsv0o8CwFg0pgqIrAmlC4FgTuiSXZYmkeBFdolHVX6loCLd8+iVo7ipZK8zBiANtfQVe3UBgBtPxw+LrohSwvghCUajz976NLurwFaa6FYSpMB2nJIgiCAgAlSOgMJgjyF2QnRb8HITISS1EItdQpCIJBAIK1vCkIRqhkOOW80vY26ojoEEwmrnTGXCrsDesi39Rc0dIccG3QCr7hvtVmDCFIG++gvimIuoNBGEZK+v9DBPW/ibR4VL7ucUzqFhKZzhcrFIkFAjEZ0tatDlKpTNtFIST1Z5FIIhCKBNq83k2koESqi3yTnigtk1Uo0hVCCHTyhljK4wsoOoj2AkZ5oqhZJeXp+i206w6prt/8i8RSGV8qAzpfQb/8Iut8x+cOSrlZGmXdpar5Uln7U9OgRCsFZ0nckzhYcReQFigkeTBQpMQeqonHaqIGAkphsEhN3NMoH+JwmZSTJtuNE8yH8Gf9UX68cClYPhcgGWOrJgMuPnpKx/zl0wHrb1z3egL430OJgzh8Kxb47qee9QOHfY7eeBy2u168cj/u8N5tdjtrcb5oc+R1OP0cC/nHdPg/JgP+HPdT9flg752IbrZyfwDZWcVW1qDFBZx7DAg5uOQck/Lxqz8xkQR+9Ah8/Qo4njl5F7f4iNFfbDV433r5pfPRMJu3HiLcDRMdRCPCZPgiHhEmq4Up+Hak6ijy8jBcNOW389Zd0ucn6vYnvgb9/i3g8lu4vMd7u9VjodV/sMJmoJzx5R5zqcNZNhl4tRYCzwStvmaL54L/lMRdCWI14gSVLBnei5QvB0G8eAwoQGV5OJCHg4VKqAiDikFJnhIuxOS5KqzsUnVfhZUScAmqKCTgQjWWp8aL1FihCkrDpIkaLEMFpaPCZMVRtHgzijsdoD6JujqP+f0ihjiIvxgN5I74KtbC1JIE6DhaNBGIzwT9nPFHv7DFHzwl77y57Z6SDifigwfwyh1od4bbnRZKrLbvMvcKGSeF9LNiK04hfTXJfDzKaiLGajmRPh5h0uap99Tx12dOv733NfgQZPHU9Vabz+03AXofggzb/fQ6/PUavG59jrJYSGeOxVu1sg2q3W4/9bjd4KPfyNZvDTJqDzF6GWr6MdqkJ8ZsPochrnLgVzqsl9ge3rPbLWetlNhslNouFzMmcqw+J1m0hBl1RhmPplvu3mXKq1jcRyzhMwdpq8tpo+NcCfO4nCF7bCt+ZHNSzuKUMDazLHsiTCYTLdfTLHcyLI6yaWtZFr1RxjPpNNF9G2E542u8ybd02mop86CKBbS5wO0uwhq7s3vM5WzL1WzaaKJpa6hBb47FWrWt4LUL2uWKv3a56nVR9AU2tX9496lJ/c3lotdrvclx6Z51f4p5U5BBo79+va9eva/eM1+9Jn/9D1HGA/EmbyKMmoMNmwMNGth6z9h6TQH6z4MNWiONO6JNOuPNPubQBu9Zj1SyJpvsl7s9tucDD4/Cj8/jDs8TNo7CdlYClwY8J1ud+ssZ3Xm07lxadz7tY47l+3SLl/EmbVHG7dHGXWmWe22u2FKYYjXiYikMkeQRirtq7L4aq0bgaomsSCItkspKuYK0c17CyUX8/nmSVF6mJqpF0tyF3XCBpFCuKJArcpX4J1wtAiGC+qxNuoy0MQhdbepfCq9gisChy1voZgMZ3biO6WlTciAI3gShwyii5aDj2ty1NgJFytEoCoLXeSmq5RvDAQhGMQLSRsphBAFAGMVwCmGiFSNJhUVXa4ZRleDUaYt81kNaMf8mHQvS9sZTuV1IC0BEURCCCJxECqGko1dLLoFxnPjnP/+Lrty/kV3W5BNfKLq5Ogi0Vx3qiESCVMXaZzf5WZ5LFlCLxCQUllwI/uPqIJZqg9YkP1xCzhUqJ6GrxpPodBGhSCwRiMQiiVQoJnPaYq1ZVqQ9asl0/RbU1ymklgyRWCIQicgVRAxA4uMTIiEBNjCQfPkqUHxBwIcqtAaQlMlFBRj0EIMrZMJcubhAISmA5AVSUQYMlGHwfQK9r8JrMPiBCq/CkTK5KBuT5cDncdy10LP5IOl2JG+SfTTgLZ8Ou1oLUQz7KGaDr86iFUtBex89+BPBP8+j4KUQ+UyQYibw8KPX2UdvsI991ObKfceWffDYa7I/bHNV9PlJ+0N5Xe7cLk9Bj5/ksx/YH3De6nja5AaNFEFz9ejsE/BrgeBTxsHbrN33xdtDz893N3D1n9DFjuxDhKLN7qjZs7+YMXifudDmtD/oz5kL5a6FniwEiQ+jCUUqAWXi0my1JE0tTdKcRat3w/hjvopx/3+shP78HvhzKvj3mbA/vgeoRgN2X/n/eOqy2ey0UGs/XGGz9dbj980Q9VrY1kf/6RZX3myAmhtzCaWp0EwVlA4cxfLWEiBBrhIpxoBcAspHpOmAIBUU56jQUlSeDwqzBIdJvL046Vmy/CJNhZbgYAGmyFdipWq8SAXnKs7ipfvRorVQ7rQ/dy6E8z1QdRz58yLm51n0v0Rxopnggy9sYCccPIw8HmXzZsK5U9HCITbvk89Om+tqo9vWc09ui+N5swOv3Qt87QW2OOxX2sob7BW1dtInNvwHNtsFzOEYsxc+pu3+5n0hZjOxZtOxZt0BRq/Yxi+9DJ7Y/b3G/tcPgSbLqcyTXPrncMNv8SZD0ca1HrffBpkORZqNxNI6/PSfeRs2sA0a2HrPfPTrvfWe+ej9yKAfltkNJ1tulLAO7tvslFmvFVtvltnyquzkdY5AvZO41unwod1QOm31ri1c56BscASr7TfL7XnPHZEuj8Na1vdci5P7TEU1C6ixBZ+y5FU2ggfW5+UM/gMHwUN73j0G/x6DX2a1kUN7HWrUH2c6lWrWFWHU5G/QFmr4JsF07qG1+I0b9skT6nRVNDsd3GWuZNO6oox7083fpJoOlNAP37gA/V7n711kn90HPta0jXYSsy7HvV4rTY6Tpcy5AvpohkVfomm99+3HzreeuN9+6nG7xuN2jeftWs/b9d56DT56DWzq12fees989J756DUHGLSFGb2MNXmTZNadbTl0z3q23WlnIfD4LGLtMJTDi73Yitzu9histB25x+hPN2+JMHwWqF/rp98UaNAVY/wuyqgp2KAj3mT8CWt72E96lqq4KFYhTy9VLzTKlkvl80vlcwypkUjzVXgdhj4BwWIQvMsTZR9eJCqgwv2L1G8bEXKgXIlXoEi5hniEo+1K4gSClVS11+UVeHWFXl6B12VEf2kVg7UMZlCLX9Mpz+TDnXwBCMM6AgeZjbjZKANp++2hG1UxOocVBMEIQmZBrgUJ8ppEHsp0sQwdvIQKcJCo/L965Ull+7pgA6LiFzqcqM46jFAzTxvXJcPn1+hDENK1mmud9wiKIAhKEMr/4rQgc9pCkYhPfiTXXYSkMpKcoc3NUTkJXdqO/C3qZVIZuXPwtS2qZOhBKBJJZXKhgDwfCUi8ILlGkC8jQSC6YJ1EIiPV7BszRsvjI8V2rTGXx9OafbUjRCQW65okRBIp+T48vlAEQuK9A9zPF7FiAMtzEkWLTJjG58RzdsPOD6PlomwULMfhRzBQjsGlMFAAyHJBeSEgK1RI8wmkhkCfyKW5oosMRJGvAjI1QBJ0FnMy7iv4EXQ85CNfDP25F3G5G8b75idbDLs6jRJMBpwM+ormAoUzgfh26MUI+/gTG54MUoz5Cj95Y198wU8ewo9u3E+e+6+8Jqochh8wvz22GXtsP/6YtdrkvlLnuFxjf9psI3/Jgl/ZnTc7rFTaTZTajBZZjRTQRipD57ufLXQUnT93A1+5nbf7j9+3GSiznqh1XHnvyZmPkBzEyU7jMFm6Ci1Q4YUqOEcFpKuANJUs+ZIXp9qPEK+EYdthv68E/7kcfLkU+PtiEDHpv/+avdHCFr1zO2hx2m13m25wFgyz/9wLx9ZCljucplo9dob85afJaiRTg6ar4EzpcRJvKw4UZiiRQhwugCWZkDADFOZKTpLONyOFB+nCw0zefsrFTgIszr1U3sNkWYgkXYkUE3ARJssR70WJ92J4S8HAdpjyLPZ8Kmizx4sz6iebC5LMBl+MRx5+CZDvhENHUaKl4OPRgNkW95UOb/lYoOKr71GnG9jnBXz25nYFgiOJwGc/4L0n8toV73SG2pxOnzqs3ndZLnWdybEeTGT1RZi99DfrDjb9Hm02GmkxFmXeF2z0xkfvra9Rf5j5Qpotp4ixmWV5kE9bSjGv87hV637rQ5Bxf7jpUITJ1yjzTxGWz/0MP0UYf0sw64s26Ys33y+z3yy2/5pCH8uymcq1Wr/LXCthCGscgGdOsmeOQIOjoMZ++54t2uyqqHOA6x2l9a7H1Q6KVy6aIZ/NJ3aDGebzhVbcaluw0QFodFRUs4BqW6jGFnjqBNQ4ANU24BMb6UOrkyL6bLp5X6zpm3DjzhCjlyGGLYEGLYEGndHGQ8VW6w0Osm5P7JOXrMVJ8JS1eZex8cB6r9pm4xFjoZZ12uOx9dJpqY7Z0VpU+GV6oS9hscVu/6XL/gun5XLmUh5tPstiLNG0K8KoyedOldutKrdb1e63q91v17jfrvO8U+d1p97rTp3XnVrPO/Xed1r89Zv99Ot99OrZerXedxr9Dd4nmo5V2RzMBQmFScenMVJxMgZkQQfx3B5PTqP9YpnVfBlj65HNRoXNdBF9MZ82n2Mxkmr2Ptn0Y57lRL3d0XIEABbJ5SVCSR5PlHMuyDs8z9g+Ttk4ThSIinD0kQp/pCYenfAzpnfDTgVpx/yMmd0YJf5YSTzC0LJL4omKeIDCdRC0BcFKRHMlbX6OlpdjHz4gB4egUolg14XE2gc9giLaMJ0WNk6anVCU6jsiH8c6diGkxaFfNxlT+TtEVy5AziryqX2tikMwqjP4IihZCovA6E1jrs4ET6rxKFXLQVm8wBvGXEo5R2CdmZ4aEtd4Ekj3tekCHNfEIF37LAQjCHn4osIoAACpNZr/yrTQOlnFEm1rEKlg8yhHE19nhaKe2mRLnTZvQYnJ1x0VWnifSEIyuvla9YLULeRyBaVda8GCfCqqLRJrFQu+QCiTyW6G9XRRbZ3QfaOplDLRCkRigZA6l+nCgxKpVCAUiSBYODMLsVhISKTieE4iLReex51shxxuBB1vBYvOUxHgLgyWSEVpCmkODOTLRFk8ThLnKEIkypLJcnjnSfzTVJkwS4mWqZBCmBt/OMY+/x56NslG9kOvuNGqowjJj4CtLk9oI1R1FHk6GnA0EQqfx+NH4YIJf/lcBH8iSDobDk/FysZiDt8FLDxznK1jLb1w3Ot0Fn3yPH7lvtPmefrGW9jtJf7oLenygHo88T4v4rMXv811vIz1MZPWl0Pry7N6l2jwOsH4dbLFQB59v85R9tKd3+qy2+w80+i4/sH9/EfQ+WKYcDcaPEsg4EI1UajG8tVovhrKREVJhCT5SpwEceIv5kPw3Sj1XpRsIRiYDxL1+xy98txpdT1+6Xny0pP7wf3kvcdss6Ng3BaF+sYAACAASURBVO8PTrRsJnjtred0m+tar6/sNFm8n3o0G7z33W9zhH0wFcrbThYfp8rP04QHcafLEZKTNPlFhvAglbuZyFmNPl2J4e+mAYJsNVqiQotV+F0CKADOU2FeknwvSrEXhZ/EcCYDp1ucR2vsV167g0tRF99C9z/7nIz4n475ybcjhIuhay+d5xocZhtdD997g0OByGi4ajpY9IW9+dKb84END/oAA2zxW9eTOvujWoelBzZrj50PazwXCp1WCh2nkiy7goy6Q8xm4syWkiy30iw20yyn48zG4yxHooznksxPiqyk960l96yP8mgziWZtvnotPnc+hJn3xdp0hxq/CTJu9jUYiDWdz7QciDNtDzacyrLiP3bsizcfTGUuFtkuFzOmc2m792zE9Y7iRsejStZyibXwqYu83mHvkZ2o3l34whvq8rwa9gZ7vOYfOiyV2Z5V2UobHWRNjufV9lC9PdZkjzY5wHW2yDMWVGOL1LGgWhtRhbW0grlfROuONplItVzKZSzlML6nWrYHGbaFGr5NNvtaythqcjhtcT6qYR09tpktY0yVW0/fZ05UWJ+N+KIbYaefXLc7veK7hmI7Xy7VMEbKGbPVrB/3rGfyaQfFVrwKu91Cxlyq2VSS2WCMcbu//hO3W9RP91vV7req3W899bxd63Wn2U/vVYhhT5TxRIr5TAZtIs1iuoC22Oy0txBydBZzfBrLEyShQBaBZCtPYsEuD1GDPdjqiHc6453OQIujuMFO0mAvbXY4qbUbLWaOVNouD3gdboaeX0RzziOPzyO2jsPnd4IWd4PXD0NX9sNWDqLFsgIVXsEX5y7sR01tR62exk9sRsgVZWrisQK4K5aWEOgDAi2CwUoA3gEVKJqTh/3yG2Zmjru5AQ0NEIJgSiWoVS90oB0dapP0IJGaM7WCaLvudS/TBWPJRlVymdBiRWDddoKipDGXfByjIAiTNGjdNoBQU+qGv5Y8bZFwXG3gg4SI6FYQbUKQ4lIjZGUTJcOAullFrgskVuTaiwXrqp+oSAcAQCiK6xAjJPgWACGlUvXnn/+/71F/o5iwopsXIRkpI/8lXkeiooRivkAkFktJPDiJb9LBZW9wOERUE9E1geMveQstMVBCJe+Ef8ltkF0XpBFLRGUypCSUkIr4SWVcntbgeyNvIdDiSUQiic7gK5FIeQKhGEGBnl7Q2kb8eUAGTsKKMlBSwOck887S5eI8SHEXQ6oU0mLBRbxcnAXK84XcDB4ng8dLFYiSQEU+DBQgYIEKv68iHqDSzNMF/5M5f/AwgjiPVHGj8f0wdCMY3gyRr4dJV4LFiyGc6VDFcRR+EQnthgsXwyTLofzpMPlClGA0bLPTZ6fd+eCVi7DXUzXuJx/w3mtz5n30AQd9sRE2MRKoHva9HPJWDniL3ngdNjjP3Lf+nE17m2L+OtG8M96sM96kI8a4LcbkXYrFj1LmYbMrv9eX0+u92O68PRhwupC8OlM6t16lAnM1eIEKyiaATFyWBp7FS/ZjlFCuCs4W7UbJ1kPB3YjjUd+jPj9uty/vvdvFW5edFqfVFz6n773hEfZqm/PiSzdwM0p1Eo3tRB5+8198777Wx94bC9r84rPc47nS67na770+yN4a8T2cCTmcDdv57nuyGMXdSuLvxXM3Y3e/B6z1ey11eWwOsoWHqThUAomyQUGGcCcZ4mUpdkKhw1jufChnPOhwIOCgL2C/hy38EQKuRZyP+3K++V9MBp+OBPC+sHm9XoIvvoKvoef9QSfdvrLRoJPPftudbhutrvttzjsvnLaaHE87XI9euBw3uQmfO8naXDk1TgsFzJl8h+kU2vc4s7lEi/U0i91My+0M+nYmfTuLvpRuuZpuvp5uflLE3MihL6ab7+YzzooYO5kW6+m0sViL4WjzkWiz0QTm2xCTtkCD/gTLD5EmbcEG3TEmExmWG0XWC/mMoVTL2TzmSqnjykOvk6duO49s5kqZKw+cZA3u8ibHnSqHqfvOy09cRV0e6u9+O89dlx/ayBqdgCYHsNkRbHLg1jkjrW7KTndlhwv+whF/7oA22GHN9vhzB0WtnaTS9vgeY7uYwX9ox73PWsljrOcz1vMZ28XM0WxaZ5LpUKnV9CPWSL7V5iPb5fvMvmyLrgzz7kzz2VYnxUY4NO653h8f/W66uq1irMS0PdqoI8boXZLpwl1r+TNHQaXdTh5tJ8dyN9dyJdNiKsl0OtH8c6jhS3/9t0EGAxFGXyKNBqOMv0Ybf4k2mcmwPC1jXty34T20Pb3HXHtiezIRJOGlcs/jF3dCN06iAXk+DhYhinR4Lxb+wga7PIHP3sBnb/CtK/jaFXrlAnU4w61O4kb76WrbqVeuK198ducCz44jOdzIw7OofU7k8UWMWJqlAAq3T+OXD6NEsjwIKjm4SJnYCPmyEji5Ha4A78oURefC9JWjuGNuOgzdVWIlMFwpkw6hvBXieEM8NYEkpaDGxmhHB4RhECkGwPD1wABAgpIltE4kECZV7psIEMpfqx0VJOWJ7E2CUVLHhrQeVpQESckBANVFKyjuJ6o1O0EEoVRod5QbFX5aFUR3TaKMuZgCBEiVBSOBPTDVAaVT2slVRtdNoKt+orhB2t0C0C4fVECdMmJhkPZchuH4fwFZ+DehSCy+YVEllwaJRMbj8UViCU8guGk0ummd0j6Or0MVpJ+VDFLovFVaDjmfXEG0sodEa44Sk4OHeh8eX0y1c8uEWqqHTsomNXbJjbwFxbUlSbTXnKjrS5pcDlAyjFAsEYqE27sCDhcE1zXK+kvlU1hRLBWng4pyGLyPo5VKtE50liHm5cglmbCi7FLZrFE2wlA5CBTCYC4CFaBQiUKaDyvyQWmG8ChFuJd4OBEgXA7SCGLV4vhLaYJanAgdxXCXw7irUbvDQdyFIMlaiHAxED+KFC0GiRaDBN8DxUM+wFe2oN9H9sVL3Ot9+s5jtdlh+AFz6D5z4Zk994M30O+N9XlddLqOl1sPFVr15dLfpZq3x5m1Rpm0hBu3hBu9ijZ5HWPSEWnSEWXyKsGsv8T6R53j9Av3gx9RhCL7iFeZND4vk97D5CUqpFwD5x3slst42fKjaEiUrcZLEFGGaCMCPU9UAxkqYYpyO4KYCCAGfbABH+Fn//Nutqjfb+e1+8orz91+74sf/rKdCJQbJ92L3f3qu/7Zc+mjx/xb94V37svdHqsDXqsDXqv9nrvfgzlr0YKDBAIqRGV54pMUOTdjdyJgtdd7/rXL/vdQwU780XTw8WzI8UwgdyWMuxi0O8I+GPEHd+KI03gNJ1Y+HXI2FgysRl+M+x8N+hx+YZ9/DxLOBMPTQciPAN5AgGI9Ft+OEI75n3zxl/4IPOv13W13W6x34Lz2Uw4FYgO+vE6P3Wq78ybP1QrnoQyL74WOu8W2q3m2XxMZ8+m0g3zaSYndWp7TXh7zoJC1n8fYzLYcijVtD9BrD9B/G2I4n04/zKXt5litZTBWU2hz6XbjqXZfY82f++p1hph+TbLqijR+HW70JtyoN9Zksci2N9HqVajxu2ja+0TmRL7VfCnzay79Tbz5QIblfhVr+b5tTzrtY5bVYCnz+P8h7S2/21q0LN/7l7zX73WPvlXV94ROnMRJzMzMbMsMMrOTmJLYTuyYY2ZmZmaQSbYsljYIN4jl3FtVnfdhS0r6fbw1RobGyIliOx/OXlprzvmb3c7AgBfQaAfW2uyVmlMrrHnVNhef7NAWJ1WHs7LdWdHiKG+0xept5I22sgZbzkdzeqkF+5Ol5Ksd/NmWXWp1WWC2lPR6Kfk17YPFbZnlZonF4Tebwy82h5U2d9W2ohYHuNn2sMSkN9FoMPPVRpMdbyWgfKLFvW+ePuq5/MliJeftfv6bw3zjm48W/HqHswLT1YQX+ymvVuNfNHs/bvF6fJLy5iLtzTn5zUXam9scE1qeCS3v7X2+CTXX5DLXhPnBgvPRildrw66zPvhidT7pzr+LhnhJB5cha6eBd/R4EZghgpIlAjICpiJAihQgo2AqAqQg9/HSs0jJsp+4z1na63Q36nE05ne7EwLdxwvANDYv4Z5NuueQUPS9Sv5JJSsB4Yydq9C9m8g7XhIXSl0+Dxzd9Vq7DKMByTxhGoIWAMKsvauoldOwe04qguRKJHmYvJwlfk/hfWVfb8nik2XBwUoGA1EoMQyTyeXILw1cLiWahqWITK6QEvZZDEMxnPhsbkjYSaRSmVwhlercsTK5XFeFJJPpUhd6L6z8l31WJ3FjBrEEwyVSqUwuQ1FMJlcQnQKIXhUnXvXAWt0JSy7/FfnWI7BQCYJguAzTdxOIJfrItx4CRFAeiCn1e8aQWGVwAzFXD8ElJH2JRKrV/jMtGn+BIBgAQRAk4LIQjw8QRdm6NiGhrhwbACEAJAgcunYjPYHj1wpCPM31pinAkOMzgDqIoAaoazwlaOQABBHj4Vfkm3glvsgvxQKCiRIkAiLC5fGJqWAYZiAkACFYv8rAvP+jYg+EYSEAwpBYCsICsWBKLa9SyyuV+CcF/lEqzodBsgBKl+OVKvyTVFggEmQT80OOf1YrvmHIB1SahaG5iKRAIixSYJ9kSDbMTKbvkmib4VJquEacoJalqjGyGiersVQxK451FHK/FUhfC2Bs+srZJDkvDjyOEBwESM7D8bNQZC1UvBpy3u20U2Mz/cF0rMBsJM9sMPPNaL7J5Duz1Y+WO5U2c8WWIzlmA+lvuhNftUYZ9ZFeDES/GI17ORD7ajnt7Xa22XaG6WLym64Io+/hzycKzVdqbA77vMTMRImkoGl/eeygG7iKEfMyOczyqdlqEZCF8DOg62iZMBuHc0TsDDE9QSvPfFDnaIXJ6oso1VaIYskbXwyEJz14Uz73o67Qtp+WGQWu+1GG3KlLvkJqBGsv6GjQZf27/fp3++0O571e16Mxj+NJr4ulgPuDUN51nISfLkdyUCgDuI2X8NPoh+HAFYm6FsI9jRLRE2jr/mfjrpfzXgcDLkcj7qcTbsdDftezIch1+D/AGO1thIQSwl71pc0HUad92TvBzI0g/mag7DBUNOvOmvCGjyPFlDDaQjBnKZA3F3g/5HvV5cUb9MGnggSDXpwe781PdoPkVzPZ5lvv7G4+WnIrLRkVdvv51vu5tktky+NMM2b+26t829s8y8s8x6NMq6Hwl03+LwfDX01FvhwI+bM3+Plm/BtmrulN+puVONP9FMvpiBf13s++ej5r9Hm8mfzmNtd8MeHVHNl0I9PqON/stthyLMb4u/+zjtDnPbEvRpKNu2JedEa/GIh/2RPzYibN7KDIfPmd3UC66UTBW96gMzbiwm+zP6iwOvxkv/3B5rbSGm22V7U7KdudlO2OimY7uMoSrbOBvljdlphAVZZ4gx36zY5ebHmabwpU2e7nmPdHvuwNf76a+/amwZHa5cIZchOPeQh6XES9ztR6m+ns191JL0ZzjbdrTLv7i536Kd/bCrZrzY9qbLiN9nCLnaDFll1vPZ/9utbvcVfY06GIPxt8H391+1ul0/9q9XtCyTNlvjO/zX1Lf2fGLDZnlVmyyy055Ra8Smuo1p71zYbeYMtstLv4ZnXY73pzGnlKjTqlRjJZaRxWGgwUieBisfCDRFQkERWKRe/E4g+IpAQR5UkFGVJBmoSRgHDSMHEmJkzDROm4JE+BfcaRSi6YBsJZOFaFoZUiaa5C9hHHyjcvwycOfRn8lMWToO5Nj8Fdn+WLoDteskJWopQXS5D8o1vS9KH/ETVaIMwUSLIgUdoFK4rC+yBhU1QXt4gU0QXucBlhPyU0AIVSQVDECZAfimEyuRzFcByXY7gMx+VyhQJFMYVCQVBpURSVyeQohsnlxKsCx2S4TCaTy4mUBvGKoKhMLkdQVK5QEEVJxOd94m8pVSr90x/FdT0FMoIO8gsjSJBLxBJdVZ9cVyv7m7iNojpeOi4W6yBARIuaDJcRaoRBP5ciKIbJpFIpcdrSS9w4rjNZ6SC+avU/q1voPsJDsK6ZTl89BOk+0UO/oLAgLPi97xoWcH+7COnXFGIF0WU1dP0WPL2XSc8OAfUIQuK09Ss6DuvzgPponj5RoWvKg/VSOaG08wEQgCC+Tl2HeXwA+JXbgAQCIQ8AYFgAgIQpC+IDgABqxKSFmKRQIsyTioogKJ3Li+MC8SCUjEpzYJjM4cZw+bEsTgSHG4shJQpZOY6+R6Q5ClmZRlEtR99JoGTeTRTzKFh4FybjRMqABLUsTSNPVeNkNUbWKtKknDjapv/9hr/wLlIhSZKLU8T0ZJgSztvz52744edh0Ir33ZDHeYvDdJFJT4pJb6ppH9l4KPPtaJ75eKHp9Duzkdy3gxlvepKMmyOMpsmmtBLL+xJLSqHFQZHN/nu74yLbs0Kbi0Krs/cOoykmA+lvlqtt9rpcqMv+OEReuOlOXD6SArnQXVJFXV3v0DfqZfHsbCXtkCy5j9ZIyf/593wUSJVwklVoukaepYHJGkak+iZMeRIgnnWXbvnKToOE+/4PfNIDMxI5Ct3vdN5oc9jtcVlvdlqptVv6ardUbbda77Dd6XE+HcQ9joevoiT8dIiWKOKkoXC2kJXMPo/knJNEtBgpJxG6DmMdkG7Xg+/Wfa7nfQ67XPa73fb7XbbbHHdbHfY7nbm7gVpezN+hGOQy/HY+mHdMUghTEW4SYyNIfBqF7vpxNwLpG4HUZe+b+UDKeCB9JvCy22O22PSi0R4Ycj9t8rxs9tsottssMhtLfT2dYXr9yZ77xW43z2w2+dU02Xwg0X4+yey+yOymwHydbDYbb74Qb7yZZrWR6XSaa32VZXqTZUrJND1MfcMutGQXmN1lvjlLt1iPfztLMh4nmTQHvuoM+vMo3WSXbDyXarWSZX9SYMH5ZHNbbDFMetkS8rwzyqg79mV/3Mvjd2ZXpRabOSbXpRbMSuuTMqv5fNPNMovrZgfuoBO33xnodpL2OgnbvaBGR7TZQdnuJG91kDbaYvU2aK2NuMaaXm4m+GqF1tkom+24ny1pZebn78yOC0wpReaUQvODfJPJdOPeDOPpcsvTHhdozU+47Hvf7XxSY71dYrqUZ7xW+vawLziiY7Kgv4k+40XpdqR8t2P1ODH6na/a7PYqLbriXtUFPO6LeNYT9qwz8Mls9POxsKcN3n9MxT2/+2DO+WTJ+2oD1toBtbZwowNQb0f9YsVotue0O9w021Ga7K+nvDmUJC4re+M4ZGbLn3qXIRV8RIRVErhSDH0WwSUiqFQElfF4eRDwQSL4KBWUSOB3UuF7TFoh4GUKuEkSQQ4iei8RZCPCAjY/Cxa+Y/Izr9kpDDAZEhdgaMkaJWRg2+vwjjR9Gti77bV6FXrFjaVyk0WSAgmSKxBnSpAsviB99yqSQo/hwRksMO2cEb9NDabzaxVKBMMINRvHfzXTSQmNgdCu8d8i3LrcNYIaKmd0LFu9Hi4jqFOEJ0rPGSREcpk+E/7LB6Vv5DZ4ojAM0zXoyRWGGgxiWZGiKOFZwmVyqVSHD5HJZCii6ybQcaYRoq4DJRzA+mZlzCCf6PLheiOW4d+L6MmGBicY8Y/FcByX/TNnqJ+6vAUIAaAuJ0EIBoantu5xrAOMwwAAGeYHDAsB3eMYJKp+QF19BQiAv4C1MGxYHUAQFvD1xah8wDCE9NlAwxCCYN1pC4BA/VzRHbiIJUZvzOXxAPD/jHwDIMQHIYI+QpzL9C3fRD5cAIIAn1UmhshCKFUsyMGkZRCQTr8LZdJJTGYEgx5Op4ZxWNFiUbZEnAtAKbAwC0XKUOSdAitVyT+rZBVy9L2Qm0Q/8L9e877f8sVYEZK7KJhKEjFjVShZI0tV4+QHZTp8F3214CdmxajQZAxKkPITGAcB9BUv/kEwchuPn0UIln32G20n35mNZpkOJL3sTjTuiH/Vk/J6MPPNcM7boaw33SnGnbEvZ8ivOZUOrE/Wl+W2NxXOV5+tqNWu5+X2Vx/tLz850784U784jWSbLXy2uZ7yZG8ESO9JXOhD0fZG5e76JePbznrpyHjNu4r2tKKOlYVyuYB8fFK+vVeFST+IWYlieqxGnqmRZWqlaVoxWQsmKE+DNBfBSkowvBuM30VpeVGCw6CDNtfFGtulb7bL1fZzn6yniy2nP5jNlVsu1zicjnoyVgOZO6EgPQUTZYm4aayzWMZhmOA+ToFkq6TZMkGamBEjuiPB1xHgeSSwF3g/7XY14nrS43g55sZY9mEs+7DXfeW0yB+cKPF56P2SP/+MJBOkSXmJ0G2slBWnFsQztoJvlgPOJvx22522W+zAGU9g3P28xeGo0W6/3u6m0+/sm/NhmcVRufXRR9ulHPOxZJOFdPPh2JdjcS+XyK9n4l5Oxby6yDXdTjdrD3k1GP6iO/jPSdLzi2wTuMRCWGrBf28uLLEQlJjz3pvSCkzPMt5eZ5teZL5h5L1l5ZsvpNi0h7zoCn3eH/asL/xZa+Dj/vDnG+lvaWU2tI8Oc+S3PTGvOkhGK1lvKSUWe4Vmq1lvN3JN1gssLr/Y8TudoW6ny3q7zUqLjUoLZpujvN9F0uEoarZXtDpqu1zFTS78r9ZYg528yQ6ushR9scIbbBVNdli97f1Hi+Mis6XM14PxRgdFJsIme7zHCWh3OPhiNZb/tj/3zXq7I20n4HzCjdLhwOh2orXY0HpdMnt6wuvaF79YrTVZ77Y5HH232/hmPVpk2pHycjDdeDHbdD719XD0nwMRf87EPN9KfnGc9nIx4XlH6NOxpBenpeZAiyM07M6d8OQNufKG3c4b7K7aHMDNQPZ+8N2aP4MSw2aRb25ipjd8a0cdW2fcVvYiqHepLGYmj50LcPIh7nsBr/iennZxm8DnvBcAZTBQBgNlTEYG4zaGx0jisJNv6YnXtEgWJ+HgOvLsLpoDZB3eki4YCRRODI2XMHXo07HqeUyPmT4P7t/xYYLJoCj9hpPAhlJhcYZAnHnHTQZEGXxBGo2TcESLWb0OpzATxvd9l0/8mEAnguEYpuO8ElBYHMdRBPu9xALVk18RmRzBZYg+J2GgeqAYJpX8H8BaDMcJCYHIAOJ6RAcxPBAEM1R5Y78Y0lKFUonqcVUohuvSfChRckFMFB3eSpexICywiC7ZZ1DCdcrKb83KBvCtIcpHWGl1DVFSBMNkiJ6PS0QIERQlfuZ/moL+F8OHd8L2CsECHgAYPubzfgPNAnq4k87YyoeIvIUh0a1nm4MgJIBgAU/HjtXLCZA+g23wX4GQLgGuFzkMeQuBgPBEEbMK1IHQ9eqFvrj7VwDQIFoYTLd6NCExKoQ8WAiIxFwA5rDP2ddJvLtwAZ8MA2SInwzxk0BOMo+RyGPEcxlxACsJBshicY5Umg8Ls+i8WBY/HkMLlXipWJQjFGQp8c9ypIRPTaBueN2te4tvwxBamJgeA91GC+6icCheIUrE4QSFJElwHwPfkMDrSB4lnEcJYR8G4CwSQiNJrmL5m8HUQZezTmdKs/PtF5u7jxZXZRZbBaYDia86E152JRn3kV8v5JldlFvxKq3BSit6hfVRme3ZF4erL9bUarvjT3anZVacOie43g5ocNwus1kstTgbdpXcREgYJLWYLEXK+i9mcjYOqo/n71k1R7uVE1M19Pvy3cPPqe863ld0razWYMIcITVSIU7TKAo1ikKNIkcjz1Jx45CjAOQogL0eAB6FqZlRgp1AcCfkZtx7rcZ+uth8oshkocJ1pdpv6oPVdIn58jebvU7nw2GPoykP6nYQn0qScFPk4mytIl+J5SqkeWI2+W7Ln7EXAF2GCY7CuKv+0H4Qch2OngfLb0K1rMgfnCjpSQhtzkvNIYHHpIMez6M+V8ZumOA+ln0eDt1F868jWcfhrONI6mLIZrPTToMdOOUhXvBClrwZQx7LH632vtjctzlzOpwYzQ7cegd6he1wrFFj0NPeKKOx+FdLKcbLqWZ7OTbXBSYbaWYrCa9Hwp+3Bzyr83rcFvB0kvRyM8n4Lu/tXZ4JUGwOFZtd55isJ746yjCnZFve5FhSc0zOs03XUt5OJbz9HvS82f9xa+CTloAnrQGPh0gvjwosL0rsRpJMO6OMZshv+uJedce8GE96PZFmM5xhsVD0dq/CarXMeqHU5rjW+rzRhtliJ+52ua62ufhoQa20vKmwZX5zkTQ7ytqc8O8OaKMdWm+HN9hqvttDX602c03Wc0xOPpiclFmcfrQQdjvKZ7xkEx7SUdfbToe5EtOezFcr3+1OZz1OJtxZW36MJY+Robzw1vHdobCdRovBbOPmOKOmxBe1kU+/BD/+Gvy4NuxJT9zzOfLL+YTnM7HPFhOMNlKMDtJfzMT9WR/4uNL3b81hT0ZSXs5VmN8u+jCPQ69mPU/HPTn7YZzrWC6TzLqNO1jwWV/w2N7zmd/0Glx0b5lyap5w7J1zm1r3O7mIubslM2jpNFrq2WXcMYV0cB67shuxfxx1RiHtnwRQzsKur0mUq4i986CTq2AeP/38Nn75JIgPFzJ42TtXpGN6NCDIumamDG4FdG/4TJ4GTR4HCYSZHJB8yY7lC1JFkmyRNPuanUDjJ+F4LiROnTwOnD0LXaSETB0GXjJj2CBZKF5FEKUMVyByBaJSY0QqAv+Vx8b1aClEIMA5XFwoRBRKVCYnujF+rQ64zs+qHxioHiyoq6n4Pb1BjBDiT/VJC90uQkS1dZk7DNftCrofRrd/EBARAyfR0E2gV+BRnXCCoDKZHNHfr/5/Bt/f30ZECHUriD7uR7z5v9Kw9BciIcHXDQz9Z3YAEAhEv6EGYUMkQqcKGMRkWJ+30M0YXVOFQRiHYaGOF0LQAwGd9G0IcIAQRKQCdd8O0K84sJCYNAAIEl1+oH63gPXyhs6YSyw6+oYlQuog5hyXy4dgIRcWCnb34Nk5ASDkMgYYlDDmVQT/PoFzn3J3Hky/iuQzkmBuqoCXDvHIID8VhtNBDUlGbwAAIABJREFUKEkozoBFGQxe9B0nSiDKVspKZNh7GCIj4mKpsBhkpgjoURJ6FPsgELwMVopSlNIU8DqMdxrCOw1iHwbe7wbS90P5lCjGTqT4PkFIj4IvQ4U3EeBpsOA0gj7te9Pryh52Q6Y9kS5H/LudvM1eVGdD+ey0XWK3U2xO+WQpbnFUdbuAjY7sOjuoxZHZ5ECptjn6ZElvcOa3ul5V29Nq7YWtTuIO57tvdmsfLVZqbW9WfET0KBRO1cry/0NVcsJr7z6ZrN5eyNndvuY2S7hZzR01yQU9fYOtc/ON2zuVAgYZB1I1imKN/J1Gnq2RZwmoScytMOQmXHwezNn1x+9J/P0Q2rw/pc9ts9Z+v87xpMmOPegjnA657XDeqLSfKbVcrLLabHU6GHTbH3U5m/OiH4fBjARclKGQZos5ZBE7RcROpu0GXy16wUdBEkqkkh+jAmJUtAgtJ1rNjBIf+XOXvWkzHgg1QgkkQqfhp0MeB92u3LNI3lXk9bofbT8EAZIV4jTpTQxrwoM17AZMeUHTvswhF1qfD63d7bTGbq/Kkd7h9o8VH8WAi6TJ/vaT3WGh+VmR6X6++X6h7V6B7UGB3XWJw26u/XLi68GwP6eijZeSzVr9n1a5/1Hr9WiH/OY402Qk0mgp/sVl9pvzLBNKjsVtgRkl2+Qmz4RWYHJX8PamwPQo8+1Gmul43NuB6LdDseZtEaYDMcarOZZzaW/6Y160hD7viHo5k2a2mWO6X+K4XGQzkPxyLOVVT/yrsRzzk3rH8wbb4xrrqzrby1qviy/Op+WWlI9WxyWWd5XWaKujrN1J2eGkbLFXNNkpGu3YlZaLWa8P35vdlJvTqm2hXifpXqiYGgdvBl+12e/WWq1Umk2Xm0xXmG4OuDDPwumH4fUTX80bFqqrEpe+mk59Npt4ZzKe+Xog8cVgotFQklFfglFXzLOhxOc7Ra9PCoyPsl7upr3YTTPaTjVaSvxzMubZQOTTar8/ukhP1vJeUVodbk4iTlb9V4edT3fCbi9T764yrk9jt6d9R+stZ/vsVxfdVze959c8J5fdO6cc64YcRpd9pjcCe+d9Rld957YC+xe9O+dcp9YDLyipe4fhO4cBlxdJFErsKSXq8jrhgBLEZJKZrIy5Q3/KfRIbyJk5Dlk4DeUJ8hR4OQgXDG2FdGx4T5wFX7ESmVDyHT+BDiTxBOlcQdopI3btInzrKmpsL6Bn03uZEjVzHHLPS1Eq3qkUeaAgkw0uSRCZdG1T0dSEi0SoUiVFf1XjSaVSTC5HcBztH1C4uCBublhjowzFcI3WoDbL5DL96kC0c+vNryhGbABE+TaqFxJ0EQ0i443hBFcKIcrA9QxaVK9C6yKE2K+2V2LM6InrMolEKpPL9Tcr4gimq9szvBLG3N8yfZihRum3vIWUuIDp0YqYRvPPiNu/7RZErBqGCbSGQZbQg8F5EATzAQiEBYTRlvgtBAu4fACEIK5OTAb0kW/iJCXQH4gMeQsukbf4tQ2AEAgKQBDm6WJ9um8KGnjpxBAC9e1JIASCkI5nrlfFDeK5vhQWIMLneiQJKJRKuQgmurrG/HxRcjp4f8LnVLCvw2knQayrKJidJmCnCjmpvPs4+mUo4yqUdRfGY8eLBAVCUQGKFkMCMgcg3XEib9kxQlGuUlYuwz7I0VIJlA0yYrg34RCNRNsJ4F2EoNx49lEQc98fuAjDoUQJK+Zu05+67ss9CxMzEmWCdCE7CbgiMfb8Wdv+d/Nedwv+koNQdNFbteajWPJRTHnKh5wVfY5ovwev2RnrcVP2u2iH3NRDbrxOp7sGO6jHmdnhcNtoe/LFltroIez2EPW43DY48jucsWE3ZNCV1u66UeewP+B9u+EvYibK0RKNrPg/FUU/5GUH5+/q5+uTF7bXb/uYd0WrCwWHe5XjUw3Dky39w3XUs3c/lMUPyncaeb5GliMXpckEZLUoUcMjCc6DGUtet+O+243OW/W28LwnvuCjWvFB5zxpvW78YU/plBerz3WvwX6twW67zfGg33l/wOVg1O1kxvN2J0jATORckmh7QfT9UMqs18267+16IHQajjIjJbRwjBGhgWNVHJL8NgS7ChLt+0vOQhQckowRKbqKoEz4no370/fCOJQoHEpRIxlqNEMlTsPv48GdsOt+l+MW581qm7thD9mKLz7hzul0Pmt2fdgI0s754L2uSLuLqNEB/mYjrLUTNXsBtV4H+ZYXJQ7779zmkkxGo4xmY1/tZ5gtJbxp8X9a6/Woxf9pW8CTrx6Pajwftfg/aQt4Mhj2bDnx9X7am83kl9PRRj3Bz7qDn/WGPOsKed4aZNQSZNQR9qo15EVXxMuxFIu5DJP5lNfzKa+H416tZJmOJbzqjXk5mm46kvp2LfvNes6b3oSXY9kms0Vmu9U21DZn8ZAXOuwJNNjDjfaiJntBg4Oiw1ne7gzU2vK/2Qq+2cgabMGv1itZr4/KLDjf7aVL3vfnuUXzM9FTK4Mrdeud/iufTFcqzDfq7fc6nY9m/Y6PcgP7ex2qh9+XJn5Pe/Et+smXkCc1oU/qw558C3pUG/K4lfTnZOrLmVSjhXSjvQ9vKF8sLqssjj683c83Pih8fVLy9rzc5Oyj2XbR66NPpjetduejnqdbQed74YcrAcfrQVcnKVen6RenKWdHSYcb0XsrEStT3pO9DrNDTitrXjPLnrWD9hVdNhU9NgNzfksb4Z1Tnq1T7jMboafnabSbnL2jmOl1/3NKKpNWSL3JPjqLP7mIWj0I3DyJnj8OObuPZ/Eztq9it69jJdJiqbQYR4o5QG7Hql/bpk/flt/EQdAxM+aSE7dJjZg8Ddq+i1q5Cp87D504Dp4+C164CFu9jIJF2TK8QCbLF0nIx9RYpmhP2T0gM36NNTeLYQGu1UrkCl3umgDNqrX48TleWyuPiceePZNlZUoYTEyp0l+WULlcIZHo2r8NtCjsd0ATjhMmJcLPaqgHJ45OBGaDgMUSX0efldOtDr9WkN99sTK5rrhJDylBdM2yOLEeGcQSIjxoyFvojmaorovp19eR/CJQYSj2X6SX/0X/IIYN0TzBb/E3oVAEgjAECQw3KP39ByTyECKRmBgSXL5O8NCtIIS4rW9RFQhFOpMSHzDwOQjsBzGuCMD4r4SE/pX/awX5VbP6O56EWG4M1X6wQIe34vH4sFDEAQAx9VZKTpW9MuYPTnB5vSJeqohHFvHIqDBbLS9TYsW4uJB7R2JdRzAuQti3YXx6opCfj0hKFLKvStk3SJDG5MdcMiJuGCRYkI5I82FhLiopAmgxIn4ScBN9v+uHQokqLJV/GX696HW37iOiR6uwVBRIAm4iafuB/Ksw/l0UAqULGPH0oyD+ZTjKi5OLknB+ovA4Un0Zim/6oyu+6LyvYsYdXfBAlwKVS77KJS/Vqp9ixZc96ETvcxGMurG6He+7nZjDASfNflC/m3TYjdHmJOh3lQy5cTocTxtdN+tcdjqcT8bdqJuBCJyrlpeqZCUaRekDXgTfxU+t5SbO7ExQZzBhAeM67/K0oLO//mtD1/hEM4fxVSIo/XdN0Q918YOqSKvI0uDpWlmaXJTEP44Ubwcha97Ymt/Dtv+PTf+/bwU8bPnBc76ipSBsO0R+HoKeh8DHQYKTIN62392i71Gf2+GQ/8VyGOcqmbYfejrlfjblSZn1Yh2HSrnx7N3A20WPuw1flBOl4kUq6BFqMEbDI2GXgYKjEBxIRhnRCkGiQkKGqNGMfRLnPA4Dk5WSDIU4TYVmqvEslJfMXAxkTAecdDpSupwYAy6qFW/Nohdv0FM87aNc8lLP+ypGPbEeZ0Gbs6jVUT3gLmrxPPnguJpttZJqspFmspdlRskyOyK/mYl+tZxoepBqMh5p1Oz7pMHrby3+T5t9n9R4Pi7zss/xS2wING32/V+1Xo+qPR9Ve/xR7fmo2vPPukCLGo8ntd5Pvoe87Ah/ORxvNkd+u5dtdvneZjrxdW/Ui+aQ500hzwfJZpslThflVtv5b4eTXvXEvehONJ57b86a8ED2/MUHkccV1oxqG1Wni7LDWd3lDDbaH5aYH5eYw412yjYnvNnhttSUO+yiuIvbv6qIntohd/ZVfP/0omUttHVgqCOvszOra+zT+HrJ8GZJVO9YaNXXhQ7vxUqThrgnFcGPPvv8rczj30pc/+W9y1/fu/y1zPN/Vfk/+hrwR5X3v1YF/G0s3/jom9Vlow2l3prSaHPd6XjT5UBts7tpsbvscTpd9jvcCD7cCDveiT09JJ8cJJwcJJ4cpJwd51xTCm8uCi7Pck4PUo92E453447343Z3IttGHEvaLMvbrZqHXL8Pu1V1237psa8dcOmZ8ptZC55YDaoecZ5eD6de5d5e5xwcxx2exizshDVPeTROuS+ehl2wknZv4pbPogC46JadtkGJ2L0ktS15Ny55TZ+Hdqz5da77bVxHnLCitumRB6yYA1bMISt2hx6zcB0+sO/fve07dxy8cxVJ5cazoBQqN2GDFs++X5Sl5chfGkvDw5GtLSWfLxWKZHKFRILIZCoEwSDx3R1/BhacKqu/4c+N0PBwCZ0hU6l0xEDJrwojnb6N/Hocy+UKiVSiPxzpK4wQQhXXoTikCErwwzEcF4klOC5DEAzHdZcxvXZNtFwQniiZAVqu2wn07CliMOiNuTofMLGC6Or/dOoFLtb/2MRXVigUEomuJ0ouV/xXRsXPnz//AhACsl4VEOpTcr/RogT8395juFAZRGkYFhpEaR2BQw8SN5idDKE//eFI8EuU1oU8+JBAqI9860IVhvQGsYIYstwGKV4gEBHflA9CgL4YXJcxFIqAgyO0pkZm8hb/4zFc+Y12OX21SbreDLndjeBdJwg5qTxaIvUwiHoQcHsQANzHgfQ41nUY4zT0etufz4wWi3IUWBWKFMPCTAYv8ZJOAgS5WuVXsaQIRd4r8HKVvETMSRKxolVYKgonYXAy7yKOcxoBXpGYxxFiXqpaniXlxPKvI4A7EnSfANPjAGq0kJWokWVrsXTsPkrOiVYzY7GjMGwvVHUUq9gMRNZ9xEeRgjVf0Za//DJMfh6IbPqK1335Ux7guAtz2I014gWPumFT7qIJX0aHq3jYHRjyko578ga8r3u8DvucTybdLxa9WRexMmmREn+PSwoU6AeNvFR4Hz+zmh0zsdt2soqgX/+hLDs9+zI22bS20tTU0jI7XycVVuCSKjn66UH1Xqso0ijy5eJMMS9NIUrRsmI0l+Hqs2D1ebj2Jk57F/PAT9FAKRpRqgbL0spztGiGRpSsAZOUTBJt0fty0ptzQeJT489mvS4X/IHrODErBYOSZGA8d8uHu+0juQtXwjHCs0ARJVgJRKuhGBUrgrfnxzqOUErSJZw4/kUEyo9HwSTWWRR4GwPT4riUcCGDjMHpSmk2wsoAt8Ilc+7CGV/OmBe+5iOe9TxotN+sdTzvdMaXvP6+6f+w6qdaCsWng0RDXidVztMpb8bi36ymmx7mmNOK7WlFVmfpJpfZFrd5low8c3q+5Wx+1ECc/WWOGTXbuCkqIN63uDEssDvk1Tjp5UCYUZ3Xoy9uj2q8jL66Pfni/McX57/VeP75PcKyMeBpR/Cfi2kW29kWu1lmK2lmCylmfTGvJtOsR1PMTz+YSxttJQ22vK82h0WmoymvuxNfLZSbr36x3upwP+1w2y0y49Q4KFsdFB1OSIfj7RcrZpUV3uqg7HHRTrn+55ILh5I9cNIXNL5d2tW03+exWm/dU+H6qa4g9Fvrk+p+369Nll/a/1bZG1RSVVPotlRrst1qO/3u9WDq8974Z+0RT74HParx/rdPHv9S6vbXIqf/Wejy1yLXv+Y5/I8S/39rSP1zodpyr8fpdMbrbDXodCXwaNJ9b8Z7dyVkayV4czlydzNvaz1zeyN1dS1qbT1seTVwbS3i+CD7aD97fzd7dzttayN2ayN6a4O0vh42MO5U22tb22Nb1Wld1W3TPuTQN+LY3GP7rcv6c7vVp3brD53WtSMuPdOBwwshG0exO0ekzYOI9b2IqfXggQ3/6ZPgng3v4Z0ABjdXjpVeMpIvmcmrZ1Ffp92H9oMXbiLmLsNGDoMmjoIWLkJ3mKQ9dvQeO3qbQera8Wvd9B49CbzhJC6eBU8c+a9SQo/psatXAXv3OVzmqry1Xe3igf9pJPP1lV1eieVqHNdIJYBUMktlpV8wYmFJMSo/wPqH5b7+yNaWlAAu6Z7j+mo8FMP0TXziX7wpohpP+Rv+VkbgaVECfIvpVHF9TkKPKcQwBEGJAYPojVIK3QVMZ8RCdMBaxEAvR3VTRG5gmxNKO5HII0xWKNHF9BtlRCzVzRgMx+Vy+X91WhhIroT3icvjE2V2RL4BFujasEH9LcjwODYUrBKADVAHi4V0KwgIQpBABwHUGXNBWC+hG7YB3R0J1EW+CVAHYXYCQFgfpID1Xd86lq3B4KtHHwJ8gRDWAWsFPD4MwRIuKBb0j6Gu3ohnEFRVTz8aP50L3x+yOZlyvVrwpMx6nM55nMy4n855XK37XSx7ny/73GwHXG36UlZ8bvdC2JckPj1WCGdKxHk4mvVDlv8PPBcWZMKifEiYBQmz1cpvKqwcBRNl4mQJNw68jUWgNAWSwz4lXS17s8/CEYiMizNwOEXISgRoJAkvmXcVI2InQbREFMzTyN4rWVFKabJSkKxkRquuQ1WXQTglErsjQScR2GWo9DIUPvAXHgRiV9HKqwh0119+ECBe8+LMeysp4ZqbMPlBALbkJZxwB0bdHtZ9wXFvSqfzQaf92aT7zYYfdTeQdREFMxPl0neYuECJlyixEv511OZqHHl8tfFkW6Wo+6ku/qkqPTv+1jfatLza0trRNT3TurHZLICqtYqK/3goVSAFmDBLjedoFDkaRa4Gz9VguRpFkUb5Tqsq0SpLtcpSjaJUqyzVKvI18iytokSDFaj4MdB5EHAdBd5EXK36Mk/DFEgawk9GePE4GA8eBaJMklKUKKGFC04DcUaEkh+lhmO0wljxbRh9M5C+E3i97HU46Hw65nq/E8g6CYNo0bS9oINR56NJn7vdCBTOFTDI0tv4v9NiHygxmv0IeMV3r9Fu8bPVQasXddATnvUAp7x5k97yNR/xnN9JvcNMkdXee0dmiR2j1JpRbg99tIY+WrE+WPPLHTkl9hcZb/fIJk2VjS1fG+/zTNgFb1bzwr/F54zGuC6kBi9nRe6nm/cE/9nga9Qb8rbTz6jW7dEX579Vu/7x1fNxg9+z1qBn/VGvFpLfHOVazJGtZtIsdnLermaZT6ZbHxdb8mtsZS32shZ7WYsDv9pmPeftcNKr9hijoWyT64Xg2wFP3qAXvhgEdjqDnc74op9qNVC77PtwHM66L52+aP6wvpq6tDbUlzxW8Lot/s+m6Ged6S8GSk27y8w6ik2bC9/W5b6uTn1Vm/q8MdOoPsd4qMp8ptJk5p3xdM6LqfTns+TnM/FPRyIfdQb/7ZvPv1Z6/LXC/a+V7n+t8vnXmqhHn6IeNRS9mul1Wp3yXV+KWp0NWZwKWFmMWV1OWViIm59NXFmKW1+JXl2KWZoPHR73GBr1WlgIW5gPGRr1GBhwGxlwG+xz6Wq37Wyzbm+27Oq0HRl37elzaG+x6my26uuwGx1yGhtzm5zy6R91K262SP9qklBpEvnxTX6XfeeK38RucNe89/CK39CGf+O8R+282/YVic3PFokLaZzU2aOQ4d2AL9Pu74dcmjd8Gla9qibdPo64Vo67dW37j50Gz16HLd6FjZwFjV8Ezd2EMmHyPZg8fxVyxoo9osXOnQWf0MMvuclUYBq4PZG2t+Hf2wXXt3INLpYcMLlf92/CVs9C7tiJiDhLIn0PC9ellGupRCrXh58NAjKKolIEIfh9OoOTVEok44g9QweIxWQoIW+gmIE6pc9b6H1NCPKrnfu3ZguZXEEIG1IExXGd3C1FEFzf6/crZydBDB4tfQEUasAjYjgu1sFupYSYQSTPdar4f7ni+y8ABIG/6cOwoY0O0Hcf6WmyBCgQ+i0VYTApcYnLEgjpVBAI0l2E9GV2PH0Zhg48Dgv1uWshUXfxqyfjN+cusVuA+gsY8Tad8vFb3gKUSKVz84KqKoDF44FSoVgIw3SJhCG8W0VO+sTsaaFoErzLYR76sE5C6QchrKNQ2pY/Zc7zbNrjbMb9bNbtfM6Tth/KoYSyKRGsi0jqfjjrMl7Iiv53jPwfsoIb7ree65GvlLkTeimNFU7nxoOCTKEoBxHnYsIMASsRvIuHmYkKPE+jLJTwUi+XfVhn4bgwExdlKLBsTJTNu4vl38Up0fdaZTEKpUuBdBX2QS3MVmO5KjRdiaSrJKlKKF4BxymkacL7GAWPhN6Hszf9BKfBgqNQcN1bdhrycBelPA1UcmK1yjQFmiE5I8ErQfRht/t+p4f9AGTdmzboRB90vZ/wvFj2vt0PZl9E35+Eg7RkGfJOJS/Vqj7KpO85lPCt1div84PfD1ZGqEvNV2ubnKn//Y+G+9vauub2L3UdnT1dvYOduwfNdEbtD/UXrfKTRl6iUZRrlZ+1ykqt6otW+e1BVf2grNL/9otWWa6R56nlhQ+qz1J+pug2AeXEC2jh/IsQxnEIRIsBLiI4R0Gcw0ApJ04uTFShZJUkWUINx9jRGjRZiybLABLn3A+mhkKXIczdIP5lFP8y8n478GLWk7YRwLuIvloPOJr0OlvwvtsLQ8AMATNJheep5AUyThJ2Ei5e9WOMu131u171OvMm3Dnj7jsNzvOfba56nC/bHPh9btTvnvfVLkClFeezzVWp82WhJf+jreSLtbDCml9mfZFtuk82HqsoCv2+efPeA31njJWYACW2Y+nJJdGfPkS9H4l6Oxj6rD/g0UTYm77A1yNBRi1ej5s8Htd5PfsebNwe8qIt6NlsgvFmuukq2XQ++fVE4uve2Fe9sUYDCcZT6WbXFVbSFnuw3vb2o7m82Y5ZYbmS9aY74cVCjSPnJBblpCGiXPFBJLwXjoFpalEqAmZ+PxgrW9vK31xr3WzeHQ/szzTqjH32nfSsPvJpTfjT5rhnDUlGNQl/1sY/60j9s4P8rKvgRW/pm873xl9T//yWaTRdZzVZYTqU+2KA/Gwo8elI7JOhmCfDMY+HYx6PxD4ZiX86mfli7N3rloIXNelPmsredNfbzE2Hz04nzs/GLc4lLMylzEzHjo2GTE6GjI37TkwGzs6E9w/7NHTaDw37T0wEDw55jg77To/6jw949bW79LY5dTTYtNVbTY57D3Y6t1Wb9zTaTvS5Ls36zU+HLM3FDI/6Vn63+PjdrLDRjFxlEl9pEvfNrGDYvm7Jo2vRq2PO89OIU8Oa1yk9/oaZtHsdBQgyTmhxI3sBXes+ZSOuH8Zd2/f9OrZ8q6fcy4ac83qcCvudP0+59x0GDJ8Fte/6jlOCznhxF7z48fOAucuQhYvw0YPAxbPQvdvwkT2/7q3UI0YrWzgtkkxKgYo7evj8ic/sSdD0cRCVlQSAGSx+ikhcJJTsYbhaKkUxAimIEdVDCgRFEQzVSdwECUofd0AMCoFMZ8PVfdLXWadQXfMdgYHSoTuIXQH/PVJn4FkZfLHIbyEPPZ4EJ3KFxLfTRygwojMD09dvGEJ/ehgJoiuURVEcw9VqjUqt/s9/tkrvLzrvLAACIEg03xmqJgwXJ4LrB0ICwuwE6Iq1BTqFQFe0B0EQzNObaPV0P/B3xp/uWgUJCPVC54vVzyEC+AEShlr97gLoBRUQEoC/1VfoFBEeAAhFgt09xM5OEhEjBNhCeIZ+XcajF6OiWo2qUa2pUiuLNXjug6L4h6b8QfVejefJJZlSfqqIlShkxgHX0ZyzCPA6HGGTJIwICSdFiX3k08gCIH/lfoC0vRWwsZe3ukua3/5vPXzvmcvZq48sXoJYnCkQpPEhskRcgIvLETgXpMfKpJkaRaEKzxexktlnEcBNHCrMUskLtcoyufQ9QE+GOMkq+acHdZ1G/lWrqHlQN2qVNRp5mUZeopGXqOWFalmeWlYkF6XJuSQFmKAEEhSsaNF5EHwajDKiteJELRwnYsQyDsN553Hs7di76QDmnBdvyRfZDf1BiVIfhnAmPa/63U7GXLk3sSp5iQTO4VLjeLdJmKhQjrzTyEtlaAmPGkvZieycLauaacib6s2eXizd3wOB73zWt8OjptmF1v7R9qvr9u29Dhar8e/aWq2qVqtq+oem8T+0Df/QNGpVzVpVs1bZ+KCqf1A1PKgaHlR1WuUnFV6okpeiYD5wQxbcx0g5ScANSchOFtLj7zd82fshvKMwxm6glBP7oMhQixIUQKwKSVFJkzFOjOA6ErgOEjFi7zcDxPcxWnn2gzpHiaRLmLEIJw64SuBeJ4o5yVIgRchM4l3HYlCaCs1WY3kQNZZ7GoFTSf+ghv+4CBWt+1D73U6+O1A63G/7PU/aPDarbLAJL3TUG+lxk7Q7CJud6V/d94tsbkqcxFXWgk+W/HJH4LOroNz6/qNLXW1NSeOgd8tY2PfBlqba8Q953eS47qTQvijbMn+/TJ/4L172vd6PtmLezIYb1br+Uev+pN7/Vb2/0Tfvx41+T+t8nzaEmjaGmTcGGnVEvOiMftET86I3+kV/3MvlnLeHH8wOikxFdXbyZntpvc35B7Ph5FfDBebb3Z7AVYJSmC0C04+vo86vUouWp1IXd+Yv66/Woza/WUxnv17NfbNd+Ho5+9VyrvFw8p/fo5/WRDz+Evnoc/gfDbGPuzIeDZY/Ha15Ofj1Rfdn47aSNx3FRrWp/1af9C9fwv5bfdRfu1OfDWYYDaU960v5117yvw5kPu4vfDn53WZ+2HGg0eRL/t/qS5+PDfuOj4aNDoUPDoSOjoQODgT19vo2NFrWVD9varHs7POoa7WpbbFsbXfo6/caHgzq6/Lt7vQc6g+G1S9MAAAgAElEQVQaGfIf6vccHwkc7g0Y6fcb7PUYGfScGPObGg+cHA0Z7Pfp6nWt/m75ufH1t/bX9X3Wn9qtilus0r+aJtSYF446Nq15VU+7lQ86Vs+5bt6QeEDGPjWGworni9KZAPmamdC14vdu2KVu1WvmInTxImzsIHhoP7B23jO31/HzlHv9unfFgvv3Te+Zi9A9Jqllx3PoMHCHGbNNi+7b8und8F48D1k599k+84TAmGP6Z9LyYP5izdxpKhd+xxfEXjGj925IVFY8IkoTiT+KJRcKxQNhUZWiOKZSIxhu4JCjKGaolNATOHCJRIqhOg+rjh+OoiiK47hMIkUVSqVhM0BQXMcgQVBcf+DCsV95QJ1L6leo8BcGSlcKi8sMq4ze4vV76uKXw4rgzhrGhkKu1IX1JFIpgmo0mn9uYPyFuBcRKgIECXSPdVD3OObq4bIGKxQAQoD+fGTISRiq8QxJ7N8Ig7+AtQZQhwE2pVMvAIgHAL+r4gZD7W9xEIFBHidQtUR9N08kFqenY1a26MG6RjOpRD9IwDQxmKHCyx6UVXK0VKOo0yiqcfS9Sl79oGp8UNY9qGofVHU/1F+18hIVmqfC81RopkJCRvhxUh75h6buf6tr1qjdmUsHBTtdpYd1Uxdlx3eZQyefI2bX/KbPD5j1YnEpDKcCYIpYWKBR1snR9zJxmgJ7p5IXqOUFcmmWgB4NUkkonKHACtTyj1pVhVpejoiyMWn5g6rjh7r9QdX2oOp4ULVqVY1aZZNW1aBRNmqUjVrVN63iswopUqH5aixDCcQpoVgxJwYXJQoY0Xc7gacz3oyD0Ks5H8qQh2DbT3EZgp6FCXZDVVQSsBFwPe5+1Ol00OV8txsmBrMkUKYcLQIZqSAjUQSkSeAcITdFDGUhUC7KTxbfk8CLiKPDjMylhbSN83u4/9813yTCWgFUt7bWvr7ezuVUa5X1/9C0/F3TegVOTFHXLvhTD+q2H+oWhaxWraz7oWp5UDVrlV9VslKt6iMK5/OuYxnHYff7QeBtHAqmokAqeBUpYcYjrBSEmwxcRVGXffnnYXI44UGehnHipDQSyohC7mNk3BgxK+5q0Zu25S9kxikkaRpZpkKSxruOhe9TFEjOgzJTq8iSiVIF9Hi5KF2F5ihEmRCFBJyEie9jlFCGlhfzgxopP44AF3yAWW941ud2MPCq040/5M3p90bGPfExH2qTy81Xu9Niy+MiS06ZpbTKSlTlIPziwvlowy81FZZZTX8ll9Z/zqtpSP/USWqYnSyPn04wTw7MtvFq8vX8XO/vvR5ndUy22ot9Mxj4/KvL36qc/vbF7VGN95813k9rvJ82RTk2kZxqvJ82+D9rC38+GP9yjvymN+ZlS6TRYMLLKbLxJPnNapbJ6XtTsMaO/tlyhvyqM95oqtxqf9hvo8Njd8Z7jvL5vw8y1q5b7zf9e9NeLmUaH32wuPpoeVlufv3R7KzUZDLteWfCsz7yi7Ec4/akpy1JRrNtRVzaJsTZ59A3F4bTh5ocDpYa6GerrMsNOmV9qS2vM+NlJ/mPyVJb9uk0RNvaHMhsLfq39hqTlYU8gL8FcA52Nup6uvyPDpth6HxsPHlqpojHO95Yr12YK2Pebwz2xzU1e27vdfDB42vqzOBg3PBgPP1+8+Z6qa8ndmaqAOAfH+53drQFzs6853D2hIKLmekPLc1+k+P5MHR2dNrR1O6ytFHB5u1sbhcPjft9H7D/0m2T32SeVGtObrX+NOdaMuGc2+3QvOSzR4tevYycOAs+4cSxhGS2MGXhPPT9kEtOr+PwQfA6LXLlNmLuOnTwILBh2adhxad41LVq0aN1x3fwJGjoOODbotv3Dd/+09BlavTYUWjbWlTbUWfAyob/8sr7rUWryZtHfacvBi4i5jZjlg+Ktsc3b7JonAwat5zK+ULjfxSIv0qxIwzDEKVGPjcv+/hRDgASuRyX/ZaSM+wEBIcckxFiskGBMHRmEExAHfhWrotqS/VeW932oN9IcJkBqy5F9chCFCW2EL0qjqAyuaG+AsFwnKBNISgq0/foEesI4QM2sHKJIScx7EP/FFLw58+ff+Hrj0gGcobefSTgA6BQKCae3YadQD85dK15AoGIzyPauUF9TkIHrDWE8gz9rHpV3NBL8esIRvyRQPAbh1ygA9YSUwcEdDBawyyBYAGHD8BsDu7phb1/JxbPKrB3WkXlD833v2tafqhbtKpmjaJBq2zRKpvlaIUCr9YqW+T4VwytUMhqtarvGkWDRlH/oG7QKhu0ygatolaFf/67qoolGA6av208HFYAJJTtC7KDePxwgB92ckcuXx8ymaE8n7yKWd5gQh0q7LMC/YAIC2YWKicnyoS8nAdlHgqnwoxYAZ0kE2co8XxE8k6taNKqGrXKOpWsSqtsfFAR06L9QdX6oG59UHc8qDu0qnatqkWrataqmzSqarW8RCbOwgWJSkm6mJtysxNwvuR1txcuuI9TiuIQdpTgJgw4DAV3AnjrgazlQPwyBKGEyq/DJSch5yPulDkf+kkU9yYGgXNE/DTOTRTITEQEuRIwBxUWquVlD6pPanmZTFIkYSWw7lIHjwf9l68CV86mqctXvKHlvbabuzqhsJLL/3LDH6o83M9aO6nd28xcPa08PIAkXSpZpUZR+6D6/qBq1ig+yqV5SqwYvEu5WvO63Qng38awLiKY59FsCgm4iAIpUYydIPZxOPs47Gzc7WTY5X7Ln30YDJ1H4PxENZqGMGLhixAUSIJuYzmnoZwzkkyUKuXHs8/C+LcJCJSmlhWq8QJUkATRY+TiTJkoi3edyLsIFd6EA6cRGERWy3NVSJoCJuPsRBU9XHUTId4NpY14AXPe/FlvwbIvNOFGa3G/a/dnN3uw6jxOSm3nUs1PS1yZFfbcKluoxgGosGWXWsDFxvC7lxuJL76HGadnF/o0LA3m+I+kurWlhOb7J3wMTF5P9qJlmVLTTfYT3o6GPP/i8ke16x/V7o+/uj3+6vaoxuNZjcezao8nNd7PGwP/7Ig0miYb7xearGS9mSQbTyS/mkh+ORD3oif25WiS8WGRKavKmlJqvppjMpdjOkx+tVVnM3NW9N/HaSuU7/fTIaNk08n019RKG2qF9Urem5nMV71Jz2dzjZcKXi8WvJ7LfzWb/2Iq3+Rue8Lw/7NExG+tiby/Ozb8F41CPlofUkL6v/rrfYknxMVRX0P5HwMdYSIBk3jPv//Hv88tfDo87v/58+fkTPb6ZuPPnz9vbzZvrpd+/vw5O/Ph9GT4f/+n7vlyQZkdHMxWqxU/f/6cnMheXKj6+fPn9fV6VYXLxnoH8Z69nf76Wp+pqfc/f/6U4ZKR4fSLi9mfP3+eHLdPT4XOzYUOTXm1jrl87LBOqTGPrbXIGXb4MOXyecG9Y8unZdmzet599DRo8TZ87S5y4DAwt98pp8+xdd1v9jKs79B/+Cyodc23adlnlBJaPe/1acqtfcevZdOnc9uneiPTe3z8fw7t/9+jJ//PyMn/O3RhMbJDniiJGO9KGm/LW/rcspX0eTnt6867z+uFKXOdZpPHRtOnj6cu/5i4CJpZ85xdj1k+TF5lbQLI38dHcKMXyox0XCCQKtW4UkU4Yg0XIbFEihkOPnqpg2BPGaixhG6B4bhYIiGWBsL8iuv7XwlAIYISSoPOFyuRSImlgUAZYhhmQNWKJRK98qGLZUikeiMWquvOM4wHYvxIpIhcoWsP1L1BJvvx48c/My2ISB2gPxzpDK8CEd/Qzv37hgELiBJvHfxVjxc0UJ5+3wkMowKCdcBawyIi0KsaOk3iV97C8HVEfOLVwBEBYUKEh3XwcwGPD8AIKtzaQq2tBd1dPF4v5z6SQ4sGWWSpoECBVaBIKYaUSsRFQmGRUFgolbxHpR8EwlxE+hFFPkmQUoG4EBLkSSUfUfQLhn2Vy+rEkhKFpCBpe9V/aVUAZoq5yexr0v1FIIMWzuFGURlhNG7awm1B90nZp52RuFXKGbtPKytv62vML2vemk2h7sUI+AWYOEcCJCFgohLNkUqy+fx4kTBHIa/Uqrs0ymYZVqFWNP5QtTyovj8Qr+rOB3XHg7pNq2rR/VLWqvAPMqRACKTdn5Au1wPuDsPF/BQFkqHByBppAsqL5p4F07f9+YchnO1QxqKv8CBIwyD9YEf/4EZjNBJCj4VpsZybKIiRgQo+SMBcATsFZCTxqIl8Wjr/jizkpOPiQgXyHmKmsM5DROxsuqRzgdrdezieubr7ZpaSuHpYuLJnMXHhPkeZvBi743/hQeV33Irqg1nS8tkN0KbBC1Xybz/ULQ+qbxpFhUZRJeFnci4iBKxE7k00dSeQsux7veV/txrC3QtjbIZczAScjLkdDzofDzqfjrrRt4JxOEUGJ8vgZCE1kr7ieb/mQ9/yZx2GwPeJMnEqBidCNJKAlSIC0wBWAsCKZV1FSvlkNZYr5aWyz2Pg+1j4JkLKSsCgJBRMkPDiZOJUKZSCsKLl7Cj8/2PtvZ4aS9Bs3xNx/okb9+G4e+fOdPf01Ex3V2VVpQeSxFuBcEJ4J7z3JC7xnsR7770VHoRAAiEv5KW9t7zZsggysyp1HySomhPnaXoiCIIHheBF++P71lq/xY6R4dFaIlqBC2KvBJDH/Kj9fow+BDjkox31lfQFMOo99nJeY3NfCZud5e2u9Op3Kyk/ryT/NB33rC/8L/1h/9KL+ltA/WxXe4ew5vVN6ftPsRkFqMqa6OLLTA9e7k+M7FfkXCdS+gti2ov16B+mQ/9tO+b7k8RnR/E/LEb92B74Q5P/XzqQfxmN+f6k6DWtzlnS6S5rd5G2ukDN77h1TvjiV+dFL8nlb0Rt71nN768rHWj1TpRRVxw5JX33dAo3Il4NPP3gsJX/El/xdjP/+XLmT4NJf9so/Pmy5vVO8c+zWT8Mp/z1U8w/t8f+hbo/8+uv1vWe3IO5zs9fft1cHKTd4CwW88ZKDf50wGq1HmLbP+b868JYru0zz2ScNNS6b282/fL1K4Wyv7xUabVamazD6+tlq9U6NZ2ztd3y5ctnInHjkrD89cvnla0WSMrW65UTk5lKpVgLy7d3++QKodVqPTwcWlyu+fLl4fp6rbbGEXc2YfsVZPJeQ73n3Ey+1Wr9+vXr0kopDjf87ddfL/A9a8vRW1uRU8v+ExsBy/vBvQveuT1OmUPOeVPupfPuw6cBc5fIljXv8lnPnqOAMUJQ045f/qR767b/7FXYPAnVtRfQvYccPw1pXfMdOQtZpKDqVnw+Lnl3Yb0b95NdlnE/jZ/9tzHyfx2X/MMUM2h+Pm+xZHDLa58UQ+JgNvHBk4e+/dseWGowQxhF5CR3npYWrecWrudWbKd+Okhs30/v2M9bJVfxpOUq1bG+b1T7ww9wRrqezoAZTJVMpoafoFIarW2rMBrteQvVUyzDXqltEx50Or3iKW9hUy8e+VS2H9S/q4PVGQxKpfLJiGVfQdTqp7yFTd54nFWwbXjYOjNsK4ht/OgeV5lHXrrdx/VU3PQfvETZ1GObePD4OP53oQfAjoGyyRVPmTvgt/HwmLqwowAlNgIHYKuasKfkZPKnzownHAgA2mmAtt3iCXz7FNi2tXPb/rwnYUNk99cCoEQqkEil2zu6d87yuWmxqEd4GwnwElTSHFhVCAGpQmG8SBQrEMaKRQkqVZ5OW6FWFqpUZUZ9552xz2zogeEmSJbHESUx+QlsQRJPnCQG45VgdODOSvb5ymd1qlKaKaBGUo8DWNfhYmESX5BA5cYIxElCcaJSnjdI6PZeuZmiba1ge4enPkn5RZTT1Jr6Fjy+5k6fb4ILTXChXlsnleSJxbFqdb7Z+OnePG7Utxh0NXfGzgdz14Opy2JsvzP12taLe/PQvXnIYuq3mDoNcCUIJDOvUbRzpFyUrFNmmfV5JnW2TpIgoUewjpG03YDbkyDOWTB1K+Byxpe87Ce9DjeBiXoIowUwEmYMxIoTs+KFtFhYWXxnrIEVpQpRBnCbyLmOphwHU44DqSdBnKtojbTIBH80aKpN6kq1tIjDSKbR0gjMMiyle/ByteFo/ZjeoJIVqKTZAC9BLsKoweyso7XIvZM7bZ31vvWLuevLXddnc6cRrldLcxVAqpgZz7kMh+hxPHw4eSuYsBhAXPDjHATDYIqCG397hKRtIiirfoKLSC2UISKGyxjRGjGGiQ3kHAWp2DEiQjjjCCm5jYflqUpJGshP5NHj6PjwmwMElxRtUOWqxOmMUxTjJJhNQNNOkFJuvEqYIL2NlvGSFOJ0ky5fK8/SqXKNkjQdP1Z2HX6z4INteHdY50jqcRGMe9B7PTRzIeZZX/2op7TL86TIgVLnxG52xua9vil9C9a/uyxyWEl9vp/zYiHhr7UJAci2jeG2mptW1FVt0nBqTnNcYV9sGiHTmZLrcJ3jxi1yIGe9pGa/ZOW8YOS8ZOW8YOe+ZGa/2Ij7qSPwL01+f2kL/MtQ3OuF7FfXja7a2VDLZqRlwd846gb3u6q73iva3inb33Ma3u0XvQSGPR6YMRJZce3hztDltIqCvu31JNU4EmscLyodrqscjsvfXtS+JtS9mcz4viL4j0WIf8xy++9pHv90sDL1zWodLg8Zbkg1m+8Ipzt0Mt5oMPR0Js7OFFmtVhxutqnB9/R4/Ndff/327Ve5QtTzKW5zve3r1y9nZ7Nt7UE6nZpC2SPf7Fit1smJnNXV1q9fvxCJ2xf41YfPD6sbHZCEDYDMqlpXEhkLgJy1rQGJVGC1Win0s/H52ofPlnPcfGHRc+LVxrdvv1qtVg7nuqraZXwiy/aU2T/qPsON//LLr2e4T0OT/v3TPn3zPi2LXn0bfsO7iOE9//Jx18Qup7JV96Y977HzgO5d38pZz5ol71asf/MB4sOSd/dhwNRlaPWCT92yb+8hcpsZOY5DNq77DuOCmjf9yuc8B468Utez/nHqJnu5qnwjtXq/ZuI8Y/0yfOoIOXEYdE6PovLiD0johbOg7k2/sWPkBS9WKEtVKNJPb8LG93zmjv2I7AhImgpK0lXKbK444YyVJtHemIan9a/f6L77F2NcgpbFMZgfjIY7tVoL6/QKLawzmuzqBQxrDbZ4nU6j0drMUSqj2fz5y2Odxm/Ks40f/sQKfCrVsJ+2nvIWj62xNqKtrZpJZVdBbGvNYxeTTbdQax75ItqnVcYWHLGr4vZiQe1/OM5t40Q9wppsEEAx+FRhJHxspHi6CNl9sZBEDPz2WBcIRU+cKNs4sVUh/S5GB0ASmUgMAvaKPZktk2HjpUPQI9HWPp9+u1zZPFGgjXsIgLaIn/3qBYAShUJyTZLVNYIH+6C4SyVNh5UFGnmxRJwl4MQIuFFcNlrEi1HJMxTyHKUiR60qUyuL1KoiWFOuUZfC2iqNplIqzxWCqbfCOABKVKsLHjTx8UeT0QcHRlWJWlEIsjHcGzT7CsWjxAGCVAY/5ZIVzRbGQ9J0JRSVfjL8hxkWkVWtklWqZE2HR00ldb2zy91GuNKsr9Brq3WaWq2qFgAwAJCgVlVaTMMW04BR3wJrK036untjm8XYaNI3WMwD9+ahe/OA2dCl0VQa9I0qdTGLGsa+joD4SVIBBriN10ApImYy/Qx1vYG4mPO+XvRlYRHQVaiaiVZTUYKDAOKCz+1JGPM4mHOOupj1upj3YV9GiplxEDdFKy+V8DOk/BSIncgnJ5J2Q4irPqQdxO1lNOcmRibKgfjZPEaiiJvCoUQxL5B8SohUkKCWFcCqYpUkCxCmiPkYOZgqBbLVkhyOqL7xDNdOOGFJp+8M/RZjv05WLWNEsPDBJCySuBnAI0QpuRjeOYq87kfbC+Dg0ApOolmbadFnmdTpADmeshHGPgnTgBkaIE0rSTNpswyKNAUrVkqJElxGMI+Cb3EoKS9BKcmWCJL5lFgmLph2FMQjxUq5GMZJ2NVWAP04RECOVggxBlUWLE3XQmlmuNyk/2jSFZv0FWbDR7O2Qgdk0NaDLofc2ZP+0kVfwzbCsheo30Io5n0NS4HmJT/jjLd2zPeiwfOw3JnWGgDUv+PXODI/utA/vufUOvBqHfezfm5OQ4XUjMX1HX8aGj5oypzPT29JKWhLyphMT9jIQe1nO41F/Xya/pxT8JZc4EzOc7rNe3Wb95KS9eI0+aep8L+1If7SEvCvg7Hfz+Q64gZ85bjgz4zIL4Swh4NAy7bf3bqvadnPtORt3kbc30Q8wAV04CNm42Cd0qVTJIt3Qil1jmflrxcyfp5J/WEp69lx5cuTqlft0d8V+P9jjvc/pDv/tyzPfzpYnvpmtbbkh3yqTLm7M9+c7zDIF2aTsbYksLslwWq1rqy119T6UKlHJpNeJhMZDNqu7oTFxbrPnx8IhPWZ6Q98PgWLHby4WLZarSMj6YtLjV+/fiESN/H4xc+fH+aWW8QASwywO3uT8YQtHH5zcq5RJhd9+/ZNb4SXNrot93dHR1PVVT4iIV2hgvQGWKEQZxQ8q2sP/2a1fvv2jcoiXpAO7h8s89s19QPvKnuc8rucSoZdG+Y9e7b9Bw8QjUte8W0OtntUJ9a/dw/Rsx/QfeBft+5TuepTtenTvO3XsObXuR04cxU2chE8R0Kt0FAT1yG9xwENq76Vc25DON/G8yK/pZOijaqeHY+2DZ+hPb8VQgiWjF4jhK9chh1RIi+Y0fuk8MnDwE+bvisk1AE7igViFMosHC1m8Tx07RJ1SovZJKJ2ryKu2Ql4BuqEmX0rOVJvbpgbOiRjI0IuFVICYilfA2uVCpVOKlVIpTqzWWk0GbRajVQK24IRGlgL65UqlZ5C0fD52vsHpUZrMBh/z6H6HSvQTgx8Inkof5e3sOnbT7uISq2x3ZR0er3Nxat5jILbI9+w7nez5BFYC8NPFi8tDH/5O0y0/8XuOJI8joSnSPaj2Ql45IeDECQG7NUUT6k96N/5YqWPeQvoaXL8HyCATzipRxXEZsy1rQ42W+2T8QmwLRagxNauIZHIALvEDdiMuZBMLpKrxRBTAZXJgBQ+K4ZFRnPoaDEvXsSL4zLRYm68SpYr4icJBZEyWY5CkSWVpshl6XJ5ilKZo1IVQ5JkgTiSL46QSNNUqmKrPi/hDBuO3dTLs2FViYyfBXKSQG7KLTGceRnKZETQeDGQNN+gb7yHc2vwvS/nGBRu74OuUiCo6Z3o2D3sPTzt5vObVIpypaJALs3VqKqU8lKRKA4EMApZsVnfZdA1KlUFanWJHq65N7XdGVvMxvY7Y6fF1K7VfJAr82BtNQAmiLjxICcNYCdzb2L4tPhbApp+FsInx4KMGCkr0ShJsSgwFiXGokq+E0Q/cCOgM+TJsMfppC9+1ut8zOt8yONywZd7FcklxYjpieBtgogaI6LFMHHhZ2Mee23vzkc9SFsB5MMg8hGCdh7MuginHCNJe8ibvUAGPoRPi+JTo0FeilJSAAhSRdwErSIXEiYppCVmfZ1S2VyHWys+uBginowQ9mt25tt22ik4jPgCybmMuD2L4eGjhMQIgBIFUiJgEHMHZ5q1mWY48w7ONMjS2Meo62U/KTtZI8nRSjKMmgyzNgMWxCkYUcKLIMFVOHibAHFTZEAGBKQpwUxYlqqVZiqEKRxCNPM8QsyI0ysz7vQl98a6O0OtSVtlMdZZjM13hgaLocFiarHo603qUqO0QM5Mkd9E3F2gtWsI3Yb//VmwfjdAvuSn2wq72w2wbPkZ15CEpver+W9pbd6iDi9ipSOr3oVY8mo38zmj2kHQ+J5a+tN65uuCjxV+QyelM6vE0VR+b0hTesVodu5+rs9Kwk/Y1J9OM19gMc9x2U5XRa68sjfsD29JOa+vMp/Tc19ik37uDvmxP/rVeOrPC8XPTwZ9BLhIoxjzWZLyIEq4B5LvpekPUOKDHGOUZxo0RQf0MtTK1jGrQiHJUDLiuINuxPKXhwU/7mT/cFj58rzp7XTWD82R/9KA/nNNyB+rA/+hDvXd2fqk1WrtKgrtq041m83Es20y8ezL5wfs2gD+cNFg0LZ2hJZ8+BEAWUIRA4sd+/XXbwOjWWNTZXd3puubQ6VKZrVabyiHuIt1q9Xa2R0/NVv75cuXU/zK4dns588P04vNAjFdIhVS6RdWq1WrVW7sjEFSgUajMJv1NzeHnz9/3t0bqa4NUqlkl9f7FMaF+c6YWehY0xz27ZvVaNRBEIfNI5vMxoH5iqzGF3ltr1IaX6Mqfk5sfVM661a/6f1xzTPpk1Nq3/v6Db+uncC+3cChw8CWVe+KWc/iWa+PWz6Vq15Zw+7dh8iOPcTIRdAoIXiUEDRHDR0nBvdgfatWotJ22xFrWP/xwdxRv9Z134ED5CQ+pHcf0brm07eLWLlEEdhxx7SohfOgicOAni3f7m3/GXzQJikMR4umC5J4YNopLXqdEDx9ipg/C94jRWxchvXueNWseW3Qujmaoz16V+9u3vhR4Ra56py9oBcKtSkp+r4+tVar2z8wpqZpu7pVUplOb1arlXKt0iySaBH+JlSoYg+rNZlVMGzjpduoU3q9TWnQaLU6tVqjg3U28K3aDjBX20i0uid1XaNVqVW/Z+L+toI8djHZjFh2hrntHR6rkPQGg+1aZTab/y6qIPhUbmEjZ9j+tX/McttS0/YKIxCyF5o++WL/3ct+S/nZnv5Pab5HN9RTmO4xfW2/Mv0OLmsvWIWgJ3njiVNra+cW/5YCAcAnXrpSyJqln4eQ9vxIWH/yAYJyEkjHh7Buwm6pYVxmBJsWyaaiOcwIHi9CAiWDYLwESlKrcpWKTI26VKHIUSgKNOpyvbbWoG140JUOUafid09vwU9qAEM9RJC2/Hk3cVJhipAWJ7yNF4oxgDTLqG/6etd+I2hJWNtzWmGVnm5xRI1MThGVWbdz2DYy1XlJaDYbih+nRaFYHA8CSUJBpESSAWsqjfp6o75eq6nQaastpjaDvtagr1pHzCgAACAASURBVDIZauXKbBiuMcANUkkWJEi5JYRzb6JBbjKHFMm5jlJB2QZNvkqYYJBnWAzZ9/qsB1POgykbFiaAuDAVMYy9icBP+J/PBF9M+FwMe54NeZC2ELRTFIcYKWbEixnx/JtI6l7wca/rXqPjbqPTyYDb5YwXccGHtIUg7wZeLvuez/mez/kQ1vzJ2EAS1v96D0E5CaWehdAvQkS3CSJujIATLwHzYFWJQV1I4DZPXI30bLWUz7Tnzi8U7WAHidNyQbYQF8g+CtRBKQZpipIVq+bFG5RpJk3mHZxlUqfrpekybhJlJ5iyHSS4jtXLM43qHIgWyztGyigRKm68jJ2sFmXAsnwFlAWKUzSqPLO+XKfO51OihYwEvbbYpC8y6fNMhiqLqcti6r43dd2bOsyGRlhbadJ9tBgb7/V1d3CNWVd9b6o3a0v1vMQ7ZrzyHK3DB8u3EfKNwPvT4Dt6lOUyAl7yk4+6ioZcBUM+lFZvQoXDZYUj9eO723qnyw9vccWvCeWO9BpH4ocX8yW+6YOLtasb0rXo047kgYLS/qx8SlUwqcR5Ieb7vvAfh8L/Nhv9V0Lec/FHJ165Iyn/JafKEapzuip0xGY57xa/X8x5MV/0erfDjbIbrJJmmA1VD5YGi7nm3lBuMVYZdCUaVebWTV7I4urgcQqJnqgBk2UXKHDRVzzhLphw5y54U3qdsWXPd0p/3ij6cSHnh5HEPzWHf3e2NvXtm3WuMWapM9tiNt9c7FCvjp8+4TT6eV29Z33De51eoVZDLNa51WqdmS8bmyyxWCw4/MrGdvcvv/xKohziLtasVmt7T8z4dM2XL1+Oz5d3j6YfHh6Gphp5QjoAscdmKlRqSK2VL2+OQFIRl3cDQFyNRv7t27fVnd7q1kiT2QxCHIlM8OXrl4HB3L7eFKvVyueTAYBpMOruLOZP0x8iyn7IbX9bPuAcU/MirOp5QufbqlXPum3vtBGXuM53+ZMejZt+M/jQXXrkHD5kYD+wfQNROuf5Yc2rZM6zdtOv6ww5ehU8TAzuOEEMXwW3YX3yp2IcJzbfT2FDp5qKp0M/TLv17AXMXob1HyBnr8JWr8LmTpAdG96De4j1y5BDSvj2VejYQUDnql/nuk//tu8A1mcehzymRNAEiTR+0gk94oCMXieg+nb8BrHI0aOgmmXX9h338Uv/ug3vpg2vtm3PTweRDPKxMSpO+4c/wMnJhmc/6N3d4ckFs9YiUvAXzxs2KU1CNk7fN2qKiTO6uqomJmCTSamxl2rYJoRKbW8xesKeP3qi1BoYfgoD2oC19siFRmvjRD35a9WaR0Pto7Jtw6fbVJBHUrpW8+iJuruz/IdHhdWmW9gaJn6XrfsNUS6TyUV2bJ/tZRJbSEIM2F8M/baCgBAkET4WZdui2vZwHwhJpFK7sPGIFQGeLLYg9JS3sOU2wMesuK35zs4KtGUDJb+9DLKLHHIBn8U8SWXt+1E3/HHjnucTHhdTHmeTPoRVJP0imE4IujlEUI4DGIRQNh0lFsdLJJlKeZZcli6TpUASDCBJUijzVKpihaJAochTKHMU0uSS/Y0hwrJCiOEQwnhXkazz4NuLUO5NokpSrFZXCMFcubJIq6mWSzM3SGWhSwORq+sZe2ccqHr7JLu8uTu9eKS5e1AmadRrP0igTLE4AQIwgBAjFiYKhJEgmCyX5Wk15VrNR5Wq5M7YbDY0mAw1ak2RTJFt0DWoFKVqRbGUnyliJohY8SJWogLMhFVFZkO5VpqvhTIMykyjOlstyuRdRHHxEbTdYMKUN38fJTuPFuyFX82hcCNeFyOep/3u+BlP6nEI5QjJPA/nEqOph0jaQTD7OIR3hMQNeWKb3511vb8c86BikfzriNvzMC4hnH8VQd4JJC77EpZ8z+e9L5Z9rjb8SDv+5MMAOj6EeR3GpkUAwjRInCIH4tRgtJAUSF97T1wN6poryZxbbsBuiLjZsChNyornX4RB1Gi9LFWvSDMq02EoRcaIVvAT9YYCmSj1Zivwct4bYKYoxXncswjRVTQMZBq1ZbCyRAPlqcBshTzPAH+0mJruTY1aeYGEn65TV9yZGu+MTWZjs9nYaDbWmQ0fzYaaO2OtDi6H5NkwXHKnq5RJchTSIoWsEIarTboWg6JYBWULaYlKUoQGF8bfCOKtBCooMXeiFAMZbSSGmA8CVLP+zA6X88q3a3kvzyodpYNe/A4XdovzTvGbtawX2wUOqyUvLofC0yf3y1Y3hXt5B71pfcXpLZis4fiAw/TnVwWvT7JerqX8uJ39civlGbH4rbzDDe5xgftc9b0uqg5XVa/XbZPLbvm7/Tpnwqy/kIGRAgVaZZXF3PH5ruOrpcugqzmnR/YfJATNrdesJm+fB8vEaXJJDsDNFFEx3Jt4Fi6ctYOkL/pShlzw7Q77ja/XPvwwnvkjcXv66y/flgYw6+OFljszmYhl0fF3dwYWA6fTKwExu6HWo7klwGIxPn3s9w+GFpabLPd3+0fjTe0BX758vmXhb0hYq9Xa1h01NlP19euXg9Pljb3Jh4f77rF6joDBEVBjs3++ohxrYeXGzrhMLubwSGcXW58/P1it1uWtrp6RjKeD+Ldv3zY2OgcGUqxW69bhEPZ03Gq1/vrtl08zZX7Z/xpV/VNRzztM4+vQqudhH18kdTllj7sk9L8Pb3eK73cuW/UaOA2aIISOEIIH8MjGdZ/CCbfMSbeKDZ/mPf+add+SOe/iae/Cac/mfZ+mo7jvJnZeDE8VTqAaZ51a1r3qV/0aV3yXr1Bjx4E92IDly7ALevTBDXrnCnVADsMz0Rcs9CYxbOIwoH/HdwjrN3mEWLsIOaFG7d2gydwEGj+JykvFMxM2r0K3SCgsPbJtxz9zxLVy0btmzbd1D1G34Ve54jVLrgRuiXdN7cbYBENTm5xOxYvm10gNndspjZue5csuy8zcXe7sFfVAm5Nj+OknfVeXSm98zEnYRWlbMZHtQGQn0T6yYx9VB71ao1Vr7SVLNiSJWqN9KuqwcT5sHX+PvdxPY+Z3eQuDve317xkVVqv1v9gUAuBR637iOP0mJtvCepDsqVMIhCR2IsgT/k8ofqq0EwOQVCa306KgJ1rU4+pgl6kf8xZ2qC34BPywv6c9TiGzzYnHaQHZoYQAJJErRQAkkSpEgJx/M8jA+vPOkGpaNHiJ4u+HgPtI8pTXyZDn9Tbiat3veMTjbMrrctWXigsS8KKUsiyJOFkCYaTSVJEwTiCK4vPQInGMCIwBoARIglHJwxdv2kqxRwx2voITrQaSFfwkISWWTYwVMpLUinKFslQMpQOSbECSfcWM270I3qOkx24etp0tnZCS93H5zb1N6WU9C2tNItEHQBTDZ0cIOXEibqJIkCwBM0AQIxLFgiBGLs+TyvNgTZXF1Gwy1MkUGRrNB626CoRSICBDKsqRibLk4gxYWWCES4xwiUlXCsvzIXYyhxDJOkWTt4IvZn0Jc760rUAZMVxPizIy442sOPFpKGnBV0EMpy76HfW6EpZDrzYi8PO+F/M+uBkv9ikaBpJ0QKyaGwNch4svQyTkSB4hlrQdRNkNYOPDZdwkASmSf50ovInnX0UIKYliOkZIiWWchlxv+F1v+lJOkbc3YVx6OJeJviWj6LgwHilWREaLTjwvt6NiZ/baL/a0mgY5J513hgRIaIM8TQNi9PJUoypdzonj4sNkolSDoUAJZdziwzm0WEicrpHmG7UVZmMNrPmgURbptRUqeQEoSVepyvRwo0xZplYV3xkb7s1d9+bue3OXxdR2Z6g1Gz6YDGVGfanJ8EGpyeOASWptwb2u7IYZe3iD5onSlcp8HVyj19TKhOlqKFvOTJSSoxnbgZytQOFekB5MhCWYO2minoBWLwaqp7zBIQ9ejzuxwZlQ78T95Cbs9qQ1Od62uZDqXbZL325WvBmvRRZ09hct7RBm0nrLsqaqMmtTCpMianEVofJGR1aNw0XFW0rl+6sKF1rtO3q980Hxa1LNW2nX+5vatyflDoc13nu1iMNOT9JaBO8mRcTNvOWkU5hpDG62TF7GEyZOXOQ4zBz17SafU+LlsjKZ/INAXMLmFTKYOVRyKukq5eo8logNvlxD4KY9dz69WW10uD2f//rVOtubvDlb+/nzl4OtaRr53GjQLMxVMxj7v3z9OjaSvrRY+/XrVxoVu7vT+vBgoVBP1rYGzXdm3OXS8ET8t29W5i2ORN61Wq3zC5WHR+Nfv37dPZrFHk8/PNyPzjWKQLZULs6r9uIIaDCsXt4clcrFdBap7lO+3ghbrda1nYG51Tqr1bqB7d3ZH/rl61fc+WzPUKLVah1Zqm/oz/r1129Wq7VtrCSq7Ad0+bP4htdJrW/RtS9j297EtDokD75LHnKO63LOGnfLn3Rvwvo37PjVbftULHu1YMOaD2Kyxn0+bniWL3kVTvtXrwSWzvrlj7oXTIU9X9z60/hZ8Sy6bd2tec2vYxvRtO7bsuY7eRo8cRI0jA0Y2PHv20Ys4IIv2TEiaapMmXfNiV+5QC7ikasXwQs45O51OJWHYQlTCbdxRHYMW5zKEqXjGHFzuKCOLZ+yWc+qZe9WrH/JjEf6oGvLfkDDrl/RrEfHie80I/+YO82ineHo2PHzit5zRPOu8xIxeOUaXbLs07TrXb3l+2E7hkw/0OUWaJ8/h4+P9Zb7J/+SHYT+uyaMJ/Ct3Thrz/Rplb+TOuzMQZ3BJp4rlEobFtdmhbLNDM2jCvKkq8sVCp3e8Pewyu3TQiQGQFtA75HAAYCQUCh+7L62t3Pb7k5iAHzsHXpCwErFYlAuVz7GKezOqCfnq80ZZRs8NlqUvZfC5owCIQAAbfMJAB7VdUgq/H3e4tFABUISSCIVSWVyESDrH5Aurwhkatb1tvA0mrnnw8WFUVf96Kv+jFV/yrzPzYznad/702G3i3FPfL/7SbfbXrcrfsH3loQScqMAYbwMTBHx4/icKC4TzbtF827DBexouSwTlCQBUBRbWPRq5WaM0GmRJn/WFX0xlBh11bCqTHyL4dFi+PwEtiCGyU8UgrlccdYZNW71PKR+t/ZPMxQspUWtzDg6L839+KlpsIHGzOLdJnIYGB4rVsxPBEVpEnEaCGKEwhixOB6S5dN5cbdCjF5XazbUazRFevijXF4Ea0v1cIUBrtJryg3qAiNcBMvzdKoCiJUAMOJBTgqHGEk/COETIgBqDA+PVotTTPI0kBgJ4ON0tGj1DVpxFWZkRmqpEZydQNJaEGEx4GYdIb4KA8kRfHw4dTOQuuHHPw83yhLuVAkmeYJelqKRpMk4iSwc+hYXS9sLZZ9HSXnpKiBdCeSowBwBOZ606UdY8iYu+1yt+5F2EOSDAOopknkeLhemmQ1FWlkmjxCq5sUJpB8xO8RV0rgSSNMr8tTCbC2YalBn65TpRk2WXpkh5yUDjCSTvkwJ5SuhPK26GALS5LIck/GjUV9lNtSb9U0mfbNGXSEGMCCUKpEVXnOTcKwYQJ5r1FfCcIVBX27Sl+t1pTJlnkyZp9UWwnARKM9kiROkqnwLXEHnJGwTg/H0SI4wWaMpt5i6DepKmSBDKUrjESKAazTMjJRcRfKvIyFWPP8cJTgL0VHQBmwAvOQjGnTn97oBA+7AoAcw4C3td4P6XHUjnuzW90u5Py/nf79U65vYt9a/OA5uRap20P0VxTGopqm8NEW/t2bEDeh20Y8i1YPBjHq3m9r35Pp3xx9e05qdyc2u1NZ37C63gyqXhbxXyxUOB70exG0kmRhKo6DOiKF7hEgOL2WW3PWH6cODqziOMB9PxVCZKWxWCoeWRLmIOV5Frg54zna6TLY5zXa935ny3ply2xz24JCWrVarxax/uL8z6OCOD3GUK/znL78Md6Vg15utVivufOzmZv3bN+vqZnNDW4BGq1IqxYvL9Wo18OXL5zuLzmq17hx0LaxXfv369cvn+1++fjWadJOLVVc3a7/+au0bSyOQVqzfrCaT1vrNSqIddAxlGQwwR8BMKnZl88lWq/UUv3l6sfXLL9aBUczAUNLXL19vufiByRSr1bp+PFDcGmg06axWa+dkRd2Ac3GnU1jt84zB95hOp/h2h/hOh5C6l4n97wpXvCqwvtVYn7Jlj/zZIPRSv/f4MHJh4vn8le/8ZOZCsn9/6Zupndyt2k8HER3YqJcziz9OrZRMh3+YdK+Y9+reQwweIQcPkfvk6Kmj4G4sYoeE3rtCTxwEdm36TuMCGeJkve6DTFm0TgidPUWsXYbsklAHZNQJNfKIEnVKjTmhRTCFyTReMkOA2SeHb12Fn9Hi53Go5h3/zkP/yhXvvEm38iXPnHGPmk2f5iOvms2AUVxS/354+7Z3/bJX/br3JAk1hAvJm/RMHfRIn3VPWnSuOMgSUfGGukaYQlFo4adGVZu76ckXa2/NszmjlErbScp2cbJhz1WPjCmNVqtUqnU6neJRFdfrDRqN5ilvodFo7cBaG1BdqdLrDZb7+/+EafF/zlvIZGIRIJHKnqrxIEgqBgDx7zqORHa6H/CUt7Bn7sS/Ze7sqjUkFQpFj50ZUtuVydalYbssgZBU9Jjae8pbPKU3nqiCYgAUgpBUJpdUVeu++07R0s67vaSsJ1FWPEjLvsRZb/yYB3XJV45DkqY8tpodL4bcbqY8T3tcSP3uR01Om3VO+92uFytBNHwIm4q6pYTxGFE8VhSPjhbeRrIp4RxqrJCfJILiRGC8SpFTdbqah8UxoS6OovNUNMXhtfCpiVxKhIgRx7lGc24jGfxYjjhLpSoXADkbeNTQQbTDHL4adyhV1KqVFZe0ogNSMv66ZHy24/i0VSkt5bNixHyMVvVBp61UynNAIEkuz5XIi8icSBGUazG1WIwNCkUxT5golWaolQUaVbECzJELE/TqAoO2RA1laaB0g7rYBBcZVXlGdblJW2LSZBmUGbLbBM5ZKHM/gHMYfrMUcDXrLTpE6mhoM5AE30bzD4PPJ71uNoNAcoSYGMrE+pOWfakbAVfzPoKLYA0/WsWPgSXJZn32nSHXoM4yqLJgWbqUmwAyY2W8RCkvEWQmUneDbjYRgptYGS8Zuk3lEpNZZ9EiSjwsyzHpC2FljkaWJeclaiXpX+8K606x4+fjalnevanWYmy709ffGWrM+mqztkSnzDRqC1RAtkaSo1eVwOpSk77CrK/SwxUSeZFUXnxvbLo3dj6Yeu5N3TptHQCmSqXpHCBrnxJF5MRwoGQmgOFJ05TqfKYwdZuI2rlCcaEUoSxVJEsTytIARaZMmUflJV6z4qmchGtWlExRcm/qNOuqjHC1SVelFhcYlAV6eZpOlgay4ujYIPKqr5SC0omiTaIY7VmIaMhLMuwpHPC46XyvnPPWTPndtr8XdruIut13P7ydzXmBrXo53R7jP311gW+6Ow8m9iTMlWfjGlGaMS/DlJdi2F0x6HU/G6gc9FYPeZgmvJXD3qxOF/W0t3bSQzPupp30JDS92yp/s/3RcafZ6WjIjUlEy2XpVFZs/3ZE/PxY8trcDSuVyEolUKMF7CTmedjJjNdGr8tck8NExcuBgh+7sr//lP1DR+6zxvR/6yx5cbHXq1WBeq1CKxcv95RVRfz1an9BAXKGGyOHW2PlEsHF+QwBvyAFmENj6eXNnlTmKU9E7R2JWtqo1GjFRpMaT1zuGghq7nLAEUaNZpXRpMQe9hQ1vD3Dj+t0srGphNYeBIN9qjOqmDxSRUdUcRMCgJgU+mFpg/v2fq9WC+IISxfXWyw+paU/or0nWKXksTjHNb0Ralgyu9selP+Px9fLMg3YOJJTP/S+pOtd8Mfnyf3OBWPuWYPvkJVvPAreBVQ5Rfc7Z867V2x5Fs57+vXX/Y+Rm/86Iv+/xlnBkz2IqcG/je3/P0P49xMbr6cP0rHTcbuLL0cPMJMp/fsevcfIlm3E8HnQDiPqkp1weZtwQI0d3ENuENEMQYpQkn5CjR7a99+7QdN5iXwg7ZIZO3cWsHiO3LoK3r0OoXExfCCTwcdsEVGTJ0gSN+GaE3fJij1jRB9RItavIxp2EIVTblkDb1P63Cq3Ihp3kXmjTuXLbm2H/jMXQStXwb0HiPplv8JJ94YDRDsO2Y4LzF/0DG1zRjQ6IT85DJzVGPV6lcpetWTL92m18OMjXqPWaHSPPRm2vIXd7PRYhvFUomcLdtguS78ZapW2dm5bDYbuqazJNplgWGcwGP/D7ar/blrYnuaPTECb0mCXIp5As7a8hW2c/L7x9PccctFvwFqp2HbagiS/98WKxfYKI+ipnRsARYCtCgm0g8pljx1HT8PjtxZYCIAkEKwHhke0//zPmvJKxtk2aS6BueBxNeV1MelJmvOhryDwQ65n/S7kcXf2oo9gI4C94nf0yXmv0fGoweGw7u1WveNelytu1ud6x598hKBfhjCIYWxyOOs6hEWKBLh5YkGyQBglFMeKgWgxEN9zMpK1gUOtXPrMbxEJRSJGnJCZqJVna6VZSjCdK4q9uo0ismLp/GSWIO1WkD1MHHq2cFV/vE3nV3BF8Xh6/PRyQ89QHyhqVkjrZWAWKEwz6mrvjK1G3Ue1Ml8kigOAZDo3msyJ0qgrjbpqjjCJI4zh8aKZ5FDGVQibHC4RYozaYp2qUC7OhpUld/qPOmWuSZv3YK66N5ZbDPkacerNKuJ6wedq1vtsyJ26HiC6DOfsIaFLtJyRLMajgeMA8BJFWkGcTXiT1xD0LQRAQhkVSWJiGG0bwTkJlbFipaxYGTfBqMm6N+eZdNmwPF0lSpZxEkSUGDYeTdlGsk7CVKJ0o7bArC8y64tMuiITXGhQ594Zi43aAj4lmkMMA2/jjZpci6Fw5maZIWpWQllaRblJ13xv/mQxtpkNLXeGZpO23KSr1KtqtLKyO32VSVdlgMvlyhKJopjBT5MrSi3GGouh+d7UZjG23ZvadZoynjD+VpiKoyWuXaLw7GgGkMSGUlgghgulciWpB3Q0SZAokKcKZWlcSRpPksyWJB9RozfOwykcjFyZq9GUWQzNd4bmB3PHl7tOs75ZIytWAMlSXiLEiVeBGRJ6nPAilIcLVnJiTKJYEz5UtxUETXqDkx7KTV/9hr9k2PO8xonc7ikd8ye2upK731/1ehcML8RPLVHmA2SbCONRmHbFH57xhqe8hH1upDZ3Xp+PdNTTsOR3v+5v3vCD5rzkK4GmtaD7Zd/7Fd+7Zf+7ZT94yY826nXV707fCxWCybf8yLmzaPfJ/drtnuXTkMmDYIE4DeTkzA3GYMcRF4u+G82OM6XPh3Ke9Wf/MJD/06esH9pT/9qe+6w26d9qMf/2IeJfPqD+VB/xx/aYf+6I+6468s+lkX+uTPyuOef7zvLnbR+et1W96Gp729btVNHyOrP6p8yqnz40v2nucalodyhrfV3f41jX7Vjb41TX59Lc79rc61L56W1bn/vURMjIiG/zp3d5dS+SK39EF/4touiv2fUvq7qcG7pc23s8Pra+y6t5U9rilF37OqL4b/Hlz0oa33b2e3UO+BS1OOQ3OyRUvQgt+SG45Bmi6Bmm/mVRr2Nyx5uopleRbW8LJl3yRvxcMtE/Rxd6lEQFtbyN6HBOXE4PW+/+aeLwT4N7/28/1nmy79NpYA8utB4bU7NdNHYQ0Y1Ndp3f/NPQanRvfEavY+6oe9suYuwyZIkWvsGIuBYkMoGUC17C6W3sJjH8jBonkmZA8iy6IPmYEr1PCt+7DjuihG8QQzYIwUcU9Bk94podf8mK279BLeEDhg8RWEr4DhlF4MZzpCl4Zkw3Ftm079+4hwwbwTgMdAcursTsdCNnStKn0IUznrlj7tXL3hULXhXzXuXzXpXLXiWr3hVYv4INH1Tfe++PjuGDLhlLgWe3RyajxeaJ+i3y/UiFssEEnxJ2SqXKHrKzq+Lwb6gPtfYxOm4HoasfKYS27g21WqPRwDap3LbEwLDu7/FB/btpYfs3/ynTYBO0Hwkc0ke12VZhZDM72eizkBgAJdLHnIRQZM9MQPZrFQRJnkAdTzipp9XBFgh/WkGe5of914ntrUdPziv7CiJXCPcPtc7OcEz8LfFs5xP6oOnVWa/r6YAHfQ1BXfFjrQeQxzyuhlwvBtwZ0z6USZ+THpf99neb9Y5b1Y7bH16vFD7f+Oiw3fLucMjjfN6HsOZLWPe/XA8kbvhdbfvdHATRL4I4jHA+P4LDQnOoKM5V1DGucg/fwqemyIVpRrjcYq6GlYVSYZpKkqOQ57AEcTRuokpV9mCuh7XlIJR9QKlGreLeTa+3HRfjGRgiuWR5/dPqVtfkfCuT8VEJZUHiXLOhw6hrgcBU7i2Kw0SxOVEkdjhPnCqX59B5UQIAA4pT+cxo4W2cEspUy3KkglTxbYKUnyEX50C8NCE9BmTH61WlD6bWB1ONTpYvJERIr1DSazRrL0TBjFHzYsUEFBOLlFAjoIsw8CRQRQnXclO4x0HAeZiSHiMmoUBqhEYYa1ZjdJJEMTkaoMUyj0O5l2gZL4l/HUXeRp5NeJ7PeJO3kcyjUDEl1qDKMiizdIrsO2OxxVRiMRVbjMUGbb4STFOC6SA7UcJLlgtTjHChVp03TFhsPdtTK4slojQpkKNTVZv0DUpViRjKNcD1D6aWe1PbvbHZpK826au1mjIKP40Fpmo1hWpNoUSZK1XlAPJcFpjGkaSB8qwLRvTkiT/hNpHGS7sRJBK5CefMRDwnhiLE0MQp2xTU2lUoiRcvlKdxJSm3UBKOFY29iT0gxfOBbJO+1KgvM+vr7k0terheKv8gFGWKuHFsSgQDHw6wEmB5tlaSoeQmyFkxoiu0RhhvkWEs3Ji7q1DjHoK7HKA4DL47CBIPel40OINjvqJJ38tu16NW9+K+4bdTB6zNQO4OUk9Ff+FHma7C4S2kaglB7Hi/XPZmreLtdZ+bcgNxhw95uEGrjkLla0HwJtJ8pG1dewAAIABJREFUFPLlLNhCCH+4QX0mhVsuo1TUOK4ghsRCz5+iIxbGfeaWW5Z8+3b8Z3YKsftt/SOtlOsPUlYidzeINOpx0PDmsMUB2/R2ufoFtt1xvdelOfHP7Ul/7k3+rinyTx+C/1AV9scq1D99RP+hOuJPn7L+OlX/YrLt9WTv+6kh9/F+t6kxj94h59quN8VNL3Prfi5sepnT8KK216lzzK11xLVh0Lm2/13dwLu2UdeWYdfmYZehKZ+l+Yj5ufDWXrfytjdpH59Fln6fUvO8pPNNeZdj56hXXsur+MpnSR9/jqt4lt7wvKbPObfxdV7zq8LW100DrhXdTpktr3LbHOJrnweXP8vucSwZcU349Dah8y2q3SGh2+99arZTZqZDSrlbPsa/+sfgT6g/j579z2Hus1G811BL2hAia9i1fMW39SCg+zhwj44WyVJvhYljewH5wy4pPc75I271i97Vc161yz59h8iug8C5axSOH3fAidmkoQnCeAaQfM1NYAEpNH4yiZd4C6SIpBlMYQqJk3RGi7xkRVN4iQwhRghliKGMK07UCjG0fz9w4Bgxfh58wIw5YcWvkoNaceiA9dn/OUb/49Cm40D/vw3N//fhg1cTm8ULMR1b/kO40IEzZD8OOXod3H6GSJ52T5r1jBhyRfW7INucI0bcwodcyhYyxBLAaDDb0nw2uUL91PX9mOCzxyl0epsR1labajsuqe2xDMMjc1ClhXWaRwHc/t0O/NDo9AYb+FarhT9//vyfMiqs9t3i6XH8SI19fKyDNkKUPS0BSUBICoASwNbO/eSFFQOPvlvZU2gDACAAlIjFgO37I23QFgB8/FkMPCI9JLaF5vE9ZSIAgCQSW4GrGADFAARIZeKLCxiB0P/4swy7xdwqxzW92K11wDY6Hnd7kOZ8SfM+9CU/zhKSOeV72O6y3fhurdZht9Vpq95htdJhq+rdRYvbZsXb+cIX2zWOK5WOy1UO6/UOG81OW63vdtrf7356fzLpSdzwJR8HMq6CSQeBl6t+opMQCSlKI0jWiFO5xBjGCQpkJasl2TJxjlJSroNrFcoiHVwrV1aIJQUkNobCibkVlMRsnv6XHvOfp66mT1KumAkbx6U5H/sKa/uHpj9dk1qU0kKNokqpKAZFCYAgUQZmAPwE+m04lRcllWWLoVS5IkenKTboKszGapUsm00Lv70JuyWH8WhRUn6qlJ8sFaRAvERYUXJvHrw39ZjhD2ZNikEQZRDFmhRp8tsEynYwYz+IeRDMv0ApyWjpRSh51Z+JDeXsBXL3gziHKNpOEHHZB6JFqIVxvMvQswnP03GP0wmfs0lv3JQ3fg5B3g5inYYJSdFyfpJSlGRQZ5v1pSZduV7zQQGkQ9wkiSBFBWXKRCmMyxCIh4EVZSZdzb25Xq+rVShKBy7n3y5TJcpas65eLS+TAdk6TbVWXcPiJ7AE6XJF6Z2h9t5QCcmyuGCqXJkMyDEEXvQlN4koxByyYjbJkVu0hHlK+AYdtUuNmD4OHTv0X8GHCMCcW1EW9iZq4SJyixp1fhvNk6ThGXGrlyFzp4FYMpoqTji/jZo5C54+DdkkRoqluQZdiVaTb9KXw9pyMZTLFqSKwEy9Kk8NpGml2QZVHpsYIaDGqkSpMJguYyezT8K0onizJuVOnnTPjJbshtCXAjTnIZb9QMFo4GU3gj3ly51wX+sO/n6IVD89KDkLhS7RspsonTj+XoUx0GK1h0Ga7YDbUc+TZufV0le7Hx3Js4FKWqxFlqIihPJXEcxFhOICrRcm6FixamaUUZplVBcq5el8IWZiH5G/gvm/x2g5c2VzZ37FrRUTs31muEUONkKCEjErU3QezttB3m4H0hZ9KePuhCnPwy6n1aqfF5reHrQ77ZY/m8n+biT1X6Zy/7ZS9tN88bPF6p83RtwWhtymet6PtLwdaHg50ucwOefRP/qua8ixc9ipuO1V8sefyj45tE+4t467tY27t4+7t427tY67dUy4N466Nk+4Dc37za6EL69GLi6jukc9Szsc0uqf57a9KelyKu5yLO52aBp3q+x7n9HwOq/tbf2IW8uIV27bm7rh962j7h+6netH3XM7nNCVP8fUv4xpfB1Q/ty3+Edk1U+IGi/nnIw3mA/RfdExfbFRXQGhtT++aKv+y/Bx6GQzaqiweDJw7jhg/CCgZNKrYMKnftm/cd1/Hhe2T4qcPw0Z2QuqX/StnvPqwQZMHIc0LfnkDrnlj7q37/gPHgf1HyLbt/36jwOHj5BTZyE7lMh1ImqDGIajRzP4ySJJjlxeLJbk8qFMkSSbD6aKJKlCKJUiSthlRQ4eB7Yd+NdjA3tOAjt2vT+dpXqvLf1/g3i//rKCcb+CUceCIYf0seBnE0eRq31rN4g1SnDjhl/xlNfHTd/ibe+YGffgLhffBkfUsGvEmFvIsJt/z7ugXtdJ3IBapYH1RrXlHjYY1SqNFoa1j41JdkH78bJk6+PT6x5XEC2sVmm0mt+6V2H7UmILaes0WvtbqZ5ifbBOpdL8Z20V9mlhk6Yfm0pt4QaJPUr9SHMSiESPg8R+F7KZbp9MU7biVZEIsOnkEqnMZnh9pEvZKYS/VePZBHM7wFxiN+aCkL0UT/TbOvJbhkOukByfaJIwUNcA9Xz9pseF2Om8XfN2p8nxpMfrtN+NNO1JX/QmTftcj/oxJryEy76sKc+teoflCsftGhdar5t5IwCcRpI63193OF+1vz+seXva7M4Y8iZ0OGPrHU6bnQ5anA8GPM6mPU+nPIgLfixsIPcwAKKg6YeBlL1AMhbJJYQJbiJBVrwCzIe1TXq40aivh2RlOFrCITlyn4TmiVOYwtyhs8rW676uq8FNQhaJkUSiZS9uVzf2tXSNdp6c993c9Ap4dVpVPqwuMeqa7k29Smm+QJBwK0jgARgekKzVfDDo6oyGJo2qAhCmQuIMUJQGiVJgddnDXcO9ucr+Zaq7Nw/cm4fudI1GVZZBmmiQYsSUKMouknEUxiWE8wjoy3lf6lagnBYhugxlbPufjbifjXrgJ/05p+H0vQAaNoC04X826XEy6k5Y8OIeB7MOgrj4MCkbo5Wkm+Bsiy5HIUwS02N1ikKLsdqsr1aAhRxSFOMCxSBECGgJclGaXJyjVxfdm9uM+kaDrtFi6rg31N+Ao/9jgcUAB34115sNjUa4BdZUajXlSmU2H0jGM+LPGYkiME0ux5A4cWu0phlyV89x0ehJ8D47ZuQU1bHl370fOIgPm7gIGzlEr19GEpiJC7jgrauIS1bSOTNmmYCawoWcsSIBeapYnsGRYnD0qNVL9AkveoMcvk0Kp4EYQJ4pV2XLldlCMJ3OT+aDmVpNgVFXajE1GrXVAkYkj4aW8JNk/BTKcRCXFGVQ56qBdPZxMERC6cRxd3DaHZhydxstOEAK9pEWMkp/Fsaf91es+n89RFwsxL0eJS6t1l9Pe5KXA3iHQbRNpJyTZIEzjLx4AynCSEBpcKHinUDmCoKzGSIjxWsl6UYJRk+LoC/5EFeCFMJMWJajhvL0uiodXCaT5eIo0T2bXh9XUX8Yo7+cXbtgRIiFFScnbUcnnSfH7TRqG8Ar55Nj2VcRjMsIxmn4xazPQovDSpvj0bjHQofj1iens0HU5UTWaVf0XMHfFit/Oh5yO5nw3B73nGhzHK59NVz7crbXY2M5eHrBY2klYGcnamsbObviW97t+LH/XfukW9esZ++iT9+yT++CV9+Cd9+CV8+C96cFz6YZj655r8n1wLmNkJk15NRKQP+0T+uoe2Xvu9zWV7mtbwq6HGtHXOvH3LLa36S2vqkZdMtpe9Mw7lY99L6o+11Bz/v0DqfwyuepjW9SmhzCan4OqXZxzXF/mx76LL7MrzoDM+ZftO6cupb4fe/o//p06N1TkTv4dnjXa/cazYcyLlmxdQtedct+C6Sw6Yuw5Qv0HimKIUxnilLnzkKLJzw6thArxLATRuzkcVjRuHvFrFfHhn/NvHfVnPfIUXD/LrJl1acfGzCHC146D1nFo9Yuw07okWxR6p2+9Ju56g4upfAztsixK5TkBUrq5E12Lz69/wzZfuD9cTsuaa3pj7OXzwa3o7tDc/pfFU+7lc14Vi64Fs0GfD+297+mr1M22hI2uip34urWPQpn3TBjzmH9zl41Du+KXno3OiE/ufq1vQvodfFtfxvZ63fKOjKLpJrxcfUtS2MwqOzIQPgpc2f3xer19tZuO5NK/YiqtRds6GzMQVtPn1ZrC2/bVxCNRqPVwjqdUqkyGk1/Z/3R/z4tbIQ+mz3JloADQYlAKPrfOOSPeWx7VNuuXojs/lq70iCTiYHHmB4offTFSn6PgRKLQYlUDgAgAElEIjEISsSArV3DporLAbGNcC6WSKSPQroYgKQAJJeAchnlWkZela7HA5MewilfwaTP7bgXZchtv+XdbpPjTosTacxDsYmAsUj9UTiMRe43v6cMe0hW/BVL3sYN/6/7ocYVBG/MT7uKlM76KOb9TasIeNVPuuCjWvaVLfqwpn0oM36cvQjeKVpCRLFPg4Rk9PWWL2HFi7LnD7HjVGCGgBrHvAjjsxIBIFUqy7u+xRzdhJHZ8eTbxJvb2Bt2AgjEXrMLDxgthNv6huMFr+2Tqav6taPUms6u2vbR5fVhUNxlMbRZjJ0WU7/FOGjQNWhVxVJZNp0fT+MlyhUlCkUpJMmRQrkaZZlKXiIFMo1w5YO5wWJsuje2mnTVBl2ZxfTp3jxwb+q3GDrMmiqTKkcDJPKvIjiXkWJyJMSM0YIY8U0k8yAIuEJpOdHsAyR+wvNiwvNi3Jt/EsrF//+svddTK+uap1l/wrjomIh21dN+6lRFVVdUVU/X3ufsvZfFexAgIYQA4b333nvvWXjvvfdGCCeQkDeZSqWUPlMG1j51KmouBGvvnouZiJ4TkRcoIoE7Xr7v9/6eJ+hkzPXgi8vljIfulAWJgmgNn4aiCDBJfx+mEHJ14nCjIg6DMixEIY0VWqkKu6WGQgsJUy5hziPNBSRSaKWK7ZZKC5X/bKmkiArQkGI2Z+NoHgSXhG4ev18Vn6hmf7Y2PVu7LFQtZE6VAnE6OFEDxu7fcdZFgUdPVUm7OylzZZULiVEzZX8zc1i8VdGy6dl95Nu27dVz4Nu65dO47CdSxSJYjhpIWReGzJ2x9+/DLmRR48dBS8Lge33UjVZwrY14BKN2JWG9u75f9v32H8PugWiZIUZpiL9TRiuAxHtVtAZKIol8HC+hyAoLVQ7rkyFdEmpMs1E5CJCkuhUATykUnE4Y0ig4i0EySGMsaYy3YclWU4JJLiCUEVatwKaJoR7C7Y9cUixonh+r3Z1FrvwlGwGqg6CbOa+nnSBUm2SnMmxois2caIFi7abEn8nUZywFehCIdwIgZdQzFMvcsI0H/saHCIoosduan23tFrJMCyROHAVOHQX2bvmwhsp+M3I1LGr6vS1LdFVf39bV2N56eZGllsao78OUV1zZRYhcyDub9pwu/b43+++7c/+2v9D5cLlbfHMsvhXdXp4crQyv9sau9X84WPBZ6nNa6P003/VxpOZ3s/2f9zZCjw/jTo+TRRd5+4cRy5v+DcNORZ0/1X5xGljy6lvx6lnx7lnyap9z71307Fn07F30qBpzrp106V5y71726FnyGFz2Ht/wm9nwn11jjS341fR/zGr5Ibnlh6KBz1ld7xJbf5fb9z617YfsrneFfR/T2n5K7HiX0vVBUPvb9OaPwTmhfoXerDKeWx7np5SPrgW8uJGA5BkPl8G6vxjY/r6j1601MbjBNe2L0+Q5e+2ad6WMv5BFNix6FIy7tWx49+4FHD5GAMY00JRx9BAxexFcv+hTt+Q5euR39hRxo47q3/EvnXKfOWev3XHnhZzVm9A1Uejgjl/TkmfnuvfIvt/aFe9WmXinSl69r20+WwnaPv1+5cxtceu/zO79h9mz/zh3/lezZ389c/7T7KLz1Pifjxz+OLT4vrs8qoeVN/w+e8Qle9ilesGjds0jrsfFuSXzb3tn/3rw9H8e1v9fM/v8lf4PU7P/rbfbrT7YpfS9Z+UPHrXvghq9nQrffSr5nXPZbz1rv+84bDSdnTOurnhnpxnDSZomSBLDiW9uu290kF+pljCSfD06OGoZGI6/bsci6DfMFPYWg+M4/tbmw3Gc+KOE279MC6MR1ur0wC/eIYf99Bu8723ZCXLUMl672RBkdOQNb1BYPWSE1W+0qG/3Wq+1vl8s347wHIAgox4AjDAMgpCD/OEgeTiSD61W5+hbwGZEBxogGEH0T9qT4cfFYvVqnHWH83Xd0zznpR5ztm0EMmv+zKavccVX2P15teLHg6YPogGn867Pwi6nhyEXYN4LW/N5GHQ6bn4nG/eTT/nJxt2hZT/LcZD1iG2/4L8IubYjluWQ9XLN/ioMtp0EMbehNnUUA8XBinDpgZ9RFgFK+HdbPqJVr7ttP/lluF4Sa1QnGbUpJkO6Ec6QqwUqXRyJVdJErRZIv5FHiZ7C1kTRldsdv10Q/S8j4J8MGpuPR9S6hMml8pyqgYHRPuFVB020vti6n619L7a+F0ubyZz1qOKLnkLv5HylNlKjj4LhTMycj8B5kD6Jwgq/2hpfrE12pvmZabPSDQxVYmVqLUzNs6X9xdb7Yu17ZposeJEFL7UQpQyWZ8FzrUSOjcyWHbDPR91u5ryv53we1wNu5wPEiyzJqs/Dlo9k00ex52cQBlGKMNMjT33GBm5DcEOGWZcJPsU8nYVIjwONqgQKKdBJotX30bipzMbU2q3VL7bmF3vni63DbmklsVKTKQtF0kBDkkrNVzyFyu+58lv+0XVFydFOwqZ47nH1n56b7XQtgqY96qJuNJG3uqQRYRNnfunDjJC/MNuwzG5b/Fw24+M53v3d6Gn8clvCxpe0rY6WM0HHYdDAof/cLedMHonj2QiSeyoJHz3wXbjkbD9EzwtDdx7Dtp5C16Shx8qw5RvOxl3Y6VPMyjVv7TZEpBFcygQKfZIaShRro+800Q+6BATLQ7EsC1X4bC2zMiUmbSIgizDr4ghTNg4XWomCF1v7i73Lbqm1UpU0Wk6Zs21UFm5MNCjiSVMOiaQySIoNivkDKJg4bvpuRmiWpiISvvk+1PTI192Eyy940lO2QRZNmTOsVI6dKXq2FmFgouww6H7DX3bKxsFEO5RoV0cblREgmACbcsxIoVqffCXhLpyxpo4CWpddcqZD/+0X6ceVyZ3HAJEsdXmvcH23VKvKUstTlNI0hThaLY5S3wukx2zRsNth0w8LFc4HK+NyFSBT6qRy1ZNCq1BDj/dnJytJq/3vZ1t+PF32OVv3O1z0PlrzOtwOEl2kXJ3F7+9Hre/wx1f8O6ZcKwY+1I8796/59q369K569615dy6796549a96D655t8y51c64NM27V4455/V/SO14l933oWXRY3zLb34ncHE78Mu8V8XAh+zOd9H1v01u+7F0zClv8ENK+w+5vR8qRl1SO99F1H3Hyg2MqeT5pyf65YYFlLF9SoOd874LqP8hYcb7x7GJ33SuuTVFRbQ5pw29L1r17BMGT9xxxq+DJ87Zi6LgkUO/8mm3mlmPzjWv3i2f+bOgw3v+8gWnd9unacWrbsGzc8N77Cjg9Im/LOQUjjrXL3iOnQTOi4JnzlkrQs7qRUjXmlfNnGvLstvQjveaMKpgZzZ0bjl9tjZqspA7lhE7EccfS/frT/LsjvfvjQnoT3/XN+Y32hU0kMhrZ2X1vS8c+1i54Nmw5D1zHjwn5FQveYa3fIxv/5A2FMjrDv3ckvhjV7dz36BTT/uftU7/856Tvxno43xxY/d9dK/46FL4g0f1T25VPzmX/H10W/DZ7bE1MYV2dqa0WpRmHMtOjigbxwiKps0oStGMo8eHoJijg/3toskxMOi3BSoHDsSRhThWbDHcAaoiEQS1Pz//kaeFo30NOgrVIKQHHIE2AEGw7jVzBmDYpH89WwDAL+6815slx9XTG4/27ZbpTY/qKE84YgkYNul1AGQ0vfb49K/Nu1+Wr173d0060GDUgabhYcPVDaCRYfv59g0f86zbQ99H45KPfZdlWvJQjjrb94PsByxmP8B2zCK2fM0b/oopD9mku2rGw7TqY97wtZwHk/sB+lmPpwnf+xGfuy8ud0PO0kk31bK3fsNPt8PCxTzbNcdyFAAfByFCNiriW/SRpDrSgsRbiXi9mAs9RTBIkkkVJT3yVwrDTJokFIiH1fGgKhmCUgBDgsmUbYQzAEMciubbmGaGagKgvAelYOtGUL9fGr406bN4HrF2uXg3KFEVaoCcvommgroOjbb2Z3uTjWmjyVoUyVfro+XacIU2QqHhq3URejDObM5jyDrMXEzjRc+WWoaoZshqmign0GIr02q3tlmZGhtTb7e02C0dz9b+Z2vvi63/q33oxdb9bG16tjY8W2q/vtQqzwQ6YahOyHvaCUDlfEITabhk6y85ZlkEIuFJtvwfVr2B82DTYwSqjoSf+CiQwhA5NiYX0ac8nQbLL9kGRaLmIUZxzdNJYhii0m5pebF1v9h6XmzdJFYO6ZMUknClPEz+xJVes6VnwXqpAFbHAU+RKJg5+7jCXXs410y/ULVyIHlTmt510e2zfPTnkzepK6P9Byk7Qs7ZdeDJdfDGBatz1T97OqZgJqJomv9xYu5fj10GLi82nuZ1ngRuSngKKEZpzHwC4kSq8OXrkIGD4OGTwJWHkBFR4MgVZ10ati7lnWui7oCYDTF/8jToy67fwaNAqo+/kAv2H0PF2lidMZcgCjEsg6GKKCKfwPOtVA2JFJiBDAotebY2v1g7nq09dkubjWl5tnVTWCWJ5NroUhotBmRxsC6ZwgoQfTIGJPyMpx3eF//5sLzjdPqrXkAr+aQhGXiIQYEUpShcfRNBowU2utxKldmoYsqURpszGCzbIBNoxOE0VmxjKhFTDgDE6fWxWiBBpUt8UEWeitmzxwHlk66p/V5/Pbjw1/PzPScuY6LgpfvQGSF/7iBtaqFBrWjG4FoYqDVoyrXSJMUZ92Hqo2QlRweatXpQrdG+PTq1DpZL1u4OQy/XvC/W/U6XfQ4WvXeXfXbXfXe3WbtbfvMrXn1zHuv7oTvHvJ5Z97YZ19oJ14oRl/Ylz95V7/ZF98Y5954V7741784Vr4oJ57TO92nt75Pb3gnqfhfT8GNm78fyKee2RY+pXf/Nk5Ddo9DBBa/87vcJbe8qZ1xr512zet+XDDv1bgZk9jqFVHwXU8mp/hLJyc3ilcdxqoL4XU6ctp+COz783eDI333Z4A/zChY+V255VWz71hz4dVwE9l0E9V4EdOz7HCrCAWPqmpA7sO1zcBt0eBs0eeQ7fug3cRgwdshqWfHq2PBZuGavibnr9yFzl8H1856V0651C27V02HDe0EbV5y54+CRXd+RXb+hHd/d67AdUdj0adzgftTKOW/zgr1y7De67dG95FI39bF4+F1W37uMvg+JPR4p/W6ZA++zhz7Xr3g3bXhXLXkWjruOHbFmzgO7t3yKJtxKJ91qFjySu94LGn/kNTknjfmkT3n4VDv9ZUnyv+k9+W6o1aX6/Q9Z37sW/s6/8UP4F/eg5s+uhX8zefnFMr9I/v132MYGZbPhDjUeSTkIUW8c8lfj9ysz6m0vlng7diCI4wiCUm8Ac8dr39QaDtQ5SVH//zsW/920eP3HH3x12DnyCdhk1jnMdL+QaF/1qKCjgP1G4NDpAYMRdlS1tbo37Mcvdu43G+uvEOhand7xu15NfG87Ua/UKSOsgSCIsQKHx/h338Gt7bKrOf2kl2XT4/nY37Lvr5jyVi8H2G641H4gsu5rWvNVz3iAi17mVc+vtxz6JNByGPAPwkDzQbBs3luzHUyKQn9+DCNFYeZdtu2C8/WW/XLHfrkPYYTspznPhwVfk5Cj2/PT7rEsWgEDxCDSCFwbR5oSbEQibUrGwUQLmmTBU2F1jFIYrBJxlVchekk0AMTrwTg9GINj+ThWbDCmaAABbMpgyEorVU6TZSZz1vVT+MFdmAZM25L2+i085hyswOa0qbWChb2cJ226haol8NIHlUCiSpCrkxCkDILzQEM6gVdQZDVN1mGmYlCfwhClNF4JaOMQOPfZ0mylap8tbS+2rhdrm4WqJ4kqHC3FsHKarLVb+l6sgzTVQuDlFFltY1qerS02utZOFeCqSOm23+OGL3QfYoUEFBhjQZOf6XQLlgo+Rog3/K/nva4XPR8P2NITjuycgxtTLGQmQ2RjxiyjOkkvi1OLw6WXHEAZC4OpVqbZxrSSWAWoSXi6Yt8fBNwf+t/u+cmvuGZdguZegOhTYF2cThnB4HUFF1sfF8XVZ0eFx9vuc+duM1upKyNDp3nX0jC1LBRQRmukAq0sWqOJPbgJ6tvwbJx3r59zK5vyiR8I8eqv/zC9VbiXOSIK2pPzNyRhe/LwU03EviJy9JxXveL55Zw1fc+ZuGEvPYbNPnD3FREHCv62jHepjti9C924jZg8DR7YCb5VxkHmFIM5E8WyUCyPoYqtdKGVLnu2tr/Yuix0E4KWomgpQzfZLe02uo4mK0xwoUYRqVcISCTXbiknTBkmXayVLjbpsyB1OonkyYWxpWsD/21OcqNq/wOeiOkTYEUsCqZYiFwLnovD6bA2UXUdbpAnWenKZ2uN3VZjIYtxQzqBFFiYSoqoYsg6Eq/C0QoCKzeZsgF9lFjOmz7yrxz/7Neb8f3kQflJWue5V+OhX/WWd/Y4L6eh6emxHYdbSHODCaoxgtUqadLjTpBePAfBuAPS/KvHpNU+yB9KJefBFxt+13vBe9Ney72ftyfdz/fZJ4ecowP2yJLnl2WvrSPu8Ipv1fDnmkmX0pHPBf0fCgc+5HS/T237Ka/vQ+W4c8mwc07/p/zBT13LXv3rPnWTbg2zHkVDzvGtP5WQoKyiAAAgAElEQVSMOY/u+y6cBF9dC86FEWPrfpk9HzL6PpZPOie1vysYcm5Y9Yrp9ONX+3XNu0/vc9KaEgPyUzyq+R+7Uj17Qn9oL/nPncvc4ciksQ8pEy4xXU6R7Z8iO50E7U7x3c554+5NWz7LYq4STLqVC3ZEQTfSkAdF6K2MK5KEHN6xRw78G5Y8m9d9Vx9CNyW8xZuQ2bOgmfOgiRNOy3wkK6t2cjPtURUt18brDakWMusPTPYzVYhjpSReZKXyaKKAIgowNE8LZF48xIztsXrW/RrmvQpGXdL6PuWMuDSu+46L2JM3nM5jVsmSZ8ua98IlZ+4sePmCM38WPH4Q0LnqUzbhnt7rFNX6MbrzI7fpnXfJ9y65f/dfSyP/edfp3zRm+dd+513xk3vx71gNH7itLv4V3xVNhGpuD+xuXmRjI0qSyKvH4tVwR72W6V4B5ujrshOBYYTDd+SQrdIM823LlqQoBHslCX47gjjuqf64ocU/ObrcEARDkBEEDeCbAFX3i+Huzc4NgAbICEEwAEKGb6G04wjytvD6BgF0LNEa3oi2kFan+/ZzvgFrwV+B0PWAATK8LdGCBgQAwOVVLCqK/OGdYX9Lspomm3Ymz4N+/8T9B1mo9SpIueSFiniadZZk2t14wHq+Zb/chTJXwVZZqPEsED1hYQf+wkE30YTH1bi7YpP1Yoz6GYl+1gpeVIKvQMyLKebFGP2ij3jRRTLKGOQh3HgfYbgLNytjLXiWlSok0VxEn4xByTSWSZuTTOpIszaOwTIJQ6xBFg3I4w3qBMKch6K5OiAGx0rslk6KrDGZc7SAQAvEmJHiF2szbC66VUSp9AkUlgYZs/jbu7+Zvdm/yd67CVLqk3WGDMiUYzJnacBEuTZVos4yI9UYXsNQrQzZjKMVMJgFalONYBaOFJJomY2utzHNFFnzYm2zW9oYsprAig2GJJMpj8SrCbwKQYtQpBjHSymyGsfLYHMOhpVZ6Ua7peXZ2vhM5BL6aIM4wvjIt5njgDu+/CIEhxKemQw7k84gyZBUIDvhKC7CIWWC6poPymMIc4bdWmylS2k8j8RzcFMuIEtQ3vK1siiDPhECUtSyyMdTlvQkSCeO0j9G6h+iIFU8YkyANbGkKYUwpcoeQnWAQKnLaj0Z/G5+/8e57fLtrnUh/0wc8qQINQIpuDnPRpc/W6pINFfzFCGWcM4fgjYuA5ZPA6YPfVuWPFL73d/1d/23sZnGVbehM87kVfi0KGr6JmTlgTt5ze49CRgRBvdfBg1csafFnGVp2JE6ak8ZvinnHqr4N7qoqfOQvl3Wzn0EgqfrTIkKKE5tSIDNeSSZazClPWnjYVPe7+31EJyuAeJ0YCIIZVmoGgIv0eljlTK28pFjAhKNukQMzqLwfMyUbSHLrEy5lS6lsWLSlAvry4eul/NPD++eijEFH4PSMWM2Yc5kiFwSzTDpYhXXofJrroWs/Gpre7G2WOkKu6XZaMoxmjItdLONaSXwKsRcBBuzCKySQMuMxnThU+jUkW/FlKdbb6Pr/EL9eVjTnnvVpnv+bLhvfE9aedfSToVEm3wpiVWqc0Btjl6WYzKems0EbDIZYbMRNjkekxnTaeXCg/zdOafDZa+bo5CLzaCDWe+TFd+HqwilNEX1lHl4Etq74No+59Yw6VIy9LFuxqVu2rVk6HPx4Kfs7vfZPe9rpl271n26N7z7t3yrp13yvnwsHHbqXPEe2vbLG/wc1fBTRu+nmnn39i3vxTPOzhVv+JBVNucm6HwX1/MhouknbvWPgraf+E1uvtkpYSUxqf1s3pe4n0bb/6xn6V+0Hv6mc/n/6Dp815zhX/49v/mDoPUTv/FjZMsnXtOn1H7nxkXPjjXvmnmPhmWvyeOA47vgO2nwrZR9/8S9e+Dcy0Pu5dzDO3bXhlfTqte6OHTqmtu569u/57fxyOnfSomrafBNaa8dLJJr4gk0BjXFX2vrZ5+mJu4nJ0WTm+IuI5yLINkEnkuReQhSgKJ5ekOGBki/lMTOHHE6V/xa13079lltuwHtJwGlm96V694jx6z1q5BHTaIWSlWCSfeqGKFMsHMbOnsS1LvpVzXjUTTmmvXFOabzPaviu/+9eewvh1pCOn7nXfXOo+hHn5L3vuU/Bde8j277fC7ZtUVEkx4ehMGA0TTuyCcw7FuZDkEw3CEDf3V0079cNGE4SVFmFMUJhwyDeuVHYW9HEIcCFkGfn1/+x5RH/2/T4i3ihr7dL32Dy0LQ61//b52J/4ebCIZNr0cHh+viTYYBGl7fgYxGhxbpv6NF/Urf/bph5ZgfkFGr1WGTUyiHQ/z1f6HcPIiuAdPjpmTI+3LIQ7YVCJ6yDOeBJhHHfMkm7jmMMuzFGEkpeeYbNi4OgS8D0RsO/cQHTgNvpz0lC17Ibaj5Puxuzutpyx9Thb/gsV/JWNqUgIPxDJL4TKV+ZVK+0imYOoYwpBOmTLMqloQSGTzbZilCwAxIk0CY0klTik4cZtIkWcg8HErQiMPktyGgPhkxZ5N4idmcSZPVNkszbEol8FIMLVbqBHfKqAd12rUscfcmdO+Wd62IedTFlJ10/W/DcMFuqw4I14IZN/I44VPEkzZJAyZdSgULp6xbeZQZKUSRUsRUisGFmKnAStX/bGu3UrU2pt5KN+igLCWQZIDzQWO+DkzWADFavUAHRhugFAwtstBNCJIPQSkYWkgRlVamGUVKQCARNmQgcCGB5tmYQrul1G4ptmBZiCZWdx+G6mMtWIoFT7HgKb9/Tnum0ozKBBRIxaB0kz7FCCSZoXQSK2LICgLNZ4hCBi9EDZkImGEEEnWqcI1UoLmLwA3pdqbw2VJgITItRDpqTDUCcQyeQZiyZffcJxVXJglU3fqIbwJvH4NuZXyxMkamjtRpomF9Ko0X2plyG11NInlGbRKoTdGC6QCUBkLJWihx7SasdPT9b3tK/tPYUue264iQPXjOHToP7T4KGDgPbN8LaNnx7b0I6r4Iqd8Jbtj07dljDRz6DxwGTFwGLYlDNiTcycug6VPO8SP/XBqxJw6TAHFyMO5KJjgT8/dvuQd3YaAxw2jKUuliGKruxdpG4OU0WaY3pD3KuaA22qhLJNECM5ht0CQTWAGGldst7XZLnZWusJA1JmM2iVeT+GDR0dXkVf8zkqF9ioN1KUZtConlkki6hcy20XkmMAFHszCsyAjnY2g+gpTCpnzYnMFQjTRZh6EVJFEPmQsQtMxu7f7Z3g+ZCo/EIaN73gUjrj/0DvuvTrees1rPvGr2uJkdVYKC1uiGwsEL1pcD77P7KNhQaIZqcHSXoJ7RV6wphqAYgmIYbgV0N6LjhItd/7vTkMNpj7XuT/tTnjeH7IfbcIlU8PQUe3MXMbju2brgVjnmVDb6uXLMqXLMqXTkc+2kc9OMS82kS27fx7yBTw0L7n07vuOnrMF9v9YVr6Fd/xUhu2fTN3/EJfvL5+xBp+xBp/J597o1z5SBT9ymd2Gd76IHP5YveRZMuCX3fYps/tEpPcwjN13QE/S3nV/+RevSnzX3+tfyPJtT3Vtz2Y2u0W3vC0dd8oZdMgacE3ucMgZdWlY8Rg+8N4UBy2cBfds+vVteF4/hIJSh0iVcnwRdrvrKFJFyTcS1JGRg27tu0WP8MmjyhjN+Ezh7y/2yl5pUVxeU25LeXDaxWXKtyB24bi8+mUlYWXaaWEjdHBq86JoRFt/JE/SGVB2UKtHGQKYsFM3RQSlWuhBBclT6lEdlwsCmX8GUe+qYe9Gqd8m6d/6CR+2S1/RxyKMm8UEfdyqPkOkSLp8iLxWRIrVg+4G7dhe8JQ4ZOvOr3/CI6/j+X7f3/mnrmHfJB1bNj6yq96H1ruHNHyJaPgraPq3fTuGzc5b0DFytQUmSIEkcfy1MOM4TDGNx9O+wN5CUI9x++4g7+hbUGynE0fV2JBa4oxlOUS8v/yMu1f+PaeE4RgC/8MMhR6P7W2H72/AwQEbg9cIKfKWRv9XxHKmDETYBoMNI4WAFGt6sGOAb6sPB8zA6kOY6AAQh4y9TCoIhoxlpbMVCw8xtXcDBJq6YpI9iLBtewJzPdb+zcNBdPOl1M+F5N+ujOWJhmgj4Kexhzf9qzP1qzO16ykO24ofeRiJCnumc9SznPivD7GAsIgmTb7Pk2/7a0yBEFqa9DnncDxbvBsrOQrW3USZVHPwUAcuitGKB+jZcLuTpJNEImExhmSSSiZsyrGQFgxXSWLbdUkxhWYgh06DJQOF8I5QKGzNpoowkSlG8HMerECTPyjThWKkKSDgSc6eOfOfP/McOA9vWfSdP/fcl8T8snn1eXXhUhIk1MTJdyo08TgulSrQx55LQs8dwhS4RQfMMxkwCL3+x9jxbe1+srVa6gcDKGbJGCSRey0Ju5CFXT8H3ynCjuRjHa2A4UwdEgYYkGE5D0TwCL4fhdI0uAjQkIkgBBKXpNOE6DV+j4mlUYQRWbLfWW+kaxJCvl0WjUJxZFws8CWBtIm1KAPX5Wzs1T48llDlH+xBpUMYC6iilhKNTxWJIAUNV0ngRBMRDQIKFKsZMmTCYxOCFdkuJhSyyMeV2SxllTiNM6SicZdDGGfWxFJIvu+NKxGzFHU92ztbccFUPIVJJ8IOELZPwYH0qjRWTSJ6VrrbRNTam6sXmWBLr/mpr+9lWY2GK73Tpo/u+n4ZrfjO9NnTuPXrHHr3jjt8HD18Hdp6wBkWckXt2475v+aJPzaJ35ZRn7YxPzYxn7axH87JXx4ZPx4Zv65pP67J3x4pX27Jny5Ln9HHgwT3vUiY4uo+8eIy4V0TrwFSJKhGAsm1M7bO1yc5UkUSJQpuo1sbRRBlDVmPmfCtZSaIFJF5OEg0WusnGNFJkNUO1YkgZbUysPZ+M2b2xEJ12ps4MZpBoIYHmE0guDCQSSLqNzsWQNBhOhs1Zcm28UpekBVLMSC5szkKwQgwvJIkKyJStAeP1UAqMFJrQAgQrftLErl8FNi26hXezf/qy5L8yXXUc2nLmWzCTFFtbk9FZ2HXAHxUGbInDjVA+DOXJtC0warRaXiiKpiiapGiKspCkDYaWAW08qE+TP4ZfbfmdzXtuf3HZH3c/mvc82/a9uQyWPIYfXXEmd/y6lz3aFtzbF926lt27lt1Gt30WjgKHNr2rJ5yzej9m93+qnnVrWfHqWPcZ2vefOGbNXQbPXAWPnAeOngf2H/qXTrlFtX+I7fmUPOCUMewS3+8c2vGhas2r/yKwdd8vvusjr+F92oSHy0Tj7zp6+fXu6V2fS4c/lI98KBl+VzDs1LLgMXvot3HGmjnwq5vxbF7y2hSG3Cvi9WCyWMrbvGQN7ngdi2NxtAoxFV9vsk6+uElPuUp99MIZq27BvXHFs33fr+0gsGk1oWqq0C22Jay4vHUltXG95OPS7sdlYfjyTsD0QOVG3paIK1HztVA0aEo0mjMZKl9vTNu+DVGCiWY0U6FP0BqSb2QRd3I+aErdF/PrVr3zFjzSptySJ92yFzwKp9wrZj3mzrib97zdR55YFTtzFrgrCT2U87v3/Nq2fLYkYf3HAQkDn0Mafvw3vRN/2vrFvfCnkJYPvOYP3Ib3Sb1O+WOugtYPTUuRMPCI640kSWKv+64Uir0aKRyJxSuH3IGTomhHic8BlSIcK7OO6fJa/379RkcKgmEYhhN/9Guof3pl0DrgfYBjifaNRKsHXkmxb2QnneMIAoCgweAghXxD0r4RPoBfGfS+xRLg6zXXG4XQoVrSGyCDyQzoQQMEGYyw3mAyAABwswcdzRhOV+4PJ66mEq57nHTzXsQBh97zo49ZiDCEeuABx0EHnc5Hvc7CcU/FAQu6CVEeBNwveZ0Nu16NecCXIfAlh7gJftaGG6/CUCn/GY4mVeGQiK09CdGcsqGncMNTuFrEU12FyU5Cno44iDqZgFIBSbTqJlxxyVPfhusk0QZlkhHIhMFUAiuhyWoCzaeJQtxUiJnyrHS9jWkk8TIYzjCbc0BjCmDMstDtDFVPU7XP1g4r3aDUp2yKWIsXrMFdVtuab/e6V89B6t/P3Qcsz4keY4Wy2GtZ3JUsVgslG+AUI5ysARM0YDpFVlBEqcmUbWNani1tX62tFqoOx8pwvFShj9eASYAx12iqMJpLcLySImpMpiwjnIXj1TRZh6MlGJoPm9JBQzyGFmJoKQAkaNV8nSZCpwk3AIlGQy5iKqSxct1T3KMwBAHjAHms7Fpg1sXjcN7MQmtxVcfkdCOoLkD1cQiQhJvTIX0MoI4zACk4loOYUw1AlFLKNQLJDFFoo0ttTLmFyMeMqYQ5z0qVWohcC1mCGjNgIMFsSCHMOSYwF1SmGZTJJm0qBmUYVQk6WawZSkGN6RReaqWbGKLcSlfYmSq7pe7Z2mSz1FroChQvBJF0mSH5VBk7dOofOlv208R4055Pt9C/+4rVJQwsX/bKGnUpnHUvX/SsnPOqnfHoWvf6sus3us8a2fcf3PbpWvdqWfJoWfToWPUc3PId3PLu2/Dq22B1r3G714IWz4If1AlaKFlrSIDhFMScTWDFiDnfCOciSIEaSH9UCIxQJomV2Jhmhqyx0dV2pt5C1dksnVamzkrX0nQjhlVTRMMfqIq4w+XQw81/pPItZMOzpenZ0mJjqq1UNYUVo6Y0EsslsGKjMQ1BslG0ADRm6Q2psDkDNqebkHQATgFNaQiah6KFcl38ky5KZ0wxIulqMOngnj11FNC06BQ7Fvd+dP3d3GrjJb/hMDimvTCsqiqpo6hpK6z7mLV6z18T82euQoTyTqsV//r8j8/PPz/bf2+3fyXJSzNcZQRzVMpYpTzSoIrS3XNEy143696SQz+FKFSvSjZB2SpN/NIJa2zXZ+HY9/CGe/eUdP+UIFXEK9QJx7e8sb2Avg3flgWvkjHnohGnwmHnohGnknHnsgnXqlmPlnWfphXvimm3knHX7CHnslnPkmnPzGEXQccnTsP79DGX8i2vsk2P7FnXuFHv337p+fedh4HNvNLhD/P7Pqei4CNR0K4waE8YdCQKunngSOWhD0/cfVHw+J7flpBjMOaYkTypgv/wFLIrClq/5EjlAo1ScLPjf9TnfDnnca8JW7sNGTkJ6Nj2Lp2KKZpMiWms9Mpsjasv6dqMP9QFFR59+bh8lHjUvnqfcfoYfKsMf9Ql7EkjFq5C5s9D5s6561e8+TPO+CFr/Spk+zp064q7ccXZveOqwSQjkn4gj2g/8Uufdk2ecI/qd06Zdqva8B48Y81fsYeP/ecvONu3vInjgJUbzuIVu27FK3PcuXLHp3rfN37sk3tD0H/uXvuruiyvyu+CGz9xGz6ENn5M6XOunvPIG3LNHXE9lsxSVjuOv4bSGEE4bN6OUUFRDPLt6EC8gqQwHCcJ6vULknqVbCOvbPNXIRJBII4ZQlJWq/WPPy10Oj1sMv9yffSLndv4DSv71pOAHUcQBz/c8drbzRKse8NAQa/hx2vf4nWWvAlW9XrAaEZ0JjOgUOINDWhhkfZRpocg/eWsZCJJNRCkHY80TYfJ+jzVo07X3U4n7c6a1WDjHtd8FkZLItA7Lq2Kwh5CUTFXtu4vXvamNGHPpghax8cVPN1FsHo3ABUFU/dsGxAJ30co9lmqExYDCKymOBuWjCqiUVW0lUy3W/LsTB6FZKhEYdr7GArJtTMFViqfxnIoNJtCsnE4U6uIkd2FyW95anmkAUyGDRkGXSpuLrJZ6p5tLS+2DhvThGMFAJSgBeMBYxpJ1uBEOUnWwOZStSH1QR2zfROydhV0KolePfePmC/501FJ+17epSQaMuWDUObMSeD6NVcBJJqRVMichqDFJFlFkSUQnKUGEhW6eADK0hoyELSYIMpRrAjFCgiikiTqIVMBBOeakQLImIQixTCcg6IFFqqJIspxLB9Bs2FTJo6V6LQxWmWkQZ+sU0eCugS9OkEljdBIBbAuCTfn0Hg+bspBoWwCzgS0ZUMTHaNTzRfCOq2u2kbX/sxUMGiqCYyD9Ql6tcBoEJhMSRiSb9SnaVUC1JyGIhmwMYHCcmg0X6+IRQxZFqrCSpXQWCGkS0KgNAovtFuabFSdhai2UhU2ptJK1VBYmYUuxpAsAi2hqVoSL7LRJSiWjRMFBJFDkVmgOekBiLrXRx4r+SsP3PZdH85s4e+m1ttOQgZEfr1Xfm0nvmkDzvlDbtUz7s1L3kM7fsuXQfu37BMx++KRcypm71wHr1wEzp74zRz7zp/6b4nYJ2LOwS178Sx45jjky3ZA56rH9GHA6mXg4X3ozVOy6CnpVh6rBVPV+lSJKv5MHKJQRxFoIY7kIXAOiZUxVCVFlCFILgRn6g3xKFpIUw0IUoSi+VasIPZwh7e//DOZQ5N1NqbVzrTamSY702S3NDBksYWqooha1JyNIpk6IEEkiTi+C72VC7TGVLEm9kjCPxDzYHMWgec9agQqIJUi62BT2pM2/EYRenjPq1/wyxh2SZoK/fvxvffzqw0nwfWHHH5TgU9+Q9pwUsMuq/cyoP8ycPiSNXvF3ZPmqeAZM3EtB3Z0hgESb6HwBgwpgwzZkCETMaajhlRYE4+AKbgpi0DzIWPmjSzi+I5zeMu+fOCJJCFPqmijsQBDKuTqlIOb8C0hd+2KM3cW3LPhUz/nVjPj2rLoObQdsHLB61kNyB9yLhxxLRl1KRtzrZx0b1j1bt70rl/xSu93Suz+HNvmxG36yB13Cp92SVp2CZ5M+V8H7n7bWFow8H7l2Pf+gfN4FSy+DHx44EieQh9lofdizuWW79WW/81F0OUN+0wYdCviiq9Db67YT5JQpTbiVsoFDYnAU9jZlPvNSrBJl6EE41au2QOHvPaNwJyh9PDqupSO0oSW0oFDwdI9Z0LE+X7uqOG89VTJOlSGCLVRYiB26Tq0dce3btW7a8d35jhoXRg6sO27cM7ZvuaePoaLVXEyXeL5k+BUKThWRHafssr3vDPn3WKHnPmdn6MHnJNGXIfPgweP/asWPadO2CeP4eOH/u1rXnVz7kWTrsnDTjFfnCN7nQQ9v/vtl7L/2L3i2xWQsOiaNOYiaP/EbfyQ2O3UsujZsOiZ2udUNhZwLz+1Wp4JgqQZ2lHqJkkSJ0iSpEiKomiaIAiHdptmGAwnKIomSYr4VY5NUjRF0Q4cCI4TNGPBcZIkaccLFqv1D3/4Y+cWRtjkgPd9GxUOxKweAGGTSa8HQAOk0eoh6FdHkLe58qZZfV2ffeWQv40KB1QKAAwGo1H/rW+BYhq11jg9TQQFEn/1V0hqBqyQa476dSOe+i8fNd3voUEnfMbFvu7NbPkRhwF3gy4XvU53454Pcz6a3QDDWZBNG/GzSfAVinwGIxAxF7nnUkoeo+VZDBE0EKc7CYFEXIteQMr5tD4KVUaKN/1wfYydTLHTGRScCkriYFUCjWVZqVwrnY8ZM3UP0UZVAmnOJJFs3JiNGTJAZYzmIfxJyFbeRMlFERJhkE4TiyGFqLkQRYpIspKh6myWRrulmSRKESSDJCsUQOKdiq82JOqMKffKCBWQbKEbGLJJA2bv3PCGt/1ZMxX/fFTy5TDnVhFmNueakJzpk6C5iyCRSqCFkrRQqtqQda9OuFWESzUCHRCn0UdJlDyJOtqMFFFkJYaVKrSJD0qBRJWkBrJhUwEEZxmgRNCQoAdjDIZUHC3DkBwCK6bJKghK0usSVFKB7C5EcR+qlPDl4lDZLUcqCnq4ZKke+AiUAQPZ8od46X3a4nLV+mbV2lr98OrA4NXqlGjpWD5ybxgATM0mcwOGNqHmKsiYS+Mlv7fWW6lKGIo3wzkE1kDiTQzZYKFKUWOGQZtCE1VWusZGN5BoqVGfjBizny09X+0jX+1fnq0ddkv7s7XLbmljqCqarCKwMgIvs1DlGJYt1wsU+mipRiDXR20/8JZvQs5U/A0pt/+c1bThEbJQ8W+nJPyN2didvvLjhMp177xRz4G9wMXzwAd1AkGUmJAsxJxOYDkknociOZAxXQ9lKPQpCl2CUhutUkcp1eFqXdSDIuzwLnhDxNq+Dj68C9m7YW8IWesXvLlj7vxxwIk47PgudO+afSMNB8Fk1JyDIzmYOQ9F8hA0H4SSSbKGJOshU6YBzkOQCqMpF8eLLETOsriFt3x1pBy1kqU4UfdsaX+xtL9Y2u2WFhtTY2PqCKxQp4+WqgUybcyjKvb8IVwLJgtlgmNp2Jks/E4VLdMlQOY0qTZGCaSiWAmOFWFYoUKfsCIMrJ33TOj6lNT/jjeV/s/GbnM2Y+v2gzInUvyKq70KqzKmgtoufbuuAtuPWWULni27njM37Jkz3twpV6aOxcx5FF5HouVGKMsMZ2NIEYnXUUQ9gVeCUIZCG6PUJjwqBbeyMJ0hG8dqMbTGjFSYTOUmOE+jT9m64k0c+A9u+3aseg1u+wzv+rYsefZt+S5ehByII9ev+G3LPlVT7rUz7hNHwVti/pfTwJo175Y977W7kP7DgNwJ15i+z/zuT8E9nwKH3n0ayvt3PSfejbzmmU83D1y1Jg6D0yF1rEQYdCNkgWASZk4H1bHqh3CZiHOz4Xs56XE65nY05LLf73wy6yW+50plPLU2Qq/kn4y4Xcz4UnipGStauw4q/BKb0pnvm1fHKW0on8mr28rrFyUO3MTXnhf/2ylhhyhzW8ZZlYZtPvHXJGH9RwHFM26dxwGbUt69LuZOFbt6GbJ2xVkXcTavQw4fQqVgnBHJlBri159Ci1e9YoacilY9M+fcQts+hTR+jO93zptwL5zyKJvxHD1gnTxGCJ+iziVRx5KIocOA4hWPvGW37FnXpMEf/ry79V/1TAU0/JCw4B4+6BI16BLR9ql03H3xNLBvy6d41HXxxE8oLYLNKhynMIpCKAonSRwnaIYxIyjNMCiGf9uLRRAMx0mCIN4aFa92bsZicaiQHI1uhwTDEXo7ahm///nnP27Q/Sdarc4AGR0tufVE1mwAACAASURBVG+tOt2vOOR6AIRgk14PGmHzq2TC8LrU5GDQ/ron8WqqAF/Fea+OozdTHmQy6+7EWEEB9Rd/QbC5+pFx3fUefFqhH3PDZl1s6z7WFZ/nLd+Xw4Cvh6yvZ4G/F4f8w30IdhRwM+Z11ON60vv5dsoDPA8inkKt6jBaEUbKeLg0zHQfRmnCLFCkxZxIyMMRaThlTqLAWEYfaYHjYLkAkkZQxngrkc7gWaAkWn4aIjvhaG74JJzO4NkUmgk8xWjuIyB5jEEeo5dGGxQJBlUSCuUwRCmOFADKBJ08BtDGanUJ93LBvSJOqU8j8QorXWM05cmBGIIsx4kyiSbm6IH7oI7DsBKGrLUzDXam4dnSei2LH97xC5+r+2fDmsKt1i1R4JaIsyZkb4rCJo4ilkWcA0notSJOokm8lHIvpRylLt5ClTJkCWRMkqp4ajDVhBZjWKkBzn9Uxt3L+Q/KCLkmSqWNUOsiVbpwjT5CB0bDxiQTlGw0JBmgRK0m6uk2RCLkPFwEPlywHs6CpBfsu8OA2wP/u8MA8WmgRsLTPYUc7GZOTJUX17X3DFQdb+Xk7Wwl71zOiybZqwd/PXeTvnXRfnrcfn7aL9yvPzloudq+AYcgtB2C8y1YCkOUo+ZSCEyDoWQSzbOQpXa6zsY02S0tdqbZRtdjWCGOVjBkO0014HgZQVRZmRYr00TgpUZjFmhIxpBshq65V8atXAWuC9nzp4EtK15DJwG9+34tG17ztyHDV8HV696VG4Gh8+3/akj8Pw2rfjN+77Mw3XUSsvkYoTREk2T+P9jbXqyNFqrUSpdZ6HKarmKoaoquJslKAi8wALHSq2DxWZBczNdqYhTq8CdFGGBIJ/EqhqozGHPu5REn95yNy8CNy6CD22CxnK8DEzG0EEHyzaZUCi+10I0U2UKRdQzdYGG6UKxCA6QotAkAlA5AqQxV+TNTWnk6J9g8ulWX6Q0ZBF6JomUMVf9saX22tL5Y2imiUq3lPyhC7uR8gzFNqUsSSmNnToI2bziXiog7TZRIEXmtSrxUxDxqImmy7MXaytCNEJy7cxvcu+1dMOoS1foubCj0X46L0jaLOoU+xWsCt7xav9KazOm4iu3QhtPAhtOAlpOAXiGretOze8f9ShamAmIUujgSyyXQfB2QLFFFS7UJakMGCBegWDlN1gH6DOlTqEIdpQWTtGAqaMw1m0tBY/6dPOZRGf2ojNWCaaKnmPmToMVT9upFyOF92Nh+QMuyR9+mz+BOwPQJe/Gcs3PD27oOnThi9+yy2g/8Og786rd9Fq/Zo9dBlfteFQfeWdMuwQ3vPxf/17/rrPqbrpX43sDeVTcAzGXoJhtTaaMLcWO6ShxO4TV2axMGp8iFHNUt1yCPgO+4htNA9Y7/cb/Tau1PGy0fD6c9L7Z9hRs+55NeV/O+Kin/QRuzehtcOxnvmVXtm1dWvpAduTnFXloJXlr9NHP4r0YvPb401S/59+4H9B6wOrZ8+w8DKuY9k/qdW/b9J+9CzjSRSmOSGc2BzVkmc6Zcl3D6xJ8XseevQ3ZkvFlxcMWBT8yYi6DXKW7cNbzHKaz1Y86UW92G97ww5FgaPn7K2rnji5Sxl8qYW33MyF5UVGt0ykRQxrx73JDTX3Z3/mlHv0vZ37tW/uTf+ilyyDVryn1wN+BRHXMhiWhd9Jo5ChDJw7RQL8NYcbmS3t/HdHrKanP0LUwmxLECi5OkY7mWeIOcOz6aXy+g0Ddg7Wst462aR5kdAnAct1itf/jHf/zHP1Lr4k++BRIOh7bj9PDrvVjHC68EDtBgeN13etVX/LqW4aBFve7OvsIKX/sWej1ggE06lQZPTSX/9u/w6kb9w7XmclTcHwgsuD5fBn49Cfx6zPp6xPr5LPDrLeerJPTrE896zcEOWeIJ962mD1sN79arflqp+HG15t1Rt5N82Us06nrY63Q04HI67CbbDQCv2dorrkkepb/hmdXRdjKVMUTThhg7lfZMp1nQRApOsZI5NJbF4NlmTaJaGAo9CWg0k8YzYW2C7IKjugpV3YSpbiNARTKoStbJ4sxAOokVgtpkzFRI4eUoUqACkmXaOD2U5rAVqcAksToKxUtfrA04XnUgDn1Qx+kM6U+aJMiUDZtyTUixAc6ZPg6sXwj+fnz9P8woyk77p6/ytkRhm1e88aOwxmXvwX2/jRu+TJf5qIq+lHLuFOEmc66FKqfwCq0+7kEZ8qgWPOkTZUCaCozXABEqXZhKx3c8CiVPp4kGdPGAJlYPxGp1cXpNtOIx9OGCfbnqc7nkJdrwvVr1FS54iRa9hSvet7sBkouQ29Mw4VFYU1sFP7mzvLpcKwofOGzhLl8dPXaqZHHi29DTq+Tli6qeg9709cXM7dWM3bXvl08jNi4HhEfdlyvbshYar6TQHAOYiCH5FFZE4gU0UU4R5Raqxs40W5kGgzEJgGJhcwaK5prMKQAUbTKl0VQpTZUiSBmClGBYkdGcffIYPnMc3LfhUzfv2bTsOXzCalnzLhx16dkN7toPKl3wTR10Sup1Cu+K9ump+qmn/98NH6btN2UcdA1fpYrVcRaqyEaX2+hyK11J03VmrAqCCk3GbAzJwJFUoz7u8Yx9sex3Oud2feSnfIpQPEQiUJ6FrLJSDThWajbnKbUxl4+c8we+VBUOgnEEXmJjWnCsFIbTITjNjBRQVL2NacOwEoMpy4iUQHAmhuVjWL4GiDchuRaqyACV/+3CdcNVn17Hl6jDxcpwpS6ZwMstdK2VrsPQYgOUogPibp64YkWEEc64VcTPnPjPn/ovC4OOn8JOZPz1e8GOOOpeHSnVx8n1aY+aqEd15M4tp2nZo2DEJbHrA7/D88PQQuR6e9u5R/2lf/JkQnhHflRftk9Rbel2aNWZT/mpX/25X8OpX/dlwIE87EYTeSrjaQ0JaiBRJIs4lXAl2lgjUkRTDRa6xW7txMzlek0yoE/DsErQmPWkDlNoI3VgkkQd96hKPBHzD+94OjBVZ0iVaRMBKF1rSN6+4S5eBAvlEes3vCt11L0uWgLECZWC/n3/omn3gknXsln3kiXPkm2vylOfymOfujPf+nPf1Dk3l4K/+dd1Hf+1vT+n361n1cuMVNgtrRa6xUo325h6O1Nvt3YxVKNGGnF/6C+/CjWZslA8k9JEKHb8jnqd7kZcbgadjzs/rze832r9eLcZjEKpAJg4vJFeOZfUvBEXWlGa05OZvtvyn4YP4say0mdSY4ezkvv9cwY/ZQ06Zw265H5xKR5za17zLp/1zB5xSx10qVzz7jphLdxxL3UCMZgAoxlaOPlGF7V0x67a8K7b9y3Z8kpYdg+fduX2fI6ddo0dcons+JT2xSV3wr1z23/qgt207jt0FLB0w27f9Ws/8uXVF/yQ2ORdFc3udArscv2zjq7ftDc7lX/3Y/4PXnXv+V9cspY9R884SiDbhBSIlbFje/7zp34iabTKfEKNTtF/9V/I2XnUZidICkFRhnkDzWKOQwOOYjiG4SiCOux41K/VeBT9i2Lv1YqB4wSJYThF0wiC0haL1WZ7+fr1j2BDciTYjmnxBg18Ta01Ot23UfHrvdhvVQndax3vNdw2wiY9YHCcLRwx+JsMQ28wQAAEG/V6c2MrNjaGQzvQSR4w5a4YcnrodaZPA3+Whr7IQl9koV8VvJ/14XYgwnDBfpr1Oe1wWqn4caXyw2LJ++mc75cLfrtc/GG97v1eu/Nmw8etuncHje/3Wj6ffHG7XvR63A5QXnCBx3BEl2DB0s0qASThmRSROBhHI6kMnkdjOZgh1UrlPlsKLGQ2oo2hTKk0lm3WJ5m0iaA8WicRyK5C7o9YoDLdbMg2alNoopKha1CkmMQqbVSjAkwTKiN0xhSSLCCJAhTPwvF8K1NntzZY6BqJJlENxItVcXfKKBNSRpGNKjBFD6VKNMnrF/5l61n/5/jtvx95cl+6PlDVynTxo0fBBZOuVfOe++Iw0JSDoSUKXfK5hC1WCkiiwso0I0ipDoiVqnh38pD7J+7jE1+mCFUqeQoFT6HgK+Rh0tsQyVWIVMR7vAiUS0M1qijFY6j8liu75D3ts4QzvicjPqdjHmdj7qI577NJz9sNL8WJ35eerJz86gBBT0BU78M+T38VVXS8mbY+bJBG6pWxBlUsqIpWy/g6lcCoj4fAOMgYaTSmSPVNp8rxgZst/oZ4WDQLwoUMVWmhKxiqksCLUbQQRUsoopYiKkmikiSrDcZEvSEKNiXjaDZkjIdNyQxVamGq7ZZuu7X/2TqoN+YcPrAXzlhzJwGTh6yOVe+6OY/qafeKKbeKSdeySbecIee0fqe0vs8Z/Z/S+94ndf4U2R3+rnfkX35Rf/q/WXuv2Mb6A8vTz/uwC+xs9y6mZxrTbrin271tf/baX6ioKmVRIiVmigoUSeWcc845lnIo5ZxzzhIlKlCimHPm5eUNJCVVfbbb3gepyp4BFvvgBi4oEbh61cH/f875nYnxwSPCiTz8WhllsmQ92MsM5gKeNE0mTZTdhCpFYQZNrOgy+GKDdLZCvNqk8nb9ddIYrTzCbEhDoWLAlClXsUFLkdGQeSX0F0iZam2EBch22JoctqZHR/fnhwGTOUeiChUpWTpDKgBk6YxJan08Xx4m1STK1CliVbwJyISgVBjIebF41nnTZgPi5doErSEdAAqsYCFiLUDhIjtS+cnR+WBvkqpiz+6Yan2y1ZrBFbInD0lrvJANAWuWFzTPCzoSh+7dMcdPKLs3DLEySqRgngkD+7YIxaM+aT2e7EYXn9bCbwf3IkfZBRvepQdUSlkpsagyoL6g5JBUckAoPiDVnJDrjomlW4SGY/LQBW2KS92+C7qSh2sMyWJtjNWa/8nRem9rdqD1CFxjtpQgcPWDvQlFamC4ErAUAkABChehUIEFyBap4njSKL48VqKKP7kLvZVHi9Uxu7ygUwH7XBZ+IApbvQ6ZOA0YPw7o2SG3beEr53xLJrFlM7jkYUzcmHfahm/6um/xDqFoj5C2iQ8bdPn7trFfVRentrz/uE7VGXMebHUOtMaB1tqRWhiuhuFaFK7TqZNNuiQYKrSApSBUorqL4Ixh1KsE2ykdOaACq8STJpf5YqeDQbz8LlatjG8ezMNnVZXNhg0dMzK3m1xHdqJ7IvOHPfNGsVkfPXL6PfMGMQXDPiVjPiVjuJJxn8IR75IxbMcmuXgcVz7rl9bvnfjRq2aL+OGUsnAXvCIMmboN6rqg5qzgIse9wyZ8WMPegf1ejCEM7YN7SJtHRLtH1Qx+/IQ+fhbQtkYsm/Qtm/fr5/i37BLDOgJwVck+pRmhI6ToaQy1l/R3XWs/bexwS/+1c/Yb55w3zH5Mygyucs6vfYXIFUUbwVSuOGyDG7x9Sd+7S1ddbdnwFDA0DNIbAAT5iij/2rdAEPQJF/gUlkVQ9MuC3jP244kOgiDI1+OFxWKBIORJP75Ep6Df/dUpqZ/o9UblMypc+8yF1f65QvHEIf+LvsXz4qn6uYNt1Dy3+TS6Z1UwqL5UtZ90RaPR6Z56G3qDUqPTmqwWzeKjkgUd4M1LhIczumWDhJ7QHpXMT6bQT6YwVB5i5AYKl4n77Z5X/djDVq/5QufFgvfbFW5H1W7STs+7du+9BteNJq/NenfxIEY7iT9u9thr9RDt08wy1sWCH3eZIDplKG9D5ZdMzW24+ChAzg2xqBNRIA02p8kuWCp+uM2a6UCyUTAdMibLuUwVLxTUJytvoyQXTN4+9e4kEDTk2NEK2FoIWYutllwQyNMb0lTaRBOQeaOMOhExtcYMnTHthM+WqRNQuABFSu7t1Tpz3p0qXqCMFygTxeo0ACy1gHl8eaTWkKozZmxfhvdsJ7Rv5v3dCLfstGOXH1g9SyoZ9y6b8ty4YgGWTCtYbDTn8KTsK0mIRp+gNyabgByLJcdgTFQrIqS8oLsT+s0x7Y4TxD8Nvj0KuN6hXG3Rrvco/EOa4ChQeBEiuWYJTwP5BwGCXbp03/98jLjTid3twmx1eJ30ecmW8Scz/nPd4TUVxdGJjfnFFYN9Wfy9yNaF3rL56dv9IPkN2w6XfLqverBVQEAJDJbZ4DKtNk2nT0bgfBta6kAr//RQOXi1wFy4vFE0Pdoq7WjJva3hx4e+T45e2FprBvL0hlS9IRWGa+y2Zhgqha0FKFRkMCVoDdGAJdNhq7CjtTa00Y42KfUJEk2kQBnBE4Vc3AQeXgevcwMWTihzx+TFU9riKXXqkLzMCVo6Cxrbo7Yv+5WNeWf1eWR2e73obP3bMV7ZXkYnx3/4OuBEEasxp3GE4XfyFBSu0qoT+ecBtydU3iGZf+JvkMdZ9EkwkGaHMmBLikYRZYPrbHAlaM54sDfAUIVWn6g3pFrBMgfacm9vv7e1OmxNNrQOhgoAS5bOmCpRhZqBrEdbg9GczhEGHtwGngvCryTRZ8IwoSpKb4ylr67lHmybzAUGU7rOlGO1FtvRigdb1WdH7Y+Ops+ONoO5RKhIlKpTeNJYpTZBb0za5TFGjgOW+Kx5ftDUJX3hKnDsmLZ+FQxYsu1IDQAUqLTxq1xa3Yxv7oB3RJMzu8nzXd/orzum4kYJZUe+KdNhYV0ZrPbcxMmowl3f/C1C5TGpcMU3edy76pDUyaWNXNNHruhrd4wDUejaLeNaGWu0FN7b6uxoGWTNN5jS5doklT4dgioctuYHe+eP9x0WS45YFXEpChfIEzT6dIU2iS+LkajjT+5YZ+LQS2no5AF1eJ/av0vp36G0LPlVzvq0ruEXuYzebXL1ol/xgl9Yn2fEsHfall/8EjZ0ABM6hAnocKW14X/bMfK6PDat/f3SMROCCu1ItQOpdSC1VrBIrU/SGDIslhKrtRyyVlmt5RBUDQCl/COG+CAAuQnR7NE0SwTTCl4zhb0b9t7qJs2M52kVKdOrSUltufWr8YTFobcju7HDOYWD7lkfMZkfvXMHMEWjPlWT2NZFv951YusyvmEOVzGJK5/ANS7i+/dps1eM9k1KfJdXaKt78iy2/IBYtk+s3iWmz2ATJ7xDBrzCZrHhM1j2NDZ8HhsyhGH3ekV2eBRO4z4e0q4VUft3oV3rlMJRbOaQd/JHP3JxonNmEaY0wrvaG9fp8bIr9R/aVr/ND3bN+h5b8p5W6xLQ5Mbu8kwbwTQs4A/5oXsC5oU0XG9MRZFiCM4z/7hjrWpEf/ENdHJi/fTZAlqfzhYQjDylY60QZAGf/+lDEGx5lg3w+QgCIxar9Qk9+xSo/TJ0AT0N7X29p4Jg5K9VC5VKYzSavlJg/+LooFeptLqv6dgvHWzdl4PFV8db9RcTe88Wt1r7NT6r1ujU6qfmtl6nNxuVW3ZZ/KMuEuWF6FbJiiWCZoP6IGN+1oVab4PkmxThLJ7T673Z4HrY6sXtwu7VuW5Wul40OpsGPeFxLDqBM43iz5rc5kqduJ2eP24T0VXSeZfXdpMrdxz3gMRobkMuln1vdkjX20ThUYhRlogCWSZ5AqBKcCBZ92i2WZUgOAnSy2Lv0RwHmqMRREjPgiWnQYAm3YEU28Bciz5Ddh0qOgsSc0MF5wwhN1B0E2LQJsDWArkmXqyMNZoz7pSxW1fsDW7w8Bbh9C4MBNN0pmSNKftCHrt8yZzjBEyd+B/dsU1AlsNWpTFkc8VsviKKI2Qe8+nXQpLP/OrLKW7c+kDKXGP8aGHBbELvFuNUEKkzJmn0MQpNlEwdLVWxJaoQkShQr0swAimgKUt2xb7dDb5YInMmCJwJ4vEw9qAPs9vttd3tdbFIVHKZYk7w9SaNO0c+Hfc97PfZ6fTaaHTbaHTb/eB5M+Rz1B9UX5ax1B5SlZebm1011JlxsRgg2mVWzYymTq6tbCQL9/CiM7ZJlYGABYi18MHe+GhveLDXQ9ZSrTZdq0+UaRKk6nQHmJ9zNB68cX0P9/zO0fhob3qwN9vRerM5R6mMvONRVfIY0FKGwo33to7PDx0oUmkB8w3GBLGKKVaF6c2pNrQEtBaaLQVWa5kVqoSgfLMxVSOPVkjCFKpopSFVrkuXaWOV+kS1MVtvzjZb89TGHI4ganyf3LaIq5t0S+onOQ/O/HLs8s38cvZqZs0StXuDtnoepNbFmYFsCM63mLINyhS1OEEljjFpEuxw0YOj3oGW2eEspZil16XZkDoUqoYsOTBY4kDb721dnxz9nxwfHx19D44eh60RRSpRpAqBKixgqcGUbbXmfXK02JEKlT7lShJhNOVYrUUyTdr+DftcyD4W1QUsXK/ddeiNKRwhiyeNhqBcvSlLpEwQq1LU+my1LvVWGiVSpAiUCdeyCJ48alfAat8kfzykLgkYi/zghZugUY7/uSwcRnIeHXWf7tvubfVSdfTwDqFmBpfRh4lufsvqCf/Fx/PAudKaE8+0+XDfovIfwjrxJdWFO/5F+4SMJd/IHo+seVwDh9x8TmnikGsPiY0npC4utXaDMMH1v1REGS2ZEl2syphsQwpNQMbJXYjRnPNor3PYqg1AtkiZJVRkckUR25dBZ4JQkTLu6DZ0gxs0vk8e3CFNHlK6Nvw6Vv261nzHD2kcYQRHGDl26H8hibpVRn/cp6ZO4BiDGPaIV8I0MWHBN7jH06/OFV/98kVt+q/r+3yK/XJ63NsXSMsnoVp9AQyWAeYCvTFbo0/T6jO1+ky1LlOrzzYYc9XaNJ0u06hJh4A0SB8P8EOsPDp4TIUPqI5jCm+K0NeSOzD+4cN0Qs18oM/86K/GtiuXEoY3fLpX/WqmcIXD3mXjPh8WfGcOSPuX/pwb+sGl/9IxpW2JUD3tVzvn17hMbN+l9h7RKpYJCR8xof1eMYvYpBXf7DV81Lh3xJg3awgT0O1B73Sntbn5t7n5t7lR61zYH9zi+j1L53ETRwE7N+Ftq+SGJXztIiGhI4hakYLJL6C2Md3K372oDvxvPcu/KMl1yfottsqZXO0S2ukeVOcS1+GRNuBVM+/XvUlqXSGM7NJ4kiiJKvVWFg1+nkLGRqGf/pN1adny+PnZsYBgs+Xp6GCFEeTriqoFBK1WK2CxQFboqYEBWCzwV8651Qp+2Ud6YoQ8XWEhCAoAFpvN/vu/DjL4k6fY659zsRrd16q2wWDSaLQ6nUGhVOkMRuUzClDzVVe+rmo/5Wufq9pP11MarU5n0Gi1zzwonV6jNapVAsRY9AiE2WUs+SrloNXjsM39asQXFATL96knvZjtZvetRteNWtfNevejFk/OB8+LNo/D2vf7Vc68ZndpBwZdJNxv0ZTjvsIhH3SH/Dsu836Prp7DHbS573d43qz7i/aDBXuMy2XS2Sz2Yp4g2AvWiCJhY+4DUgaZMwB9wj2aAwMZsDndBmUilnSrPtmqjwe1MQZJLGzK0oljLZoUyJShFcUoeGzZFUtwEiQ8D9EoIiBLtlybsn0VLFElIFDenSx+lcMY3yOP71EOeKwbWcyNPP5KFjF/Rh/co5wJo3XmFAOQeW+vtqG1R4KYjeuga2mMEcgRKePKFzMxA5POg0e/HLz4m0Gl82BP6RimeZm0dRVsNKcjUJXFUihTs6XSkDsuTXzHEAvCxJesqzV/7jzlaNBvp9V9rwsn54QabsOVa3TeGOVsxO9qkXQ2jd/rwuy0Y7c/eG3Uu63Vu643uG02u++0uJ12Y9rLcyKjSoermNV5mS0VqWdTQSczrLTh6cKJyfXlSP663+UGRcwNNirTYaDYjlTf2xof7E2wpRixllmAIomCdSMJuhSFKFQxrZyesuNDAGgymwu0+mS1Lk6lidLqYoz6FMl1sPAySKNO0ulTNdpEgyHNDGQjSDEMFUk0UQIFU6AM1ZvTjUCWUp+OInUP9pZ7e+29rdaO1MKWcthaYENr7u1dCNrksLfbbW0GoAi0lqFoJQiVKfSZJ4KIxdOgkS1i6wIrbCDjb3uOXQZGCof9BreIfFk4AKTa4NIHW82n+4ZPjy0PjkYbUgWasuxw6eN936Oj3YEWQ0AGYM4BLfkWczZkybVa8u7Rjk/3A4+O3kdH14O9/emxIVUOW6Md+aDQxEmVsXJVgsVS+GivvbdXqvXpN7IYvSnvHq2UaFIvxFF8CStn7WPM2qlIk38uCt6+Zqj0SXpT2q0s6lYWJVLG6YypQmXU6nnQ5gVr9TxgeI/ctUNq2yTVLvmOXwQsCRizN0HDHP/lG4ZIH2cAUizW7Ht7lcNWwhGFdm0QSyZwCd2e8W3Ovh8bfpjkZO7F5K3Rw3uTwnoT0xdZRfu0rDW/xHGf7CXf6mNS0xm56Yxce0Qs2MSVH+Cbzsjlm/j+c9riLWNTHLIlYuxJWOfKiBtN9LkslKcMv1ZG8lSRYn2sCShFkQYEqTQCeVpjqtGUptAmi5XxV+Low5tQrjDqQhR1ehd2JgzbvAkWaOKM5jSeNGbmmL7EDejYJkX2YYL6vYitrpRGD0aPZ8iot1+HG22A+G99899UVfoX/VA1il04CmifJ5zwYuXqNIkyWaFOV2kzdfpstTbzShx9K41WaVLE0giDIR+yVoOWEtBSCAOZCJAMKaIgaRgqYxl4geszYaWdBaWT+Oix1O+HT3NWszdOcOcX9K1z+tAWsX+DMLlH2rukC2XhZnMWDJWAYL5KE7d4TG1Z8G1fwpdP+mSOYqpWCQPnAfWb5PhZn/BZn+g5XOSsD3sME9DhRqlzptU4B9Q406ucyRXvQro8aE2u1CrnlF6f8hnC8C59/zpibC/g4w6lcdGfXZ3tnptBaKLSezCe9Zh/bej7ZUOnU+b7NxkvseXvg5tdwzvcwppdGxYJi1chM9zgzh1y5SyufhY3ukcZ3yevckhSS7t5+CP6z/8GLa/Av//9k4/9tMb65EAAgMX6vICEfG10WyxWm80OPHGivhDOof/BFbc+uSD2p2Y4BFsh+K+MSP3EZAaed+v0hq/OxFNt4us86lPfwmQya77sVXxNPWm+zB+p1BqD0fj8h18oDFevlAAAIABJREFU5c8uiEanMxiVar3VPGsHYx2WKLso2LRN0q0TTDskkEPTnfpfTuCPezFrdS6L5U6LJU4Lxe/mipxWyt5fd2GE3Z6Cbozio4/6IwZdIf7uiPq4R304pv1OzPgkDP18FvT5hKaY9zvu9Dju9T4Z8+NM408nsJdLvtITmuiIdbVFlF+xbUChHcrXSML08mg7WvxwX46ABTp5vOKWZZBG2aEsqy5dK4jSSeKN8lgESNGKoo2KRBTMhoFMtSJcowqXKdl8RTRHyN68CBQrU2BrnhXMFciTty9Dj/jMjcvg6UPa1IH/1HHACo8p0KbcaGKvVTGgNReGiw4F8TxZrMGcJVAkLZ2GtC8SG+YCiifZsSNZ/zDA++3Y2OAGfpHLEqqTDKYMnTFfb0oFwVytMknApd+dU3l71LNZ36Mhn916191y171S581qV+F+yAOa+WBMAi9Y/Fn8bidmrc51ocRpqdxtoeT9bP7b2QKnxbL3K5XvVirfL5U7Fyenk5mN0dElA2WMgx7MST82bmCSNbS9Oxt6M+fNmfLjrVE0PLbmLlQtCLVoM+9tNTa4VK+O1ykTUKhcZ0wVK1hydbxWFzp2UZe3uXMqyJLImWIFWyxny5ShWl2SSZ8hvQ25PSHxzynCG7pUxpIpWWptDAjmPzha7Gizzpim0CUKlaFyXazWkKM1ZiNw8b2tym6rs6MN9/ZmBK61WksRpBZFmxz2Doet3mIt1JlyIKhYrM08lESrjOk6YxZXFLN/Gby2T/t+fMV5sGd8h3wlYoKWknt746O9/t5Wa0OqULgCgiru7fX3tlIHWv543/tob7Mj5bA1DwJLEKgGAisQqMBhq3qwtz86ej85uh8dH+7trTa00WFrerC3OmyNAFAiU0WotTF30ogLAVtryHTYKhy2CqkmeeMy+OguXGVINVlyzwRRK5eZv5zm7ooz9Mb4/duQQz5TqU8FwFyrNd8I5Kn0qZw75tYlY4UTPHlA7dvENy7hquaxZTPe7Vu0FWH40Am1YhpXOoXt2CSu8oKE2kgrlHlvLzFakreug8sncckfvaNaXdJ6MD/vXfZZbWo8d688I1adE8pP/XI28QnTvmkLvhVH5BoOpe6EXHtCrj4glu3i605IzWfkJg6584Lce0Hpu6R2cGlD1/QxXuDAVcCCgDHPD567DdwWMfYlLA2QgSDFFmuRDS20WLNF2kSpNlmsjlPqEyxgBgRlm8ypemMKZM2Q6mJOxSyuJEyhiz8ThXZsElJHvINb3HC1zoQ2d982D48aF0yjs1c7+V/6xv+uZdWlgFrS77F/xRTII7e4QX3LxNZl/PRx8MENa+eadXYXdXQb2rNDKp31bd+g7l+H6nV5JmMxYC4HzOUWoNRqKbeCxZAlA7akQECSShW1d81oWwv49cCS19TI1CFFLA/VKiIVyogbafidPEapjbMAeQhUYkerUaTcaMpUaGJ4QgbnJoDLD9w8pzXM+mYNYIonfHPGcOG9noHNrtQ6F/96F0qtM73WhVHvEtbiGtvhHt/tweryYPd7hXz0JFQ5R3d4lc/iN25Y16roS3nEzl1IzXQQqSD7VXaUT6OrZ53Pzxs//F9te85FZGrla3K1s3+DK6PZLaTRJeOj19Z1mBnKB+HiW03i6Il/+xp++pQ6f0HbuKLwDdXmzUk0LBo+O0M+f4Zh1ArBMIJAMIzabBAE22x2CIJsNvtTV//pkAHDCIKiCGqDYQRFbRAM2+12GEFQ1AYjyNNrEIxAMGyz2Ww2m8lsfvz06a+Rij/96U8/+cMf/oAg6NNM3l+yAtVf1rmfaeT/332Lp0yU3mBUPrvimj+74jqDxgxYNjcNYxN6lcyiy1fdBBqFrHsN+0Ed/qgJt8vZkk3y+Qj2bMjnqNtzter9Svm7uUKnufw3i4VOM3lvNyrcJP0+8DwemsVL+7wk/TjjPB7dJN5z6E+W+Gde8OerQOSIJp7w4Q377Pf5bPd4HQ773GwQhIf+N9vUq03S5TrhZp+qk0dD5mQFn2lQpSBgsVmbITpnXG76aYRhiCUDAfMgU7ZGHKcUx1oMqTZrnlYSo5XEItZCK5ir1UQZDMlyXdKVjLVwQp3Yo97KYi2WTK0+5UoUcy6MOhSwziRhk0e0pmX8HC/4SBZ6Kg89kIby1NEqY/KlPO5SEi2Qxe9dh84cBaycMTbOgyZ2/CbWMdjR5m8nZtfPSPtCpkidJFBFa435KFKuM2SrtclWU4qcF8rbol4tUc4GfI7K3x+XOR+XOu9UO1/Mkm2WVMSUJD8MOB304XR77dQ6T2a+nsh4PZX5ejLj9UT6q4n0lyPpLg2xgbWxQQNpHvUJQZ2ptN3q95stXqVddZT+g4lu9uWQ180M4XjIl79G1lyHC48ChWcUlYBlBTKsQDJoTgfNuYi1DIUrVbo4M5D/AFXE7y3TVldMukzIWg1DzQZDNgzVPdg7H+wdoKFIJYpQCSPNukzAnKdQR6p1sRptHGyteLC3OWwf7Gi11pgmVkdoDSkmIAuC8u1oCYqUK7XpMk0KCJaZgAKzJcdqLQShUos1T6pL2xeHKo0ZPHniOMf/RBol1CaaLRkceUbR3kjgxHTLRjRPEs2XRco0yQ/2JjtaZYWKIbjkwd6EIPUwVGpHKx222gdHhwP9YDZlAqYMC5BrBYsfbE02tBxBSu/t7Y+Onnt7qx1tRpFaFC5H4SoUrUORSoulwGBKNxqTZaqoO2k0Txyp1CajSIkNLREo45fP6Yd8pkgTd8QPXbjM++fpi3NN2Wd7oQnI2b9h7fCC+coomS6Br8i4kkTqjWlGc96tLOZcGLl7zRjaJpbNYPPGvKrnCeNcRtsmsXGZ0LVFaVr2HTqg3qgjtKY4jSlJZYy/lIWXT/jGd3mFf/BIaHn1rx197isDDafexfu+hbuE/E180iQ2ehSbuYIv3SeV7hHLDkjlR6SqQ1LtEamRQ2nkkJvOyC3n5KYzcsMpqfaU1MqldJz5t3P8uy/8q9fxDRvE7mPq2FXQjTpeoEnYuGbyFXFcafTaLfNUFHYhDZPpY25k0RpDktaYcCGOMAHJSn3shYy9c8c84DP3bkL6dimR3Z6kehfXsnde1e89m92dKpxfZn7/m5rEv2lb+aGEElL9buLAnyNkr18HjXOojSu+mWOY9Cnvrj1izy6peYvQtOOXveCdMepZNOc9fuB/dBl2K4qUKFNEiiS5OtVgKLQApShUDoFFsCULBJJ4ksCPe1GUoY7wkfjuNeyVhK2SR+m1MSZzAmDJRJEyO1rjsFXA1gIASDEBGaC1VKVJEoiC7+7ofCF9g+tfPu4X1oRJ7PRI7fEIbXIOqnUOrnNhNbgmdHqUjmHbVwn1s36JXR6Bja60JtfATndKk4t/vUvqMHboNLD32L9xndR3Si+bi3SJr/sFO9Upx+VXH+r/Ux/3t+Upb9NeBja5JEz6xE/7JM745MxiK2Zwh/xwA5CpNKZrzcmn0oj2ddLHbWrPJml4H38hydNpbiGtATCbERQFvqxzf6FFwU/d7OfUEwSBX6oYTyTaPwNrv+BAYBiBn/xwBH1KRpnM5vv7h79SKv70pz/95OnH4+Mn1GYzGk3PVsQzqFz951KFWvu8dKTTP4Von3Tl6Vzy52m8J9TgUyZKo1PrjTqtzhQeDgYylMfd4nO27CxAc8PQ89nKsyjpYdjJKGm73Xu3zWPng/tqrctG9fvdOvf5gncH1a7qfh9hp9d+jetNh8f9MkEx7LdR6XbQ4HI3gBWP4ZSzeO061Xoe8Ok26DMvENijnvVjDrs8Djs9tzs8DgYxp9O+ZzNEwUGQXhYvvWAKTgKUwjA7nAfq07TiWOllxPU29WzB73QaJzwKEJ0ECU+CAW2GxZihEEcqxBEwkO1ASqymYrM+0w5XPzpa7211WlPqnSpq/SJgeJs4ukve5AavnQUuHDNXz8JmOUHHothjSWj/HunjPmVXwuYow7bErCNZ5LUq5kIZdSqN4CviFZpUECyAoZI7RersacDykV/IXOV/HRTnz6d1rOF3+GyVKe3eVqs35UpVCTak4dN9M2jIRMH8R7QI1WfqL6LUJ2z1cYjylGVRJ6GWdOkF43QSezuCRw6Cbwb8lvLf75W9X8h9O5L0qifiZUfItxWBPqGkZCKptC/0xVj8u/KSmNymXErX6ouP/A8duXtNrtsfPHbbvQ+6safDuMtlwuUmkX9EVgtYkKUAAtMBc5rBkKLRROt0cVawwA5nSLRN8Wu3Q7ypf39octg6QKBKr00CgcIHe/un+14HWmeDi2xwkR2pRKEKjT5Npo5WaFNkmhS5KhaCakBrGQDmIkg+ihTqTSmgNdeGFNqQYr48ef2SpdRnCpXxMnUqABbcapK2RewDSfiWkHEoDb1QxM1ehczxGPsS1r4sj7Kw4zOxOHIaozelfnbU3duqIWsRCleAYLbGlIQgNT8+9DhszTBccm9verC3P953QWAhYMqwITX3tgaHrd6OVlgseRpDqhWqfnS0AUCh1pCFIhWPjnYUrtMY0pW6ZL0p1WotMJkzpcowjT7BaMowmDIE8hgYKgTBgjNh2NEdm6+I4UlD+47r/n6MN8fLs1qyHmylcm3q1lXgMpcq06ZC1nK+PE6hTXbYKrSGVM4dc+eKPnVI7d2iV0z7lE36NSxR8oZ9PqyRV+/Y67fB0xz/AzGTqwi9UISdKcI4MnbtAiGlz5vZ6M6sd3JvLXs1vR2/lpw06M764Mru9Aj54M7s8EiZxuWtEmI+YuKHMFnzhKQxn8Rhn4JlQtUBqZFDqTkk1Z+Qqw9olXvkmgNS2Rq5ZpNcs0UoWyB0HdLqt4l9nID565A9MetYGLpwHjR6St8RsCW6eJkhVqSO3rwI2blmynXxOzzGkYC5y2MsnNPnLwI/7lEaF/A5oz6sVnds1Tv3mvcupU7OhW+cK999m+H0s/yYf61Ncip9GdjsWreK794nl637hU16Bo26M0c9GEPurEnP0ClP1pQnY8wjeNg9atQze8anaAHbuOw7fex/fhd+dMM+5YffShIkijSBPF1vKIIsZSZj1sltUN9uaOp4RHwvLqkbs3bJhuFitSFBY4gzmpO0QLpUG68zZ5qAVNCajiAlD/ZGBK7WabMU8lipJOJCFDp2RKuY8B7eJs4f08d2/DuXyTUzfqWTPk0rftu8ULUhdeOKmTGICax3pbW4ketd8RXvaa1uhavEgil8bI9n4SI2fz7Cv7rAIz/nRXLYv5YU/h8d+99VJmPyX7nnvaG1uIePeYcOY1IX/FJHfXLGfGZOgnnq6NFz+q4gdEccOnUVtMQL2bpljuz7rXDjVIZL2Pb4VM2DYBj8sqIKwfBT/+4JVw5BiMViQdGniVbYAljg5zEMBACfmOdP9gYMWCxW6BmEbrGANrv9PwQb9ZOvv/3xj39EUZtao1Vr/tyxUGmeN46+9i2en+eNPIPmyxHkaU/76fPpekqj0WmskG53D3FyslQ3yi5Kb1dwN6sU3irlbNp3t9tz64P7drPrYvn7uRKnxbJ3SxXv5grfjKb9sF745q7N52GF/Ptt6v0aBZgimKfwwj7sVrXbVRdGOOTLH/K96MMctGKuR7D6Xartgv5JGILyg83HNPMOhduPWW9y2Wjz3O31OZ3ACQ6D5VcsnSROp0i06DPv0RqLJlV8xrhcpV8uka+WSRdLFP4+/WaPentIl9+G6RWJOnWC0ZACW8sebI0PtkoHUvbJ0fZor0XhPL0pe+eaObiFH9giftwgLJzQJZpYmTZmnRs8tBu0cB44cUrr3qH2HwT0HwTMXjKOZDH74qh5LmvuLESgjucrojXGjE+OStBadC6OnjumZE5F/3M/Fze/MnsVuXJHP1eEqnVZInm8wZTzydFkR6oebaUonA9aciCo8sFR/2iveLCXfLJXfHJU6+Spl2tk4SJev0HWbwYIxqiyEZq8DzuX+bo77Lta+rtaunMT9deRhChGSEVcVg61us+5eesXzSvOTZO15Wmzuc5TOa+n894ul7lcD+Kup/y40/jLNYqYSwc0kQ40795W9WBv+eToQ6y1Bn2yHan89/vaEf5U9OauwVgMgkVmcw4MllqBQpWSrdclolAlaMmAwUwLkAUCeXa0ymjOvpMn8qSJQmWC1pAFgkVKXarFkoUi+ff2EhTJt1hzYCjv3lYKWfPPxLH7ogiZPvpUELl7G7Z+x1jmswa5jLmbkKmrwKmLkLHr4N4L2tgVJW6v+j8PnhTMhkydBUi0SWYgW2VI56kTpLo4mSFOrI/VmjMRpAaBqw3mVATOt6EV9/bye1uOw1ZhR6scaNWDvRVFmmGo2mjOk2sTQWsZAleBllKHrenB3o4iVUptikgZYbFkg2AhBJXqDKl6YyoA5GkN6deicLkmQ6BMOBeyVLo0kSKRy2d+2K37+zHekTQZhZLk+iSpLlGiTti7CdYYku1wkVqXcSYMNZnTYChTponZugjYvAzavmZ0rBJLJnzLp8kVU8SSMdzsFeNIFr7BZ2yLQpZvg1d4jG0Bc4XPmL0J7tqlpX70ZjU6R3YQfj6483/233n01iaM+abMeydM+YT3eYb3emXM+SWMYMPaPaM7fVkf3KN6PeIGvbMXCIUbhKQpXOUBuZETXLRCShzEJvbj0sd8iuf82g/o/Vx6xxFl7Dpw6ib4RBHGlUXMcIKGj2nLN0HrfMbaTZDWlIzCuXt3LK40nK+IPr5jb10z5o79ezaJHRuk8lmfsDY37+I3boWvPcrfvit68yrv9YvU3/w8m/6/NE39pvS7Xxa8eV/zjvrRjT7sTv3o6t3yDtPyntDt6tfhQu5z8x9wJ/W5+dQ6UTpdAobc6T2uzH7XqjXfySP/tfPg0QNq/w5leo/Wt0ZonMdy72IgoMxoSF/mkBgjZa8HT5LHwqvn3S9l8RBUdKUKv1GFcxVhxzLmlTJs8Tpo5YaxyWeeSWJ1hjyjuQSCylG0GoIqtIaMw9vgk7uQW3mUXJtkMGcCYPaZPGKdz+LJk+X6dJE2YfCYnjXjE9vvGdLtQW128y16hy1+F9Lryer1iBrBRgyy6e1h77OyXuWFOrUy/1MP5x8Ki36I+9Y196V3lTOh3YM+6h0w4BXchKHWuBbN+46eBIxxgorX/Cq2CdXbhLpNYssuefoiaPWa2rcRKFQd2pDHZw2wgKjN/pd9i6dc7NPExVMiFoZhwAKiKApYQARBQav16YUn98JiAUErBFqtTxN7Npv9P4oC8pO//PLjj78zm4Gv101KlVqn1z+t5qk0mmeSoM6g0eqeErRPACjVF1qUXm/UaJ6HknQ6vVZv0BiM1vIK9PVrw9oSd6/wZBRzMoo9HMTtdHivN7mv1Dqfd3sJBnDnbR47tS7ThW/Xyp25je53bW6yHs/HTfIf9ml/2Kd93qFrRv0EPb4nLV7rFe/XK123al24fRjxjJ98mSSaJZr3/X+UMD+rQz/JWb+ThFjO6PxZwu1swOUUfb8PezaNF50wxZxojShOJWJZTbkmRbTwlCbnBhvEEWZlvPYuzqqL14mjxFyG5CJEdBlydx0gFjPVmmSZLkumSwet+T/e193byuxIgQ0pU+szT/hhIzuk/g383HGAWJOk0Ccd34Uc3IaO7PpXT+OKR7FZA94lU/imdfIQ13/+NnDwiD57zj6VRG7csDjiWLk2TaJJFqoSBar4tVNK+FTluzFu2Vpc65b3BId+JAgzGNNgaz5oyVYZEtSGBJEq7kocp9Jn3NtqPztaP993fL5vB03FgpNg+RkDFoUiQhZ4zQSOA0y7wde9PhdVLotxP4yGO5UF0hOJbGJaB65qybV+072kvSXC+2PIt/0h/7qY/mo9z2Ux481g3IvR1NfrVW5bTe67PdjTGdLtAcUgj7pHCh4dLZ8fBu7tnQ5bO2StBIEs0FxcsL8au7NiMabcyWOMxhwILDHq07WaSKWSpdVE2uCyB3u91VKoVMWagUKjOf9GFqs1ZNngCrM5T65NB615enMqBGXe2woctnwbmm9DClE4H4ay+Mq4+QvWpSJ6lR/88ZQ6exMyeh3QfERvPqLX75Er18nVm9TO04jRa2z0XuE/jS4UTrt07gZuidgHEvaWiLkuZmyLQma5ARMntKlT+qU82mjJACwZCJxrMGXINUkKTQwCFdnQCgda+ehosiN1JiBHoUsQKdk38giROkVvKvl03/lob3yw1yNwpUqXojUkK/Upan06CBYZTTlGc55Cl6w2pF2Jk/iKaLk28eAmnCuI4kvDqldy/svgbf358K0y9UAYJNBEc8VR44f+EnWKAci8lEeeilhWa7oRSNGZk1W6xO2r4L4Ncs4gNqPfp3Ac17VD6t4md29Rhg6DxrlBqyLGxHlg+wZp7Cxw/CJg/Cpg8JxWtUBM7PKNanMhtsX9S8fEP/Zd4paG8vdoWeue2VvEjFV8+oJv4qhv9IB3wqBf5gKudJ+Qs0RKGsdlr+ByVn1LD/H5m77pc9j0GVzKmE/hnF/HCbXvktbJobbuk9u2aR92qO1bpPoFfOk4tmkZP3Lq37dP7tsmbl2zDKa03Vvm4C5xZIcysUfbuAg+vWN3rxDLJrHVq7jQDy7O2S/fZ79wyX/pXPr2XZ3zy4Lvfp5J/N/qZ35V6vlN1rc/FL1ybnzn0eb8tuTVy7yXTsWvXhe8fFvyyq3OybvVxbXyrXvpa1Kvs1+Hs2/z+6A+1+Qpz4olbPUitmYZ27qOH92j9KwTmlbxS+cMiTz5Rhy1dEluPQz3mVohTU1Wr/kfCJk8TcKaKGT43L9+h7AvDTmSsus28MWz2Np53MJp8IUoWqpJBsAsmTFJoouXaJMAS+G9rcqOVpuAwltF/M5d+MJ10JEwSqLMGD8MqVzBlSz5pk96R/Z6BrW5B3V5BLS7Uz64EVpcKZ3uxDbG24I0p9w019LI94XYn3b1/13d+Ou0d4SaN4F9HoReD79eT2Knh2+Va0ibe8YstmKd0LxBLlvwzZrwTh3zTh3zLlzxbdglzV4GrV7TB3cot9I1G/oj/DRi8fAI2hxW6C/2LWDkKSALP414I8gzwPwLXhCCEeDPDFoIgmDQAsIw/NTSsFjA3/3uP4ZH+z+oxb//+78bjeYvEFmtXm/QqHV63Ze+hUqt0xlUau2TWmh1XwYqdHqV5i+AtWrV0wCfFoQMZ+dWV1cgO//6cHpvwH+3x2v7g/t6o/tqrddCyfuFIqetajflhO/9HtW8SLgb8FGP4/+wRjWPeGv6vT5tkn+/R3vYIFsXCYZxnHrYB1oi8Ht9lkqcVsvfnXV7q1fJhh2q+cRft03Xb5AdAsZnNftHTSh6FwxwGA+iWBs/8nKCcDyClV9HGeQ5Fl0WaEwHDdlqQbj8OggxxdyjSfdIrtWYbJKH6sURSn4koE2HLDk6eZzoOlAkCLwUBW3dBJyIQhW6FBjOgaFsCMqC4WwUyb8QR4/uEsf2KCvnDJkmRW9OPxGEL3MYHzfIDXN+VdN+9QuEypnA9sPAiduAzj1q6xpl9jR49zZ0mctaOQ9avwhcuwgUKWPvZBGxs/VuQzvZU2Ef1vAd2+S1G6YVylbok4SaGIUh5lIWOXYQMH0YcC2KBsy5EFgCAkU6XapSmqAVxdmADIcl5d6aZTenmyQxlxN4boeHddJPVud2nvZqMZkwnBJe3fwhv7qpNytyLs51Juq7+ZjvF+NeziU57xW5y3owV3VuO3lOW4XvuR/cOV3Y60Wyghds0cY50OIHe/PnhwEb0mgyZmh18XpDImDKLTucjd/feIALtMYisyXfbE4DzNmQtdAKFoJANmQtcdhaHGiDQpPCEbBvZNECVZwRzNWbcgXy2O3LQJEqnSuO0RiSrVAOChc40HwIyjaYMsxAmtqYuHrDGj0P6tynVi3hK+cJOdPY5BHv1HFszpxv2SqBPV35w8xBzFZ7yGbHT4fXa9dJbaf0/ouAUV5A/wn941FA+w6pZ4s2f8KcPgwe3KHs8ZkCdSxfGavUx3MloZw7tkAez5fFX4mjFdpMlT5FqGTJNAkaQ5ZYHc2TsW7lYRJNss5YaEfrPj+0o3CDzpij1CXrTBkoUmaxFFjAPDOQY0dLtYacEz57l8caP6AO75An96n9G7TQmQHMxFXw4uLoaRhPFTHPYVfN+G3dhp1IIyY59BtFjNWacaeOPhKyZNpkrSF15jCocBRXOoHNGvSumvcdOQno3qLUzvkNn9JXxSHLfObQUeDYReAcnzHKDeg8JLXskCvmyIk93pHN72OaXZm9MZ4DrR6zU8mbUSWH3oVHhPQlQtRHXFiXV9KoX8IIJnncp3CTmDSHTVnGlewTMuf84gYx8cOYpBGf/GW/9nP/bi6t7YxSu0PMmcAVz2ErV/DVC/jBfdrUaUDPFmXmImj6gj5/ETB75r/ADdq8Zkwf03o2Ce2rvh+3CBvXQQNb5JyPmJJZTHKfW0Ddu7dp3/824btfxX3724wX3+X98E2m+38u6/kvNR9+Uej+bcl3r8pff5v1wy8Tv/23qN/8Kum7l/kvnMpeva9+87bk1evcFx71b13rnFyq3zpXv8W2vid3vWcNuEYMuiWMe2TNYIoXsRUrfoXLuKp1v7Fj2tgJrWGb0LLvVb6b8MM4jzLRP3EZPHJBbtklNe8S85aw/efUCZ5/1Ra+Ygnfd0A9FkXIdCkAmA2C2fsS9qog8EoZqzLl3WgyjJZCtTl3+pxRsYKrXsENHfvv3bI6Nsh5s7jSDb/0CW9qnSutxoXZ68kew0TMYf17vNyKnd5kEr5Nzv4mIuP7VMzrYtx/bVv+piqN3vIidMabPooh9Xj6NLv61bgE1rrGDmFyV3zzZrE9Z7TeU2r2CCa6071gxbfmgNC0Tx479R8+pW3eBEhkDUaT0grfQxYQWFwGdvYBGEYQ21c9eKpzP+ECn2p6IAjaUPtz3+J53+K5hwHBTx09CIYRwGz58ccf/0Ok4n9Wi9///vcrDL1PAAAgAElEQVQWi/X5Hump0f18v6RXqTVGo/lr1e7ro9Xqvqxq656n8XR6lVqrMxjVZouhtxf6/nvD7PzZZv1649uNJteVKpfZAqeZ3DfcVk/tJGG91HmhxE047nt/RFPN4e8GsJetHpxGzEWLp2Od8od92qctim2VdL9O+rxF/v0e1TBNPG1wXSp2WipyuujDWk8DHiUs/hyJN+QDnvqbOUG3076XI9jrYax2h/QoCga4QefTJN5WgPIuRsEP08rizLo0+W2YQR7tQLIdcI4dzrZZMw2ySOkFg3/oL74I0UrjQHOOVp4ouAyUSIKvpYzVK/+FswCJJhmEMiAoQ29OQuA8FCk8F4TPHVOnD0i7VyG716yhbdLaedCVKHbrgtm3SWqYJ9bO0stnicWz2MIJn8ZFv9ZlQtsqcfo46FgQenATssRhnokiz4Rh+YsFr4dPslcLZzj+Hdu05ZsQgTbuUhl5JmcLtDHL3OCVU/9zPvNOEqlSJWo0iWp1ot6QiVprH+01j7aKB1uFDSnXSJMEh2xujw+/2xM9CrBvU7Q93vJKJ0XJC3mp812J23Wh62Wx510NXlTto/7gJW73PK9ylY1h7btUaIVo3fe3cYKsJ4GQKOzemvJoy723FTzaah4dvQ60FoWKACDHas3QGhsKdg9quSt/eqh8dLSgaAkM5zvstTZbrd1WC0EVck0iCBY40AYAKLqVxVxLwwEwV2ZIPhdH7PEilk7pezz24U3ozhXzQpJ+eBMrU8eC1nSFLvNOGXsujBg58q9dItbOE0rHsTmDmJQer7Q+TGofJrrLK6bL603/xM+61t70LzlNHrkMdKX2YTKGsPkTuLwJbM4wtn6F0nVIXeQxVYYUjT7l6CZ8cJcyc0bfu42Q6eIkukSjOetOHitUxgsVcTxpLEfIUunSYKgWhhst1lIIKoWgKpk2/UoaLlImwVCl1lh4p0gymgskmnSdKc8I5JstBRBULFanHtyGrZzTt65Cdq5DVrkB2zzGAidwfC/ww1ZK4Mxc1lLt7Dlt4zqqY81/8IAydhq4esUQa+LEulieOnLpMmjhnK0ypErV8ZOHgaWTvpkDXtWz1O6tgAmO/yTHv2OdOMLxn79lTF0FDZ/Sm9dJlXN+ZTO4pg3C6Bl9+Cioc4NeMY0rHHNJ7fV439H+YmyXuNyeshocNebFHvCIGfGKH/eJH8PG9HtmLfrm7xKT5rGJoz7sFk92i0dYm1dIs2v6lF/dMaXhhFR3TKo5JObP+xbPEmvWSA0rhPnL4GNF+BqfMXhAGzqk7otYZzL2wBFl/ZqxzWO0r/i1LOI6Vn37t4k9m4SMbreUj65ZI+5B9e9ep/zwi7Bf/wvzm38L/X9+xvzVPwb/4r+Fuv9NWtn/Xt7/93lp36S8+Sbt21/kvPxZ/Hf/PfHbV8Uv3Rqd3tW++T73h9eFL9zr3jjXvHlZ+vpd1Ru3hreu9W+8W5z8e5wDPjozBt3Ywx7sEXfmsHvkGCZ11qdg1Td5BpMwhWnYwWXv5HhMbJXvx/ed42u3CZUb+LRJn5R5n5I9v7Q5n9xVfM0xue3Mf0nAWhGylgXMgQt6N5c6zgv6eEFv45DHeYFTt4GVa76587jKdb/eE+qWkNnHoSVOYNKnfMo3ifFj3swuT2qtK77eJaDPy6/J7X3u6/dZr76LDf51ZNSrxF//Jpfx86Yx1/Zon9Z33h/cfNrcXcrevcp6/SrtpUfuG1qtM7PFNaLDPXnYq2jJN38em7eIq9zFV+zgC5Z8i+ZxLfvk6Sv/+VP/9bMUtfEEVOtsiREP42UgAD6lY7842OBTDgp83l59Rn08Fbaf+ndPA3xWCIJg5EktAMDy44+/+4+Siv9ZLf74xz8aDEalSvulb/GUjDJ99bF1OoNSpdY8LWHo9Lqvr6m1eoNJpdZ+AdYaVBqdVqs3DQ0jtfWyg+WNNupK1ZuZAqfR1DdDCS/2qt3gVbJ6Ej+X+2Ys02WtykU2hZNN+krHSYslLkMpr+bz3ypHcb/fo/5hn/rHQ3/bGskwjTNM+yqGsZJen/MW98XCt1s1LsI5PHQVKlgKuJvCmQ+o4kXaWrXzao3zZr3rdpPr5ThRf8VUX7DUNzFmTYb8NlR0EahXx4PmDAdailjy9NJYqyHVjuSiUA5kztJJ4272KLdHFIUoDLIUg4YClTpWpmSdixhjR9SdmxCROkahT9Cbk4yW1Ht7od6UsXsdtM8LPuazVs/9FznUMwFToIgTKRKFioSVs9CmBXz2oE9Kr1fPNmX00L97gziyT72Sxl5IIg/vQla4wXOcgA1e8MhRwq/Hj70mZ6qnyE1Lfku3jNXb0PW78MWr4JED2sQxXaSMuUcLH2w1drTWjtQ60PpP962fHzocaBMClZqBHI0+Wa9LsmqTwGumbotiOKLDF8EPl0HwCsk06Kfv9jR2uyvrXSyDGGiKAM0Q0cPAT5pEmzwRFEQ6dBEPhrgHMOsBzPgEpX5Ccz7ZCx/t1Z8cHQ/2VhRpsKO1nxytVmsBbE3ZljZT5m+5sl6lMWVfErkvCdeY81GkErIWg9ZihT6dJwnXGZM1ukzYmqfWJ19LIqWatAVO0KmQLdUkcQRhUnWCXJu8e81cuwhZPA9Y4tD5iiShNv5MEtazQamf85s4DtgXsg9F7DlOSPWsb9smse+QUjSJYze5fNc5SB1uTJxJi57JSB+kV85g29co1VP4vEHvzH6v4nFC7SLp4yl1R8w+l0feaWI3b5kbtyFiTcK5JPJYFAmAWVpDmsGcYwHzpZpMviIZsBRCUBlorYThRoetE0UaYLhWbczkihkXknCxOlmkSlLpsmTaDJ484UwUcSWNPbkLnz+lTx2RLsRRRiD/VhZ7JQ27U0Uq9ElCecTuNTt8bgwzuzxzRps89O9aI9Uu+Laukbny2Ft15NYNY+k6aOGaMX0RtClgKoyxUl10/xYtvd+rczN4+TJi5iJ47Y7RuU4sHccWTfiWzeM79un1a6TGTVr1Mr540rd/j74tZG7chjcvU5J6vJK6MSm9OEZfikf/2L8N7r0Z6AsYy2LOZIdMJMZP+iWOecePYLOWiLGDXrFDmKQpbPosLn0amziMy54nle9S644p9aek2kNS5gQub5xaMetfv+w7fRW4LQydvQhsWyNOnwZsCVmrdyH9B9QtXsg+nzl3Sh/aIbcs+ub1e9ROYcqnMeHNzsSqN6/Tvvs+/jf/N+ub/x7yy39mfPNPzF/+LPLXPw3++d9Rfvm3UaH/a97IP+YGfZP3m3/J/OFnCd/+OvPbH/J+eFn48k3Fy9flr77N+eFVycvXZS9/KH75ruqNW91b5+pXLjWvsB/eEzrfeze/825+h+14j+1yxve4BQy6x8xggoc9fHs94ue9cjco/zS2G7CSUnGErTgmlR4Q4ia8Q3o8YqcxIT3u0RPeySu4hCVs2qpv7pZfzpZf/hax7IBUvEPI3/Ar3yPmLPlmTWNz53GZc7i0SWzxEr5hj5y76Rs3i02ew5XsERJmsIweT3KNC77KGVPy7n32K6c0n9cJES5ZXpgib3KT0/vOjF+0z72tC3lb+uZVntPL7De/SXjx24QXL5JeuOW8yfroWTnuHdniGljrzGxyYX9wTRzwzJ3HJQ9j0sYxhau+Zev4igVc26rP2onv1W2EUXODtFTez6SDYrnNcf/kXjxJgMViffYtrFbICj8xzAEAgBH02RUHvjjbCPrEArl/ePjDX1fH+/9RC6sVUqu16i9hJ53eIFcon0xvveFZMP5c+VY/06IMBqNS+bSYpDGZzZovUxZaudKoN3PWp+aKMMv5r5Zy33Kq3e+aPEzjeMUobjb37XDyy4ksp+Vy57shb2CJIhwiTWW/Gkj8fjzz1XG9q32N9KdDGrBA2q51n8t/u1PncdXuJenF3HR6LZU4rVa83/vgLluiGo4CxIu+uk0ipw+798H9pMdrr81jvdZ5q8mdv0RS7NMUp8EqYSRoygFNGSCQbUOLHPZyqylXwWOKzhmSS5aCH66TxYHGdECfbvx/WXur8MYT9Mx3nt2T7NndbJLNbHoyPdM90z3NVF0uBpcZxMxkS5ZlZmZmLjPbMjMz27IlM7PFzJLtqurumam9sKsnJ8lFdk9u9Fjy//r/Pe/3ve/7EwQpJaEabaLZmH1lKtBpM9SqkHNxyMI+c3yLNL3D2Bf67fA9D/l+G0eeMxvkjRPXrVO39WNX3iFt85Sxf87aPvXhS0IP+T7NM9jMblRSO6pjlTi6TZ/YdBvfIK8cuXMOmcuHTM4+c4BLbJhEMvvKv2s7TFvMqp7GpHZCs7rh2b3wgn7EywFU5RiyaQY1tkbbOwtUqRONhlSzKdtkzDbosxSq9IOLgAtRkFqdatTnXV/mvLpMujbGm2QholWqfJOmv/C8VARdnnqb5kimSaxxFn+5Qrw+cr9SRFyqoy8N8VfmBKMqSicJNKsDL/Wpry6zXl2mvLrMfGXOfnVZ8vqq/tVl9bW57JW57NJYIFOGzK6SEmcq7vXvHPAjFo5IDTw4m4vbvPA7k0Xq9elaXeoa33t+n7FzyjqX+EuUIZunXn0cWvs8sWQI3btM3uP77PC9OIestXPvU0ng1B5tbMuFs+fWNE1omMJMbrnUTeHqp/HDGy5rfBb3zHP2gPlyBFU+jq2eJqZ3wSLrHADVpS8au9zr8P7Vjnn90IoZdHIneGyTVjuJi2MjU9oQae2I9G54+SS6cR4/sU9fvmAtn7N456zhTZfVE2+1NkqjixLKYw+F8eMbnisH/meScKkyTiCJUqqS1Zp0rTZFqUnWaPMEsmDeEXXnNOCEH3ouDJUp41TqBJU6QatNUqrids7853fcVOpEkzFNo02WKaIPhN5ydbhWG7d5FpowlWbfzS3hZm+cuPYuUbL74LkDiL4N16kjxuAWtXWJ2rXq0rVB7t2izBy5rwu8lo6ZuX3o5E5owwKha5VWM4MvHkYUDSHTehEhjaDMYVQtj1gwiS2dIbBXiKWTGPYCYXSXWTFFSOmG5QwgWxYJ3Qu41C4cvT4c1lBvVd99t3Xm/aZVZGtGQCOEWQpyKQS4l4P9W6ERvfjQLkRYFzh2EB3eiQhuAccOwHIW0dnz6Lh+eNYkIbkHG80GVczi8vqRmZ2wTi556YQ5sufayiMXDiMnNlx7Vkht84Ssdmh+Nyy1CRRd75jUAaS+tHPOtbRNe/q9j8WX9DsWwQ8eRT752vveR4w7v6N99z760w+Jn/zP4JhfR0V+4vvgd4zvPna/ezf80df+9770srCIePAw5qFF6EOLsIff+ljcC3v4JOGJVfpz64xn1ulPbTKe26VZPgp7eM//vk36c1C5LbDKHlhm69rqjG9wfpFvD69yQLfgft84Cen29x4F+E/A/SdhzB4w5qU9ssAelmsLy7ZD5NoRihzJ5Y5enWCvHgizG+ozAPfogngNQH06wL61wPgBeEQf3LcFEtQJjR5EpM1hIqcRfsMwSgOQ0Q5m9cBoDUCPDgijCYTMtXdOeG4T5vbcJwUU7Y7Lt0Pl2VhXJ39VO/Uow+VJ1ONHYZaPoq0ehVtaRjx3jLEEJ1nHscG144iifmhkHYCaZ++ab8cqcfCudPIoc/QocQiocY6sA6a1QlvnMNvHtIMzD9HekpFFez2YptPoVeqbNZT65lChf+eMupkfesNtE61SpbpB7BneCZGb7LdWq9Vqdf+xiItf/IvvWq2OLxDeACpuxoNU9pc+WtE7CKtYLBUKJTcoPblcIbzNW9wwlG7HhlAkFkvlUq1pe6pjLtWBXwaQ1YLPy4GiJrSsE75a4tQd9aIx4OlAkjWnHHLQgthvhg+lO7WEPO2Ls57Pdtwscz5pAGsGMIv5gO5Yq4FEm+Ek29UikLAZdsFGjKTbTeQ6zZY4H/ahjDs0NQd/0o/gVAGEk7g3BzTTBvViBCsaQ8s2XVT7LMmOx9mmK//AXcz3VSiCtZpIgy7BqE4wqML1ynDpRYDw0E945H1xxFIposyGzGtz/qUpT6dPMxmzzcZsvS5CqgjdPvOZ3qHO7LrwTj06FtHt8+jVQ4+ZTdL+ubtcEalQRO1fePCOaHvnzAO+N+eIyT1kNc1gsnsRcW3onDFU4zJx88xbrAi9kIbN7LqtHrOkitAzUdDEOoHUmX+3+SBtLrlgGpk6CC8bRnYt4Ps4hD4OcYhLmlinrR/5rux7zW8zeIfu26eee2c+m8ee26fep0IfodhHIg3S69PNxoxLY+r1Zeb1ZdaVIU1+7CXecTNpw43qEKMk2CzyuxR7X2lCTIpwsy7q2px+qU83adI0knidLPlSl3RlyH51VfX6quLNVdXry4pXlxWvLitfX9VemcvMxlyTPkMoDeDt0mKGM+92rifN1qfMxZcsulXMI4f3GFsCH5EiVKNNWjv1mNhhbl54bwn8RjeZbfPk8TXG9Aa9Y4FaOYqpm0b3bVKHtqmjO4yZfdbABnl8m75x4tu7RMvrReT2wkqHUdXj6LppdM8KqWwEXTCAqJ3Fzx+4r574DvHo5SN4q8bu/153Tq7yiawDRDeBcgdRJROojmVS15JrXg+pcIBQOYbO64FndUFze+AVY5jRHZeFU+boHr2bS+Ede56I/I7FPnMHHsObHt1cYh+PunUWsnEctHXiJ1fGq9SJClWMUhNv0OcpNbF7526HfF++OFShjFEq48XyaJk8TiCJkimjz4SBJ6IQoz5Vq01SKJMl8iTOHnP1yHPn3Hdq16dthYgfawSODJ0IWd3L1KwedE4/ks0ll82Qm3mUZg6ljUcd3KFWz+GqZrBje64zh/ScXlQUG1gygu5YcSkdxbIXCOwlYtYgIn8Kkz6AKprGZgwhK+fwjSuEOg6+aJTQuETp26X07VC4Z56cE8+ZA/rABqViHBvZCGWUQN27KI49VZ+2zgf1snwbEH7VpHC2i3sZlP7S0a3EKagVFDcCTx1HJwwifOuAQc2ghCFYcBMoZRQb2QGPagYXjqHy+hGty6SxA9fJQ9f2FVLhMLJyAjOxRR/ZoHZyCA0TmORGUGydc0Krs2epLTzLClhgCXr5wjL+6ReM77/1sbAIfvht8INPfC0+9rH4kHHnt+TP3mPi/zak8D2a9YfUzz/2uvs7tzsfud/5JvDedwEWX3nd+c7//te+Fl+4f/+1993vgu/dDbt/P/rhw9iH3wdYWPjctYp//CzikYXn3adRj2yyLO0LrOEV9qBiuxfJVnapT5/lenxeOWBf7YJm22FagehWELQGgG4BYrtAmHaQc7YNJMvGtc6ZUuaAzLbDlTiTmkEuXRB6J9itF+I3Co+dQmYsYcLH4PhSJ69mkG8HNGAIHjqOYHVBqG0QSgeYxAbRu6A+w3DXdgi+CkiudCCXYeyDQ90KSJ5VjpAE+9/k1v8t+/heNvNB+EOL8OdPkmxskq2B6bbIbDtkll1AFaB+Gt3PJZYMwcJrASFVztFscHgDyLPUwbfMMbYRlNMDZU+h5jdJB+fuR6dh+uw4s62DfnpKpTfexCluTty3KW71z1xuo0ajMRiNSpXaaDTepLg1txDWmyZavVqtefPmPxjN/S+nxQ8//Hizerq5WPzMuvhL3kIqE7+Lc99cKfgCkVQm5/MF72bMzVVcJhZLRGKZSKoSThbo2pwNnQhtO1TKhl40wQ+a8WPZ8O5Iy86IFyNJ1gfNsPNu+EEzhFPkOJ8DParGiZuRm6XO05n2OzXorTLQZLI1J8fxtBYmbkMYh9CqTsRSgdN4lv1CGeB4ECXnkBTz+J1O9MUo+tU+3bhOvt4mGVbpF8OYjQHCOc9Nc+4jP/Y84lF3OET+ua9KFW3S55h1KSZNgF7lr1fHmrTpJl26Uh6jkIfLZaGXxuxrc67ZmGI0xmu0ERJ50D7f60zit3biMbRBnTtgzh+6Da6TFvbcds78jgWBIlmkWBZ9wPdd2qdMbVE2zrzGt2nN8/jqCWRSGyS00Tm9D1Q4hpreYwkVwVsCj6Et1/oZ3Nqx55k4cHiNGNYdYsmei5xMeTmLyB3BTW64CiT+Unn4sSDo4MJPqUrS6lI0moQLUdD+he/+uS9fEiFTxAokAVpNqtlYYDJmX5mz5dJQ0bm/XByiVsWZDflmdYxOGmhQhWmk/tIzllYaoOMHXOmjddIQnTTsypR1Zcq81CVdGTNfXRZc6bOuDHmvLiuuzKV6Xc6lqfjVZcX1ZdmVudhkyDQaUq/NOWpN3JnIc2rdNaE37nlz96f184iuieKV2NED6vqFx4nE/0wWNL5Nb+aQhnZoY7u0jhVCP4+yfeF7KAjcPA1aOfDu51Krp6jlU9jeVbfmRZeyCXTZBLplgTS24TK+wehbpnH2WWunrNkjetUkunQYWTyEzO5DsFdcxg8Ya3x68mLp962L4PaOghG/xkl0YT8yvw+f14t5OQivHsfUT6A7FnBdHELfimvvkkvbHL5oAJnbC2+YwzfzSNP77gsHHsMbruNbzJF11vxB2NyBW9sSaXiNNbftuXPur9HG63WpAlmIQp0gVUbLlDFSRcTmicfKAUOqjDQbkq5NaWJp9Mq+59ZZ0BE/8EQYotWlnovClrZZ0xtuXQuE6lFUQS+soA9TMQImj5Y97l0a3/NYPKE2L5CSO6CFc5jiKVzBGKp0HlfDI40eMIpGUdn9sIENl+YFalwzuHoKu3zMbJglVM7iW7kUNpfKXqdULxPLFnDp/ZjUPmTWACZ/BF08jk3vQWT1w5tWCH3bLhvngTP7Hn2bLv2b5MopXFANiF5gx6hw8B6gvOjue9ze6d+H8O0Ghw3B/JtAUZ3g0CYgPd8+tAMS049IGEakT2FY5UCvSqhvDSShHxnChkQ3g8vmMJ2blMFdWscqqW2V3LNOqZjCsBeI/eu0+hlMzSS6Z4FQOYRKbQfFtTi5FliDU5+D8iztch9/G/n114F37oY++Jz1/fu0z/4G9du/wX/w37C//WvIr/4efucXnpl/5Qr6n5QPPmB+83vGt79jff6hxye/Jn3yK8IffuvyyR/cv/rK/87H3l/8jvnFh/TPf+fx6SdeX/+B9vXvCZ/c9f/6YZDFHfqdO/Q737t//zzxqXW+tVW+jV2hLbDs+Tcvs78qb7Quh1tlWNpm2DiVOTlWOANrnEH1zrB6Z3iVE7MLFDQJ85+AEuudgLl2mGYglg1EFjhQ2SBGN4TeCWJ0Q3FVTvA8e9cuKKUFjK4AkOoA5GoArgxAYAMRhQ6EKgCpAYh4aQdKxxBKmbRqHDoFG9oOjxmDUYrtfpdV9A/VvHsZFIvYp4+SbZ5l2j+Je2GdbEOqATDrAG4vHbuWqAJZ2BCXUjuGLBmA5/bA0tqhkfXAqHpgRB0wvxc+yiVuHuLFmqarmUnTw8eqqCiVVm8wmVVqtfYd0OLGEaW76SE3GNWa2+u3Xm9QqzQ3ZYK3EG+9QafTqd9VEL558x924v43psWPP/4kkytE4tvu2JuotkgkublYSMRSoUh8Q7C4ddO+e0wilQmFYrFEJhCKxGKp8MZxK1WJT3YvF6N+moO/4ZBeLRB/WCErh1CLJaiZXPR2nsN2gfNinvNRK0oyhNqqh6xXAE/q0HsViN065GoxcK8WLuomntQjuXmO3DyAogelHUUf1oO3ywELOQ5DSVaTeQ6LVcCNFvjxAFYyQzCsklUL5NNBnGqFquKSt7sQs9UQbhfscBa/PY1fH8esj+P3Vsl8obdOV3RlzjXrA7Vyfxk/XHQSKj4PlSjCVeoElSpKr0u6NudqtNEKVZhaGy6QB4gUIbt83+UDz8ltlxYOpWuVMrNPOxd7K1SxWn2RVpe7eeI/uUWb23NtXMCVjCFLR1E9y67Da4zcfmRoGzNp1K9qFta/Dm/fDqpYCSoYQ1dMEDoWiUOrlMYZfEIz/GlDD220rWABVTqPHdl02xb47AoCFnY8Zrfdl/a9eUe++3y/M7HfTXbMZCzUaNKU6li9Lvv6svLVVbnRkC7i+54eugrOveWyaIUy0aBL1ilCjepggzpUwffVSsPM2pRrU8alMVGvDjbrU4z6NK06Sq+OuTSkmbQJV/r015clcmWCUBpqMhS+vqq8MpeYjbnX5iKzKV+vT9Fo4gWSgK1jtxEurn4UFNuEB1cXgbqmCrkpU0ck3rnXwilrdN91YIfeyqO0cfANc9iKSczAOpV75sk59t/mB+6K/PvX3fNGEL1b9JFdj5JxNHuOtHziPXvAmNl1Wz/1XzpkTe8x+1ZpjbO4mW36yqF7+xItcRAd0wspmCFbdY0h2rKKZ2HcM59ziQ/3mDm3x5jedVk4pO/z/fbP/c7EAcdS/2Nx4MI2s2kaXTSAbJjEV4yiS6fRfXt0zpnX2IFv56o799hnhx+6cOBeP0NpX6TM7bqeiQPVmhiNNkaiCNfq4i5N6a8vX766LFCp0+Z33eZ26OtH3ueiEJEsXK6IPuSHc/a9joXhClXCyj6rZwkzuEJYPfTkHXjWTWPzBuC5fWC3jmSrjrVcTvbkAWPu2KV6Fp89hqnfwLPXifmz+OwZ9MiBa+kYoXKa2LvBzB8ghtWBO5Zdl8/dh7Zd6uaJlTP4Bg6pZYPWvEUpnMSm9mFSBxEF06iGNVIDh1Q6jklohaR0QavmiFO7brOHjLF9l4EtaguXmNaLTuyEe5U7uVc7ItrCf9O0Deso9qwHupY7uBU7+NUAAhuAAXWgoCZIQAs4agAaPwJ3KwYENGKCW9DuL+39Kpxj26CpvbCyWWzROCZzAJU/gqlfxJdMowsnMN08Sv4gPKcPWjOGLhqApXaDQuocURmWdlGPX0RZoAugGQMZpCLytxF3vo24j8miRNYnhlUnBL2MYWUHf0mzeJ6YGtLa5FMR9j7t8w9cP0elY0OqI4BRyBc+ztg4km2ok4X/Y0YBC56KgiaiXbM9nvs7/IH6LSoaQ092tQ+wsgq7Zxn84A79zl2f+08zrawLbazSnltmYX9f0vNNRohNzgu7MkfbIsQ9LCMAACAASURBVEe7YkfnGoBTgYNjti2gyAFe60zrALv0QHDNQOdsW3QxBFcLwdQ542oAlEYwPM8eWeYIKXAAZ9vD8h1wtQBsNQCab48qdyY1gtBFjoBkW2i2PTDNFpJjB0y1sgqDPPYOfOCeTC3wD+yCESoc4JkvHseif1k0+FF+jkW8zePI5w9Cn90PefYw/Llzli250IFRaD/EY6i08dvnXtPbtPE1avc8oWYEUdwPy+mCJrWAk1vAtWNg7p6PSndgnlxURUerT0715sufm8lvwnram65ArVaru0F56zTa27Hxc4H5OyCSVqPVad5ZpwwG4+Xl1Q8//PDq1av//z7afzktfvrpp3eYbsnP4IrbldRtgfmtthC/o2LcSpBbIrdEKlPctp3L5EKFXiFYu9wJ+uGQ9ObU9Y2A8eacKRxAcQrtJLVAQy1cXg0S9xH4PQh+H3KqwGE0w/asDn5Yg9xuQGun8JfLLsdtSFEHxjiMu2hGyvopF51YXjlyLt9pJNVhKNlpIsdusRq61oJbb8OeTeBkKxTRJFE5izftMU2nDM0O7WAQtcQGL7VAuX1I3gB8pRe+OY07OWNqdTmXxgyTLsygjdHIIyTnvkeblNNjpkwRJpQFiOVBclW4RB60dOC2eeZ9KPRaPvKY2/ec3WctHnrOHNJnDmi7Qk+RwlupDtfrsxSa1GNx+PA6rXEWlzeASGyDxTTD0jqR5SP4nAl/u/YRdEeH72g+c6wS1dMPb+tN63fv5JCa53BtC7iWBVxuL4hQG/dJ867LaGEJB9uySmvhUqumcHVTyO5lwsAqsXuFNLpO4ksjzMbM11eFGm3iudhPJAvTaPMMhkK1Jk2rSddp0gy6VL0h7dJYqNem6zTxl8Y0sy7u2pj82pzz+jL39WX+tbns2lxkNqSY9ZkGfZ5CFWlQRZm1yZeGbLUySSiJFkpDDIbcN1dV1+ZSoyHz0ph3bS43GYsFkiCpPEytSRfJAi7EXvPbrqVDiNhaR3BVoVPHYvhc2fA+ZXCfNHZEb+TQ2EvUwU1a4zypYgo/sk9bFbr1btDGdz0nD9xaubTqBWLBCDZ7AFc0ip09ZGyJvQa3KJUTqPppcvUsoWgKVTmP71olr555HIr8OYfeZVOEhEFUYH+MTeusW5dX9hKwaYu2cu4xtOs6tEvfFLpvC1kXCn+lNkyjj7yQBi/ueizuMAeXqR3zpGNB4NwOs2wSV88jde+6dO0wBg+Yi+esHZE379SrY8m9a8llbIO2tOe+fx6gUkfr9bEKVYRYHipRRMpViTpd1u5ZKO/Ih3vI2j71ObzwP+QHbJ36rB0HSpVxel28UBa+eeLNPWCtHvpObXm080iFo+goNjCSjaY2vbTtXLEdnEqZi6ucw8e0I4sXsOVcbOY0PrwFmjOATO3G5A/hq6ZJWQPI2DZ4/iCheZE0deg6sk3P6SUkd8LK5/Ade9TMAWRUKzRrHJ0/hyrnYZu3SaP7rl1cUmI7NKETOrJP69ulVM/hqmcJjcukljVi+yY5fQBOzrV3qYCAGuI/r5qAloWzShwiWxBxPfCkfnTKGCq0FRzIBiVOoJImkAHNIM9a57BOaHw/LLIVnNQLS+mDR7aAQxvA2QOo5C5kZCsotgtaPIdt5pLyh+GZg7CsAXgk28mtwJqQ9tw24tED33t/IH7kW+T99u3byvHK3/n84bvIe02TLf/8rQIKIeSwi96+ffvHH//4xMP+feSn/dMDb//4tneir7a37vDkMKE82TYYcn56Xttfn8POk8lkJd3lj8Kst092ZlcXUCkgXNEzdJ7lE//737nffRjz1CLo0UO/O3dTgj8smb2TSH4S/sC2xNGh2tmhysm21NGx0AFc5gisATiWO9nlOTjm2MGrnRE1TqQmFKISDKtzhtcDIEWOmAondB3AOcceUeZMZAOJDc6UFiCyzME5yw5XD4Rk2wOSbdBlzoBUW2iuPealI6XGnlqHQOf6+7eSgrrByDw7cJb9s8C7v8ws/WXR+Ld+jg9971l4P3oU9swmxdo2+gUs2Sa4BtC5SFo6cls4ok8duOwLvPgi/9V91twmbXyVMLSCa52BNU5CNw6bjXqz9vJaazAYjCaVWqPX6dVqjVZ7izZSazR6g0Gru2kB0as1t0wL/Tsf1A0c6Z220Gu1Wr3u1kCl1eq0Wq1GqzWbzSaT+Y9//OPr1/+XG6p/rS1+uOn/uCFSvHNG3YwNiUQq+7ktSvKuLeoWtip7B7EQCCUymUAglKyuyZZWZYLlK23SK63nK43PK63vldJPt0LUTmFeTWFMg+i9SvBFP1bDIW43QYfTbCcybUUdyMs5smGF+sMxXTiGny5wWnrpLBlE6+cp0gGypAerGSNKhzEzeU598fZj6Tbz5eD1NvzRIG6rj7AxSN0fIyvWqdcijzcyzx+kHmaRt2CNvj+M2RrAHSzSj7m0jXHM0R5NqY43GTIkYqZSHqhTRclFwTJ+gEocplJFnIi8xYoguTJIJPNb2GN2coija6SVI/elI881gcfCqcfgOq2TQ+jjkcc3abP7zNkDr7Fdev8atWoCl9ODYM8SambJ1bO4rD5YLNspZjDmveYDQG0JsTYCVZuErC9+1sBJGIqsGIOMr9NORX5rJ+7VU+jMHjScnWzBng3uCS0YQeUNoitGsbM7LIE0+kwcyj3y2DzzFcijxcroM0mQVBml1cUrVJEGfaHBkK9SR+l0iVemkteXVdemIoM+zWzMM+jir02pl8YsrSZdq0kz6jP0ujS9ruDVZc2ry6prc+mlqUSrSdarIq+0SUp50tq+5/F5gEGfcm0uen1VZjJma7UxRn3KlanIZCzcPPU+5AeZjelKVdjeBWvz3Gtq0618Ap3ajsRUxX3esOc/0VS9Gta2ha9YJrBXSeNH9JkTZvMKOXcY2bJCbl+jVc2R29boDcuksnlsxjA0sRdWv0RePHdbPHdbPHcf3aO1c8m1C8TKOXwlh1S5iOtfdx1YdWleptbMk7KG0UFNrl/UTd5vHQwbwscNg3JnCFkzqMxJTM0KqWuVNrzuNsCjTm/Tl0+YCwceEnm4SBoikoYoVRHjm65VU4TCcXwNF9++Q+racm3hspo45MYZfBuHOLRG2TzxPhX57Z57rhywZneYE5v08U0S55B+IQ3R6hJNhpQrc5pSHbNz5nnA9xXJwxWqqFNx8IUkSCSL1OkSzMZEtSZGIAkf3HTpXCc2LxPjWuEJLYC8HoRHW/KXdUvfNfP8B+JCm2HhrdC0SWRMHyS0ARzeAIpsAgbWAMOaISGt0MRuRNU8tngE2bxIGNtnlIzjgmuc8kaRDaukcDbYo8TJtxLgVwWI6YAWLKCat0ndO655o5jAOvDLCXLlLCG5HZzUDknthJRMYZvXiSWLGEaRA+WlA6vB/nllgW1Tu183NXkEF9eLKFzA582iEwbhYW0QrxpgUCs4tAPsXQcK60XnrGCyZlAFi+iieXR4Myi9D17PIcZ2QH1rnKM6wAUz6LxxdFCtc3gjIKkTGtcMCql2JKc9f+R1966PxadenzOLPd6+fZvfW/ge7cPP/O5UDdT+9ONPw4uj7rn+9Czff4J+lVlX+Pbt2z/98U9B+ZF3GM83d7aur6+nF2c6h7svhBfpdVnOEQitVts21uGSxOTLBAcXB95FAWazuYc7+HXwdw7Jj23Tnt2LefJ9yIPvgh98xbJ4Ev/YphD1UVX/98X+VmlP7EocHaqcbIocHse9eJpkZZNj9zzFxrbAwTbfwTrJ2jHHDtcGQrYBQU1A51qAc6UTuBYAqwMASp1AJY6AHDtEmSOuzhlaZO+UbmMd8wJZBgDnOzqk2ECLHB1TbW1jrMBptswWkHsXMGAI4NUGxBXYQVOtnVJs7/nd+yg14+O8rnuhgBdxT23SbZ2y7ZwSbZwTrXGljunDyKYlYuM8tmUJXz2NZs/hxjZc10585IoQuTyAL/LYPA1c2WuQKWU6nUmt0Wj0hluIxTv7rNFounnpq98dJDQa7U0T7Y1l9mcJorrRFhrNzQM/p/OMJpNGq9UbDCqVSqPVqlRqo9Gk1xt++OHH/1Oa3r+hLW6aPETi2ysFn/+XqLZAeGurvfFE3YiMf05jvaVzi6VSuUJVWaVy89GeDl5rg691AVe6oCtd0JU28JXM6zWf+WqX/HqNKBlCn/ejzibIy1Xgoya4oANqXiL+6ZjxWsg8myUulgOnc+37E6zmS52UK3TDKlU7gzUu4USjpO0KxGSazVCyNacaxJ/EK9ZcdgewK81wbht8fQCzO4G/WHXR8L31skCTOlR5wNwdxB8uuOmkwfuL5B0u4VzAkspDVIpgoy7WpE+SXPid7dD5xx7nAo+NU9b2mYdMHipXBm+d+Qyu0toWsBsnTM6h2/QeY/aAWTqCKhqEV02g2xeInRxC9RTi5Si8YpxW0E/qmCeeCP2n9pnNXFx2HyKiwTmgyfMf2dvM7pL0TmAi2wbMLn7WMJE2yHg5Atk88ToW+y4dMSZ2XUfXyZmdsC/rJgNGc0unse2LpM0zD5027s1lzrUpRaONOhH7r54yV45YKwee+xe+IkmwUBIolUVpNKlXpiKTId1syH59WWY2ZEsVIUpVhEYdZdTH86XBp8JgmSxcKPKVSIOk8hCFMlUgjRZIIwXSML7YX6UMM2niBMLQc76fXhVvNmRdGfNemQt1ugS5MkKjjdfr0gSK8BOx3+5FwN5FwNaZz+KR947A60gcMrjPaObSM/uIrj3Vjp0rjzo3KYPFJcvY+i1C5w6lY4tSNI7L7EMWTeCaeJQGHunlFCFrCBnZDIpuBSV2w8pniH07tLEDl4kj+tCua9EYpnwGw14h5oxgMqdQTTxSK5dauUhrXKOwufiaWVzQYIxVQ69dTdX9hl5UQ1ZIHSKwFp7QCSsZxVWPU/N6EPkDyP4t1w2B5/qZdx/PZfXIc+vMq2IcE8UGh9aDskaQHbuUwnF0wSi+cBRdMoEa2aNwzhhz2y5Dy5TOBXzTDKZxGje8Rlk78RbLww26WJMhyaCP1uujdNp4oSxied99Ys1led9969STc8Ac5tGm1hkzm54DK4w+DqV5jlg9hamaRGf1wDK64U0zmJZpQkyTC6yu+GnrPLO/KLybFN2DDG2HxHejK+eJxWOkyEZIQCMkuBOeNAivnHfN7kVn9yM615ndW9T0bljWACJ3FBXGBnqWOXqWOYY0ArzKnAJqAWkjiMIlXCWHUj6JC2uE5o5g6heIZRPIvEFU0SSuaplSwSGFsIHMUid6tQOh3tW+udV9KCCqFxPeichcQqXPon0bgIxiR3K2HaPUmVUFYlQA3BvAnnWAwEZQaBs4vgea1AsrnEKXzGBD6oFx7dCMYURcDzSuFxLY4BRa6xzXDIprAqd0gCLrHS397n3NvPNZwJeetT5v377N6S38O9JvP3D/qmqw9sc3P8aVJf/i6V//wurvfvH87wubSm/eMFl1+U9ZDlK59PWb12PzEzWd9QcnB5k1efYBELPZNDg/9DX9QcN4s0Qu6Zns02q1CU0pv/P96k7Yg9+5ffdFyP17Sc++j3z0IOqpXYGtfcHzT0oKvynLsS5xel7sYJln/yjG0irb2qnc/kWW9f2QJ48inzu9dACUOFhn2Njl2AFrnJ1qATYVTo61AKcGgGMtwKnSybHIwSHPDvrSAfbSAZxvD8i2tYl74ZBmCyx0fB5tZRXzApVvD0y1to564RBvBcy0pbYAWT1Qn24wtR4AzrF5GPLk/dy6P2TlPYt+ZpliZZls45BoDc2wg+c5kGqc44fgJbO4nGFU3gBqkOuytMeqm8IVD2OWd93V6hC1tlKsODKazTqtUfeu4eOWovr/7SFXqtQ/Xy9ufjQYDCqV+udKqJuV1I3C0Gh0Op1ep9PdxPpUKpVer3/XZ34L8b6RJpdXVz/++H8QyPjXV+4fZDfaQiSWSmVCofgvPeRCsVQq5wuE4n+WzhOJJTdFUrLb47aULxBK5Qq+RCavrtE4QDS8Jt2Fr+bU7VITeKULMqn9TUo/3am7+cj11SH16tRFNIvb6cZJlihvdmhvVklvzj0vpX6ns8TFKvB0vgOnBLRdBt+ohKw0wE6GUUoOeacVutsA1Xaj14ud+pOsebUg6SLBLGJpdmgn46jDEczhCGamGsjrRm6OYM64LmphgHTPR7zrcbxIVfH9zje9djikkwvXE76rSOJn1Cdem9P1qtiLfebhOvHoiLZ6TJ3YwC/uMpSqCJ029lTst3vhwT126+MR66ax5WOY0hFk7SSWPUsc36At7jHG1im9y7geDrlqDD/CI68esoZX6XlDiJQOaFwzMLqF/LCZ4znQUjCMT2wj3mkc/5K9lDvBKh9HdSyT+9cJHRw859hz84LFnnX9bRMH21dfskDt2XLbEnoK5EFSRbhAGnYuCTgU+kxv08bWifsXQRpNvkaTLVfG8IU+5wIPuTxCrYrVqBOuTNlGQ6pQHiJXhqjV4XxJwPI+6Uzsf2XM1aiTlcoIuSJEoYxSquJEsqhTUcDmqdfqEetCELh36n3C99Nqkq9MRWZjrlyVcCz0FclCdLoEvixw/Zx5KPbdFwYMrlNrZjBlk5ShTfrKhXvnLrV12z1/lpg6jsmcc3vW0flJ6276nG/uHKx4Ec/eoFRyCY0r9NIpRtYQoYSDr1zBF0wQE/thMd2Q5C5YVj8idwhZPIHLHULlDWOKJ0iFE5jqJXzxLDZjGp0xgy6cI5QtE8uXiW079K49Wu8OtnyOjK5L/tvaQ9f6uDg2uHgEM77tMnvAmDlgDG/S6hZwDSv45gVy5QSheBTZy6V3rVBSO6CBNYDoNnBcN7xoHp/YBa1exDXxiMVTmIpZ3MgebXiDxJ7CcPc9xfJwqSJCrorQaBPkysh9fuiJMHz3ImBhj3EhDb02Z0oVkTunXtObrv3LhNE1ytgabYxHHePS+jjklhlMzwJxeIU6tELuXSL3cGi8Y9b0Nv1lPyyxFe7fHmDbNvJR2zq2MTu0xillAFq0iC2eJ6YOIr1qAf4tkPhhaO4UvXqWmt4FT+tEdm3QWni01C50xiCsjIPJHEVENoEj2ICQWlBAJTigBpjQByvj4Ht3KGmDsKh2aCOXMnVEa+MRs4bRhdO0ollidBvUpxTkUW7PqCN+3TCL6M2NHEEnTKKTZ3Hx06ioUbh7pTMlx4Fe7OxRA3cpdyYWOpALHLyrgT7VgOAGUFwHNG8CE9cFC2FDsiaxaSMIv3pAdA84vA3gW+7gU2Ln9dIuoN4+qNHBMfLxVy7ffeDyMavS8+3bt1nd+X9LfP83bl9WDtb+9ObHwtaSD8jf/gr7xX+2+2Vh6+20aBxosfMB/fDmzY8//jjJmW7oazrjn6VWZ9iHQvhCfutQ26eUu6HFMXKlXCKTcDaWnSKhnwbd+Sr4/ge0b74Muv9d5OPPmBZf+Tx4kPD8SfaTL4vCf1k6/WUu9fu4Zw+SbZ9l2zlUO4ObgTaFdk6lDs7lji+ybOzy7RyrnGwL7B1KHRxqnV+UOFoWOlgWOFhXOtnXApxqATY5di8SrGDlTogqAKwCYJNifdfv8YOQZ7YpNuhiRxYb4NMDYrSCQDm2tjF2xDoQuR1M7wTR2p1hpc++zwn4x5KZj8No33reueP7+K7fk7s+j62iLZHFjoQ6gFsNIGkQkdADyxtCdXHJ/Txq3ST25SC0YRoxe5Qs3+WYWnt1FwK1Xn9TLvuOS6G/oXO/K4NS6/R6rUb3Lpp3g8bTGwxGpUptMJpUt1WDGq1Or37339vrhUZrMBiUSpXRaL5FeavUunePqdQao9H07y8c/Le0hfzWE3WjLS74gttRcRPVlslvFlD/nM4tlcp/liAymVwgkkhVakVzs84JqJzr16gLNMc0o9jzUhtgVAcYZL7ac9a1xPvVhbt0i6bcpJjOPV7LPV8du+o3GQaB/wmHuVANnixy6k+xG0lzWMxzPupAK3lU0Tx5uxXFrQHLRtGnLfDRVJuRDGdePUw8h9ecMMWrFM0GWTCL5zZDuK2Y0wnq4RRBeuqtkPjqZMEmTZhWEig/ZZ2t0feWKScXjHOh25mAIZMH6rVx0nM/rSJaeuFzfkQ/vmAu7tLG14gHgmCVJv5U4rt8xFg+cpvYdqmeQpaPoasnMX3L5KFV4vwOXaGKkCrDuEfuE+v03iXSyh6rfYFQMIgqHUaWjcJfDsNzB1DEtibblpH0Xmx2L9S7Jezj+kW7tu7CKd/WVXoDjza07bIlcOvlkuJa4e83LDg1daQMIQtmsVVLtKoZfPUEunkO179C7lwkjq257J15arSpr6/qXl3VvLos0+tS+CJfqTzEbEiSKaMO+EEH/FCpMkKrjdg58xlYIfMOXWSKyNeXRdfmQoM+UauN1WkTrkwF16biK1Oh0ZC1deq1tMc4FoTpdJmX5gKNOlMgjd499zi48BDLgo36uENh0PiW1+yu3+AadXiDMrBGrpxCZw4hq7m4ch6uZAWfv4BNmYSXzEM9h5I/YZ9g6+MCa+1TRzEVa4SKdXwVj9jAo2aPETIncI1bpMZNUt4SOnsO3bhG7duhDe7QcodQKf3wghlMLZdWs+ySMYSO70MHtEGihhCpC5icZWzmEiZrmViySqlYd8vj+th3DDxqnaxepvTvUkYPXUYPXNp4xJoFfOMKvm4ZWz6HrpjH1Mxh2ji0iT2PwU1aajcsoBEY2wWN6oInDiMzJlHZo4SETnh0GySyDcJeJkzs0ka2qWunngpVlE4fp9HG6vUJcmUI99h9ds9189xjl+8lVUVcmdKuTMkCaeDiLn183XV+h8GXBImkoSJJsFASzBcHy+RhIlnwHt9768x7+8Jncd+dPYOrmMQWDiELJ4hJwx6Wzc0fVc0ymsMzZqili7DYTufMEWRkJ9ilxJlZBUgaxrRuULs3XIqGsJldmLolRs4YMr0fVraErl7FFc2iopqAqV3Y/CFiBBvkU+kc1wsrWMTkzmGThuGFC9jObXLzKiltCJ7UhypfJhfO4oIbIPH9qNRhpGVj7Rf1HOeONnhvObYtJqgbETOGixpFpkxgorrgvvVwYqEDvdI5rBeWO4vKnUT51QJC2JDkfkT8ADyiCxrSAYkZhfuyAfQCO3qerWuudWClY3QrwK/ejllti8568cz33q+QH9AKmG/fvs3uyv870m9+4/ZFaW/ln//05z//+c9/+vOfEqrTf/Hgr36eFtO8OVwY5e3btyazaWRmtLa97vD0KLki3SEMplDKO0e6PiNaPGDZTi7PyBVy9ljzR97f/N7f4n3Gdx/53vsq4tHHLIuPmPc+87x3N/7Zg/Rn93Mgf1/c99vU7G98n94Pf/Y83/5plu3jFCvLfDtgAwDaArIpc3yaYWtX7Ohc42RT6vj0pf3TEsenefZPMu2elTk9r3R+UeH0PNnKKs0aXAOENoOAVYDnidZfezx8FmUJKnKE5zswGoGsHjC9E4wodbRKsHMsdLQudLTMBzhUwJ+UMf+peuyf0vIsvO4/CnzsGGXpFGlpHf7skf9jy7BnsExblyLHuB54dDskrgOW2AYpHkQ0TiOH16hLZzmniyM6v2ATEHg5O6u+vNLpdDebJaPJdKMAVCqN/sYXqzeoNVqj0XQjPm7yFkaT+YaY9LNp6vZvg/GmIOSmydxoNCqUSp1ef9M5qFZrTCaTSq2+zXvr9DeZ8H9niO9f3y1+lMrkYrHkhnknEInkcoVQKJZIf5YOf2Ec3WoLqfwvs+SWbyEXKJSygQHt02eKnh7DVeul2lMn9laeuSvPWHqZ75UmwCzzvVQEGqQBZrn3pcrzWuv/ShegF/kdz9KW2bD5cjCnDLhWAd2rR3BLITtsyBWfqd5jCSfpuh23qy2qoAPNe+k4V4RZqcfu96K2evFzVZCtLqSCSxUtUvb6sZI5knrPU3wUKJX46FRBl4boa1OcRuQt3HXb45HPLhgabaBKHSCWeioUwXpN/KUhyaSP0GviFYqwQz5rfo++dua1esYa33Qd2aAOrpNbFwnVk8i6aVTLPHZumzS/QxxdI/AOPaWKyK1Tn60Tn3NhiEAczt1nzm3iJ1bdGjgxnRuhfau4kIHMj5s4RcPkjgVy5SghpJH1Xh0X1tWaM+Qe0R3CGK0uXosb33fL6kXa1zY+bZuJH2PE9CMTe1Blo+j6aezYuqtQFiJVhCtUEWeiQKEs0mzMMxlyjIbMK1OuTpukUsXrtIlCWeT6sffSnifvwPPgwndszWVygy6UhpsMiSZDutmQZjYmmQyJl8aUS2OG2ZB8aUy4MiaIZcGrx54SRaJWm34uCts589i/8DjiewqlgWfCoBNhkEAesi3wHtmgtizgLyRRp+LojmVCej+8cA5buYbPW8AnjWBCO2ARzZjwdr9PGldeNBXnTkBKePgyHq5sFV+5ga/aIFSuE3Jn0fmz+CIOLmMOGdwGTp9A1W3gO7dd6lapxRxc0SKuZImSPYNNHkFGdyPCumDxo7j4eUzcAipiEhk9BU1YYKEH+r9qPv4btpQ5WFwwj6zg4Bp5pOJpQuYAMmcQUc/BF00g45qh+f2IsnF4J5c8f+I2c0TPHkMHtiMS+pEpY6jEEUTcECx5BFG4gC1ZwRUuYNrWSIunrvMnrpwzxp7Q+0DotX7mq1THKZTBx6KA1WP3tVPW7I4r94glUURIlZHbZ15HAr9DUcjBRQBfHLR96sUXB+2d+87vuJ0IA/fFXqdS/wOB/+g6hT2NLh+BFw4iktqhMU3ocDbIvwbhUJr+bd0cqHuUPp4BbY5BdVeETUUFtcO8qpwTeuEJXajiGVzflktWLza2FZUyAM8cRqT3w/ImUaWLmOI5dDkH27BKruUSw5ugzEKn2B5o9hwyawaTOoTOHMRkDmIimkFpI8gyLi53Bh3UDA5ug6RNYMK7oKhyf4sK9t9Vcf+peS5wEOnfg44aJmQt4nOXsOnTGJcSZ1yunW8rKGEUET8IVe2yHQAAIABJREFUY9U4x/TA02dRoZ1gn1qARy2A2QyilTrQC2yDa52C6x18ax28Gp1cq+2IZTbofEursPu/JnxEymC8ffs2rTP//8W//2v652U9VX/6459kWgX3aN09yfcXd/6qsKn07Z/eqnQmsVwyNj9xdX19fHY8OjNW01qzf7SfWpH53NNRo9WML0x8Tr7/X5Ef5reWcDd4cdVJv3H78j2Xr3/tafGBl8WHzO8/ZHz/e/r3n3je/4Rh8YWbxXd+33yck/Nh1stPQ2y+C3x0J/jJd/6P7oY+fZZvZ13uaFvh+LTA/mmu3bNcu2f59o+zbB+m21qkWN9LsbqXbH0/3/5RsePzEodnubZWhfZ2lc52lU4v8uyfJ1k/DH/+LO4FMMcOVOiAqgaQ2yHwGiCozMk+1elFguXjNPgnZaWflrb8pmT09+lZ98LsbGKeI0oc8aVO8FRbcKK1U9QLpyhLcII1Jc/BvxoY2wqJawPHtIGrJ+ETm5QDWZ98ZkYPAJsc7K/GxzV6vd5ouNlE6fX6n6s7zOZLjVZnMpluRoVWp9MbDDq9QW8w6m8+DUatVndz2DCazFqt7gaCZNAbdDr9Tc+5Xm/QGwxarc5kNqvUGoPRpNbcmqZuhopWp9Pp9Wbz5f+ltpDLlUKh+KYl8OcyQdHPVYMy+TvMquxmbAje9Znf/HKb4tZoZcvLBhtrxcsKtanTrGKdL5PFO66CdYpok6489+Rv0OXH3kZFsEbgKz/1MqlDtZKg43kqrxPOZSPO+wiXK+QfeNSfVl0UQxjBKFa2TjsbQ2tWqa+V3q9OGepeuKQdslYGX6pBHgxiz6aIJ1Pkk3GSYIZyMoJdrAUcjqPFG3SVJFylCFErQq+MWWZ9gl4ZoJYGHm1Tz07pOm2QVhMkknjJ5MFmQ/K1KfXalPLKnKnRhO/y3ef2qQsHjMVDt/FN2syOW8sCpmoCyZ5F93PxE5vEhR0yZ4/KO2QM8cgz2/T9C/8DQahIHiaTh0weZmTzyv3mex52H9oNLqUvFwVMdAPbxrqXqft8v4VdZuUw5b0G7reNM7FtSAw75/26E8uWxdi59JJpTGCb7+fsRb/hzKxZfMsGfWLffeXU+0QUsMf3OZMEb575zO3R9/l+ZmO6VB7BFwea9FlaTaJcEbR37r2yzzrih6lUKetHAUMrVN6Br0odK5XHGPRJJkPSqSDsTBRqNqS8vkxXamKkqgiDLsagj9BqwteOPZYPPOd3XDZPmGJ5iEgWKpQEyBXhAkno6onnxA5jbNtlfJvStexyJg4+FYd0rJCT+qD5U+i6TVLpKj5zmhzaDQ9qc3RrYn3TuAFqy86dQZWvkTIn0bE9sIwJdMESpoSHT5tAxvTBYvoQcUOw2AF4TA8qaQyVNYcr4xGyp9Hpk6gKLr5wHh/aBvZvAHnXQjxroax6oFc31JUN8qi2hfUWfFE7fy+/5H5JJa0xwrcBHNQE9qkFhtTDMnqwbasUNo+Q0gVLbwdXjJKrpyhZPfCKCUw7lxjZhQhtxaSNo4u42PwlbMkqroSHK1/Dl/Bw5Sv4nm3K5DFt8shl6thl9sR1/pgxe0DnS/1WjtzHN1zmd1z7eJT+FdL0FmOP7zu55bpx7CVRhe4KAqe33Th7HtObjOV91sw2Y3iN1s+jzOy77gp9lk5YE1uuSzuM0VXKyBq1dhKX0ApJaEEG14G9q+0967CWxQUfVC68Xznzy5qNR+0TYa2goDqn6BaEfwUovAHauEwvnsRGNIPDmsBxXbDsMWRUMzSuE5ozjk4YgOXOokqXsf61zh6Vzn41wLhedEQbOrgZktiLyBhAhtQBgxvAqWPIhFFkQBOEVQkIaYfEj8AD+yHe7XZOZfRfsjfcO7wCBu3CJ1EBHbjALnjYKNK9GYrMsMVlOeGznXG59qxWUNwUMmYckTiCTJpAerVCCDUAXK2zXz0wsgHoV2VPKrB2zrGyz33hlPPCJv3pd2EP/oH5GbGQ9fbt29SO/P8H/ev/Rf2svK/2pzc/Jtdn/cL27/+L9Xv/1elXxZ0Vf/zhjzNcnunq0mgynp6fcXjLKxsrjd1soViUUp5u7wdVqlWt/W2foSz+k9176XU5+8f7wYVR/4D/7B9dv/018857hK/+Ef3lrwlf/9797icRTz4NefypyzcfeYHfS6v9MNTtE9aDL3wf3gl9fD/e8mG2zdNCuyeFdo+yrO/Gv3iabfus0O5Zgd3DDNsHKdbfBT36nGHxleeD72OeW6RYPX5pbxHx7F78iycvHZ6XOT7Os7sf/uxR2NMXyS/s0q1tMmzss2zsMmys0m1tMm0fRz59lgz65GX13xUOf56V9X0s/W7gg2fJluBiR1I72LUD4tIEwuc5gBKsEam2rHJn3yqgV7lzdh+8jUPMHYb1rCAOJQWi4R6dnZPJweFqdESlN2h0t2UeN2an24uFwahSqTU6/V8WR7cOWt2N90mn199m925u4BrNuxpz0zsYhv7GIqXRaHV6g1qj0euNaq32BuKt1+tvbLh6vV6lUl9eXv753wFh/Te0xU3AQiiS3HR7SKRyoVAsvUVtSwXvbLU3s0Qikd4yWWUKoeg28i2WSAUyuXh7VwsGq0Pj1a+nr7Re8kOmcJshO2KKtuinyy6HCxTxnrtBFiTa8VQJgo3KIPmxl3DTXXbsIVxnmNepb05dXp25vz50f7NPf33Okq27CBcJuhO3a23QtdjLzCGZ5/F7Dci5MthOP1a25irjUY9HsfvdyKN+xGoz5GyRKD9yE516yUVBWlXC68sSnSpKq/Q36yIEF+7HJy4CkbtaHaVSxQnF/jptktmQ/cqc9dqcpVCHrp8zuSdug6ukkXX6yjFrfIPau0xpmcN3cwgTG6T5HcrqIYMvDdZooo/4fhJZmFgRuXXuv37mm7XUgOpZ+6Be+Kv6o2/Z0/ebx8Ft04A2bsxQ7sg6pWeFUDqELOwjObLrP2/YfNDY/Ql7nVCXR6mOB7UP5q74v5xDu/SUPGweShsgv5zCpQxgB7fcjqTeo1vU/lXK8CZ1VxAglIYpVXFiadipwE8gCT0XhQkkfmciH86e69qx58G5j0QecXDuN7VO5x14nwrD+dLoc3EIZ4/Zu0ReP/SRKKK5xz5LR15iZahMFbR77j+yRhtapS7vM9WaKLky8kIcqlEnG3R5anUCXxo0seVWMY4sG0PUTuOG16mDm5SuTWL2GDqhF/1yhVjIxRatkBIm0fEjUFRv9pcNXFKVd/QIuJCHjR9Fs8qBbsVOwS2Q+FFk6jQuqhvuzwb6NgCTx+G5i9iIXkTyGLp8jZg8gozvR6WNoVNGkCnjCM9qZ+9asF8LxL0a6FLh7NnlGNzy/IuWlu8buv0qgLSsZ7gMO5dSkG8jJKQJmjOGyh/DFIwQEzugye3wdg55atd3atu7fhqT2IlM6EZ6twEDu2Gp4/i8JWzhMjZ1Epk8hortg+cvYMpX8Y2bxK5dysA+ZeSQ2rND7dmmzJy4Hkt9tgSsuUMG78Sjf528cso8EvlsCrw4Jx7rZ76rfM9jcdDygccAl9K7TBtfZ87tMGf3GW0cYucaqW+L2rxCmzliStRhQmXoucJ/Yc8ttxeR0YkPZUPD+mBxo7DQNsfIDmJQK82ypvNeBdulwCqw3rlsFp/SDY9oBJeMu6R0YYPrgbFtkPAmcMYIMmOIGNoIiWqDJg0j8pfQeQuoxAFowhjCrx4Y2YP2a4B710EK5rDde9TyOWJQDTCoHpw0hojshIV3QeJH4P5smGsVwLPVntDm/j/qj39XM27VUULrZLqz4d69MN8RmGcLkpwLQ6Q5sKrB7jXOxDInVhfYvwuSMoeOnkWQO8DAIkdgvl1kN+TlBDK4wQmQ/uJ5yvPnmZaW6c+/i3z0h+AHv2R9Tir1fPv2bWxz2i/s//o/IX9V2lf90w8/xlak/MLyv/1np1/+d/ivyvpqfnjzQ3l7jfnK/PbtW97m6uzS3MrWSu9U//bBTlxJogXdUqPVjM9N/AFx579Af1vYWb6zvxNYGPn3pC/+kfLNr0nf/Nblzq//N2PvGdXkoq6LrjPGPmftuddcbRadtmlXRGmCgCLS09uXDiQhEBISCCQh9N6l9957770X6aACKnZpoaUngLrKWXueH0Hn3Pfse8f9w3AAfvn3PTzv02i3zrINLvmbXA40veRreJFv+3140Q98n59Zt7UFJsYR5pbZtuY5toYJlgZh9/WDzEzjLe+lWd9NsdYLuGfgf9c41uJeqrVhhLm2+x3j8Pt3wsxu8kz04ix0A81uBpnphJoZJViZZNjqBplpsY30fe/eCb1/N9T8bsj928K7tzxNDKMt74Rbnk8v+DG1SZcHNQ+6fT/8noGvmW2KNakWRmlGkEuhhDwQOd3Wqxga1YbOniAkD+C8SqEBVfDaSYfZVZfX6wF76xNKe6rK8PbHsTHJ0ZFMqWkAVGhsspq/+r/2kEskUk0NlMYUK9XQAqlM00OuWco7ODj4mrdQyBVSqUzDHjRD3BLpMZ9QqlQyuVz+xVsll8k17YQyuVwqk8vk8n/9/zhG/TfcQrO6qhle1cCDSLSjWVHVZC80csXmlmhLdFxXrol8f0GXnfWNze29fdHa+n5H51rPyJ5k5KPS76OCv/2S+XzIfmOZJd3wlomEqn2/I1mAYsdbuSdce+Ly6pHju3n6+pKzetf905774Q77QMQ+WGfuPnHcfcVQbrIPJdyPCt6B2F32iqlacFJP2O/3kGaLkfO16PePHOarMY/rgXejjnszjm97ccttwOYKS7rnL1p33xHx1Io4tTxKuuulEAs3193XPnjs7Qcr5PFSSeiHdfbrNcHLNe+tHaFUGvRmw3PiGX34KXVixan/sXPnnMPYEmP0Kat1mtw+6zD81PHpG/abDd6+NPiDSPBeJHi+5rn8wePtFq9wrsS6cYXXk+1VHxTSLMztcy0dpMW0uvm3BrYvMBbeMcdXnese2Sc2o4IrcM6VITYVRZDyJL9yQng1HFVT/6B1Imw8gNZVerHqcVCjc3A9PH0AP7TqPPaS3vHYcXiFPvuG1bfk/Og56/0mf3PHd3c/cGcvcEPk9+Q1Y3bV5fl73u5+0PtN/uwL5uSya+0YsXOBOvWKNfXSbfy58+oGd+oZq2fRYek96/Fb9uCyy8CS89xrZs04uXGSOLxEe7shkEqDn7/jbm77HKhiXn0IfvFeoJAHS2WBvU/oyR2o7gXK4LJT3jAhf5KYOUnyrEfFDOMy5knxU/iQQcCzzv5BVa1JWbV3DSJsGBs1gQ8dxAa0YTzKofxqhF8bhleFoqeB6Om2rjkgtzywdzWcXwUL6ECHD2FjRnDhvTifZrR3HSJ6APBtQvg2Y0IGcIJmNKMQRijnQTpKrtbN2hSnuBfCXXIhTtlg9wq4by0yc4xQvULJnSZFteOCW1CxbUD9HHX8jcvMB0bHCi1+jOzfg+U2IT0bUMFdxLBBIKQDFdqBCevE+tXjkkfJuXOknFly5hQxf4ZUMmefP+VQ/5ja8YzSsujYvUTrfu40+obZtkQbfuUy9obRtEKZeuc+8c790VvX9T3B9r7v/BvO07fsrT2/jV2/mXfM6mlK7bxL6xKreMyxbILQvug89ZI78JRR3E8KrUb4VCC8qxB+LajwAWz4ADa8F8ZvZ5+teowvCXHPt+MUQPJHHcunnOLasQXjlLRecnQL2rsU6lMGC6xBxPaQgurRXsUIXinUsxgS1oZLnSZHDeOCOjB+bQh+FTq6yyF1HFe2QC2Zp6UPU/hlSGE9PHoAiB/DhXShPcvh9vHW9omW5HSkRdbDW0V1l3M6rhYPY+qi2B2AWxeS2YAlZaJsQ8wds+xcCsDwWGtkOsipCkFrRCArYTbFkPsZdpAMW/sSEK8GSim2s4h7YBxuZhRjZhhx94qX4SUvo7+4XiVnsX/55ZeVjRfFg9UlQzWt4x1///vfV96/KBuqy24t1HczT2vI++ff/xGT+/DVh3fqw8OWoY6x2bGxmfGM8qy1rfXuR32pNVkKmbygrexb+Lm/OFxNa8pbeLIgSA/6M037e5LWWbrez263f3a/fYFvdJZ9+4LA+Dz7xokg3veByefYZucFt29Fmd9NtzZLt7bItjGOfXDL0/gWz8QowvxuuvWdBEttT+MrjnpaboYGIfcNoh4YRtw3T7e+l2KlIzC96WuqHWJ2xcvkMt3gGsvwBt9Y29tUy8tYP9z8fpqNTbodNANkEnz/GstY29/MMBb+Xe7AJW+qsb+RdaqteZKNUaD5HeE900AzywgLSLQlPt3GvQpW+IhYMkNOG8XHjeK86hGuOaDiQeKLt66be3XKXYmipFTV2iZRKGRKpUQq1eyharIUMplMqVIf985KpXKZ/EsnuaYtSqZQalZUj39BoVBKv+QtNFluDY04dlhJZb9JbMgUSqVEItH8968URCKVSaUymUyhPjj4xz/+8c9//n9hxn/DLfb2xBubx8WCG5vHnijNssVv2qK2tra2NzdFmjLaL9G8LZFoZ21tXdMZJdreWZNINyTq/Z15lTT2o0p4IAvYes798NRNuuXz6SjqSBV+KA8Qb3BfTTrOt6JnmxArQyTRS6Z63/NIzpd+YK4vUsVrLPkWe/MZ/fkoefe1q2zdbWeJKluwVz2hqR7TPq3Q3g8QnvUQ3k1RXg7ay165Sdc8Xw46vOnBro+RRKvsTwcpB4p4yR7vUBn96SBNIfbd3vDY2eBubXipFQmH6hSZNHxtw231LX36GW1imTrznLb4ynnqBbV/0f7pG7f5VdfBRdr8Kqdz1rF5GtcxT+5/bL/w0mVzx+fZe8+ld6zRFXrLgv3CG0b901zL5uXQ0fTCIUJaGyi3F9G8SC4Zw8U3wVJaoNnd2PJRcscCrX6SElkHBFUiKseA4l5UbC0kph2VPIDxb3QyL+06U7tysuaZY21qfAeQOYSrfOzQ/JyW2Y+La0KWDBLa5hwbpkn9T6jvt3h74gC5LOqdSLi9F7i+7T/4hDa05PRiw2NHHDj1jNkwTigZxFVOELuXKI/fsR+9dN3e990T+/av0Jbeczb2vJ+tc3qfODVMOhT0AV3zDo9fM5ffubVNOU4/Y77bEPTMObVMkl998Hq/6T38hD6wQisbJ/Y9c+5/6ZwxiAttRMaPYv17UdGj2PQ5YuQENnQUI2jGmZRWmjdXJI7Doifw/j1AcB8Q2g8kPMKH9QDsYggrBxRcj/avQ7oXQZxSbalJNs5pdu6VCP8eIHaCED6OE3ahOOUwbjmMVwNnl0I8auHCVrhTpaNWwdjlgjnzpGhaLoZfAw1oRfs0orjlMPcCyMNeIHEIG96OjuoDIrsxkS2YqlmH7lWnmmWHpGlCwAA6YAjj14tlV0KFrUjvFgQ9C+ReAuWWwaL7cMJ6tF8TMqwLE9yGDmtBR7ahozsw6b247H5CXCuQMYCrmLXvfuHUu+o09MqlY5WWPUUsHrNvfkIdeenydJ3zbJM7+56zuM5e2XCffc8eesUun6RnjzjUP3HO7nWIa0Rl9QJFg4TsHmxmNxDTgg2sRvKLoR6FMK9SuFcx1LMQalNadalqxruDEt6JDu/CJfQTc6YcUkYIpbNOtUuUgllSWBPglQ/nF0EiO9FJQ1i3LDAzByysR3hXY6L6aP7NhIBODKcUzivBBTcCyaPYpCG8TxU8uosY3g14VsI8K2ABLcigNlRoJ0pYg6KlgcgPbUgx5uR4O1g0+kZ8+tnSSd3y0vO1vebNxUAJERJlBSRYsapgxDS7B8EW8DyoVYqdcbiFWbqdeSEYXGCLyrVGZ9ugiuweJFvqh93XCzMzirx3Q2h8nm3wR9plcib7t6+Rsdnxv//9SwTsH/8bysM/LEv95X//Z0R2Ru/k3J5st7itdPLx1PjsBFyAzW8t/vz5898+fh6cGbb1A/6Av/hn4EpiRcbSylNBauD3jjdOs/XPexr+7HH7LFP/FF3vJE33J8qtcy4GfwpP+3OQ8AJP92eBiXaU+a04C71YS4Mgs5vcOzfYRre8TXW8TfWD7xklWhrEmOuFmGkLTW/w7+qE3deLfqAfcV//4QPt4Ps3Au5d5Rvf8jbW8zXVYhlec9K/5m50xctYy9vkVrCZabSFXaqNWfiDawyjyy76F/2cT2f16ESQ7kaaWSRYG4eYG/rdN/G9bxH8AJlmZ18JY7cg/dpQkU3IkFqEezHUqQTqUgxl5UKEJZC0DsenbwcUys/Kg0OxUq1Qq8ViiVKpOj4xyeSagaPjvIX0OG+hWeeWKTTHqC8DR1KZxhOlKSr/2hYlkys0vEIilWpkCc1zpDL5wcGBTK6QKxRisVjDXTSFtZqPk8rkUrlcJleo1QcyufzTp08Hh0f/dxbjvyytfv78t8OjIw2H2Nra/jKw+qUtakdjpd3VcA6NerGxufV1xHtb83Vnd+O4L0TzkB3R1usDReGRKkCyEbDzxkexG6iShHw8SPx0kLr9xvPdE+reB4/dd9z9dU/xOnfvg5taKjyU+8jX2aIXrLezjuIPbntv2DuvPXdfc7aeOsneu33c436UeH3cc//0zlnxyuX9rNP6E+f995ztVdbTLuLjRszWOEH+0vVQEfL5MOvTYY5U7C2XRqnlD/f3+XKJUC0L297i7O/5qJVJamWiTBK+uem2vevzdlP47B13TxL0Zou9usZ8teG58Io18JjSM09pfIRvmyWOrNBWP3BfrXls7vquvPV8vcHtf2LfNEPh9tfcqX3m0Z2TP0xJ78Lk9wPJ7Zi0LqBswj69G5fcim2bdmqfpeX346PqMcWD5NYZSt0kuXqCFN8MRDWgc4eIaR3ImCaSZVX778vX6W0FBTPkqsfkksf2D/twwlJYQDk0pgGR2wvUTxLnXjJfrnk+fu228t7j1QZPLos9VCUsvPKonsA1zxC3doP3JWGLr1m146TUDkzrHOXlFnf0BX11nft2i18/SR5Zcnm3w3v8ntU841gxRmqaJnfOUVbecV+t8ZofOZQO4OvHHQv7cONLjPciwfAT55IhXOkooXSSXL7oWPrUofyJQ3w/ENaJCu3HBA9iYqZw4RPY8EfY8H6oaWX2hZIOfi0qchTr1wG4lcND+zBZi8TQHgwjBxRQj8yZJmdOk2IGsJG9mNgBILAVzSqAskugXnUIZiWUXgx2q4UJutDCPoygC+XVBBc0gkgN3ldKn1olhRJjzCgpVvxaROQgNq4fyJjAP+wH/FpQ/q3IwGakXwOSWwjxrYSnjOBSxwgJ47jIcYBVBXUuhvBbUZ6NCE4NnF4MoeTaUdNAoR2Y8AFMQBcqpB8TNgSEDQJxQ/jsR6TsSVJ8FxDXCuSNEYsmSaVz9pVPHdpe0Ppe0pueUXPmSflTpJwhh8xRUs4IoWOJ3vWC0bvq0v3CtW3FuXGZVr1ITRsgpvbap3UTSkbJU6848689Rp8ze1ZohXP2xTOUpB5ieAsueggbO0AMawUQxVm61cMBvcTYIVzyJCF+nBjSh48fJST1k5OG8RGdqLQhctE4M2PYPqodE1yH9MyHsHLBIZ2YkC5MUAfOrx1gFkFc86GuuRC3fFhgPcGvFsnJBwlr4KHdaP9WgJmL8K6Fh/dgInowCaOOwW04Zh6EVQyn5yIQUQ/sgmxNYoU341N1w1m34/0Na2ow+VhGmS2vHU7OtLMIsTDxNzfxMbvNMTLiGZlGmJukwu8mgEyC796Pvn/3ocWNgLvX+CY3/U1v+pue5xqecze46ffALsnBLtnBNsnBKpZoIACZB2GtwgmWQrS5B/QiWVefdc9KCFzkRd4ODQVFAQbse/rUB3fcrH8Crl13MoBFESFhhFv0ez+StE4z9X5y0dVxt7jrBbnieOek482zbvpn2fpnXfR+ouqcYt/+iWXwE0vvFO3Wf/gmfhsuvMC9dd7d6KLXnfPM21fcja55GF1lG2qxDS/T9C466lx01LnONdKPMjd8aKEXaa4lML3hZ3rNy+iii/55ms4lLyPtYLOrnkbX/E30ws30Q+/pehtfZhte8r93hWt8g2diFGJmEnLfNMjcNPi+NtvgNJdxMqVdP4ZsGn7POOLBvYdWVqm20CwwugjqWI8klUHRKTaMEoh/CypzhOBdiYRFW8GirRxS7dgF1kWDQdu72wfqQ7GmQXZfrEnhaaxQcoWGW8hVKo1n6ViWEEukcoVyXyzRsIHjChCpTKVUiyVShUKhOUlJJFKVUr0vlmieplAqFRqS8WXlWxP3O/baHn+oTJPe0FyuxBKJ5sClUCj3xWKV+kAqk//tb3/7bYLvGC3+9a9/KZSq3b399Y2t9c2tzS3RxqZIJPp14+iLM2rnw9q6Jte9tbWtCXVr8ENDQbZEGtjY1VinNjY2N7e2t0T7u5tFB/JQtTRILQ38qI79dJD2t6PMQ3mceIMn3xeopT4qifDoIPBA7ivb5sp3+Sqx994bV/kOT7LmIVnzlIl8dt/zJFsCtdT/UOF/IPM+Ugd83PP69MFV9sZVss6VrHu8nXV62oWfqUG+7MWKFxzUO8JPR0mfD3PVqkzRjvfOjq9IxNvb9VErwg9VcTKxj1Lqr1YkyKQRu7t+axssyb6/WhmrUsYcqGJ2xD67YsGbda9HKy6jy87tM6TWWVLPIvnpW7fd/cA1EX/uJXN8iTG7ymydwsd1+lAa2v3bgtM7UcntqLIRwsAStWQYH9eMTOvElo+QR5edVz64r25wn33gPHntsfiGPfnCtXaEnNGBiWtAR9SgKiYd84ZJKe3wyAYisjDuZtkUuH0seCgobRQXorllD+GLR4gNU46PVhnTq8yJFVb3PKXvMeXNpt/6dqBUEv78vXfFGK55mrwh8pXLIpffc6ZWXUpHCMWjpKHnTq0L9g0zDi3z1LIRQuus48xr1uAyvWGWXDtNrBonDC45i3b93254t007ZHehU9vQQ0vOL9c95l6ylt5yR58zUnqBpBF88hQhZZqQ85icNoUPbEP596DeN19XAAAgAElEQVSDh4HgYSBkBIiYxIYNgO+UJ1+qGQvocowew0SM4twqYb7taL8OpEsBmFsOje7HJE1gY/qwAU3I4HZ03Bg2egTr3YQUtqM8quGUXJBHK5JRCWWUQX0GMH7DgKAL5dzM0K0e18uud8olCurAgnpESC8QPgBE9QHpjwiJQ4BPG8q/Gx08AAT2YIRNiMBmRMo0NrQXxa5G8JpRrmVQcootLQ8k6EXz+jCseiS7Fs7IhzDzIS65EPcKWPgw1q8b7d0E964GAhuAoDp4eD0yuhEZ04xKaAeyRoj58+SSp/aVTx2Kn9jnLZDTJ4npEw4ZjyhZE6SaRUrDEr1qkZE7SSqas69dcmxcodQ+oT3scojqAHpfMN5ue27sCRY+sJqXHdOnibmLjgnDpOBaVFg/On7OMeER3rmUdrJyXNBJDR8hRz8iPnxE8uvERI/gQ3sAYS3SqxQR30Uof+wU048LaUcLSmD8Uph7CYxXiYwcIIX0AYE9AKcCzimH+jYhg1oJggpcRCeQNu4Q028f3AmEjAB+XRiPMhivCh3eg0+exidM4rzr0YxcKCEJjIqyJUXDYKHW1mG2yBAjiyDolcxmg/IWbKUAk4XGZdmQisGghzYWYdb6ArAWH7gRKvxrdt/ZnAa9BCeDIIvb/rf1Q020hHcus/UusXXOud36maN30l3/W1etb1k3vmVq/YfLtT+43vjG/vK/I8/+O/TMXwgXL3ronWbc+APuwp/o0H/jxv3Bhfon2M/f2J76xu70X6EXfiRcOUG7esLp6nf4yz9gr/yIu/YD/vpfSdf+4njtT+jLp2g659j6P9rf/JGsfZqlf45ndJqpf8rV4ART609cjz8Fx51yNjlN1j7vbHCdf0cn9K5u+L1b4fd0Qkxv8IzOO9w6h9M+i79x0Unvhq+pVojZRe6d8876V90MrnNvn6fqnKPpXmDqXxQaXxAYX3S9rRdyzyD07jXW7Ut842veprp8Uz2eqY7HHUM/M+NA81vuty9yHX5MatWNJptE3DWMsLwXawXOBIHS7MBpdqBEG7tIC3ohhFUFF7ZhQjsAbiUCm24Lj7NildrG9bi82niqVh7tSySaYJ1SqdKYlGRyuUQm01yE5HLF/v4xVGhWtZVKpSYnoVnkPqYgUplMpvjtc9QqtSZzJzkObWjaPuRfnbUqlVoq05RKaVRx2VcZ/JjKHPtrD8RiiVyh2Nvfl8sUMpn8t0W2x2jxt7/9bX9fvL7xa2OgJnP3lTSsb2x8UbN3NzdFOzu72xpP1PGF6mvkW7NssbWtiXxviTZE26I91c67ApnIQyULPFDE/O0o6/Nh1ufD1ENF9JEq6kgddqgMPlAEH6kCj1ShR6oItdRPLfNW7vGUe16ybf72W97Gc+bOWw+1LPBIHXKgCFTseqvk/qod/ke539YzV9Gqq/gd682kw9YyXfTMWfqWqdziHakiPh2kfT7IOVLnbu+Ffthgi8VhH9X5nw/zPh5kSMShmyKv3b2wA2WiUp4k2vZ+vc7eFgeqlFFyWYhUFrAr9hl9Snv5wevpG8+uBfvpF4yZVfrKO+byW87Mc8b8C+bUM0brFKVyCBPRHuzRVFo0zGiZJrbN0trnqB0LlOm3jJY5x7we/OATpydv3V5tcDd3BQp5wPaucPG1W/ccpWnCvnaclN+LjWtA5PTjkjsBvzIYN8+Ok2VDyXS8WdR3umKZWuUTUgdN7MEWTZHrFhz7l+g989SZ52yxJOL1urBrzrFtnrr0lv3qg8erdUHfonP9hP3T15ztPf93W/z5V6ziIUJSH65ggpQ9gM0dwxaPkeqnHVvnKc1zjlXj9jm9uORWZPUYceo5Y33He+W9e9MUqWgQyOhCNkyQRpedX6x77UoCZ1fdMoZxccPY1GlC1CguagSbPEsI6Qe86hHceqRrKcylCMJvQQZ1gazrE282TXsPMEJHkUHDWG4r0r0R4VoGYRaBvaphfs1on0YkvxYRM4j1aUD5tqIjx7BBPWhBC5JTg2CWwlyr4exGBKMM6lYL53Wh7Cu4WuXj13PakeG29slWHlVwj2o4qwTOLoKFdKMDO1DsUoigCcmrR/h1YwK7AV4VPKIXkz6H82uGE5Ns7VPtqDkgRjGUkg9mNcJ5/Wh+N4bXjmZXIVilMEYejJYBdslHOuWAHNJsqBkgTj7MpxQZ04SOakCEVMEDyzChddjYHiB9kliwSC58TM6csQ/vJj4cxsf2E4LqkIn9QPakfeoQNWGAlDyCL1ukNq441S7TUh4RYgfxtUvOvavOfS9cm1eoBYuk8GEgaAQIHsb592P9BzA+veigISSjnvJT5axLp693P9x3CBs6hgsaxgYMAtxKJK8YHViLj+rGRvVh3UtgnGIIrxTpW4tk5oDcCmF+7digfoDXiBa0o2Mf4R9O4EJ7CQFtpOA+bPQQKbAH59uFCh4FgoawPu2YgH4gboqY8IgQ3oOlpNhgoy3goQ9QYRbYSEtcjCUly5ZVgSKmWluEobWS888UPNItbLIpi4BnAUDKXWiWw88FQ9/kzf6YXHM1JPRCWNxPSdWX0zK0Yxz1I8B6YVaXvGAn3Ukn+ISfPK1Pc3V/ot76weHmCcqtn+i6pzkGJx1uniBq/UTWPuuse46ld8ZZ9wfijR+I1/9CQ/2HR9wJBu4C7dp5ys3ThGun8NdP47VO47TOELXO2d/42V77nL32SYLWD1it71BXz7jo/uxu8D1O6yeG7hm+0Wmv22fcjU7SdL8nXPuOYvONMPtHD+I5ju55zzsX+Heu+5rohNzVCzPVCTG9FWCs7X3nCkP/Z/tbZ0naZwna5xj657hGF9wMb/gYaweYXPE2PudueI5lcF5gdNHb+Arvjm6gqW7I3SscwwtOutc4hjfcDXUFJrreJrp+d28JTPU87mixrP+S0HIp0uuG/72bYVZ346zNIiwsIywgKbaILBChAMKuhXPq4W5VcGEnmteCopVAMYkW9Dy71vmWj//4T4lUrlKrxRKpTK7Y15idvkoUcoVcoTzeNZKINVcmuVy+vy/WgMdxvaBMrvmH5gAlV2gS3aov69wSlUqlGU3StJerlKq9ffFx56BCoclbHI8sHRuslGKJ5CtyiL88R3MBUyqV//qNV+oYLT59/qy5OH01O21sbIk09tkvbVEa6rChqZjd2PqqdYt2dr9SkK/r3Osbm1si0cbW9vbevkR2tLdZL98JkogCpTt+h6rEz4cZH9VJMnGAWh7+6SBO4179qI7+dPDw82HSoTLiUBnyUR2k3OOLNzzU8gjlvp9c5KOS+B+pQ9TSAMWut3zfW/TWY3edJ17nrT113n3JkHxgKkQein2BWuJ/oIw8UiceqbI/qfM/HhR+EAW9+uD5UZ356aD400Hx58OyA0Xa87fsxZdsuSzh00GOWpG8vOa+vO62J/aVyPw3drwHH9PrxoiDi06Dj+mPX7NFO74r7zjvNgWb236bO/5yWYRYErYm8nn3gRHYm4WvaSwednm54b4r9lta4zx65TL8nN40bV8xiisfxQ4v01fWOM823KVSv+lnrhWDuMZx4sAidfE1a2KZ0THl2DnjmN0J+JZCY5pQsY1Ir1xLeibhYsGYYe1gcItDSDM8qg2d348bWnR+ty5YE3m//OAp2vXvW3AqG8Kvrnnt7wesiYRP33DLh+wbHpHei/irG56DT50TmjBR7UD6GClnglA2T8oZJLQsUKfesUZfu1RMkdK6geYp+5drHLEk4MM2b/aN0/xL5vRrt76n1MpRXOkooX2RPvOGPfaKkTGBjxkCkicJ0cNYvzZkyCAQM4UPG8H6dqC96pGuJVBqLsSlyJrZ4KpfPY1oTwgeBgn7Md69GH4PhlkJ9W1HRY5io8eI3k2okC7Mw1G8TzParQzGLAQzSyBuZTBWKZSWA8EmWBMybF3r4a71MKcSO3BJ0rdlL+3S/cgJFrQcEKcayalBuRTDudWIqGFs1DDArYVxauA+7Sh+M9KnBwgcwQUP4vxbEJ6VUFY5lFkFZVVBWVUwYrodOtGKlG/rUg1zLoPSS8AO2XbsKgQ5xdY+2ZaeCaKk2bgXwMLqCOF1+KR2bFI7KneIkNlLDK5FBTahA9uw0YP4uBF81Cg2bBQIGcRE9OOzJ2jZj6gRXfj4QXzWNDF+AJszQalaohUuOGTOkdJmiBkzhOw5atasS8oUMXYM61GH4DWjBF0YRhWMXgK1zwGx6qAuNUS9ymGDml5aOeDWhPAZJnj2Am4tSOdSmE8jLrwPG9SB8ayACysx/GIMrxAV2ojmFIBpaSDXYphHA8KjAeHZiPRtwwiaUAG9xPABirADGzqIEzZhuc3IoFEgZAwIHMLwW5GCZkBQh/dtwjsmQB3j4awCCLsQ7JRmR4yxwkfZupfhXStg6FjL+3yjuyHE2/lZVytGtLJqTDKDdErKzxZMGPhiDTh6Bu6GRtzbBlyzM5EZf8mevpBSdDEh9UR0+Tdh1X8MLvhrSPJJX8czVIMfsdd+wN44Qbp5hqF/hq53hqZ7iqx9injjAlPvipfheab+KUetH4j6f3IP+g9n5nn6df1AEx2/Ozc8b19j6V+i6lx0uHXZSe8CVecCVee8k84Z2q0fgetn6HpnGHrf4bVOMfVOeRr+4HjzJxeDU24GJxy1v8fp/U9+8l88KT/RtX5y0j1B1TlJuanlbXTDx+iax+1Lrga3hCZ6QaaX3W9f9jQ876x7Gqt1mnjjHPv2RS/DC876Zxx1TjvpnGUbXOAaXeXduca9c5ljeMnd8JKH4Vmi9jnyrYuuBlc8jG4G3dOPNtcJNtPhmVx20j0REHMireF6KFw7/IF2pJVpsi00HwIvgiKLoA7lMMciCCHdzqkY6teDFbRhHHNA5n7GoZWhkseP5b39Cs2+3fFrXa1p49CYnTQLFjKZXIMi4t8ejqQyjbwh0fidpHK5XCEWS2QKhaZI6lgJl0jl8mNKIZXKJBKpJn+nKQ5RqlSauT3N948piFR+fN2SyjRURvHVmCuTy2Syg4OD3ya9j9Hi8PBoY1O0ubmliVBsbW1/eeNvr69virZ31jaOi2a3RDubW9tbW6KNra3NLZFItK2JYnzJW2x9hY3N7Z29zS1FdbW8uWN/s0eyFXKgiDxQRChl0Upp5JEq7VCV/lH1UCEOUEnDPx2kHKkTFZIIpTT6SBWnlAQdyEMO5OHKPf8DeeRHVezOW97aMkMqEqhlASqp/6EqeHfN8/kkeXfNa+u9x+4HN/kub+O129YH9wNF5IEi+VCZfKBIVcozDpTZ++KHqx+89vcjP6oyDhVpMkmsXBqzsxs5s8J4txYglWcdKlKfr3Mev2e9E/GevOY0jNtndqDze4GOGcqLt14ScfDalvezd9y3m94v13iLr7gLLzyX3giWP3jOvwsktD/CVZc0T9jPrrouvHKrGSdXjZNrHznm9RJKh4kNU+SBFdrkK5elNc6LdfepVcb4M+fuBcr4ivPiG9bSG87zt+7Lb9jVw6T0TkznskP/Cq14gCAstCRlMbXLpsjVwZ7ZZkFlkLGnrvv7/u82BS/W+Pv7wTJp+NJrbnE/tmeBvi8OfC8SLLxh5vYCVY/Is+/ZM+/chlddMofxvlXw4Hpk1hi+etExb4yYO0SoW6A0LlHzHxHzxvFTbxkLLxmPX7mNPnUaeEJZXefu7Pq+3fLqfuHU/NT+YRsqrhmd3A9E9wNxw9j4EVzyI3z0IBDQhgrqBaIf4aIncSGjQPAwzq0W4VwCds6xPZ/fYFSX7dNsyW1HsesQLmVQ5yKIVzPSpx0tbEPyGxFBXZiADgynEu6UBybE27iVw4TtmIA+wLcb49GAcCmBudTBHUrBkHCzO4mx31Y8ozZ5utcj2PVot0bAox3NqUcxihHezUh+E5LXgWTWwF2KoW71CE4Xkt2OdG9FChoRge0In1YkuwrGqoLyO5CcBji1EIRJsSFk2hHTQQ7ZYGoBzCEbQkqy5hVBOPlgQQnUrxyW2o3P6MbFt2Ayewjp3fjkdmx4LRDUBAR04Xw6AGE7WtCCCOpHC1sRfk24lHFGVJ9jUAc6b46cO0fOmyfFDWATx/D587SseVLqDD5sCBfcD4SNYoMGca6lUEKijX0qmFkDZzTAXcrhnDoEoxLCqESYVlb9oeIlMoPjkGvDbce5taBdG5GMOoSwDRPUjmbkgJxSwJ4F6NhOcsogIXWI5F+P8SxGU1PsHNNsuQ1odgWKlAJilsJ92pFBgxivRkT4EODXjXarhvv1o4VdSJciMDULRE61oeVAggdwvHKcdzk5YZKUNEMM60Z7lSGccsHULLBDGgSXBIJEWNuFmcPT78PLaTq5GZdymy/mdd9O4luHm1pFW5n6mZkI7xl7Gt7imGvFBF+KCz8RGnnaz/M8G/Yzw+qkp9u3EdXf+fpe4Oqf5RicpuqedtQ5jdc+Q9A+jb9xGqulxTHQ9rlz1dvoMs/ghAfpm4Di7+yhFxi3dIJMb/HvXGfoXXPR03LRu+Kke4Wud4Wlf5mlf8FZ9zT55glA6wTx5nc0nb9Sb/3govujm8F3+Bs/kW6dZOr/2fnWX4k3/5dX7DdO5O8wF/+Mufpn4PoJys2zDJ3zzjo/O+ue5xhcdNe/JjC6xDe86H3nvIfBGcqtE+irJzDXTlFunXXS+YmsfZJw47SL7nnm7TPUW6fwN86Qb55x0r3iafQzXfc06eYZV/3zApNrQWZawfe0Qu7fibO8GXDvPMvuzyndl+J9b4Tc1w68bxhhYRFtC0qwux9rCU62QeVDEIk2hByIQxmSlAOy8jdxzWK9ejynwOLkjo6S7R2F+kBTLX5cPC7VrFNo3K3y45bAL2KGpnhcqQlYHP/5r1Eavkx2yxUSiUwml4vFErnsmKlIv7AGqVSmOM5qKMRiqSYfrhlKOj5tyeQymUzDbL56qzSMR3O5+vjx43+jcn/8+GltbUNT46EZt9jY2NwUbW9sbW1v7x7nujUjFl9stZubW5saXPmykvR1ylsDHjsSiWR3V+nOkeNJ8vczckm8WhailsceqVIU0sgjdcHnw8IjdYJCEqVWJH8+yv14kCXdDZfshh2pU/e2vLc/uIlFXkppxKEyWbnvv7nqvP6C+e4pY3+Dp5T47W94br9lv5yjLD+yX3/D2drw2t7gPVukid57HigS1PIUtTxJLUuUiOP2dqPE+7HvNwOevmZL9kNVsvDdXR/xfohcEvfmA+/9Ov/NepL3eG/n8+DHr52bJu1zuzHp7ajCXkzjBHHpDefDhnBty3d82Xl+lf3svfv4ikPzBC63E53RhioccfHuq8dWt8a1urRNkSqG8CX92IQmWGo7sqCPUDpCTu/CFg8Q+peoQyvUwSXqyLJT7yKlc96hbpxUNkCoGSU3jNs3TTr0LFIrx4ilI/iWBfvR1/SBZ5SwGkhI0YOrRdV6BXVlncTpZcb6lnBv1/fNGm/pLVe8H6qSRuztBQ4v0NPbkb1PqeOv6UOrtOQedHQ7PHMSlTmFz51GJUwC/m0oYQU0qR8oWyCXzZGTBoDIZlR6Pz5rFJ/Qic4fJNaOEvrmKHXDxNZH5P4lp7FVRs8zetEcsXyBlD6IFVbAhDWIkDZUZDc6qhcd0IR0K4SwiyHu5TBuJZzfhAjoxwjaUE4FEG4jQtgOtmvONqtuZtYQ6AV2pFRbbKyVQ5otrwXp3wt4t6L4jUh+NZJfg/SqQXpWILxrkJ4VCGYhlFUC9WpEuNcjnPIhtHyIWz2CXm0HKo+7UPuU2e7OLLNzb0Q5lyGcS0Fu1XZOJXBqLpiYbEMtAFFLIA5FUEoRhFYBdSyFstuQIWNA2DDg14Oi54KwMZbkNDvHPJB9gR0hE0zKATOqEB5NKLdaBOahtXMGKLIBldQBxLegAqugVZOUoVVG0RAxvBrjXwr3KYL4lkDcckBOORDXUqhbBdS9Bs6twXhWA36dmIABlE8XMmIcG9WPDW7BxPRhI/uwEcPY1Bly8jQpecohchwb0I0NbLMP6iLx6tGcUoCUZEfLhXp0o4X9mKBBlEOOjX0+0qq6wrih2r4MT8yydSgAE9PtsMk2+CQ7dgEmoBEV2owNbyGEtQLBTYjgRqRvFYpbCGfnQVn5IEYemJYJpuciKFlgtyKUfys+dpoQPAwE9GN8uzGsaphLGYxTjXIpgrLLAHouzDENKmhBhY1geI0wfgMyfAiXNE+InyQGDuP4XVh6CQJItsUk2mGzwLBkW1i2DTL7gXUcyDwKbh1lBs8BY4pgZoHmOm7GBu6mRjwTs6A7d8OM9f2MdEOMrweaXBIYXXDRPenp/M3D2u/iYs75W55z1j7jpHvO9fZZN8PLrNtXqLoXnXSu8O9ccte/4n3vRGjMHwWRJ3Ha5531LrENL9ENrnGNDAJMjYJMDUPu6njfuc42uMwy+Jmqe5qo/QOg9Res1ndUne9YBt+5GXzPuf0dQ+8His6fSVq/w5z5Hena71z8f0eA/jvy9O+QZ/4H9uzvKRd/T/z5JPXGj/Sbf7C/8HvkqX+Dn/rW8eKPrtqnnHR+dNb+o/2FbxHn/oi++A3+5+/sr/1Auv5H+0t/Jl7+I/zSN/Bzf3C48GfG1RNM7Z+cdM446Z5zM/yZY3SBe+eCu9FFgem1QLOrApNLfOMfUytPRaVddjfR5hrrcu6Y+FmaPbSzTbe1iLSwirZEptmhc8CmkRYmQXeRkajByT45T6DQ1ZG2tckOD6VSmUaaVh6n5JQyuUIuU3yZppDJNME6iVSuVIglUpX64IsU8etPpV8SFRraIZZIFKrjde4vvlipQqHUGHA1OXC1Si2TyRVfsESq0ca/AJLmR2KJVKFUSCRShVy5vy8+PDr67z1RRx8/bm6K1jc2t3d3NQBwjAHHX7+qF1/w4FgGP+6g/bKjp5nb21nf2BRLJGKJRPH3vytra+WmppLOzm1x89pzxvvnztLd0ANl+qEq59NR3tFB+kd1jqZG+/NR6afDgiN1zqfDYrUyXbzjK9n1k+6Fi7dCdz6wJCIPhSxw+73X63nHzRcuW6/c9taFe1sBr58yVx+7bn7w2hd5727y5OIglSxaKU1QSBOU0iS5JPHdmv/citvCc3bvrGPHJGX+OXt3x0+8F7C+KXy3zlvb9Fp+48npqWB0dkw8Z7VNEQp7gaJeTNMEcWCBOv6UPrXiMrXCGHpMX37j8XrN6+269/Ci0+ACvXEYHtvjZ1nRH9FAye2Gtc5QKoYI2R3I1hlSzxP77G5Mchs6oxMo7MdVjRIGlmi9S9S2OfvqYXzXLKV7ltL0yKFsjFA8jOtfos+/Y7XOO+YPYAuH8Rm9QMEormQcV/4IZl+f9Oe8Zy7dvcvv/NY3uNMvGBPL9JEl+sgS6+lr3ov3XmPLrlFdfsLukNxpl4wpim+vn21V+eXq9ovVPfq1NZ7dHkH9sKBudNIIJnkEiB/Cxg9jwxuRUS2o4BpYaCU0rh5eM0xcfO629NJ97gWzbd6+aBSfNYyL60LHdaEzJ3BJA3j/OpR7AZhbAglpQwZ0oATVcH490r8HzWtGsspgPl1o/z4Mvx3pXgd3qwbx23D6dT225Qm0VEvCQytKig0tzZaabscqgXqUwzglMHY+1KMYJqhB+jeivcrhzlkg5xwwNd2WkmbnkGqLS7DCxVvjk2yJmdZANt4kr1KrYuJueTmrhopLQFzNKNQtr8ekYogJFuREG3SEJSbBGp8JwiXa4BNtgXhrcqadaxXUswPl3Y/hdaBY1TDHQrBDAYyah8E8tEEl27o0ILmdGCDJBhNjFdOIa1+i9TynNc47x7eSK+coNU8cskeISW3E6AZ4bCMyrgUT2Qrwq+CMYgg9H+RaAGVXY9j1mKBBXMQYlt+K9GrChA0Q/RrRnCKoZznMux4ZPY6NGidED1GDB/CerShuHd67HRs8iPOqxTErEexajEcX2qsHLehDu1TB0Ikwi6JiRHM6qx1sXwwjZIBxqbaEeCg23pZZiOSXoILqgKhOXHQ3kNhL9qsEwlrRXsVwRgaYlQ2jptviH1o5Zto55yBoKShmAcK7BRk2hA8ZwvHa0J71OEomwj4VzKqEe9RgXIvgbsUofgPKtxUT0gUEtKAEdWivSsC3E2DXILgtSHSClYW/GTzWBsiAQh5a28baQDNA8Fw7aLaNdbyNTYI1NB1kF297L8DcWGhm6mNmFm5uEGlxM9JCO8z8erDZ1QCzS153zjvpnGSR/hCS/21U5ikvxDkPvbOc2+ec9S87G1ym6J631znnpHeGdOOMs/n3EXlnPAk/s/UusG+fo+pecje6GWFuEPfAKMrMJMbcNM78dtDdW0JjLU/Dy0z9E3jtHwna3+Fv/Al9/S/2N79nGfzFzeDfiJdN+IjWqZ6OJ+PtK6/bF6aEWcHV463tiwNdT4YKeit0uRb6Hlblg3VdCwOdMwM9i8PsPL/fE38GhxPqJlvDS+Kowcz26V5KGveuL7xxoiOlIeci5TY327dnZbhneZhbFPAT7db35BtnGPpnGQanWLdPe9w5zzY673HnHPv2ecHdb7M6fhLytXzu3gox1xHe0/YzuxVpYZkNvh9ledfXzDrR1iLB2ijQBBKFqB1pkqekqfX1DosK5QcHmpf7sTghlsjkin2JWKFQaF79GlVC9TVvIZFqlG3NSUrxZRpPI3RrhAeFQnlsmf0KPxpbrUJ5nOKWKzR9tNIvw91KpVIi0ThuNR+r0OgcEqlU44lSKpT7Ysnh4f8TKn5Fi7///e+a5MTm5taWaGdzc+vYJvtFkNjZ3fu1g1a0vb6+sSXa3twU/ZdGkE2RaHv7w9r6vlhy7OtSHyjX1tVONIU9ZXtl6t3LqOfTuI23zL1d3/29gANllkIWe6DK+XRYrlIkq1UZnz9Wfj4q/3xYqZA9FO/7KeVR+9veH166rL903l/3kO76ysTBb58y3q+4SndCpPsR0r0IyW7w+jvB+pr31qaPdC9AvOMv3vFXiDf2VzcAACAASURBVKOke+GbG/7LL/kjc7TeSXLfDLl9nFzSjS/uwg/Oujx/JZhb8ppb5g1MCnvnXLrm6YSG/rLpxOFFcmkfUDtEnH/GefKSM7zgNLhI6Zwm981T++Ydn73m7O8EPX7Onl1ybF8QoOt6fNti8rrs8nqAx6vuI08YJQO4vqeUsWdO+T1ARgemoA9bM0ku6MW2TNsPr9DLBvAlfZjWKXLDOKFyhFA+QqibtB9/7trz2KlkGN8wbd+3RMsdwEU1IPPHiTEtSE4WilzkYVLe59rWRmjpcWhq1q4cJTZn5nWh09vRae1YRkPC9fJxm5J63fLOs+VDN4oH7mXkmyYI78W530gtul3RyW13ChlEBPei2YVg/yaUsAbOLYB4F0N8S0AR1fDsDvTIovPjVc70C2bvIi2vG4hrgMe1IJO6MdGtqKA6RHwvTlCGoCXbOKfaMrNA7AKwfyPSvwct7EAGDGL8utGCdpRPL0bYi6HmgAjJts4ZJobZ2TZVlcIWgJln7ZoN4pbBnNLsqCm2lFRbaoodIwvsU4f0LIP5ViPDm9HsfAgl1dYh2dYx1dYlC0RJtcPGW2MTrEkpNtiHD+DRsLsJvmdKlq7lVRsnJZ7MG/t96RtYiS+vAuxVBXXJBhESbHCJ1pwauLADzamF0wsglDQ7x0w7XJINtQDs3oJ0a0BwOgH+IIHZgsRm2eHzIaQCKDrOmpEF9i9HFA6TupZpg688iqbp8f3Y+AEgeQhfN+dUP2ufN0AOq0MH1yNj+wn+HXj3SjQp2ZaaD2Y1I/j9gKAdxaqCc+sxfk3EiE778AG0TyOCkw/nV2FD+4GQfqxXHdK/Bx0yjAkfw3q1olzK4fxGB14LyaMLxe1Gc7vRXr0YegXIJoWpXTaKaY2mVdkRc0EuNXB+O9ajBsupRDCzkN7lmIguXEgbOvuRQ9ogPXfWIaHPMaQZFdRC8CzHOmWBHVJtONVI314cvw3JLIHwGlFBgzivJoxrCYKcCsI9tCan2TmXgDkVgGs+wjkbxMiDMPMhrAIILR2Ei7ahZsNZFQj3BhQmycbK39zS3xyRZIdItYWm2EKSbGyiLK0jLawjreyS7EDpdrYpdohklEW0tVmIuXmkhUGM5bVoy+uxltfDza8FmV0NNLsiND7H1LnqDoVmlIc0DXJT/U251pdZBjd5RncDzQyEd7W87lxh659iwf49pvKcx90LnncuuN3+maJ7kW140d3wIsdQx9fUJPaBWZKlcfR9wzCzG3zjCyyDc4zbZ1z0T9L1TtB0vyPf/CP++h/QV38H+gkRTv/tW6xtqPOXf/1q9MxuKSQGUJUq5a/f6Sz9HfJ754fu//z8j9G58aTi1F9++SW2Ph0VRfvlP395/vJFSHbUnnT/+Cx/dEDNcP89+twPTjpn2Ian3I1OCEzPeBmf8bl7NtD0TCjhDxk954Kx13lG1wX3tIPMtcMsDB7a3ksFmT20fhBhaRZvZRJuxisRjM0My1LSD01MD8LD5RKpWC6XyeX7XzrDFZoGWaVKk3X4mqQ7vi/9mrdQa6DiS7OT7GvRrOYkpeEWmjqpL4L5rzt6MplcfXCoMeZqIhrHGsnxJIZEoVDKZQpNnFsikapVB2Kx5Oj/YhX/BS0+f/68s3M8vr25JdoUbYs0Q3jbv+kh395dWz+uLt/Z3d0S7RzjytcyQdH22vq6WCLRuIM1cCf79GmvrV1l8UDh4SV9NvdmKfH5NPXNc8r798ydbYFS9vDjQenno0q1KkMqDTtU53w+qvx0WH6oyj1QpqsUsZJ9/51N7s4mf2/TR7oXIN2P2nrv//4ZY2E+bGgkVr4fvLUeurUe+GLVvaoxIC3/YVJhdHh6zMxs+NRs6NgMp2XIOS7PVxAXFJDk75MQEpXnzYsJ4EYGs4KjkKxUOCfZIyw2qYLXu0AsGI9zrG/P7iQ3jhCWnns+f+0xt8J69tJrfoU1skjvmHEo7kE1jQBLq+6v3/L6p90YLY0/Fa0I2/PrHtk3TpJHnzr3L9DaZxzbZxwqhwlpbeisNlTpAC6nG0hpQuR1okv7cQWdmMpBbMUAtqALk96CjK+FJzchkpuQSU3oskFi7yK1d4la9ojkUwTyLYKElUH98qz9Cu5T8oXWpT02Zb3M2gLbiq57ha2hzdzYHh6zIf7H/GnzvCJ6OgGbSsNkUNHJJNJDEDXurn2UIRAF0k0ptqvJDe6D+XbCGfkgZi7YJcOOnWEtLLANKYfkduDGnzDGl136F2kdcw753UB6Kyq3B4ishgeUwwIaYAEN8MAmRPwANr4bG9CIFFTBuCUQr2oYrwFun2yNj7e0T7V2KYYwSiH0QhAh3gqIsQQi7kKSBLcrHjH6I/178N6NcK9qhGsuhJEN4ZRAuWVQjxKIfwvGvwGdNkYsmnfImST51SJYeWBBHZJbDmfkgp1y7PhtCGEvWtCN9mgAOWXds0znnyuZ/bn88b3ipBOlg6j2xJgJIG4KGzoCuJSBsYmWns3IkFFc4ADWvRLJrUIwC6BOBRBqIZiUbkctgbo2oRhNKJcmJKkQgki0QTy0diwABw/gAtqRaf3knhXXlmVq8SI5ooMYWE/I6MO2LDrUz5ALhwmJrZiYVpx3NYpdhvQow7PK0fRChFs9ilkFOJci6CVQ9waETyshbtQxfhobPYL1KIU5Jtoy82FBnSSfDpRbKcS1AOxeDXfKg5NTQJREODraGp9qQykEkzLtHPJALnUIWiUYXBJ0u2YYU+9LLbaklUOEfYBXE4ZRCHcrxPg2EPjVcK9yWHAzKmmYkDRKTBujRHSQAzuJvp2AXyeG34Sk54EYxRDvTpRvD4ZTi/BuI3rW4xilUGKyDfahtX0myCEHxGlAcluR1Cw7j0qYsBnBb4AzC8GkBGtsjLVjBsizGe3ejMImg2yDLO0iLVBFEGwtEqhEQFPsQLGWiFwIIh+KqoDaZtpZJoMeZNg9SLYxibG8GW5xPdLyRoLVjThLrWiLaxHmFwJNYPHkrvHO92vrW9vitbXNp89XwsvjbvHvmIWZ3/G/p+VlfJmld5ph901s3RkO6IKz3nma/iWO0dWAu1eC7mqF3jeOszRJsjRLsjKONr/FN9biGl1yu32WYXDK1eBHis6PrvrfMfW/d9H7D+SV30FPgyOcfvnll/Thp5dY9tddTKIK4//1j3/WD7cCEXSpXLr8aoUbI1jf3lx+88yQbXvTxfySi/H/xJ6zj2TKFbKuid7o4vj//Oe/goriQP7Ew6ODmcXZ7qHef/7jn1X99cHlUaqPB0F1cf8LdfavLvonOEYnWbd/5BiecDU4HWR2Nsj4u+T0H6KyLwZYXXI1uMIyusY3ve5771aopXG09d0oK32/u9eY+h4Z/JU3q0eb24d0+oG/v3xLJFWr5V96nMQSqVKpEkslcrlib1+i6ec47viTyTVMQmN1VSiUGk/U/m82KjSEQ/kbCiJXKPb2xQqNoValkkilyi++WLlCKZcrvpidFP81byH9ooLI5F/hSiJVKlX/b6MXX9Hib+sbW5qAxeaWaEOzjqeJ5m3vrG9s7u7tadrIf5W7f81b7GxsinZ2dtfWN6Qy+Rcv17FML5ErJEqVpKxMAQIpGlpUauX71fblUafVJ7TtbZ54l69WZHw6rPx8VK5SpigVDz8eFHw8KP54UP5RXXagyJHsB4n3/XdFgdsbPuId//2d0N3NsJdPnPOLfIsqEsSiwISc2IIKv6lpVkRSLNnzISMgCuqcxPSP9ksI8kv0jcsVBidGufgkuwZE8WMi2WHhEZlCAieBJnzICIoFM+MFMaEVnZyJJfuJxy7OtS3ejanj805j886Ds5SRBZepx6zpx6yxOee6PkRVH92nPjCyI7F+Ki26u5rdXB3Vn0yu7ojvCmycwOZ3ogs7gJQGREI9NKMVldmGrhsmVg/iUxsR6U2Igk5UeT/QMIxrHSc0jREKuzHxdfCMZmRBBya9CVk5gC/rI2W0YeMb0RFV8KBKcGoXqm6IkNWM8siwdkuzye+htj1yrR0kZrWRIQWlJ3OenMkfOpPXC5TlJjfhA4vBXjk2/hVWQbW2PhV2XoV29FRrYpQxNNZBJ7cHqE8K6IJyKkHYGBunRCuffNvQMnBuF9A25dAy6VA/TmqetK8bIxX1AGkNsNw2VFIdXFhg55pq5Z5n51MHD2lHRvUDwb3ogC6kTyfStxPl14n0bkEwS8DERGtymi29CMyqhLCqIdhYS2qKLSPTzi47WqtowLaunt7g4VEKFtQieTVIjwpYzAgQO4LhVyNCOzCR3UBAIyppnJDwCB/chfFtRLGLoa75YEqyBbsa4lwLdyyFUusgLq1g11YUuYlD7XSnNTpdrhi2rUxnNiI8O1GevShSPhSdjnKogbm1oXntZK92IGQEFz6G8+8GOBVwVg3ctQ7uWAh1LIUD2WBsPgSVaodOtKbXQnkD6LAJXNoMsWzRoXiBXDBnH9YO8Cph2YPY/pe0vlVazwunyhl6XBcppB3g1mIYeRh8sg2tCOxaBnFIs6Vnoj1rcf+Hr/OOavru+77Pc1/X06t1V23tcFZFRJQtM3vvRSBhhb333mEGCFkkZJFAwt5DZLlxt1pra5eXA1kimeCobR15/kiwve9zrtvD8ZzA7wSSP36ffL7v9/v1ThnEZ48TKy9QC0eIiSp0nAwbJUaF1KMy2hgFZ8gZg4RgESyYDw/iIQJr4EF1aEo5HFsCwpWCcMVATDEAXwGii+EhcqinUrhfeY7ID2aKoWFKFKMBzuAhM3touUPEjA5s6Uly6Qgxsx2T1oIrHqRkdBATW7EJbdgIJSpYBAuogwbWQsMaEemnSIn9xHA1Nm2EkH+WktiJJ1WAaHXwYDk6YRCXMkRMH6FmnqJknyQVTZFKTpOjFEhqJYglR8VocHGd+NhuSlQ7mVyHgBYDCE1ocjMWUw+DFALhlWBCE5LUioaK4D7VYG8OGCCBuwqg9pVgu2KgHRt0uARwpAq8r9QLUke9+O3ll89erphXjEajyWR+sfpydn4utS1/b77L4SyvA3Hu+1jH97BObM/nbSuq2pvovDvNY0+06/5Yt/2JbofSPI4X+7jUgLy4YF8+xLHY52Ci274Ip53+Dtsp9tup9tuYDpv87TcG2n9IP7KOsAvFDrFYLNltreucN69z/a98QanljUU62GzH8n74+MH9xw+yavNmFh5fuXN9HXTbOpcP/h961/8h7KIXRxiNhtGLYxVyjuX123xlFSzb//mzZ9duXlf3tvz+6pW4X76RudcuzWdvkvu2APvNkU5bEl23s47vjHHZmXHiszyPz0v8N/G6Py+K2JfkdjjL+3gJ8HgJ6HCa1/4o18NJJxyS3B1jXLIaC2Zm5148f6nX6Q0//2x6sqQzr1gXBVtKzrQ2D3R688qqXq83GE0Gkw0Ha8UI2u77Or2148hsXjFYpQu97cuW4LMFMvQr5lXr0ZZ1w9DrrJ4og5Vla91I7v37vtkW+baluG16u63l26y3OqOWl//444//OC3evn2r0+nfkzxmZ+et/ak2cft9SHth8dHMY5trdn5xdm5+dm5ufmHRupE8mpld1un/2wTT26C4eqPRuPrc+M1N4/z8U4PJtPLy0c8TP9+In51JWHqS8czc+OpF2+8vW18+b1oxcZ+t8F8+Uz0zK5eXa8wG/vJS7vKT0oXH+Q/vJc08SJ1/nLfwqPDn7zPYnNKssrqBIXZoam1WWcWZM8lZFez8utzsqsJ0dnkep5CrisdFswXKnL6RohvXKhsU1c0d7NbefHlXTHZNjqovZfxy1MiF6MHT0VdvMaauxzROlQa1Dbs3XU7r56pGGZMXKT2TeO0Y8fSV4Otfx2jPl8b2tAMUY2SlKEVbVtaXIx+PSB1owMhbSlrwFVpYXQe67wxT3EdqHCaIh/CcdlT7lH/vuQDFCKF5jNh3lnJy2n/iEn38En34Iq19iiIexGvGaKcuhsqHSPweLLcHX9yCSm6AxPHBsUIwpw935Xbk5ZvhbDUqgguQniR//0P8pesszRA6UJFzWDiYok2VDVM6ztH7pgO0Z2icHmycCJLSBC/sQZcOYgp70bFSMLMORJRlH5eeZLTlBXD8qGxAQgOU148XnyQpp6iCU6RUFbyoE8ntw9V0YKSDhK5J+tmvWT2XGeVdmDghOKIGEFwFCOQAY1TIhG50XBcyqQ+dOYTLHMJlDOOyTuLj2lEBPEiIBJbcj41uQSSoUBXjxIpxQmobilKHP9qg3dd0NqUVV3mWXDJOSu/FlZwhZ/fjYpWo7C58di8+Vo1JbMekdOMSNJjEdlxGFz5RjQxXkgKVtJAWHF2GxAnItOYAfwWSLgQx2sPc+0Y3tM4ChFnkejBFCGVoqGB17XFlF7Ytg94MZ2jArG5EVCc2ZYRQdN6/ZJqWPkZMGCWxOvA4NgRVAkKWgzAVABLHj9HgF9qGiurDJg/iqq7Sas4yyoYDcgcp6T3EmtMU7a2gtu+CNLeDVN8yuVf9syeI2eO0lG46mg3050PjOzDhUqR/NSSID0vqIuSeoeSOE5NacSktpOK+4KJ+RqQQHSKAZY4QCiZoya3kOCU2ToGKFuPT24IS26ghIgydAw8RIui1UFwpEMcGUqp8iMIw+5YL7i2joS2BLA08TIsNVmJi1di8PlLVaWrpCLG0n5DchI6VYNJbCYkqXEQDPFqOjFAgWWJkkhYTJUMHi+CR7diYblJkGy51hJjUjQsSwGgcEJ2DZAowoU2ImFZCfBslTIYLl2MyevCFY6TMflyMEhXAhVGrwaQycLgGkzZBC9bgEWwgqgaKFSEwIgSaBwMX+gGLAaA6GJAP962FepaDPOthx+ugR2ogR6rAdmWgw6VAuwrAoQLvst7a169eP1t9bl5ZXVlZNZtXzCurb169Gb9z9jgHcrAMYFcOOlIJOlLo+VUJ62PJqS8LQr6KdtwX5bwvxftAnu+BLK+DqSccin3dq4CePMjxWrBjNfBIgff+4GNfBDjspNp/EnR0a5DjRordeordOuJeRHmsxWLpODMEj8M5BnqXCivfvX4r7lceCjsxvzD364N76eVZj+Ye/fr439SqKL8M4kbUvnXwT+nFkUajYfTCWFlD1bvXb/Ol5dAUyotnz2/c+RqRRr5778cHS4+cUkH/l7JzZ+yxLVS7jcEOW+JdtkU6fRp6fGei+xeZTpvrBNvKyvfk+u5N89ybeGJ/uvfRMsixUuCRPF+79BOHY47XtJXp9YbV1edWX5LetGIwrRiNa6xAvX5lZWV5WWcbHmazTm8w2EgeRivYw2w265Z1K2u7hQ0JpVsrSrLhpIzmv8QMvclkfvrU6rvV2VYQmwZu8z6ZTKbFxaV79x8+faqzWar+VuJtrVGynnQ9XV42mc3/27T4448/lpaezs7Oz88vPH48Ozs3Pze7MGPdLR7Pzs8vvI9T/A1dPv94bn52bs4a0JudndfpDFYNx7oZWbcqvd4GSjQYTcbVVZ3BaF5Z0evNRtPKvW9Fd68RZx4l6nQVL1YVv//W/vvL9hersmdmwfMVudEgnF3IW1jM1T0tX1osm32Yde/H+Ps/pz1+UPTw17wfb2e0dZXmVFRrO9hdvezBgYrbX6c298UPTSRduJB299vUibPxTX0RxXXZZ85k/Hin4Jcfiu79WHDvbu79n9JGp5k956mnLgdNXA29cCNw9FJs2cma9F51UGtHVLs0uE0GUPWw2jXRfcKkXq5yIl88WRTVraZqBpld6pGz6a0jpLJmeLUGnKliejYMpWrzZH3ISg2irAUuGyAqh8mqEVJdO4rbjmoaJrVP+HdP0dvHKRPTjCs3WFdvRFy6wZy6RFcM4XldmLHp0FMXw0S9OGEPtqYTU9mK5rRhS1qQSQ2QdClMO+E/OR0i7sHF80EFzajB88ypiyGdo1R5H1HUjVcMErSnyPIhUnUbtrQFUaJFRtWDqMU+QVWAGDEkRQWLbADTKoFBfDBenGQv7AaWx4XW+BW0IfmniKIJctUoIa0Nkd4Cz9HA0yTgQgVE2o+fuhzadZpe24vNlEOjagApQnCGGBpS6YfN86ZUApkSSJQWkdiDTuhGx3YiYruQsZ3IiGZEfCcqWotM70DXnSfXnCdzLlBKzxDjtDBUNeVoY0/qQHTlGVKSBpOgRSf34RK7sSmDuMRObOYQIXuMGNeOiVDAY7WI9HEC+wI242wCcGjUsWn4iKzZq0t1sP3sEXk7vhJE5JEPqCa2t9/261YwO+ihXZjQFghMmrFXeX0fv+tA05SnpNRXxca2pwbIoTQxLKwdkzBEiOjF0RqRZAGMzIcGiKFkLhhWw3SS1KD7KulyDKbMh1QPSh4iJrSTEnvxKb2ElA5SZh+h8qJ/3Y2Aqiv+1RdpGf34MDU6SkMJ1xDCu7D+YhilChopRkaI4YwaSFA9PGWAnDVJTh/BZ/aRS06Ray9RcnpxLCE8TospOcMomQjOHiYla7HRjchYOTZtkJDYh43rwKQO4xO7cUFyZKAcEdFJiOuiUKRx+1uuYHsqIlvRrA48qwkTIUZnthIzW4mpTci8VkySApUkIycrCfEqVFonLrMXX3khIHeYVDxFTuwgMgRQphgRqsZEtGET+8gxbZhwNZKlQNK5EGI5iNGAoPMRpCoIuRpMrgTTOfA4NbZkipzRi6dXQwjFIHwRkFYNC5ShCXw4ogwE50DgtVCMGElswWAEMEgJEMCD+zQgAHy4nwDuVgU9XgE+WgNxqIMcqYU61IAPVPl58Yhnbp1//fvrFy9evnj+4sXzF8+ePX/27Pnvv/2+sLgQo8n5jO25v8DvYAnwUJGvQzl4N5+7WXTqs5KivfGg/RnuhzmQI/VQ+xrwoXzvIwU+RyuBjsV+R4p8HEp89ia4fRbl/AXNfgfp8FaC3Wbq4S0Mu3Xk45B6xftb2PkrF+qbBK9e/XbxztWabtHL5y+FHTJCCn12cdZ6weLThd1Ux3WgbfT8CKPJMHphvFxabXnzLptfDIjCvnz2/Ob3tw4Eu/sXhj6ae3j30U++2dgt/gc2EQ9sJh7cEnBke5DjJ3SHz4IcvkgFred3bC9P3pPjvi/xxFdxHvbZ3sfKIUeLAEfKAQ5pJ1KkBTNLSysrz6zStM5g/Ot2bDCtQTV0axDAFZ3eYDKvGN47nd57ak1mnc5gNJn0ept2bd0J9Gvkj7VbvPH9mZK1O89kMhkM1qMqvV5vNBgMOp1+dWXV2pwxv7D43pi7xh9c49oaDEbzWoGrTve/TYtnz58/fPR4zmaEXbDK3daHVinblrqYX7Ryoqy7xRqxfH52bsGaObECTNb8YbYJZjQaDQaTyWR1gBmt4oze+Jtucerx3aj7P4XffxC+sJBp0HOeryhevdD+9qxl1SxfXGI/Waq4P5P2eC7v8eO82ZnC+Rn24/ulD38p/PVu9u2bcf/+KX3mXvqDn3P+/WPhwIWG4TNpE2fpX1+N/fZG0rc3EibPs3rHgi9fYN27HX//Tur9OykPvkv++VbczRuxvVP03jP0rin/zjG8bCKNquqESdoiVaW8roCGLqSsB9XQG0pVVjvyZR7CFph0yKNhDK1sbB1PvXGdee5SiKKfUt2Kqu+ElbYxqVKZ6mTq9OXw3jFmYx9B1IPpmvAfPB3UcpLcNERQ9GFbTxLHLwRPXgydvBj63bfpP9zOvnUz6dY3cX3j9I4xes9UgLgHLx8gKIeIbDW8WoNoG/PXjFIrNcgsKbRCgxL14JuHKewmRDQXkKdFtE/RR88Ft5+kyHux9a3oQhk0RQBKEYDSRJCoWhCj3Deo3JfO9qWX+lAKfchFPsRCb3yxL6Meso3X4VonTWiExzYCE1ugmb3o1A5khBgUIQAmCkDVLUhZL1Y1iNeOkGtakOUqZKkKWd6C4vfgGwZI6Q1QUoEXJscLX+LDUsGj2uCRWnhMByJUCWVIIIENkBAZLFwNT+nHZIzgssfwOZOErNPEhCEMvpYAaBBHnmSXTRPShgnBCgRThojsxKSeIqafIka2oJkSRFgTKqqTHn4ylTJYiBwQHOk8s1cydZxbd1AsdVYpdreMbWy+gpZHO2gn/kurO9h1PnogKLIVwJCCWWoIviXdnt+FrApwrmfbSwft5SOHWi4BOuuYWiRDCQjWgqkyCL7GlyYGRw74J4wFJw7jMF3VG1tnt2hn/Zp4/kI8oxFNE0CDGqFR7Zi4bmzaCDHTaqZqxYS3YqI6MAw5kiZEBDSimS3o6AFCWDMmTIbK7Mezx4n5A4T4JhSrARGjwab047NGCNlD+PwRQu0latEIObUbnzdJKjxDKTxDKZigZHQT48TYcCEyRotOG8bnnqUWXaYljBDDO/FBKjS5DkpjeziKZZ9rr9Fb41ktyAgJMlFFiFUi4xTITDUxQ4VNlMNz2rHJCkyUGJHRSUjvIKS2EdlnaWXnqNEKApUDJpQBmRJsiArP0uDCtZhQFSahh5zWSwoRIoLE6FA1PqwFG6nC0TiQAC40rRtfMkVJ7cLGN6NjFGhGPZRcCiWUwOH5AHCWD7oRgZIikHw4uRVD0WJQNVAgD+YnRQIkSD8x0qMOdrwc7FgDPVoHPVoHdaiFHqgF+DRSp3+6+u7N29//+OPV77+/+v33V69evXr16u2bt8u65YT2ws9LT3yV6rk3xm13pOv+XK/9WYidpVkbG8Y/La51yIc51kMd6qFH6iF2tRD7atDhKpBdjvfhRA+7FI9dsS6fxLjsjHP5ItLpY6r9BszBDdg963Au4IaTFovl/HdXS5WV/oURZeLq94CKl8+fw9KpbhGgZd3ywvJibY84QZiznXJ4HWKnf2640WA4eW6sQsp59/ZdnqgUEo1/8fzFre+/3UtzXgfaDM+k3Jv59/3H9z2TUP+k7dsRcnRH2LFPWce2Ew/vpB/Ynhv7ca368wLS7jyvvXl+drm+9tk+dokn7JNPOBcDSjtr5i5cfN7VrVt6arBl5Wz88PdUs32H0wAAIABJREFUj/cFdla76l/Gp795okxrUe1lnc5qcjWZ/4brMJmMRpPRYDSuLQdrz/zX8+v1epPZbF1WjFbDlcm8rNPNzS9aD6CswoneYDSaTO8VizVLrt5oMv/+n6bF69evra3a1kVhDQ81t1aNN/f3LPf7vIW1ndt6jfW8zGw2L6/Rd61rjsFoev+d9+iSlZXVZYPRuPq72fT9y1X+07nUhw+iHzyKePgwcmEh5/mK4OWq9PmKbHmZ8/Bx0exc6S/34x88SLt3L/X+r1n3fsr99W7eD7czvr4ec+vrpG+/TrtzM+P7b/MUo400WVtwk2TsTPqVS5GXL4VPnA1hdxbAlcrUdll5tyS6VQVTdYZq1dqRwq6xkOHT/kOTxMK2aGijliIoKVTg+RpwpQpaJIUUycAVKmhdM6hODS+V45ii5BRVZv8IYWic2DZCbOjGVrQgOFqkZojY0Ocf28QvbGN3DBE6hvwbewgVKpisG99zKuDkueD+iYDuk/49p/w1Q4RTZ5hj50L6JpjTlxNuf5N5YTq2bYTaNxEo7SUIOlGDk4zRsyHyPlL/RNDEBVZjL56thqWKQIUKaNsotXeCXt+KzBAAw2p9k+SQilZMQw+O344sU0AKJSC2HFwqB2dLQCl8YAIXEFsHCK30Y5b5MMp8WLXA4Co/fO4JSrHntupmRCMvpxURKgHGquHxWmgI3w+fe4Ja6JnRAO4epV++EjE4ESDvJQjaMbI+QssoVdRPUIyS+QP4gmZENA9IZ/sgMz3IVX6hCkhECzRCAwtSQIk1fpgSX0oNMLYDGdaGDG5FxvZjEkdwSafwiSex0d1YbCfHu7cveZQY1Y8P06KYcjhThghvRjPEcIYQFqNFBnRkOGjGjqnGPOVaD4HQo64UX00OqHANrHaPagXBW2o2ae4cbxmxE3U7V2c5SlqPtp8+rmwF8Ar968HwhrhPFbdOCNnYIi9gZSBaSHETV+xquenR2XGko/NQRz9cmQzTsvd3jhztOOXUfvJ4z0mH7rO7Wu54CIV2ytP7O855tPdDVLWhGv8gCYLVhI7vxWVPkVKG8Sw1KrwFHapAB6vQ0d0kphwX3Iyn8hGxrYTcSUrRNKXqMpV7LbD6PDW3h8gSIoOE0NwhSvYwJU6LzR+k5o+Q4tToCBkyY4BYMEXJGScWn6bl9lFiG1DMWlgAFxIqwYbK0QENcEo9HF8JRpcAyRV+hErCZ7LzhAFOhAZJ5ULCxJjkZnJuL65yhM4dDazuD60/Tak/R0ltRkdJkFmd1DABkiVB5IySWApUaBMyRIX05yEoAjieAyFUwUKlqIIxWvEkLVyKpFXDyVxYsBoboyQx65ABtZC4ZnTJGXJ6Hz6tk5Y9QEnvxyV1EEMbcQQuDFMHwTUh8Vo0XABDiGDEFgxKhATx4AAJ0leM9BMjfYQIJw7UoRLswIEc5cIc6mGH+dDD9ZC6s1KLxfLnn2/++PPPP/78848/X//x558Wi+X2wzs+tcQ9xd7707z2J7p9lXniQBlwf4bPgZiDO8sK/yX/cVd1ol2V91Ee8HAtYF+xz6FSn8M1oMNVIPt8vy+CnT4NdNwZ5rQtznVbqsfWOJdNkcfXE/atQzlCRT0WiyW7qXLd0XXr/LYUCNiv/3x988dvp26c/fOPPxgVsR4RUL1ef+XO9XXwHevAm/+F37cOtJ2SFWww6EfPj1dKOO/evM1rKIXE4J6vPrt19/Zef5fPsfbroNuYNfEWi0VxSrM93HFHgvPn6e6fJbvtINt/Rvtqc3HF1qrKXbmeuzO898S4fxXtap/m5Zjl41YN8FcE3/3lzu+RMWYKxfhUt2wwWu97ZvOK9VOyFRxrlQpsFdwmk86GGdcbTWaDwWC9Zg1RrtcbjTq97n1YT28wrCUkrP+M1iMpk8ms19kAUKaVFevz/x1Ya15ZNRqNJrN5YfGJ9TKj0aS3Hm29P/ux1l1Yk4A6/R9//odpYV5ZXVhYXNstZt9H7ayHTraCvDVPlG1gvKdFPVnS6fXW0vBlnc5gND7V/bU6/TdxxvaWGXU6g+nnX4zT10zL956vtr5crTTosh/NRM/MxM3Opfz7ceLCUskzs8Bs4D9+XPLwUcnDh7kP7qff+zn1h+9ib34d+e038bduJF+4EHr+Qvj0dMy1q4mXr6Rdms5WnqxkyBT+8hb5ULGov4yhkCMF7XBhmwunl8qvC5MWBSvyAhoq3PntR3jtbiJlgLzBjttG5eVz5H58DVzcjqtvxpRJYaWNkNJGcJkMIunA8jXIWqVf3wh67HTQ+FRE/2igoBVZ0QStUsOaB8iiLlyUJJclKW9oBVcrIWwZtKQRWtII4Wsx/ROMk1Nh1y6nXbmcMjrFah8itw+T5D3o9mHKwFhA2xBR0Y+V92EbOlENXUhVH0HWTRC2Y9uG/YcnQ4SdBLYKlicF50gggg5s75j/wHiArJOUygOFVnqH1fhmNIBFnWiOClLaCOCq4bUqaLEUnCkA5IiAmUJgfB2AwfYOLPUK5fgxy30o+Seo+e77S/mAhoYwOTZEAYltgUaroSG1ftRiz5AKn9wGsECLVnYTRK3oxk5818mAxn4CrwuXK4OVNiMzGyFJjdAEBTRcCAriAdB5nsRyH6YYSBECKSIgUwGh8ICYEm98hV+AFMpQwKN60LGD2PhhbPwILmEQETkacbTjnG+7ILAZSWtEMyRIphgeIIQxJIjwZgy1r+q49oITtx5YEY4op+PZ0BCuT3wzPLEdFySCUWoh3qKaf2rnDjaOoMsQAQLvQC0N3ll4XCA9Kuzc39i/senqP7RP3MU8WpUPptQbU+kH44C9GrI9mpq8NNWuWtWnzZd3qa4e4KqOlyU5lcY6luc51Cs96uuCBSgsP9xBpHGVtO1WXwIPtsRqCf71EFo9NEiCjGrBxfdgM8aIYUoUlQ8lc2FEDowuRtL4sEABnCFBRGkxUc3oBDU5Z5DImaaVT9DimzAxckyShhwhR0dK8dEqFKMOSq+GBPFhad2k/ElK6XmK+CqjdpQeL8EE18EpFRBsCQhdDMSzQeQqCKkSGsyHBVR7HRMoT3SMkYU4KgeQocWX9hOz29ElvWT1lVDBZFDlML3hBl18jVHUR4mXYSNECP9qcEIHNqUfH9WKie3C4ioAuBKofw0qUkJLaKHGqVHxzajCEUJWH55Rj8JVQVgabPoAidWIZHChcWp0tAodJsFEK3HxreRQLTpMS6RI8FgJHN+Mwrag0QokVAgDciCexQD3PF/3YoAnF3qCB/NqQJwQIY5Wgo4W+R2rADvwYEeE8L11vpTmmEX9E6sI+ubNG2u1zrt3FvFEz/Y494MZgH2pfnuLKbv5xbvLWfvSvPdleO4qCf5QcXWDbHC7ULRTLP5cWPVpHfuLmrivqpAH87yPlIA+C3H6JMDxU7rjdprDxyHHtiS6bs302BztuI7mBOPLLRZLWZdwHeTj/0LtLpJUvHv9VtzbRCmNsFgswrZGdBTxyfLSjTs31yP2/QP5xYek/esAH4ezk3578XL0zFhFY7XFYilX1+MyGe9ev52+ebmxV3nzzi1qYTgwl2axWM7dunAozntjoN2nkU6fp3l8FufyecCB9UX1m6pLvkw7tivGfW+M24FsryN5vm5cmFetr2iycWVg8IWP77Pu7mUrvE+nNxjXonB6w3sxeU29WLXuFlYhwWZg1esNBhstynr/NJpMNlTtss46A0xms/6/QaVMT3W69+vCWvWezmw2W6eFVRSwmqZ0Or1OrzeazTqdYWVlRafT/bWCrHUxWSfT2//Qo7dOpzPMPJ5dXFxamwS2qLYtmrf2cHFxaebx3OKTJSse6tHM7JMnS0+Xlw02PLrhvbhtg43odMY1cpb+PY/XZDI/f7Gs0Rj86aYfbj/7bfS351UvV4sWFxIezsQuLRXMLRR8fy9qfrFg1Si4dz//1p24x4/YD+7l/nI35fvbibe/Sfj6WuytGzkXp2MvXoy7PJ1y8WLi2TMxF85EXjobLO5kRDTWMESqYJEsUlzB60hpH4ysbw8vUxC4KqRIAxW3Ewqbo+IbYxOkCanS1ChReJYAUiwBc+TYGhm+SoKtEKNrFSiRFlmjhHObUXVqlLwDP3CSMToeevp03OmJhN5BBl+DFLahJV34UpkvsoLlW88fGiRKNJhyKVTcSuC1YGpVCGU34dRkxJXLaVeupExPx3cMkbtGCH0nCQOn/E+fi+sbDegb8+8Y9pd1oVU9GEk7UtCK4DTDq9UwRS9e1IFrGaIJOnBJ9X5FUmjXcMDEVGj7IKVSAY2q8A4u846o8c1rhNQ0w0VaFK8ZJW7FCTXY/AY/tgxYKgcncwEhZd6sCp/Qcu+oat8Yjm8Q29MvN/jjEvXRyhq0IIoqo2Aa0hG1yZRqRKIIWNuMbGhF1zWjqpXwYjG4rgVT2You1SKyZJA4HiCk0juEC6CWe+MLPChlXvAMV2yRJ7HahyIE0MRAphIS3ARlyCD4aj9cpS+BAyTWAPFVAHIdKEyDDGpChXVgQB31n2t+dNSMejerYMp6vCqbpM6gadJ9WpsPKU6jhOmhAnBInQ+TAwyuh+b14avPUdN6cQwBlNKAICooSHUUmE0hVfj6S1CBajSxDoQogoCKSV7l4V6caJ/KEFwdkdkAJ1WB0cVASKEfmgulNlOoTSgsF+5aFnWimEHkwEIkfriSE0S2F60WSamCB9RBAzl+lHIoqRy1R9x9qOsUq5kSpUGl9OGiNVg6F0athQQIoEw+JkxFYCjRBA6EKoTSJQhyPZRQCfKvhwcIESwxNqefUn2RUneVxjnNjJPjwxXIcDmGKYDHNOMjpBhWIyKYBw2pR2X2E0vOUnhXAtS3QviT/ulNGBYfxqiF0msgAbXQECGCUQ9jieBB9TB4BWO38qJXA5fBQ6c044sG8IW95NpxquwyPbcdm91OZp8mCW8ECK7S80aIBaeIsWoUgw+L0aAjVRiWDIMvA5DKIeEKYnQ7KbKdwJQhwsSo4lFK9UX/RCUNVQIO6cBHDREjWvEJTTiWCB7Ch0WIcaFCXJAMT1GhaG14ggQL5cNRTWhMMxqtREFFcDAf7lsN9ioHuZUAPXlwVz7cpQ7mwoMdq4cdrQAfLQE6lAKP8GCH+bA9Jb7RmtzZpbk3b95Y3lksb9/8/vK55vqdT6XjG3g9OyslW3jdG6UTm6UTm0Qj+9Lge9M9v8wDfVEU9WlZ7c6Kqu0c6X+13P9Ievpf0sltXOH+LMDBEt/9xb5fJLptpx3dRjmyjWy/Jez4ljiXzXHO6+gH0dUZFoulqk+8DrL1v2BfsOXVFoulaaTNIx7z+2+v7v70Q3J5xsLTRcs7y+MnczNLc4KOxlJplXl1xfL2XS6/2CMJZTAbX/z20rhislgsebIytqzKYrH88fvvOrPBYrGUdNV/QP/q45CjO2NdPktx/zL9xJexDhsKOFsqK75IPL4r6cSBMuChGsjhctCBGiBS5H/t1vSrsHADDvt0ds6awrPlJEy2MyKrD8q45omy3vefLutWzKs6nTVqZ3wfqLbGJqzjYWXFVoNhjVa8rzBai2Ws3XjXWIE621mTTrfmiF1ZMVt7VR/Pzq38zWdlMJmeLuusArO1i2ltiTG++Q89eusePppZWHzy8NGMNYv3lyBhPXT6e95icY1DPjv3ZGnp6fKy0WQyrzU6WTegp8vLJpNtq1jzh61xE62a+7NnKxMTJhcX4+Do0rM+oz77t2flK6b8BzNRj+eSV43cxSel39+Lnp0rfPiw8MrNkBu3or//PvWn71N+uJ1651be19cyr1zOPH8+ZWIy4vyZzNOTyVPjEZNjYb2DgbJ2vKqTquoMa+oKErRg1F3U5h5SUwe6XglnN0CKxcBKGZQrg3EkoEoRqFQALuD55dSDioVoNh9dUo8u4aHYAnStHCNqQdarkNn1fnl8QGsvra+f2T8Q1jvI7O8PPzkc1dRBqFFCU2v9UqrcwcVBR9gcRTOsuY0kakbVKmAcJaRejeSpkOouorITr2jHqLtwI2Oh587HjI4ze4eIQycD+obIPUOE7kGiphfXM0RWd+MUXShJO1KoRUjaUcJWhKQTJ+8hlsuh/FaMvJvYOUDrHKQIWuA5PD9moQer3CtfAqlRIUSt6BolXKzFyjrwXDWcq4KVSsHpPL+EGr80Hiiuyju93q9QDo3lAyGprm4JcMf05M+ya7fl8g5mlW3LFh8tKUqVoouawKVyWFMXma/GFIgAKQI/VrV3SI13vAiYLAaGVPrgst2oZZ4B1d6obFdwsjO65ASq1JPE9aU1APwlQKYCHKyChrbAmEoohu0Ly/ZCFflgSv3w5X6EOiRMW3ioZfxjxTVngQImKT6kubil5Y69vH+/fHS/dISkSskcQeeN4RPbsFEyVIQYmarFVExS8sZJjEYYTY4KaEX7N0JotcCMfnxCM5paBaHVQgN4EGo1gMz2Dqz3Y4qA4Qp4bBs2qAFBqoJQRXCKCI4uA8KKAJA8H1iOJzLPk1AGCG5EBdTBwmSIjFFccj82tg0T3YIOl/gh+MmHVFOojgy6GhauxWSOEnPHyekD5KgWrH89lMCGUGth9AYkqQpMrYf6C2HEGjCWDQwQwRMHCEUToYWnqIUj1JpLlIpxZpSEENGEYilRQWJEmAwTqUKm9eDS23ERYlSYAJXYhi2eoghu0KU3A6RX6Ow+QpwYGcyFMmuh4UJ4jAQRWAul10DxpQAfTtYBxXkfaTO9pbh0nMGZpOX1EConSOXjlLJT1PxT+PILZM41atk5Cvscuew8JUGLDuRCA7nQID6UXg2lcyDUWqi/BBbSgg5SICKV+KQ2csZJfPZJCo0Hp0uINA02uA2TOUiM12AjxcjIBlRwAwomR+KakFgtCiVFgblwsAyFasFAZEjvKjCgDgaXIP1ECFcOxJUHdxEgHKugjrVQZzHyqNUZVQSwz/Y9XAzck+T+ZbQLNI9c28YbvH6+4eLdwJK4/aEndiRCP61kbxWd/KSu/stC/y+K6FvFg5/UsfcUeuyoK95W37mzpPzTorSP+X3rhWM7Mvy3luZ/LJjYnc84kO2+L91rZ4TzjnDn7cHHdgQ6bgtz2hzjsjnG+f8yD0DKmY/0T9PbJf+HsOeflP1J/LxHi7Oc9oaDTK/T187d/OW75Lrsc7emZ5fnl1cMi/ql/smh8UunF3RP5F3qT8lH/4HbkyLIfbA088S83DPRfyjCZz3lkKSnacH49IlZ1zHaczTY75/YvVvpDttCjm0POrad4bgj0O7jpPCtVbKdGfhdaW77ykEHqyEH2cBPoo4myYqfjJx8BgbrW1rML14s6w0rK6vv8U0Gg9FoMBnWZF3r5+kVWxWSeU23eN+tbbZOFOt2srJi44fbAhm2/J01mme9wOawWrKiatf2jJWVFcNat5LBYDCbV+YXFu/+9PPS0+X3s2p5WWcymazRPONa5mPp6fL/YEP9t2mxaIMAPnk/KqzVeH9DyS681y2szqilp8trICqjFYi4tmEZVlasjRzmNfuXwVbmZ42Y6w3m3357eveuCYvVp2bPLZ2dmUs26otWzdXz86mzc8kGXfkLs3h2vujHfycvzld+dzfxwtWgC1eCv7+d/MPt/G+/Zl+5lHVqPGhwNKB3mDIwwOjpJff1UkdGmK0dBGkTQq6Cq5oR0mZItRRQLoHWKlC1CkRBvVdKuXN6jVshD1jCAxdyPXKqXbOqTxTywEX1oKI633KBX5UIxuYhCusAJTxPnhxYLYGmVromljrKNXh1M76lJUDShKkSevOlsBopLI8LiGO7R+Z9dSINtzO9JL3SPa/GlSMEVvO9K0S+bJFfjQSo1mCb2vGNGoSyHXXyVOjkZMTQKF3d7KOUemvVMI0G0dqF0XZjNB0IudZP1QZRd6AlrShBC7yhDSnvwnUMUsVtmOomhEiDlGpgXLlPtdSnSgqKL3PBpx6MqzheLfFp1uDkGkyx0LNU5FEj9aqUnMiqdyuTg/NFwIx6cDrXt0ACThP6oLIOu4TtdQvZDYo5DEt0841184g4bBeF+CCB652NDSp1JuccT+e4VzfCy8TQiErHwHJHbL4DMteOWnqUUOACT3QCJB+B5Nnhyo7C85zdUw56F9r7lTiAyxzx3BOBjWCmHMxQQBhyCLEWQKwCMMWwUDk8VIn0FNVub7zgWZ2PKkMTq6AhKvzuzmufKr9xqi8G1UWRRcTIXmJsPzFUgYlrw2WeJLJPU2ov0lJ78CwVisyDYsrB6CoIqgwcrEBlj5HSuvHMeliUCp3SR0gZIIRJEQQ20L8WEtOKidZighoR/rUQUiWYUAXBV4CRZUAiF0qtgzLqYcE8WEAthFELYdRBQ0TwxA5sfCsmWoNMasNAW5Uft970aauGazPx8pCYVmxaPzp3khLejCawQcENuPAWHEOCxLAB9AYYS4MOlMACRbD4PnzWBK14kpXeR4hpQucMEPL6SJFSDEtKiNBi4ntxESpcQicuZwRfNEEsnaSlaijMOniEDJk3Qqi/GiC9yVTdZPInaZkqbJQAHi9BxjagQrgIZh2EUgn25yJQ/Mwjwna79mtRPQlFE+TMLkJON61k1D+xGRutQBaMUvJHSZFSRHI7pvIyteoKNaUTG9qAiJAj/DngECGUWQ8jceDEWmiIHJ12kpA+TI3oIMQN4WgKBL4BHdIaQG9BR/XgC6eoZWf8MwfJDC0GrERiWlBYDQrTjIaJEBAhHKrAwNVoqALlI0AAxEgfKdJViHDhw53qYceroY4V4GPVEIdy8JF8P4dsH7v4E/uj3A/FeuyLctkd4byX5bQnFvihaOLzSOieQLu9jCO7Q5z2xHvtTfHam+GxN8frs9qMTfKR7aKG9U1Xtkp6djSoPlRe3ibQ7MtG7wp32hXrs0E4tL0g9auE43sL/L5I9dyR7LEj2X1HsvvHYce3RDpvjnPdFO2yOdJxazzso4yyD6LI/yLs/gh/cFPg0fX+9h+SDm2gHd4S4LCVcXQjw2ED1W4T1e5D1P6PcAc34Q+tR+7/ELnvI8bh9Uz7j4j7twbYbyQf/Aiz/wPqoQ+C7D/yt9/kf2RzkOMG0qH1pEMfs47tiHPdkeq2K/PEF6keO6Ncd8Ud3syXbivN2JXpuivTe2+M+1cJ7p9EH+VPtf4hka04O5l+/HFpZdV2RmReWV7DQOnXNgDrPmE0mnR6nTWUtrr6bM3AaltBntrg5NYWVaN55a9qvP/hJDK+55DrDaurz54u60y2zJ15reXbsLysX1lZtUriv/x6z7pbrAFrTTq9Qa+38UX0BoNBb3j27PnfobP/c1pYSR7W/9/X4c0vLFqz3FaVYs7mhlp8+GjmydJTq+XJKrXb5t5fZHa9wWh6qrP+3QaT2bwGWzfbhB2D0fTsuaFRugoEmS6cnTW3PnwUtjCfqlvOMxuLV011K0a+brnuyWL145myX37Nv3Erbvoa6+Y38d9+nXXzetmV6eIrF3MnxoP7hsPOTFdf/1o0PpHb3kkdHUs9P807f5F3YZo/cb5WrGUV8YBsEbSQB1d0ZbYNsXnKkJxK98IaQEtPZv9Ypaw1uoTnVy/DD4wWnbnI7e6PFUpRqs74wYkKbXdsjQii6U3uHa0UyKmnJsr6hwuULcFdw8WKrrwSHja32lOgDGruzslTciBl9dKOnNbeTHV7alt/obI1UiAj9A3nX7zIU3cwFRpMeyetuQ3V3A5v76KcnSobbEuUlPmKyk4oZBBNO7F/JOHcxcoz58o6upmtXQRFG1rQDG9swwg1mFIpOIXjym9mDExVjJ6r1vZGc8QgWXu0uDNP0VsweaH24jS/byj15ETx2FlOzzh78HSFoieB14zhqeEVUki1EpbL98oT0SvVOZzmHK42t1wSmFrmikywh8e7poszIttOhXIzkYnHYqtI6qGSrHpyXAVC0p/Hbo7JkQVzWnPLNWksDhRTcDSMRynrymV3phErQcUdGdUDhdUDhZW9hZHCAFKdD10CojeCAuVgqhAUrISzmlGBYii1kfKV/LRveQK60IdYDiJzIAEC7EF5707F9Gfqs06asaCBzLgBbKAE5c+Dh0hRST34gglS7gAhoRlDqQJjS4H4MhC2FIgvB1G5MIYIHq5EhchRYWJkrBqTOUzMHiIyuTBcCTCgDhbcgPDnQllCmD8HQq+HMYVwdDnYX4mM7sPlT5DLTpPz+glJakxqKzZSgsgaJiR3YMIlCGYdEFYb/7l0eGfj4CH5uJPqlLe8jiymR2swDBGSKUKzuonRw8TIHgyJAyTVg8K0+NwpRs4oLaEHH6UlhsqRab2EtG5CZCM6WAANEcGCZYjkAUpiDyGsgRApxSW0YbMGiexz5NLTlDglmlEDZ3Ch2T3+ouuhkpv+ytsM6ZXg0n5q6WBgqpqYpCIkqFAsASKqGRneBHMT1Xyi/cW/JS9vHJ3ejUtupqRpKGFCWLwCEyslsESoUCGMWQ9NbkOndGGilChGHTygBuJfDY5RobN6yeGNeEwlGF8DZkgQDDGO1EBEy1BwORIuQlOVVIwag9OioofxiacIob14cBMaqEBhmlFINQrZjIKp0CAxwk+C9JWjvBQoXyn6hBh1XAx3EiJcrF8ipAMb9FWc+6Esn8MlwMOZPnYJHnaJJw6neh6I99jLcjnAct7Hcv6H5MyRbLJzguuRaLcDLKd9QY67Q512p3jtyvbbneu3nZ3+IXfws/LKr/JR+3N99uaQ9qX47M/325vi8WUW8F/iwZ01WQdKPPaVg3fn+OxkHPuU5fxpjOuOJPfNiW6b49y2xLltjHJaH2b3QVrOhwlJH1G++oBu9/9CHT4IOfoh0+GDoCP/DDz8L8bhf4U5/INx+J+0Q/+kHPwnfv8H6H0fkQ58FGi/MdxxU/Tx9cH2/w+37x+wXf+AfPkh1W4T69j6oCMfEr/aQDu0MchhK+vYNtbxHWFOnyW6fVXsvafQ54t4t8+iXTeBKgHZAAAgAElEQVTXNe0oT9yV4bInynVPmPO+JM/NcQ68iRbL9BV9UfHTe/dWf/ttDQZuUyysN2KbuG0w2iCA1mCdycoPN1gVC5vMYFwzzv4F5zC970GyqRcm89/q8GwXr/3IZPXvWqVrqyt1ZWXlydLTh48e255HrzeazMt6G3BQ97fODPPK6n86hrJYLOusC8SitaNiYdEGIZ9bmJ2bn5ubn7GaaOcXFhYXHz2e1en11klofUfes6hslCu9Vd6x+rr+8oTprbuYYY2j++y5cebxMg77ghVpmv9xbok3Px+lN2QsLacaDWVLT0p/+CX+u59Srt2OPnc95PTl4IkLzOkrEbe/zvnmatnV6YorF/MvnEman71qfQHmlaWhk3l3f5z4+6s6f70zo8ojr86rmId/8nTeYrHcujOZUuRSKaA+f2G2WCyXrw0UVDp39ee8/vONxWL55uvuBjF2bKLOYrHcvXtGqWYt62d+f/VHuTDQuKJfXr5/6lSl9Zll2jRm0t6RSZXFYtGb/5R39S/rFhcXH/30y02LxfL1N6MN0qDFxQfPnr9o7k5RqHGdXcyWdnyjxLurJeLdW8v9H29VxnvXZB6TSkHtbfSf7p63WCwmk667P1GpgTVp0QIVtF4FL2sEZ9adKG7Af//rFevvXX56r38g+4efzv79ZV67eWrp6cz7hw8ef6/qYPLV8AIBKL7SGxG3r2Nc9v6nS0u/CpoifMJ2hxb4P326ZLFYzt+4hE72ah0RWCyW9pP1ZdLYt28sd375buLSqMVief36bXFTxoHwjzVTKovFsmzUhdTSX7767f0Tak+rIcUu+BpfUp0vmetNb/ALawaztPBQFQgpSjogGqDxkeFKWGInNq0XH6VGMmUMKo9GaaB7art9m+QBfACxApDaDauYxhVN4WNUyBgZIlwIC+XBwgSwMAEshAdNkCOjxAhGDSSkHhYmhAVxYSwJMm2IWDhJjlGjmTxYiBCeoMVk9OAqRoil/fiEJhSTCw3kwgJF8MQeXFIfLmMAX3qKXHfeX/RNQNkUOXeYUHSaXHyWkjtGTO0gRPCh2EJvryLm0aqyr3jqww2twMpAbAWC1YIL70GyOsh0TbiLugncWhaiwqf1M9NG6ax2VLgWHdWCidfgUroJUQpMSAOMxgEF1qNSeumRTbgIJTKQDw0RoiLlmNRubNU0pWySlNCEYdRAg+sRub3EytOkyjPkukuB7NEA7qWgitPUmvOU+mlaZhuOJUUyG1Eewor1LQ/B3c3JbdBAASRKgUptx0ZKULEyFKMGEiaEhwnhYTx0CBcZwIEG1EACaiEhfFiMHJneiUtsJxM4EFQpCFMBxdXASHUYZDkKVAuDK5AQARzAgwMUSJgahW9Fk9owIDnSV4ECKlGQJhRIiQI3oSBKNECO8uAjnIVwZx7crRbuXAVx5EKP8eAuQoSLCHGUCz9UBTmQ5XMo2fNIAcA+D3A4z88uzdsuw+dQsqd9jLtTrOuRjKCtjecdMzEuia6uqV6eGd5OiR4Hw132Mo7tCXH+KtL1QITjoRC7g+FH98e67Yl03cM6vjfSZW+S15fpHp+wIzY3jO4uizqUf2J3mtcXySc+T3D/LNLlk6BjO2JctqR4bEpw2xTnujHWdWPUkfXJQR+ll6yPBm6IdNwQ6bwhwmkD6/h61rGPmA4fUu020O3Xhxz7KNJ5fcixj6h2H1IPb2Id25rosiXWeXO005Z45y1xzpsjjm0MsN9IOrSZbr857NjGoKMbgo5uDjm2lWq/LdDh0xiXnRkeu4p8vsjx/iLy6Lbk8E2c/k/yAr/McNuV6bMn6cSXcW77ojw6JntfvX2nN6/YcmZGWx7b1kvxlznV+nlapzcarR0Sf1UhmWz+JavSYDQarQdZujV++OrK6lrhtsFgsEHL/wokrDlurXlsg9HWmWFci/tZz6PmFxZXrLx0k1XwMBuMJp3BhrM1Gox6g/F/WSwsFss6q7j99xILK0lw7n1me3ZubmHh0ePHT63NrUajtanDuivobf1/Jmvk4r0/zOrEMpvNBoP1z7J1lFv3IP3L3wwjI6by8hczC4uGXxcWa+cWYn95GPlwNvnRTOL174Iu3gy6+m3YhRvMM5cDh05Txs4G3byefeVS1vT5rNMTMTeuVVsslidLd3/6adJisfxy79LgSN43tzTPni+/fLl66Ua3RBtVIYTmVHuW8HCP53+1WCwPZ37Or8Q3abNe/f7SYrFcvNJZwPYYGq6xvLNYLJZffpoWCIliCcVgfDI7d/fcuebXr/+8+vVgEQdhND+dmfm2rSPL+n6199VEpztevj5ssVgeLxkEmraZuXszj+9+9/3Fd+/ezc3/1CBjPnh0x2jWqzoSuSJfiRwua4TXsZ1bxEGvXr386eZ0CcutIsWBV+PZ2kJ5+O9vLBbLsxVTtzalrsJZIgGLlFChEiZuglcI3U+dE757Z7k/8/2Pv16xWCy//Hyxtyf1yvWulWdGg2m5bZhXJoqamb+3+tx44Ubr5MWG1v4cjhSdxvEOynMlpDlBo/e0jYosFsvlW6e+++mqxWI5dWHA2f/TlCqWyWy0WCzXf/iRmOanHqi2vLNoRrhl8uQXL15cv3N14HTv2zdv37x+U6UtO8LaO3Vj3GKxPFp4wKyirLxYfbB4v6aXLRmrSVYzUVWu2Gp3aN4JBCcQL42mNCfRFIFEbdoe9VmQjBvXiUkZxuaOEQuniGkj+Ag1LFAIxtXTXZr6IYI8Bh8UIAv17+fFTtXE9yUlK+GcMTLnJKVqhMLuI+a14XJasaW9+KJOfGYbLqcHl9KCZnKhjDoIqwmVNETImyAVTpIyBnGJGkzBIFF82V/+Nb32DJU9SqyYIGf04kOlSFotOKIFndSHz+jCZffgCoaJGZ24mCZUcjcu6yQh+yQpQYOj1EDRxb74QldkKe7Lpm9chXVoDgQtjUa2cf1bYz20bdvl3+5VXYc2FwepEIGNSLoUnjJGYl/0j23Fx2rRSV2YjAF8hAJFLIf6i2BxfYSi89SCUWJcMzqgDhZYC0ttxXPO+1edoWa241lCeJgAnqLB5vThM7pw0Y2onAEs/0pg49dBtVcodRdp4VIkohgIzQccr2Z/0nQR2syNVWLSujD5A4ToBlQoHxGvRscqUaECaBgfFS5ERTWiWEJ4EBcawofFKVHJzegYJZIlQ1EFcKoUTdOiaHICmA11zfAEVIFgIgSQBwcokOAmNLoFjWpBA+QoTxHcT470liG9pCiAHA1SoAFSlBsH5lQDdeFAnCtARzJ8Dmf72leCHergjjUwu2yfg2leB3N9D6R42qd7HykHH66GHUr1OpTmfSjD+3DiiWMpvjuE/fsruU7JXi7JHn7ZPugSALzQzyvD2zHO3Tnewy3pBCzPB17o65Hqacdy2R/qvCf4+B7msd3M418kuW6vSf5YPPJlZsD+iGO7gpw+D3f+PNFjZ6zbJ3Hu2yOct4U7b41x3ZTovinBbVOs0+ZY938VcD9KDdwYbb8hxnlDtPOGGJf1Uc7rw4+vDz++nmS3PshxQ5TThmjnjXEuW2Odt0Yc38x02Eg/siXG6eNkt4/jXLaFHf84xmVL2LENxIObw49vjnXeHOOyJcppC+v49ljXz7O8d2Z574hx/TzefVe0/cfllZurlZ8n+32Z5rk78cTuaPdNpL1h1XFPFhfN5hWj2XYUb62f0+kMRpNZvyZK2xQCW02FLUxnXR0MxjVzrc0c+1fw23rWtAasteE6bGRy25GUrQRpeU2vNppMOr3OuKYFWNuWrCrF4uITqyhgi1FbP9xbezYMJp3e8Of/OiosFss6K1x28cmTmb8q86x5C2v8wvbNZZ1epzdYawKtLi6Dwagz2FAkfztQsy041hdm80TZ/GFr3ESd3ryyYtDpzQbjU53OaHw+O3fj4Uz6j/8OuXsv7N79iJs/hN2+G/vjz4nf3A6/eI05ecG/9xTl5GTo+FT46cn44RHGhelSi8Vy/VZHvRg8Ol7SP5wtlIBkTfj5hZ+MhnmllpXLcasUwSt4IJGcNrfwq8Vi0emXqvhBXf2ct2/fWSyW6Ut9xcXwqSm19V2YmbnbIPGvq0dcu97/228vdfqF169fKzQpJdWAZ8+N9+/fVGtSrVdevjZayEbcv3/TYrHMLOr46tbHc/fvPfjh5u0L7969e/bC1NRW9NO9bw0mXXt3mqQRzOcDKvKdSxIOiEspL56/+Pd3l3jJXmUpR4oyHES1GN3y43dv3759+65bkZMVtruywKVe4CsU+goFPjyR68XLjRaLZeS0olyAb+7JUnck1nC9a4X0x/MPHs3+Ep7lHJHjPLf4aGbh34W16LJaN0EjjCtFlNaD2Hwwmwcu43pOX2u2WCwtXbkNqrQ3b97cuHPJJ2AHV5Hx+vXrt2/fLjzVozNjBZ1ii+VdQWtPQJ3k5YuX17670j/Va/2IIe4TwhLB92fuWyyWhwsPGJXE3179dv7O5M6w3XsSoE75DFR9AKg+wa6Ca1+rcK/jO/LbDws7nGQdHopakogULIXR+bBwOTKpExelRgfyYTFaWHh/pEfrGbQggdgQ4dx+5rjyrI+i11l7IXOUq7xAE036i0/T5RcDhJM04QRVdoFeN0WtPUspGiKwRAg6B0KvBtM5kFAJIrYFHd+CSu/GssdInLPU2gs07jStdIKc0YnLHSSm9eKpNRAcG0jnQcObUAk9uJxhYvk4Oa8PHyVGsATIsAZEsAgWIkWEKVG0ajCtEggUcfYrToPqQvF8pLuSv7F19kDr1GfqG84lifZVlV+pJuG1AdhiYKiMFDdCTh8nJ3T5p/X7l54OKDxFy+ynBAnR2DIQU41MHSNVTVPLzpBzh0l5Q8T8IXLFVCD/GkP5Nat6jJrQhM7uIRSPkmNlKBYfFqdEVp2jVp8PKJkg11ygJ7ZiEaVgLAdEF/h6K6odtFfp8riwBnCiEpetxcbJ0UlaTNEkuWySXDlGLTxFKpkglU+QqybIlePkkpOk0kly5Xl6whApsB3D6MIFdBNQTRhQI9qTAz5RAIJUIBENBIASBVCgICoUuAnl1YDwqIEDGtFAGcG5AXGiEQWUo8EKtHsN1KkE5FQMdC4DHs3zs0v1OpjjcyDb91CK18Fw1wMRLgezff4/be8Z1WTer41+2efZz/NOcxw76DjjODqKSA0lhBTSe6P33nvvNRBaAkkIoffea+goImLvFQsqCukJYMPRnA8JzJyz3rP3fvdeJx+UtbwNd/Lh97uv/9WOp4J/T7I+wYD9ngY+5mfyWzDgeLTl8Riz3zNc9/GG9WIolhHGmlVhXwBzKrShMqA2SSBYAgibau3HQwYL0NQcqFUM0CLCwiTMXC8AcMLT6GfnU/sT3PeUNBxOsjsSYXQ4ylI3zFw3AKATY3kgDrg/BLDP8cxee72f3M7s8jf8IdDw+xD0v2U1/Vt247ehiO8Czn7nb/hdgNF3ASbfBhh/G2D8jbv+t54G3/oZfetv9J2/8Y8+hrud9Xc5nP7eWW+Xh/7uUJOf3PV3U07+YHvyO+dTP7nqf+t86h9+Bv/0N/gm0Oi7IJO9oYCDUZb7w8z22ertd9TT9TP8kVG6OytNN9xINxyo6wvYa3vSwB/cNzP0fuO9TKZ9ON6hKFQqlTb7TzP7FUqJRKYJ6tA+8qu0aEAskSoVKm05klS+Axe2i1GVYg0rLpYolSq5XDtpNQrdnRRCuUIhFktV6+sawkMDbmQybba5TK6QyxUrK292IIi2xlUk1gxwlVL1H6MK7bZ49vzFysrb58uaVu3lFY2IduXNy9cr26dSryViiWg7DEtzDKVVym6Xu2puQrqDsCRSmVyhzePdrvKQSmUSiUwjIhaLxFK5QqpQqlQaVnzj1euhp888HzxxW3oe/Php1O0Hwffuhzx8GHfjRtjVq0Gj0y59o/bDQvcJoX9zO7W+00Mmf/1W9FzQ4MZkAUo4kFIevLrOceXNI5lspa0zLJFpnlgIKeXiaqrdVt48UavVW5+2SgX+g2MCzcc+d649P49+/fr0xoZyc3NdInnD5tHjUg0amyM/fvygVqtfLj9kFFIjkkzkKsnS02u1jRGa//jw0bWiYm+RaFmtVr9YWWPXNi2/fv746Z2Fy9OfP3/+/Oefs/PDDx5fk8pEDU2RrGIYqwieFQtIcD9ekkB9t7H57N58cSQwzvnXcPsjudGwdxuqzXX5n3/+Od6ZE+N+OCfBrDDLqjTXuqQQzCoGtneFKZTipy/u8ASU2IxTUVlGQUlns9hOb1aX37x9WlRKzcpHvlp5tip6UV7tU15O4gvI+RxMPg/LriDxBJQyLvrSpQa1Wt3Zl9c1UPJp69PoTBvdT7dnqFD9VS2ViaUKuUVoYlpFs1qtjuPmUeMCNjfeXby52DXe9Wnro1qtbh5roic4iyUKtVq99Oo1JiXx/ftN4e2Hu/ziDKKDjkXG/paYdyaLZZTHsMpwgCZjwSkU8xRHNMvVQYAl5Vk7lsKdi+GORXDfKqyXAEtjwm3ZMM8mikVL+1HByK+CkeO8RkIOBZ9DBLKSzdrmEzp9MttxjC4yR0hjTdEbFx3brrnkjFJj2vCeXIR9HsyBCdMc0NMZUGo2xKUY4cNDB1WiEzoJ2UJq1hg1oZcU1oLzFqBo+TB8OhifDsalWhMzwS58ZNQgMWuGlnuOnjdDi+8genGRjiw4lQFzF6A8KxE0Jup45ZhVVQa4MuFg7bm9jVd+5bT+VlhjyEiEp1nCCl2OV4yZs7NIxWCPVrL/INmrC+/fRI3scsqedcgYo4U0E/zbCHQWHJ8NcapGhw2TMmboeedt08focZ2UtFFaXA8pd8qOs+iU2EOKbsNHtRKiWvHupUi/cmxwPTZxgJQ2Qo7uIHiUYkkMmH0l2qsZjqjP2lf/3JoVH1FnE9RMiO+jMEdofjxMaAMha8qheNEpZZYaOUmPmqYkn6dmztHS52ixk7a0slB6gyOt3olY5YaoxoIq0KAKtHUFGlSCAmYhLRlIy3yUJR8JqkCblaFMCpGG+QgTDgrAxZwthUN4ZEQlyboSDSiEn00CG6SAzTNRgHTEiSDAcR+TE96AX9yNDMLBZimYX9Osj2dCj2dCf8+CHc+AHI+z+i3G8vdEy5PJZoeL0o+Vj+OYbjQGhMiwoeUiQpsJGRP0lD6SfyUqsByd0UXiTdlldVO8ShE+HIRzoQ09DwpPBp0NApzwOHPYE/VTYcu+zODDUaZHkiwPJ1roxgB0Ys0OxlrsjzbfH2q6Lxiw18v0pwDS/8pk/zOn9pss/j9zO/4tr/0fOXX/Ss36PtTyhxDT70MA3wcDvg8BfB9k+n2w6ffBpj8EmuzyNvrBx2hPqMm+SMCecMCeKPOfgk2+cztlGYqr6KkXXpodODc+dGm2YbwHnu78L1/9vWGAfX7G+3yNDwWaHHI7o+ttuSebty879kic6eEQC13Ps3q+QH53nVSm1BKzCtWOOFXboiqTiUViDU+gUCj+5reQrqvWtyGI5O+7QaOJ0laiSiRKlTbPQ4sztJhAspMZpX0u10YWKjUCKtF2ELpmYUhlMs00lkika2si2XbuyJpIpFAolSrV+/cf/tM9od0WEpn8+fPl12+0PPaLZU307PIOtlgTiWQyuVby9bfvQiLTFPXJttGDtp/v/6kP0ywJ7Z8yuUKjtVUolRpyZk0kkslkayKpRCZ5/abmyVOXp8+Dl5cTnj5PfPQ49sUS89H9rFs3ky/MB/cJbQdGncfHvBta6RW12IHhlA8fNh4/uyWo9WBxYMUcGL/KfuXNI5nsTVNbcFoxsICL4fAwgmqHN2+eaD5qe1fWxUvdarX6zy9fZmZb2CyXZ8/uPn9+78HDax8/feCUuyWmmVdUeDx/fletVg+PcJNSLOLSgHKF6NGTy2XVwZozq7W1V529ZXKFWK1WL6+8LamtevHq6eOlOwuXZz5+/KBUKZZfPXn4+Nqa6OXV60KFYvXDp41371Ti1deXpgfX5bJnjy8ywizSXX4tDDzdI4h+t7Fx++o5mfjtvVvCsgLo8ycXPrxf//hh/ePHjZWVuy2tXhNThR8/vFt6Ms/kECLTDYKS9LLYDq/fLr96/YTJJicz4EvP7339+mVr6/3y60f5XMfrt8fefVj/8HHz48fN+w8XLt+YUKvVn7Y+fPnyeeXts+Q8W69Iw/MX+5Qq+YXFGblClsjKyOEVqL+qM8oS3eLpmxubc9fudoyPffj4Qa1Wn7t2q6iubX1jQ61WP331CpOWLFbIPn5WizfU83cuE9KoZ0NBsDQEIhWETjdDpZjaxBghYo1w6RZ2HBtaMcy5FOFZhvTgIDxKkV5clBMLTmbAiNkgeL77yfKhM/weVK6LE8PMh2XtxYJbl9ciG5sLB3E15+3bFpzaLjuXTdOjG7A+PKRXKcKjBB7IR4ZUoLw58AA+yr8M5cdD+vFQEVWY2FpMaAUqrA4b10uK6SJGNOG8+UhyBpieC7XPt7Fj2rhxEc4chAMb7lWNCenAJ4ySc2bs4rqJriw4NQfqVYOOGMC58mlHKqeONZ/f1fTkcNkwiBUJzcBbxsNw+QgMz9a0qvxk5TCmOsSpC+3chvfoxDs3YB1rsXQuyq0MFTNIDh8ge7fifTvwLgIMjQV3qcMEtlHj+5xjeqgRjfToVkJsNzG8nZwxRU/ppwZXYwLK0Um9xOxJekI31Z6JcGNhPHkIzzKkOwfpWoKwLbRx5MBINVG76u7BmvNjOpGBHfiIHmKukJ7WR49qJ/q1Uz37ie6DOKdevF0nzr4TZ9eBp9bj4Qxfc4YvmE8CFvmY54QYp0Was+zBVTbgShSsFAcoQBjlws1ZGAAHZcHDGnNRhiVIAxbcoARhyEEYsuCAXIQVGwUqR1kyEObJCMMksH6k1alg8+OeRie9TE54mZzwMtH3BxoEgA97GB52M/jN30wv1PpYuOUvAaa/+AJ+S0D9nJ+yq3LuaIWQynMKakeH9ZB9a8hhPcS0OVrqOVraFLV60bnjhmv9ZZe8QXpJP6Vp2p4/TM/qIDgV2ljHAfX8TI45/rEvLuV71sD+3NSDGbRDafiDaYQD6c4HMoL3pQftSw/ck5X6PaP8X7ntP6Rl/BSN+ynCencE9Mco7K6EoH8xu75JS/kx1GBXmNmuMLNdoWa7A4x/DAbs9jX+ycNwt7fRrmCTXaGmu8PN9sVa7o2x+CbCwCKZMjI9tvp69e3K6urKmuiNSPJWMrN43irN9t99z+x3MdB1MdQJMD3qb3woivATg3MwzfdItKmu+1nDYCtBe7lsfkH58JFYpuGuJTKZbHV1Taaty1ZqJKp/+S22k53kcsXqqiaHXKxSrWuIXrH2Oo0VQb5DDyuUKs1YF4vFCqVKKpNKpJrZK90O6pCLtDUYkm0KXbHzgC79q3FP9vzFskKhWBOJVesbMql8fWPjy5cv/19GvP/9tvjy9atSpdKEy2rCoDSnTxrLhSYjV+MQ+fsm3NGHybYpeA3A0Zg+NHes0YftCL80CEujD9OkmsvkcpVKtSYSKZRKqWzz9eurT59HLT3zfv4i/Nmz+KWlpCePcm7cjBuddeoR0ocmnPuHHVp7aGWNmOZ229Jym57BeNW67PXKY36Ne1KuaTGf+vrNQ5lspaU9OJ8Hziu1ScozZ3DwK2+WPnx4//7dxp27869ePVpfV3769Gl6urmkxFsqefvoybUbN899+fK1o5uRl4ficJ3v319Qq9WDI1z/iJOZubDNDdm9R5eK+D5qtXpjQ6FSyS9fPy+VS5Xrm69Wlsvqip+/XLr/8NaFS9Mbm+s3bs8rVdJV0SuReHlhsffli9uiladKybJ45d6NC11KuWzpyaWKPGRZ/JnaLMvr55vebagunxteff3i5fL9Cjb51rV+0dvn4tXnUtGLRw/nWpq9BBWw8Sn2u/ebj5cWCzmYpGyDkkq3VdHLVytPUvPREelWT1/c//PPLZVy9dnzqw1Nvg/uC1WqN2LZS4ns1fXbE4s3hGq1WqoQq9aVW1tb1a2FTmFWt+/feLWyPDY9pFIp2wYbWDVM9Vd1Oj/FJd5hc2Nj7tr99tFZ1caGTKFYWn5x6eY1qUz6/sO7569fEOJJEoXkw6fNl6InY5eH7PIw4AQDVLq5TSIAlmiOSLGEp1gikoHwBEtqMdRZgPKqwYR1EZOGyNlCcpaQHNOBcypGODJtaNlgJzbWr4LgX45K7iLkDFPS221sq6NO105F19GSmzGMTgK7n1LUQ2Z0EnLaCZmtxII+SnE/JasDH1uPrpqxa5x3qJqxLR+jlI2TCweI8fUYfx7Sn4sMrcVEdeD9KlB+ZYjEbjxjmBzfhndiwV15KJ8qTEgzzr0MaVdoEzdKLlqwyximepQi7Apg3vUYuwIYMNN/T+XcT/wpSJazTYo5PA1MLIRjygP/qBs5Vd8JYXvTBFiPAZpLD8WuHmdXjXasw9ryULgMCCEH4tWEda3DutagfTsI7lUEexbcuQzlJkAH1uL9+BhvLsqjFBFYjw9rIQU3YFMHqDlCh4QecoaQljVJC6zDOOYjfSuwSUOUpBFqwiApop3gyEOiMxE6rCZCe6pXrTWFh/Kqwya2U3P6yKFNOCqLSKzG23US6a1EchMeWYvC1BHI1S7GcclG2X5AAdy0yOFsSOHZoELz7GBIBR7Gp1qwcMZMqD4DYlaEseTgDTgIIw7SiIM05CCNuSiTYpRRFtQ4HQLIgpqmQswSoQYxVobhViZh1qd9jY2CLMxCwUZBFsAIsFGg+Wkv0zN+Zqf9jI57GhzzNP7ZxeCI4x/HfGF7S3r/Jbh6NC3hTCKSWIr17cb7d2FIhTBiEcyvFRcxQIwcISZPUMsuOeRP2xYIbadu+T5cDl96FX3jSWBsDQaebGUUan7C2/AXV8NDwd77Clt/5I3u4gx/w5v4V9nYLnbr7oKan5iC/RlZ+6P89ruA93sY7ws13hthujfcZF+Y/vRqgg0AACAASURBVO4Y7L+zxn5Ii90dYfhTuMHucMPd4WZ7gkz3BpjsDzDdHWL6Ywhgd6Dpbi/D3X7Ge6Ms9sVafBdhmNxRpBQrXq+8efXqtUYI+ubt6gfV+6yu0m999fd6Gh7wNNofYaEbbHwgkvwTo+xAkrtumPEhb+OAkvi1mdkNBFLJYkvevRdLNMnhWnuyUqnSRh+JJVKpXBMwvkMYiLRVSCJtAJRUyzqItwu1NdlQmvdZ2/Zb/AVBJBK5XCGXa/16IpFIoVBtgw+J5uRGkxSy8yivUq2vvHl77/5DDezY2Njc2vrPz53+N9tC89fW1pZILHm7uvry1avll680IeQisXgH9Wh4kh1yRrMJtUIxrbRLLpXKNA7G7Uo/pSYgRaL1Cso1KVfaxSvepnqUKvHrV2Jumay3f3m178kjr6fPwp4+S36ylPzgQcKNW3FTc96943Z9Y04dA/Z1HcTGLnJTK5knQBeU2nQOZG5tfbp4pb+Ig6qtd3i98kgmW2nvCC3kQWLyLELSDYoF1NW156uil0vPbm9urr97t7G0dPPd+/Vzsy1VVeHv3/9VETU2WR+fal7IcVKp5Gq1+vXrpSK2XTrDamND+vDxIrcySK1Wv3jxQCpdlUhFr1ZeLS2/fbP6sq6Vvfxq6fGT25evnltflw8Ml0lkq39++SKRvq2q8UuM+D0r9Ex9nkVNxpnucscP7zeXHl+sLSNXskGVbNjt6yM7v/3Nq2elmZTUsBN5SSY50QY58QYl+RZlXKvyKkxBidXgYM7W1qfLV9pycg0ENW5r4uXXK0+45bbMEuzK6rM10Qt+lXtuMYRdhmXz0CV8VDYLmswEJWQCRqYEarW6tDY+qyT0y9cvNx9cCkgmLz1/svN7h6f7eU3F6q/qlNIkxxi7jY2N+et3ukdHRBLR5euLSpVSua649+je27W3L9+8JMcSNt+9u3B31iDkF1CcgU2aGS4XiMkGYnJA6GwQOguETrci50NohVBSHphWZOPbiA1pxYU04QKq0N5lSDc20qMU6ctFurNtvDjwmCZM5iCJMUrJ7CdkCR3Qve1nqjviajClg6S+BafL9/3uLAXefOp3+ZHX1G3P6bs+U7e8OuYc6yZtq8ZpFVO0xnm7nsuOrGFyQhM2rQ0fXYsOFqB8OUiHfJhzoU1iJ75kwbb2tiNrlurFQfjx0D48lF8VJryN4FQMD+kiZszRc+dtE4fJ7lwkNQdmkwiySbCEJEIhqbbYVCQhC4bNBONyIIacKt26q+DacFwVzb4O794Nd+1DuAwSXZqJtjy0Tws5pJ1oz7YhMCA0HorCRuCzofgsCL3AxpGDdCxF+VVgg2uwvuVo9xKUjwDlxcW4FMEjW6mpQvvoXoJ3OSZ+kJ5zjhbWRvCowAY2EAIasTF9pJgB2/ABF9cKwu9FLGhDCbYEZsOE0gXoOCG14IJtwhgdx0JZMW0ItXRSPZ1QR4FWoyCVaFAlyqSErJ/jacbFG7Mov4ek6oXmgpKyQLkhZhmRJtmBZkVkUwbGNA9pUYoGlCFMuCgjDtKUizFi2Jhk2OhFW5wNtbRIgJnGW1tkwkAslGmqtWGwBTjRCpeBNAuzsowE4rIhmEwwMNoalgGzKaIAUzBmcdaAKGtABOCPcLJuce/PsWGnPf447W0KiLKklGDty4gOfCytFEXjIe3KEU5lKLdyVGADIbWfWn7Jofm68/Bdr/OP/J+uRDVMOvrzUOgMqEms1Ul/k1/dz54OszwdTz0cHaEb6Xc0DHIk0ORIsNnPEZY/h1scctE/aHtKx9PwYKj5/hjL/dEWB8JN9sQR/1ky82NqyN5I/V0pbruSHfZEme0JN9sfYHIgxOKnYMAeH+O9Lmf3OuvvdTu739/kxwhTvVRM3/nhdcXG6ppobU20JhJrOhc21t9dvLlokUH9wV3vQLDZvgSrQ+Em++JpPxbXHkjwPhZqcCwBdP7a3MeoGAUcLlpYlKxvaAaaTKaQSGWaEyENPlAolLJtaex2TrhEKpOJtGa6bfe1fMdvIRdJxDsQZE3TlbTNgmw3cmtQxV+ZIjsP9BpeRKFQyrRRUVqftqap+8Gjx6r19Y2NzS9/6xn872wLzWtjc0Mskb55u/rq9RvNuvtbDrtkR/IkEks0pYB/v62dtblzPKeBIFpWZ1uALBaLNUoqLeWtVIrkCvnbtyJnRwUaL70593Cp4N5t58dPQu4/DHnwIOLunahLVwIHJhzqe8l13aSadlxHr+3oWPTV660dvbEVdc4KxapUutLQ6FjXYP/6zUOZfKWzO4wlgMTmGaQXmlbUOK6Kl1+8vHf1ulCtVr9/v3nnzoXNd+vnZlvb29K+fv36+vW9R48vbX3eWrwqZBTgxyYrtj59ePdO8fXLl8EBRhYTrFSJll/e7OpKUqvVV64Ln7+4rVar7z68/vDZS5H4de8A7+3b50+e3r5xa25zU9nZx7r38LJarZZK3/Z0RFXywI0V6I4qVDPHcqjd9+PH948enONzcDw2sJqLerV869Ond/dvTa+9fv7xw/vWcp/sqJPVPFhVKayyFNpQBR0cCLp6vbOu0plfgt3a+vD61a2crDPVNW5i8cu3q09LBVRGCfrN6otXb5YyWPjwjD+SCs0yWZB8DpLFR2exoOFpegPjXLVaXVITkZBn+/nPz4+f305n+6jWlTLZq1v3Zt+937j76FZVF0+tVidzEu2iaZ8+flq4ttA32iOWisbPC0VSkVqtHp8be/z00craCi2R8u7D+6mr4wcp3532+9kq8SwuH4jLBeFyrbG51phMEDkH7FYGD2hEu/Hh5DyIbSncvhjuUYqIqMfGNuGT20mZvaSENnxwJdqjFOFZivAsRXiVwoPKYPblAXq180H1IVwhaeye2+Jzv+l73oPXXCdve8zc9Ri87tI67zh5y/PqI/+L970Grji2X7TvveLQcJ6e0UHI6yXWT9O5I6TkZlxwOSq1GRdVhQ6tQWdNUjKFlMAqdEQNhj1GYwlpoVVYbwHasxzl14AN6sKFjxISpu0yxp2SesneAhQ+A4bOAGOzQIgkCCkHTsqHUgqQ4EzX40W8k1WDfzQPnW6qOtXChdRHkfkwUhEUnQ1xbcdFjlESxil+tXgSA0ZlI2y5KHs+ks6GYzPALiyUnwCXMUZNHaRFt1JjO0mBlcSQWnLCEDlJSIrqIdDybGxZiOAefNQIyUmAJjGgDiy4TxXWh093YNsS8qAmzIS91TehFRl0Ps6+HuvVSvbvIXt2UbDFSOssKICLMOWjgAI0qAIFFKBNeDBjLhhQhoQIyNAKnCUfZ8B0M8z0N8j0MYhOOx2SeyY2AZDhb1ACBRSSgQwnUw7ahG8DyIQZxgJNo6zPBpv/4WeiH2hmFGVpEmtllgk2TgIaB1gQ8hBkNgwUYwlOsKKVIPxbsKRCG2C+57Hq3iMV3SCmF5mDx7ERhqluvzBr/ohyMg48axRoaRhkTsojeNW4+3c6Bw86BPeQfdvQPuV4NxbCuQgRUIFmTduXzjtljJHzZ6jD9/zGH/hyZukhrVgCF2WWDv0tCHA82PRkuNkx9zNHnU//7KKva6+n63xW18dY18dE181Q18XwkLvRoSjLA3HAA7HAQ+GAA5HQXfkV3xQ3fZ/H/F/FPd8xG35KdtoXaXTIx3i/n9HeIMA+l7N7PQz3RpjvDTXb72b4va/B6Xhk3/nhdxvvNEohqUwulcvlCsW7zfcPnz5CMt2+89LbH2mxPwG0Pxl4IBW5m12rkxCtF3gqsSdLOjaqMDBcy82Vf/i07a6QSyRSlWpdpMEB2uMfmfTvsX1aDlyyU2CneZgWSf4KrNVIm3aIYe3g1ewYsYaUlkpl8m0kodE+KUViiUQmF4n+DkGkMrlcLleKJVKFQrG6Jnr2Yln6n2lk/w+2heb14cPHT1ufpDKZVCLdZqc1JIxUta0P05AQku0wXm31xzZXo2250OZkSXd4C8m2Pmw7Tmo7dHd9Q3F5UWxuKolMfPl06v7DwEePvZeWou4/CLt1O3TygnPbCLmhjzw84do1ZN/SRZq/WKRWq1fX7i89nf3y5cvq6uOmZofmVqeVt4/k8rddvSE1zfSZhYoLF8tb2r3fipdfv747d67x8+etlTdPbtyY+PBhc3FxYO58k1qt7u/LEVT4rK/Ln7+42d4Wq1JKVt8+nr/QsrX18c6dcX6lrVIlevXqZu9AslqtHh5nX73eq1arO8eFd5ZeSaQrPYNlb94+f/zs7rVbc+8/bNa1ZfSMsNVqtVIpHh/N6Gi17+5waWmwbawjjo0mbL5TKhVv794Zunmja3gwbWNDLpEssXMsZkfK1Gr19GgSO92AnWEmKIU0VaEEJYALM2VqtfrF02vPni6o1erHT+YLC8za2gJkstdra0/5tZQSAe7t6tLGpvLS9YHF6229wtySalJVA6m+mVbXZFfCh88vNqjV6pv3zj95dlOtVs9fHSmq9FOr1TPnq1OyLFdXn6yJ33DqEtRf1dceXJ1anFCr1YJWXvNAw/qmqm+y68a962q1uqq7/ObD66viVbtkknJD+WrtJb+rrGmyNrIuAMUwwzJAWIYVoQhEKgRT8yCEFCtCuhU21QqbBiIxIPbFNrEt+OJJep6QyhimMEepqZ2EiCpsWDk6ohodXI6KqkanNCLdyj0taodyxoLabzvULDoUjVGZQ5ScHnz5OK13waX/kkv9jF39rF37nEPXvN3iA5/rS77D150rp6jFQ+T2C453n4XeehrEHaIyuojVk1TWACG2Hu1fjfYXoNM6yaWTttWX7JuuO9UtOKS0E6JaSVGd9JA6uk81LriVnDbjmLVAT5qkUPNgxDwbCguOSoEQGUhqKcKOj8HkWIFjTABZPgf5/f+of/uT4MJB7sQfDAYox5HMR1Ib0M6duIBBUuggzaEURypCOFVhXCqwlEIYLhPizEE4ceDB9djIFnJUEz28nupSCncuQfnV4qK6yKnj1NAWnF2RjX0J0r0WY8tG+VZjo7oI0d1kTy4GkQKyjDQ2ygj9Z+0jk/IKZBoKmgkl8UiEajylgQxjo83zbYwK4QaFcEMOwoQHARSbGbDsjPhexiyEMRsK5CPBfKQpD3y2DHYqOfiPwPwT4Rl6oQz9NH9jgTUgy8ckLNkszccizUMvAARORcBzUVapEEAMyDDY3CAEYBhuZhBgahkGtklEUQvxruVkZwHaoRJlW4byqkTalWJOc2u/Kej5v7jnAGUMVBHYIsfKIId8jFlukhdOZgOtk63OBgAsYqwgaTBUHpLKwZCYNm6lBN9yfFANxr8CG9qIDa8lBVaTfJuxCZOUxBlq8gwteY4SOELECrBwNko/3uqXMIujIebH3I1Oehud8DI+4Wl80svkV1fDww76ui4Guk4GB+3PHPQ10Ym0OBQLPBQD1AkxPZBI+r6w/LvC5n0JTnsy03cVVP2Yk/x9FntfBGV/lNm+cPP9kRb74oAHQswPeBrtCQXsCTXljTWoP39VKJUq1bpKta55ff38dfTypF4K+sdIwP44qwMJVoeSTH7KDfghv3G/NzaUF/1mekpBIEnwONWLF/L1Dcn21NZO8G0DnWbEadfGtn9ZIpWKNRpZzZBUKMRiiVKh0iAAqVwmkUg0JRYaelzzPtvnVwrtIY0mKmo7sFbjidac2WhvQ6wdvJJtT59EKlt++eo/SPX4b24LzevLly+bm5s7ESU7tRsSrV5Y+fd09b+Y+h18JNfmkGj1slo0pPWMiMQSyd/XhmpdolIpBOWiE3+IO7qfS2vu33d+uZz89En8jVvB129Ezsx7Nw4Q6/so3SOOY2Ouk2N+S0vjmvvc2JDNzDKbm4h9fZ5iyXOVStI3ENbZ47e19VGhXGvr9ZfKV0SiZxPjnM0N+fPnN29cF37e+vTwwblnTy9//fK1pz+dVW4nU6y+f79+cb5JrVZfuTmQwya8eHn/89ZWdVOQUiV5tXKnvTdBrVbXD9RW93d8+armttc/ev5MphB3DPDF0pUXrx7feXDpzy9fatqTODXuX7583dxUTk7kdbR5d3cF9HX793Z5z0zlbb5T7ny91691bX3eWn17p6YMuHiuRK1WX7lY0VyNqSmB1vOR9XwbfoF5LZf49NGs5nrx6nJbbTCXZdndE6ZSicSS5foW++ZWpzXR0533fLZ8s6iKmsK2ZgrQ/HpKZT325u2OnX+Vy143tQZPzZar1eqJmdLkXKOVN/f//HMrh+s1eq5Tc83tpTeOac7NwuqvX7/W91d3CtvUX9TcluLHLx7KFDKnVKpy/a+PUD9WBUk2hCWY2kQDUEkWRAaImgchpIPwKSBiOtg2H2bHhNozod48pHcZKqAKG9VECKvBJTXi8npIBT2U3E4io4PA7CYU9OCiaojQijLcYDvjoltMLzGuCVcipLddcLr8MODqo9DpWwG1U/SyYVLLLG3+ns+jldCLj73qZ+2Lh6nsUfLkDS+lIm35TWylkFY2Su9fdJ+87dW24JLYgA8oQzIHKfWLjkUTFNYstXCUkjdAjq4neXIw7iV4WwaclgtxL8cENJNChkgejVhiHhSTBcakQ50EWNcGDLEQhs6EwlOtbblgLJdqWhAJyqICCiKPl3T+Wj2j39wBr420byI4tmMdO7GuTXY0DpnIgLuzKd4VeBrTxqUcGSckxQ8Sk4aJEa047zKsKxvlVoJ25SJduSi/Wmz8ADVxmBzQgLNlwx34aP8GnF8lyr8KHdNF9uYjcSlmxlkR/6p5eJwfY8gAmuUhKeV0VA0OVoU1K0Mb8ZBGLPjZdLBpNkRfELO7sufbqgvfNVzfy2/+lRlwghV4TFD8Bz/mLAd+mkk8le2gV0g+m2+vz3Q4U0gxTIw2Cs3UD0ww9U80jUIBwoGARCCchYZkwE1DgYBQc2CEtVUEzDzSGp6DJhUSKMV4x1q0XzfWoxGNzYRAshx+qxrdHx+lk5CgV1EPLE/4g19yqKzmIG/URhDi0Y2klKHhKUhQGgTBhMPSrOEZ1phciAsLH1yLSx0kJXRTGVP2MZ04ai6MmG/j1orzHCY59RHsOwmUeiykCGEQDzzhb/qrn+mvAYDT0ZZWDIhVNsQs1Vo/3OyPANPfPIyOOhsc9TTSdTyr42yg62GkGwzQiQbqRAN1I810o610YmCHogwPJDv+kz/3z7KFf+df+jGXeTDG8ECcxYE44MFIS90gs0PeJgfCLP4RfMavKund+ubnT58/fPjw4f2HDx8+bm19Vv+pzmgp+sFf/0C81YEUqwMpkF356T/yRwAZMYz6zBdLT5UOToqzZzfHx0VKzZSXSndCYRUKkUibj6cJsJDudNjJ/kpk0pDS2ukqlUnE0p3qbM0j9c7k3N4xEulOL8X2jJXKZIq/UQMyqUZxqtDqTndsGVKpZjO9efNWrlD8/7ItNK/3Hz5oTIPKbX3YmngntES2c99aFfB2Hu/6+voOK675EjUfVaMNEEt2mmlVIpFEJpevroqk796J7t+TIJBr/lHLS33373nff+C9/Dz50cPYq9eCFi8HD0461/WR6nvJE5Oe0xNeE2P+C/MZ8xcyR8ei2jronV30rh7HsYnYiamErl7njh7HoYmY5v5gQSNlciJlZiqjpzugbzCudyCmty+8dyiuutm7ozdsZDS5o9OTXYlr6Q0TjqX19UVPTGS1dfilF4NKalzGxjNbWj2ausKKq9xzuOiOwQTHIjYlPZJV4xWeh8nkObHqvBOLiQWVntl8lzSOQ1GNb0wBKpuL6BmKGhTG9g8FDwz4dfS4DA36jw+HjwtTFuZLL82XXpzLv3ihaGwkZn4uf3ois6eZPtrlKuyMrssnN5Vj+jvpXU3EOg6kIg/UzEdNjARfXWRfWSieHI2s5dhwGOZVXHRfR0BvT0BdM76hldg9GDg0Hjt9LmtoPKWsxSOzDJ7Dh7HrMHmViJgiYHo5jd8R3jYSOzyR0twbxODBuE1uVb3hzFqqb5ZZVIlDIs/HPgFqFw9M5Hq78wXmqRWYFJR/CS6hxscpE02KtvHLdcFFQFxSqQEFzqREUDjHI4Dp4Z/vEVDgSYhFmPmftQw0sA4xRkSbEzNBdkwoLQtMzgC5Fdr4cRE+pQjPErhrkY0PBxHAR0XUYDPaiIkNuPgGLG+E2jBlVztJ77/kOHnbsWwYQyqPPVp3y6UxKqoeWdhLrJ60bTrn2Drn1D7n1HvRaeCS4/xd76evIl+uxY3c9ei95jJ4w5U/RW+ac7h4z//iHb/WWfvKCVrngtP5ez53noU9fB0rvOPHGaXn9ZIKBslpbfi8EVLmADGmARfER4dWoL1KEC5shEORjS0D4VyCdavFBfZR7HgIdDrYsQIZMkxwqUaRmDBsJhSTAaZz0W6tWCLLCpRoYR1rDojD6SV5nWQwf6uYsGgopFVB6bUEQgmOzMZQuUivOoJ/M8G3FufCQ4Z24tLOUTPn6Fmz1ORRUtIgOWOCljFBie0luvKQTiVI3yqsGw9DK7ahcxEOZciQRkJwDcanGkNiwqDxAOPMiP9V+/DX8hDjUrBlARKah7EqR5vzUUZcuAkXZsqFGhUhjuen7qq/t69m+FduxFFu+M/lJYfKu/dVCL+tv/uvhnt7akaOVPOPVWac5uH0uNanS9GnCwlncimnU9xOeMcZ+AYjGERrhg2BSYFnos0jrHFMpGMFlpQHR6dAIUkgQLSVdQ4cVkwEcULM6yvBTcXIQoR+nOM+7tSRlHjjUPjR0t6DFTNnElx/y8o4UdFOrCBiBXA8H02tIhEbcNRWArkWQ6lA2wrQPnWY1CFyzgQ1rpMQ3UrKnbWNGSTRWHAsA0piw/FlSBQfBcqDAWKBZ4PM/vAx+dXV4Fcvo9NxQBADBswGnw41O+5l9LuvyW8eRr+4GhzzNT7qb3rE1+SIt7GOq6FOmIVOgrVOHEg32lI32lwnBngoFvxjstuPSa67clnf8ib35GbsS/M4GG+hEww4FGJ2KMLicARwb4S5TpQVa7Dq/bt3X798/fPzn1+/fP289blncUQvFfNjFOBgktWBVMhuVsk37JHfo3wYtamrqysf1t+JGxs3x8clcoVca9XWHrRoHWZy+dqaSENTK7bVQFq3nVYgKl0TiXfauUVaTCDZwQ3aBCepbNukrWGzxcrt5aR1fW/DFsl2rusOe6EhlaVSmVSqfdyXyRQvX75+/+G/Kpb972yLra0tpUq1jark2q31t+zDbWyhEIklUg1vs70k/tKHaUJLpNs6M7mW/5BKZUrV+ppIpFAoRBKpZF0ly8mVUOyXr0zcuRd567bD3fu+jx7G3LoVOXfJa2LObWDSsXPEtk/oOD7hNjHuOjRg29NN7uoh9w85Dgw5dffZdfQQ23uI3f30nn7bxk5cSS2srAHX3k5raqFy63B5fHBDK7WuhZpVasmvQZdWIZhlkJY229Z2u+omfH0TiVuDq6oj1DXSKhsoqSzz4nJYTSONX4PJ40Jj8wEhDJh1aq5DjnMSSz+LC87jwYr5yGimWVKReR4fksoGRuQaJbEss8sg+QLr0hpITSu+q99xeNT//HTc+ZnE8dH4kcHQwT7vwT7noX7PkcGA4QG/0aHA80LfRH5yHCeqm2tdm2/VUYMT9ju3V+Dr86EtXMRIt/vEaIhwyHOk32F00LWnmVrDBpflGvPzTKp54LomVHMbvq3dtqYZW1INzq+yzquE1bRTh0c8OvudmdWIGJaFe5qBXbyea7KBH8PMn2nlnQ1wTNZ3TjexSwagI/WMwp1MYiJhsY6nI313hTDPBNKhQfpAv5MAn98gYXrwqDOQqJOgoFPmXsdBgSdwMUbWQSeNPX8z8vzNyPO4sdcpc39Dy0AjcLgpKs6ckGxpmw1yzYd4sWGx9ZiUFhyji5jbR2R0kfquueb1kNn9lMlb7o0z9jkdxNpJu/N3PS4+cL3wyK/3dmDubDawccqootWbg/XjIqKq0YwOgkBIbZyynbnh9WIl6tVq7MvV2Mevoy89CWq65FR5zq5p0aF5wXHwisv0TS/hFbeO83adc/b9C84zN72uPAxeehn7Rpzy4GXU9A1fvpBWOERmT9IY/aQQAcqfhywS2uX12/mWY7xr8G4VeFs2gpALJebBnCpQTtVIl2q0Zw2JzkI68jBBbY6eNSRSLhJfAEOkW8OTrWwSgZaRphbhRpbhpnopIb9UTINq0kgCBCwbBEkDOdRggoeIId1k9zIsPR9GZ8Jcy1ERA8S0OWrORXqikBLTR8g5R8u/aJswSKIxYZRcGCXfxq4IY1eIcijC+rUQY4dJPrUEeiUKywQaZkYfrJo7zfcwLgQaJ4IM462M8m1MylDGXLQhj6jPDzxS3b2vYvS30gLjYrJhvqVhgaU+C3ma4/QHx/VkqeOJsthfeZVHS/n7qicOVnXqcfD6pdZn8q31s0D6TOSZGKRhNNSKAQdmQq2zEabxIFA6hFqNdW4gOJSj0OlAaCLiTEHpN9WXdldOHGG1HUvPPVpYb1DJAzC9DnPHzmQnWYWcMYrCG8TRzcNMDYMtzsbArVIhyBI0WoBCV2OwjRhsAwbfjCVUoanFJHc+LbaTFNdNCBCgvAWoiD5K3CDFvxXrUol2EKAx+TZmsZZG4ebGwWZmERbG4eZ6Aaa/eRqdDgAYhVuYRFqcDTI74Wl8zM3wV+ezv3oYnUgEHY+1OuJr8rM/QNfVUNfNSDfS4nCM1c+xoMNxIN1YK904q4PRgEMxhvvT7H/g9u0urvmWL/yxkK0TBdYJA+hGAnUjgYeigLsjzXTjwXbc4La5/qmbc4OLY+ENGUdT4XsSgAdSIAdTQXvyE7/n9u4NRaMi0JduLHz6sCWSSJQbm2KlUqZQaiq1xVLpX03XSqVIJFapVFo2V5MfLtLatHcAh1KpXNuen3+zau+IXzVSWrFKk0Mul4tFErlMLhKJ5QqlSItUZFqjm5bclsplGsXpX0Y3TSm3RLotapUp3r9//x8P/P/Rtvj6FkvF3QAAIABJREFU9atCqdSYJ/62CVWS7XBZbQ3sdj+UUrUu0tgpRCLNHW9Hg8jEEolcJtfm8SqUYrFkfX1DLJZItRm88jWFYu3y5dX+obcvHjx+GH/3nuOdex5Xr3tcux589XrwwJTDwKTj9KzHxLTb8ISDUOgwMmo/MuwsHHMaGrUdEjoMC51GxpxGx52GhU4jQqe+IYeaDlJzL7WqlVJYheI0YBq7aB19jtxGHLsG1d5tPzDkUd5IqmulDg26NnbRmVVIhgCeX4nMFSAyuDbJJZBENjilBJJSCs0ug1Q12fCb7BCMkqDysPJWBL+F2NHnUtFISy61LmvAVbWQqlpJ/CZsTTu5shWfX2NTUo/o6KeNjYXMTiXOzSYtXEiZmUwaHwsdE/pOjYdPjUeOjPqPjAZemIpo6k9z5jQLehnXZt2Gm/CtXJvxAZf586HTI14jXfYTg87jI6593bS+Tlp/B2W032lq1Hu017mrltjCR7bUYnt66J199LJmVE07saqdUN9Nbu617xlwGhvzGRnzrumkMqqRCaXQkDwrtzRzzyzLsAJwWIG1a5YlPRlATEXvSSm3jA84E592MiETFo1DRxhCgwzAAQbgQANIkAE8zBARYYSKNqanmtummPsWWLkygJQUc/sMC0IcAB5hjIo1JSaZ09Mt3XJBvkXQcD48r5tQPEyKqEGntuPZE5SiMXJuH7l+wYk9SisapHRfcVtYCrz/Mvz+y5DJez4lF2JChhutm8+fqJ5CleX5lGET6zHFvZTGKbvueceL931uPQueues/eddv4JZn/YJL4RAtu5tcPm1Xe8G+VEgt7qc0nbcbv+4+f9fv6avIqw8DLtz2fvwi4tqDwM4Lzj2Lbv2XXBcf+A9dd2OOUBPbiNG1uKgqbGglOqOfnNZBi6whe5ahHYqQhCwbdKo1Jg3sLMD6duL8uvE+nXivFrxHPd6Oh8RmQYg5UGq+DS4LTGHASNkwRBLIJhEET7CCRpsbZMT+XD5jUVeMraChmNboXCuPJkzChGPkAN6nGupQCvVpJkaNkFNmqQnj9Ogh26B2vE81OnWUnDxKss2H0QttXKswdBaKnAu1L0L5txOiRine9XgCC0kqgVnmBemWTxwXpBhwiEYsm7PFNialcPMS69Nlsf9svPNvTcuHK9oM2LZnC+D6TOiZYoReAfxMgc1ZFvRsMUQ/3/psPkQvG3YqBXqaSf6FLzhSwT/Fsz1VQgLk4QFZ0DPJ5noJlgbJYPM0mEEG0CATaM4EQnMsLROAVA7BRYC2SrM9VD53kN2pH00zjIQbBFv8EY7X5Q0frZ37ndMJyXEj5FqSi61pLDidT7BKtjodYHQi3NwyHW3NxgC5SFQVDlGNhpehbLKhZCbSloXyLscGCDCeJXCvEqRbEZKWDaExoaQ8KDzZ2joGaBpqbhRibhluaZMGsc6GmMYDT/uZnPY1sUiywnGQNllQywQrkyjLMyEAvSDTE36mx3xNfvEw/NnF8IijwWHHszouBjruRkf8AUfDLHUTrHXjQToxVoeirQ7FWh1MhB9Kgu1iV3xTvnAwhqoTYnQoCngo0fpQPEgnErgn2mJPnMWRJNixONjRRNj+OKuf4iwOJlofTALtz/b8jj+6P8Ptu9A/fGsTP21+0iCANW1sn6apVL6dj6cV0crlCg3brPl5+0RoO+xPIpPJ5GtrGr+FSL7T+CCRyORybeuoVPa3AgitMFcsFm9P1G2xk1RbLLRTg7G+vqHR8mqErJqkDbFEogk3XHr6/OvX/6Ya6r+0LdRq9adPn1QqlUYTJtI4BsVajZdCrvx7FdJOTpam+kK00yO4Da80tgwNIaPxGWpWkVKlkkgkGv5nTSIXrb18+Szz1XLki+cxd+4FTMzZ9k1Sp+Y8WoZsR6dcL1zwnJhynpwOnruQMTfHmptnzJyLHBx37Rq27R+17xu17xc6DI87jk46dw/b9Y3aN/ZTOgbt+oacJye9RyfcG3upo+Oe52b8p6d9x8a9hoVuAyMuglZiYS2ysZvS2kut7SQwKuG8JpKgjVTVRmzppTb3+bDawjzLCyxyGsu6Y+bOeVT3kEtb8KwGHL+ZWFiDSuZCK9vJHf0OwgnfIaGboANd04npH3WYmQ0+dy58fj5u4UL0udnQqenAczNhc+ei5s/Hzk4HDY85TU7HBNc0RDVU3r0ce2Uh9sqFoIkuWm8dZmbM+9JC9PXL8YsXwy6cD5qdDJgcdutpwHc34EYHXaYnA+Zmgxfnw+dmAmcmPYdH6W29uKEx17ZB2+5hu6Exz9pufFUntnfEuanPtrABWdVBrmqnZVYgytoInSOOdf30aB7MPt2MnON5PLOSlg63TTbDRpsR40wxMabQUGNsjKltqhku2oScYOqcaUlLMqOnmccKbGIqYS4MS3qquUOahUO6uTfTKpIDS69CFTTj8powzDYse4hUOEBObsIFl6NY4xTuNC2uERNcgQqrQqd3EoqFNM6Ubc28Y/9tj87L9lETLPOuGUQtx7EqIbLerqCXVDdjK7zpsvjEbfah58QDz+G77m3XXATn7QvGqPw5++IJemI7IakFXzJC443RigbIhb3kzouO03c8hDdcLz/0X3oZ8XA5+NaS76PnoUOXvDlDNO4otaCfnNpOSGwnxjbis7tIxUP0jE5SSDkqvY3MGnGJbyV58lB2+UgywwaTBsZlQTCp1pQCmGcbLniAGjZCt+dgMGkQRzbatghJY9q4sHHUHCSNCbMrRBCzYOgUKDoBCMgN/lUwrlfZaVmTA2Z64VgUn1aK+4C3S3+oT69raI9dYCshss/OswHnVo6LGKB41WA8BCivSpRrGcqhFEkvQpEZaFIe1LkM799KCujGO3ARxCw0Jg8FSoMcZzH31F7Qqe7T5zmbcpEAvothMfVQRcc/6h7u57caFDuYsVAGRajTBfCzBQh9JvxMAVy/CGFQhNQrtNErsDmdDT6dCdLLAurl+35XffFgjXB/7djhus5TnFBTBsYw1dwkG2hUTDhd6voH1/8XQcLvecHGWRQUD2dbBjXNDdDljlumOKOSrFCpIFQqCBIL/CPK4UhupUlaEJkF8xogeg8S6Q04HBcFy7E542/2u7+paRwMkIuwKETj2GRwAcIyFQxOAtFZCN9GYrrQvmDaPrmLGFyDCahC+/NR9nlQ2ywoJROCyYRA061BadaoXBssB4Wvx8H4aP1oyxM+xsA0aywbSSlHuXQQiWUoBBsOzASf9DY+7mZ4ytfkhJfRbx5Gv7gZHnbQ17E7c9TZ4HSw+dFYK91Ea50ksE6CtU4CSDfeaH92wLf8yR+zww5GWeiEW+gkgHSSrXWSwDrRwMPRVjoJ1vsSgPvDzfaHAg7EWh1Msj6UBDqYZP59af3uQs7BBPCeaEBSZ+GnjY87UiWN2kmrANImBmols+JtyZNWFyuXb/fiycRSrWZp2+aslEhkmlmqDazdFrxqLvt/+S1EIvF2YK02s1X7EK9QisWSjx8/fvr0SaFQrq6uaaarpmJPJpe/f//+zZu3L1+9/p+siv/StlCr1RsbG5pN8Jc+TNtxpNhm5yXbItq/LCoKhVK7A7ZFwZrLJBKpQqG9QLM2NKIxkVgslcpEYolILFtbLX/zOvHFcsz9h75zi44j52hDM3atI+T2EdrQpOPYTPSNm9OPHr+4/+Dp/QdL9+5fn7wgqOoiV3eTKzrJjf3U7lH7nlH74UmnkSmn9lH6+Iz73DmfxYtB83P+wxMuTQP0fqHbzDmfgTHnhj56eQepsA7dJ3QbnXSv6iJxWzD1PbTZcz7CSbceoWPNYKRPVQWFw0dzeF6ccEGH7eC4K6cdV9SI7hM6do/a59ei8msxvSNu3cMuo+M+I1OuA+MOk9NuEzPulxfjr19Jvno58fKlmMWF6MWF6CuL8YsLUVcvRV+5GLUw79s7EeVf2V4+wH18M+bm1dQbV1JvXY06P+zQX48a6aVdOBdw8WLoxYsR1y4n3biSuHghcuFcyPS4u3DQbrTfdrDTdqzPcXzEcXbS/tyE/ciQw4DQtnOE1DVCHJpwHJp06Ry2bRuktg3RGvupDf00XiepuAlX1ITPqkUHsyHeBSAiKw2ax4ziIlIrbBzSLW1TLYkJFpREC9dsoBfTyivXOppnk1GNCiqCOGRaBJdAwrhQn3yrCDY4pwZZ1kZsGqT3TTp3jzs2jdC4Xdj8Nkx6IyacDw/gwsMrURmd+IxOYlglOqwSldyIy2ojFPeRiweoOb24tHZ0CB9pyC+37u7OGbXnzeI6b9oN3XVoumzLmnUvng8vX6Szp9H5IyT2JL35mkvbNeeaOYdSIb2gl1wyRK2fd6yatWf2EEuHyL2XHG8/D3z2Jnr+np/wqsPVx56XHnj2Ldh1zdtWjpNzuwmZ7fisdnxsNSa2BlM359B82TmzixxRgUmox+b0UlM7ab48jH8Vzq8a58CGe9VgnMuQJAbElgN3FCBcq1GupUQ6E+lVRXQrxziXwl15CHw61KscF9lB8a/H2hbBSXlw+1IYikE5lZWjW9J7hH/uQNnoqZq6M/WDP9ctwBt4ga3OQT0Ej1qCLRtBZsBcBSiPBqxLAya4lxjcRnYXYO0FGBwDicm0ceDjbEuRDhUoAhMCTwRB02HmaWBwDuxsqft39Vf31ApPVzOPtNzcXTf3TdX14znJZ9MszxbA9Ivg+kUIfSbCIBehnwM/nQHRT4eaFWAN8mxOZ1jrZUD1GDanGVA9BuwkM+jn7Ly9ufzvivsO8EaO1HQerWAeE+T8VtXyM7/3KKd3H7vtHzU3TViFFpFAy0hD48JQHd64UQwJGAPAZkKcihGOBXjTcHOLcDNotCWBgUAXIWFFMBQHYRYLsoqDGgSZn/IHnAozOxNlaRINMQi3MIwwN0+xBjMgqAKkVys1d86l6KIdZ9Euf942eZqWPU0P7cL7NWB86jGebQS7JhysFIGpxqFrcXA+yqrQxiQZpB9qBogDAeOskflQMh+FzIJYxAP1g0xP+Rqf8jU5G2Sm52960sf4lI/JCS+jE15GJzyNT4ZZHokD6SaDdZLBOilgnRSIbiJgPyP0u9Kun9Jc9iRYHIoE6sRb6ySBD8dZ6cZaHY0C/RwFOhQHOpRorRMF1AmzOBQHOpQEPJBO+6Z8bH+68744wLFEG4Gw8aNaLd7YlMlk26XW20EVMk1Yk5Zt3jYSyLezkWQyuVxTWaFJhZJpuVu5RCKVazhwhUJD+kq36/C2Lc+a99GGy27nkMs0xg5NSKtMJtcYnLe2ttRqtVQm39x49/Hjx/fv33/+88/Nd+++fPnz8+fP/0NU8X+wLdRq9ebmO21ZxU4s4va5mFQmk28fk2nETuJtikIDI+RyhRY0yeQSyc4W/StgSqmtBJFKJBKxRCqRKpdftNy+5nJt0e7KRYeFCfoFIWX2PH1knNI+iGsccrl59/yL5bdPnz1fevrsydLTJ0vLS0vPpi6yWoZpTUP0vgnnsRnPzhG71iHayIzTyLTTwoL/4iX/y4sBNy6Hzs/79QodukedWgdtG/qojf00djO2ZcD+1vXYuzfiJma8qruJZW34hl7q0KRzk9DRq4ZHKGHl1BKqe3Fl7cjiZjSnA8frwpe0YCu7SOxmNKMWUdyEru4m9Qidxma8py543bgWf/t66vxF/8uLYTevxd26Fn/3VsbdW9mXFsPmFwJvXIu7eTXqxuWIW1ciry2GBbTWBHTUv30Q+fBO4oPbafduZz28Hbc46TrShBloQQmHyVOT9nPnPRcuhly9ErdwKXh+zvfapbBrC8FT/fajbZTRHsr5GeebVwLPjzkJh0jjM7bTc04T592vXQm/diVs7qL3uYue4/Nu7VP2/D4KowGTJIBHlEKCiq1DOVAUq8CuKDSOD4svh7vnWnkyrdxzQYFFYL98a9dsqygOjNmMZTZj06vQoWxoahU8qxYVxAJHcqDMekx1N7W+j17bT+sYc+gcc+oYd6wdpnB78awuXGEXjtGG+7+pe6vgxrM027fvOTdO3KEzM001nZkFXVXd1VXJTrNlocVMlizZsmzZlixbliwzMzOkmZmZmZmZGUWmhKrMqs77IDurH05MDJ2JmR16SUc+7++/v7XWbwWUYLwK0e556MBSXGEPs3feom/ZonrZLKTbnpUuts9CmiVa/VPG9Lc1E9aNAe4tYquWaKPKVGhllWFZP6shm1UaJKkUZ/Vz41tJ0Q3kwHJ8WCU+p5Oa2UFJbqXE1BHT2qglvYzsdlLLBHtpy2F+3a5/jtO/YDq+brO4I1reFU2s2dePcWNqCSEVON8iXHg1KbaJElhGcMnGBhQTw8sZQWW0qBZjpwICNwFpk4u2ryY4VBH4hVhqJJQcCSWFQrA+QOM4KCcDYRwHo0bBOEkoh3KCMI8iSKFapiNdGgi2JVhKDJgeiiUEIZD+Osgg5PO40AcpuffTCh6Huf8qsf5FQT42HsnMQnPy0KYpSEEZVlCKsSxEs7JQ9AS4WSKaGgajJCKR4UYgP7BxNsY4GUGMhDIzsAg/2AuRnoE3CB4Cfpzk/DcFK3+XtXA/Jucfw1N/F5v7MMpPwwn+1EnvhRfokRvgqT/4WSjscZTR03D4Yx/wEylA0xX82Fb3O77mM7H+Q2eDP7kZPHQ1eOKo/Vjw5LHlN89Fut968D8JSb0fW/ZFeOLnQZHfejo+c2YBxEb34iueBLsa+ehC/HT1fSlfxFd/GeCF9NbnZaKdqgncZBQtBMKMgLJfwlnxGA1b/YdCLV1PwEO+9hNbnT9ZaT5xNtAKgb7wBT0W6z6109H3BWIykIR8DC4Xjc9FmVdjHdtJ7j1kr16KaxfZro3Eq8FZ1RN49USLWiKlEGsQCdPyAWp6Gr5wNXgm0n1kpfmYr6XtqK8p1tNz1DXyNAS5AAyc9AHuAE2J3hOBlp6Tvr5U/4lA87FQ55lE74lQ+zuB9peOBvfdDT91AjxwB973AN53Adz3MrzvDf9ldPTfJdf8yo9931HzvrvBfTfgA3fgp26GD5wM7kn07jkZ3HcF3vME3ZcCHogNHrhq/kNc4i9js+55In7lqv0shNzS13BZXC5raZEpVBe3q3jF3Uez6q72Tf6xEvVjbk6tS99l5W7dQD8jYGVyhfL2zaFOF9x5oi5kd16mjwUQt5/dCuXdtub2v6nT0N9///2HDx/+mXaK/7xp8eHDh8urqzuB/kKuUKqUKrlCKVfeCRI/22flV1dXMpm6+0iuUCjltz1NPz8jPpZ4yGUKtXguV78tVOpH2eXu3sxoM6+vHN1dgGlNMWpJN+pvII93G/d30IcnE4+Oz9StTbv7Bzu7ezu7e/v7p8trUwUNJnl1hOYe895Bm9Zebko5rriBMjpuNTcjmp62HR23npjkz0zbdfdZFjXQihqpRY209EpCWZPx4IjN8KhwYdpudtq5sD0gs15U1coqaqTF1VgbpFQGF1uH54NjSlFRRajYYszLSlxaFS6hHB1VjEyrwmfWkF5WYWs6WU09nPoe1vSM4/pS8PJc4My00+i47ciYzfS0eH7WdXnBZ37eY2TMemLSdmLSdmpCsDDjuDUvSu2IwuY0t4+EHay6bSx7ba54b6/5rC+6zw5ZdFXiOqrw/R2Mnk7K4KDJwIhlSy9jcJQ/P+extuK/vuy3MOM6N+k8My6aGhUOtDIH200GBtm9I5yqTmZ9N2doVNA1bFHZy0xvoaS3UPM76fntlII2amELNTIfZheD/FNUFiPZPaQEF16Kiy3BRRdjQ/NRHhlw9wwjt1Qjl5eQsHxMRYtZZRs7qggTUoD0yTSSJILdUmFeGUa+mfCgPER4IbKqkzm/4Li77bm0KpldFs2vipc3JHPr4sllh6F52+4Zbs+8Wc88e3rTumZB6NHlp1s19E3ZlKg+Cpxb9mXWoFZmPirtJS4zG5rXopvdhspMxqf5kDLCkNkVyKJmUFWTe5l9dDUpvg6X0UYu62XUDrFqB9n1o6yWWU7bnHnblHnVIKNpjL22Kz048dg/9jiXB11dRl9fhry6ClUogocXRQmNpIgafHwjOawaH1CMCyzGRVaSUppNYuvofmUESTbGNBpmmmBkmYFixMAoEVB6JJQaAWWnIsnhUHwgiBYNpUVBaTEQ23xSYC8zaMDYu4XmWI13KMNzU9FmyRhWLJYUhKDFGDGK0NQsOCYCQIx5AUrg/Tpj6kViCMQHSAnHEyKh7BS4oBRjW461LcUYxxhRQ4xs8gnm6Rh0MAQRaQQOgaCT4ORsFD4JzizGU1OxWo56z201AQGEz9Ka7gVHfONq+Z0Iqev0HOKjB/DU1nDUeSHRe2qn89RO57lY96lU77EH4HkIVCPQ6ImL4VOpwWO+lpa9LtAdgPBAPrfVf2yj+VSg/cRW+yFf84VUX0ukoWXzVM8epCt8auT1Ah0OQEboIqOYX6a2AxLF3Fw0Mwdn5A34JjT8i5c1iDCCZS6KX4i3eYmzSkDYpRIdCumsl0YgVwMNB119L0NNR72H1pp/snrxnZ3OMw9DDV/QC3dDDXtdUAgYkQSHxxvBYmHEdCI9l0jNRJIz4PQsFDsHQ09HsDJI9DQsPgNFzEABQsCaTvrPhTovhNoGjnoQV4COWFdToocOhxm6A8CuBpRgCD4ADPMyhPmD9KT62iJdlC8QFQwBB4K1XAwe2ul8Y6nxpYXGQwnwD1LwPa7Gfd6LB3zt+9Za9x0B970A970hv44K/euUxt8GiT7zgH3qYXDfB/zAE/SpK+BzF8P77sB7roa/8wDdcwfeF+k+kIL+7mXNb0Ik9910fynVeRFC72yufE0iK9zcVFfXMnWL9ce7W3XxMUughr+en8t/DhLcpi6UCoXqDkuulMnkauyHOqynxl6onaUKhVLNNlfcwaDkt/m7O0jrxYXaFqXeXKm3Ptc3r/6vzgn1+VdMi1evXp+encuVP2cR7+ywqotbGrvqo/T/kRylNlDJ5erpePGxGET+F2K9eiV3W+Qkl5+fnJ4triwM5LWmIGrDDEo89SpDQK0ZyMFqwmQfa3er9exccXJ6dnx8cnx8fEd3Od/YXilvlxQ1keq7TDsGeI09Zk09ph395iPjNv0jVp0D5v0jvIkpQWUbI6OKmFqJLWoilrbQ6rvYwxM2IxOWTT3mjpU5OrktuKwaQnaFb0NeY78jIy+LkP4yv9G4bcCstNU4u56cUkUobKbU9phk15NeVmPzGynFzfTMenx5O72pj9PUZzo/77K9Frq5Era86DU/57q04DU7J56c5k/P2C0sukxOC0YmuMMT3L5R9vikYG1RurnknNqaFVhXPT8fcLDpsbPuU98QWFkTerjttjYrWBizXJ2XzI67Dg449w5xOwfpPX2MwQGT4SHzmSmHtRWv9RWvmTHhaK/F5IDl2px0dcl5etq+tpdV1Mao7mMXdTNSWymxDaTQSnxaMy6/k2VV8fJpTgMkq+BhYtkvYsf106vjG1nJDaT6PnZDH6u4lVrUQk+rJaXVkGNKCdl15MFRQV2XWXo1qaLdrKHHsrHXsqrTtKGHMzEt6hq2KW0zqellt4xbbO64HR54Hx97H5547Z+4752675+6rR861C0EhgyUCFsrdap7YWV1lLwcdFYGIKccmN+DzM41Sxc7p8LtUim8NK51qpltGlOcgpKmGEpSIOIshl2B2CCv9nHBjHN75ugSb2XLbm5L2LVo2TrPbZrjVE+a5vQz+pZsFnbEmweuO0fu5zJfudz/QhWhVEYcn3sfn7ldqkKuLsLX9zwm10T9C9adMxblA8ycDkZaM7l/htU4ahJcjvfIw0gy0GaxMGYklBEOJYeAjSMgpi8RZploSiQM4wOkRUHta3CSZoJTK1lYShCUYl07SX59DO9Whn0xiZ9HYibAqWFGKB8wMhpKK8PRixC4bNMvc3o/jynQdoEDnQ3h7jCUN5AYDCaHQEghYE4aipWApsejOWV4TgEW6mmACDJChCPAYRB8NopcgCHno8n5KEIaBuQL+C7I62+y5r/zIT5zf6bpA8Kk4dCZCD0fQ7VTSNtZX8/FQEOs+8RW+5FA+5GD7lM3wyeugMd2uhp2OgZSfaAbAOYB1RMb6Ih19Rz1tUR6j/laOmI9oKshJhhBjyMYJxH41URGGlQ7UvCHwo6/yt94lF+GSqPDE7EG8Ra/Sh/4Mq2FEEwihUM5iUi/YnpIJVGQhLaIRTPC4FhfiKGz/gsnfWQMEhuF15QYfmP14pmDjraTgZaj/nOhzgsHXU2Jnrajno6rAdgbAvIA6TrpaUn1AK4ApC8Y4w+iRyAwgRCAp6GBJ1BTovdCqANw0kd4AvABIHoEFOZuaOBsgAyAwL2ASC8gIxzKjYOTgsAgVwMdiR7YDYD1B2GCIIgwqLZU/4lQ+5Gt1pfmz7/kaX8l0P+Mq/Ep68kDrsZ9W537joB7PuD73sAH3uDfxET+fUrLX6e2/lOI6FM3/fsewAcewM+cDO67A+95gH7nYnjPDXjfUesTX9E/xFd+4se476b7KzstDX9Ke1P5a7bpRVCQTKm6vLm5jVDcPQXk8rvuhrvbX/1VLZPJFOrhoRYk7l4k6iX8xV3vqZrwIf/YLKe8+Ciey2W36331SupWJ79QfaQQyu96LP5rTYsff/zp+uZG7Yu9q6y4Q1ndtjXd2sgur67+0h/2Me9+6w+765C6vLxS9wje+czkKtWF7NWr4/gEJQolLyrcXRpsTBZli7Qr3PVbEoxm2ikrE2b7ux1K1aVcoTyXyWUy+dm57Oz8/FymOjzeGZsN7hnlNvWz85soLf1mM3PCyRnbwTHrvhHL0Umb8SnbqRlh9zC3bcB8fNJuYMy6vI1S380cmLCYmLVyrU6HpFazs1wlORaSPIFZXqp2fodeZmNQEau0lTw9Kxya4Be3GSfX4FJqcCXttNxmcnErpXPItLHfpKaH1jrI6hjiTkzbjc/wl5bdD7ZjdjfD1lY91lfdtzeC11b3KbGSAAAgAElEQVS95xfFE7O8sRmLgUnTnnGT7jGTwQne8JTNyrLocMvZt6kivTvvZMd5ftbDOyymrS10ciwkJDqhozPoZN/HNyo2KikyJd+9tUNYWCJtapaOjdgNj1qPTfBGxgQri5KtVbe9TY+9Ta/dTe+VVbe+SX7TiEX1ELu8n5XbbZzUQomoJkQ0CYyLSr9NaoXF+lASxMDknL9NHNRMrfXMJQcWoHLb6LUD7I5R864Ri+JWRk03u2PIYniSv7AkWViSzM1LlpZdlpbdl5bdF5bcFpYkE7O2Vd2mxW2Mog7j+HpiUR+rYZJb1MvK7Wbm9jILBtjlI8ygvsBPi+aAOW2E7Gx6foikxNa9gO2ZS3DNpdnlW3oWUz1yEQ6pCEkawiMH7psP9y9E+hZg/ApxwaX4uBpcZisuoYHJKEnVK1nInEod2bIqmzXLHGFmDBnnjZnEddACKogvW2lTG3bLew7TG8LZbdHspv3esffNZez+qdfynt253PPmKuiHVxGvrkKuLgMvVQHHp+7bB25jC7yuCbOqAdO0FnJSAy2whCTOQLFjYCZRMHYU0jQSZxKNIoSA8YEgejiUGWfEy8PYlhId6nCSRqJ5FtosG21TSxCWkEUlVLM0NM4PjPODYAKgEC9DRAQAnWf6sLDt69B4A2cDkIuukSeQEALh5KEFVWS7IopxJIQWCSOGwJEBEGIcEpsAhwUBDaQGQC8gIsYIl4IyioKikuCEPDS1CItKhHwRn/6P2ZOP4hnPwkEafmBYFBISAtHzBOi4GAA8DJGBYEwQWM9Z/zuB1iNb7UcCrcdO+s9cDJ876mmKdTABcJNwAjEIgvEFIbyA+EAwzg9i5AYDuwEJ0TBiNJKUzmHkU/AZ7EeZxZ+G5z8K9v46LORXqT1/m9n3eVzs/ZSSv8pc1IwMogYCuZlEj2ZaYi8zrYMWXIp3ysB65BNtkpEEP4yuDxiagsCl4OGeyCe2OloO+gBngK6jnrZI57lA+4VQW1ukoyPW1XbQBbsa4APA+AAwIRBsEg0X5GKEZVhWPAzoBNB20NOR6IFdASbhUNtkhEWsET0cCvM0RHgC0d5AagjEJgnpW4LzKsFZxMMhbgA9RwO0H8g4GmYcZWTkBdR00NWQ6j91NvjaQuMe++lnXI0vuBoPTJ8+MH32qbX2AxfDe16gB1KDz5wNPvWG/S7I5O8Tkv8mY+iTIPEDN90HnoBPXXQ/dzZ44K5/30nnd0769910fhsk/WVM8e98yPddtX5lp/XUh9RUX/TGlCPz81NdXcuUt3Q/dfJMcUs2Ul5dXd+yAmUylepCLvtYlXqbwb7rOFKdnp+rVHcVe7fobpk66a2GhajpSmdnd66qi4uz8zsQ+i1USilXKM7vyvWur6/VusX/1fOvmBbq8+79+1evXqlF6dsqC6VKPQzU4ozyrjD2I2RR7RJT3BVC3dmQlerN3S2sUCa/bSW8vFSOjSlMmEpd3YuwqOO19aHiwOl08F4HbbOPvjXBOjsqv7p+c3l5o7y4ULfyKZRK1cWr/eOl3gm7/knL5gFWdiMxq4FY282cnBMsLInmFu0Xlu0n52wnZgXtw7z2Yav1defFZUnXiPnwlM3YLK+0X/CnrG6fao/8Jlx9L6Op3ySnlZ3R5Vg3IqnpY+a3UtuHLWp6TQrbqEXt1KJ2WnE7La+FXNxBrRswbhpkdI6YdAyZdIww+yc4PePM8VmL/e2gw92wrU2PvZ3A4/2Y472Yw93w7U2flTXp6Jxl76RJ/5Tp+By/f9JiYMricFcysRwhqevomI3fWHCxco7Lyo/OK4w2E2bUNUauLAVZu8d7hEV7xQb7xURk5EaI3BMrauIqqqObmoNzCoP7+nwX5/3m57xm5p16x+yr+m3K+iwrhk2Kh4xLB1mVw8bp7QxeacRX6a2YlBT7TI5fAdIzG+6YhrXPMpZmU71z0Ik1xLJ+VuUAO7eNWtfLnl2wX1yRLK84zi+K5xYdNjedx2Zt28e4bSPc9hHL8Tm7/inrvine2ILd2rbT4Kx1ciMxqBwZU40t6qDltJAjKzGBRTBRNvm7nD7tjBKfYlp6i3HXBKdrglnWS46owHnloX0KkAHVOJd8jCQd7VuIj6ggJNSSUhopyQ3k+BpSVju1Y8a8f9mybdq4tI9qnB+NKmsK7LaNHiQlDjHCmyi+pQSPQpx/GT67kz6yYt01y+1Z4C3uipZ3HY/OfFSqIIUiYO3AYefY8fDU9fTc8/oq4OYy8OYq4NV1wOurmEtVzPq2dGrZcmLRvGXUNKWRFlRKsE9DmcUasaJhpjFI0yg0NRhKDgLb5hIcykicNKRxjBEzFs7LxwircJxMlGkOStREdO6gOjTQzFMJeD8IPRFJf4lCB0G082M+yRiB+FBRAZpmOTDLYoR1OZZbgRfUkdxaaRYZcHYs2DrXiBqqjwkCYlKQxCwUyAdkIDUE+YB0XQGaYj1tqT44EIxPQePiiE8TQz9LL3sWT3kaCNDyB4PD4QB/ECAIDPAypMQY2RWROWkosAfgub3OI1vtR7baj0U6um5QHW8QwB9inEmwqyN4tNG967k2mSROBhrpDTJygbGSiJx8JCzG9reZvY8L6r5NL7kfXw1wxYBddDVF2t/aw//g7felX9gfXATfCCAaEgA4CER9SeRl0+yzMDndZu0LwoYZi/geY4c6glkWFRlhpO8L0JIY0MJJYE+Ytp0BKtTI0N1AT6KrJ9HXEevqSnSBTkCkOwLtDaOFQ9nRMEEa2ruO4lJOYEbDcP4gjDcI5m5o5GGI8QWxI2D2qUhxBso6EUEIg1IjjLhxCGk2Oq2F0jrOiq4nSbIwxACwtlgPHwTmpSHNElEwL6CWk76mm8Gf7HS+sHzxuYXGF1YvvuBpfmr27AHr6QP2s/tWmvel+vedDR6IdO876t7z1L3nA/yHmKi/S6n+1EP3ng/8k0Cb3wZ5/sbf/Dc+xp9IIb9z1v6dF+Hvkht+HeZxzx32a1utx164mtr8N6acy5CQc6Xq8vpaLU4obqumlTK54v379+/evXv79u3Nzc2l2lCrrkK6A3V87G5QKJTqvNrFHbBWvXdS23x+ro+7a3a4vLqdJWfnso/UKfXYuJtGl3K54r/itPjw4cP79+9lt+iOO7OT7CO6/fI2byE7V8sbt5YvpVImk8vulnHqJ9jl5fVfhtR/bqm9vlEdHCgQcDkILJuaXu9Nms43Ouw13h9gbo6a7Kw4XV6sv3374dWrdzc3r6+vX79+/ePV1eXSRnrHKLu8i9o1ZjE0Iyhso6Y34Cq7GZMLgqVV+7V1h7UN0eisYHpZtLQu2dhyXlh13Nx2U524Vw07EwqLLKob26dEA9MWOzsusyuism5aZgOmtJNaN2TaMmreOWbRNWExtSicWxGubjourTl2jnFrB5nlfZSeSe7iisPoDG94lrO8KlpaEU4tmG5sSk8OIw/3Q44PIs6P48+O406Pos+OY04Ow9e2nIfnOd2TJqPzNuML/LYxVse4+fIK37Yhn1PZmzWS19wdM9znNzTol1UQtzAfOjIS0j/k09Dhl1zkb+eV3N4WGRqbEBybnluQGBAVx5OmOPonFJWHRCTFZFV5xuR78YMCBKH+4aW2kTWc4kF6xSjHrj5bI7NVmCuMrSaGV2ASWklRdUSvPFRoFdqvFBXdRImrJ0eU4wPy0YWdxrPLwolFQfeUReuIeU0/q26A3THObRo1rRtm905ZjS/ZLW5KRucFHeOWzWPm3bNWrZNmhQM070Z+1qDr4JrnxLpH74Lzy04JrSzpi6x232JqZR95bUf8+jL46NizY9K0tIcWWIJ3zcFKMtCiVJR3IT61jdYwatYxze1btuhftqgYYJQPGE+u87eOHKe2rRpHCdZFXvDiOrcWm+gBcngnxbuc6JmPi6mnVAyxBxcsGiY5TVPm05u205uCsVX+zpHzucxDJvc5l3senDjNrAkHF2xOzl2Pz1wPTlwOz1yPZB5KVcSry3iFLPT42Gttg982xsrrYEdXUzzyCcJUlGWCkUWcESsCxgiFWqai7ApxkhqSQzXBuhBr+hJhmoKwzEEx4uGMdASvHi/ppNnWUNgvkYxwFDUIiQkwfviyQDP7JSUNjspmMmtsOLWm7EIMKhxKS0VblqOsqijYCkd0tQcgiQ+NwxIyoYRMJDmODPGAaTrp63saAn2ABm4GmhJdkAccGI7TiKPcz2p4mBLyIhCiHwEBJyAh8UhQBAwaDmWk4W2LKTaFeGo8HOBq8FCg9VCg/chW+7lEX8cdBApBUHIpxqV4y1qitJ1iV4VnpKDIkUhMCJgeh+SVYBCJwm8T6z5L7fpNXM0zTz7SVRvsogdz1Ye66OqLdXUc9IEuAF1H7RcSHVAgGBeDNI6EizKwueNm1UvczAm2czPFvARnkotDR8MAXgAtiS7cDwb3hWk76AKc9aEehlBPAMzTEOUPxgWB8YEgQgCEGQHnxsNtkuGO+TjveoooD0sKBBP9QOxImHEohBQINo2ECRIR4nSkcy5amIY0DoU5pKOlOZiEBkrXNHt43iyzleqYhaUEQrQleiZxRrx0NDEcBgmGgKNgkGiYpg/wj1L9LwXan1u++L2V5lc8zc84zx6wnj5gPf3U7NkDG837Aq3f2et94mh4z1HnH0I8/kda52/cjf5nTMovMqb+58vG//dlw1+ldfwyJumfvOCfumv9fUrZ/8rf/N8JFb+21vpWCq3orPjBwVFuylEdHsouLj7Wbl9cXqouLv7ScfT+/XvF7b33M0NQ/ZdbX+zF5S3q4s5f+nMBxM/RPLlSqTo9O1cqVecymVJ58TO0W3Wr/qrL7xRK5enp+evXb/5DXE///Pm3TIu3b9+qlQbVxS2M984fdqmee2pcydltlbn84vaFpfqY4lZbx9TVg39RNaVSd3cob25kzS1Kff2bxCTlztBmNXuribLQRFkfNttZ5q/PcTeXPC9UEzevTt6+fffmzVvlxe7WftnwLLd30ryunzG7IrqQh04t2dcPsKr7mI3DJsNzVpOLgslF2/5p3t6hZP/AbWxe2D5pMbdqs7odJG1sepzbXjTqNrVsPbcuWt4S98zwaodMm0c5jUNm9UOmLePmU0vC3X3nlU372VWb2TX+2rbj3oHr9IpwZJ4/syra3vE4OPA+Ogo8OgySn0Xu7bmurFutrFsvr1ttbkuODv3PT8Llp7Hy05iTI/+jY5+VLdHoArdrwrRtzLSi17iki1rWQynponpUB2oXNru0dRXOFC/uxLxVuv+odDs9CNjc8jnadVyYd+7tC25tDyus9H+ZH5RdHJZTEhkenxSTEVXX5ucfG1vS5BmW5YvmJyL5CUSHRG6wX04f3bYp92l2Hz+Ln9SAqxpjFw0wM7qMw6uJLlkop0yUez4moYteNmVa1s/KbqE1j3Lapy2qh9l1Y6zaEdO+GcvZZX7flEV1v0lxFz25gZjRTm+atBxZEXROclvH2LVD9IQ2pk1jrGHhILG0xbahwqKxhd9YZ1xZ/2V6LT9X0jJqsnfgenMRcnMZ8uoiZHbdvrSPntxADikjeORhJelonyJ8xTjn8Nxp61g8vMGb3LIeWrcYWLKc3uKvHthvnogbJyj44nidklqvOmpAK8WvmexVTQxvJDfMclYP7OZ3beomuU1TFkPLVj2zli1jnJZxs7Elm8kV8eKWZHZdOLMmHFuxaRlntUywq4cYlaMm3cs203v254rAN9dxlxfhx4cuq+u2nePmeZ3GsbXkgDKiaz7WtwLnX0kUpqKYoVCTSJggBy2qwElqCY51RKcGiqAYZxxjRI9B0JPg3GqcbQfZoYnKy8FQw6A6UtTXMeXfFFU+KYx+lFv+KKvpRU6hTm4EKhRCiUPQs/Gwspe/SWn/h6T2f0ofe5RZopPlAoxD45MM4BEGOqEG4AQ4rQiLS0Fo+YO0Ao10QmGPk2z+MW/2d2mtz9xgj0VaT6R6Ws4AQ18wLApGSMSxirGCBrKo0ZgYjXgq1P3ORush//an7QWCJqLx6XhaNoGUhmGk4unxKHYa2jQXTYlDGacgccmmn6V3GnhRde00gFI9hAcQ7gEk+EMZEXDjCBg53IiegsXFIjWd9J6L9XAhcGEGxb2U5llBCmlluDexzIvxjCw0IQFu6AHUdjR44Q7QlgKh7iCIJwDoYoD2A9FiYdwclH01wbYcI8zDOhYQrF8i7FIQ0ky0RwlBWoDnxhsxw6HWyQjBS6RFLMz6JcK1BBtQScjqYMTXU22S4JRAiCgd7ZaHrRsxnVnjdUyy0lupDhkYcjDEyBvkWIl3baaQUlDwWCNQIFjHC/jYzfArofbn5hpfcF98ba31rUD7jzZan3GeP2A/vW/y5AHzyQNzjXsiwAOp4afOBv8Y4vtl3giyIEujYVs/rwgTy9H3x3zpRfzrmMy/is38xBv527ig/1W2/4v87d+6mn8mfhzQnPwuLVPFNT+dm7t4/Ua9Pvrpp5/+j1/07969U9zt6tUSt/qLWXFnZ1IXQHzULT6+OdQkvXOZTC6XKxSK6+vrs3PZ1eWVmhSiXryrdfJbZ9Sd6fTi4vK/lm7xl+f169fKW3i68k67VyrkamjJrY1MPQnvZsPFXzBoFeqn08e8xd1DTB1gUcqvry9CQy8pdNXS2EGvZLMCu9FImaggjTdSFwbYy2PmyxNma3Oc/b2Qc3n5uaxoccO7f8a4Y4LRNMJsH2eOzlusbIrPzvz2Dj1WtiRD81bd0+a909z6IZOMOn5Zs0/fNL9z2nx+07phypFR1WdanJ/VYtwyyuqft+qdte6Zs64dMq0fNu2b5g3O2IzOW3eMm8+vOowv8gfnLZa37Fa37UcWeUfHXrv70qNDz+Nj341d14NDr90D7+09z4NDH4Us+uTYd3WTt7phubkj3Nq1Ozr2PD8LlJ2FyM6CT08CtvddV7fsJ5e5g/PmPTOcgTnL1jFWcSetoA2f12rsUB1JLq1wbml/OV4XMlbj39/k39ng1FPXNJextOkxu+7WPRdUN+zUPGA7PCIYH7UfmxJWtDolFvuUtkuyG/gucT5uiX5M1yRpvJN/m6t+fg8vW+KbCw0qx0XXkl4200Irie65aNcctHMWyjkL5VmETeigtc1ZTm3xO+ctyiZZFWPsklFW2ZRp/bT56IrN2o5oe89xZUPUP21ZO8BObaHk9tH7lq2Wd6yaJrnU4rQvMyYgyeGERCkqwR2QFAlJ8CPHcm2TjdKaiLsHrm+uQq8vgpWKgONT99Vdx/ZpTtcMp3GUndpMiaomhpTjszqYM1vCjWPR/J5gbNOqf9V8dod/dO6iUHqMbfKzh6mw6rwnpQ1+NTSHHIxDHsazmvBy0LhukVM/z0npo2X10DqmLSZWBLPrwtl14cy6cHTZpn2KUzPErOinVw0ZVw0Zt0+aDi/yOqdM64ZZ+b2m9TOWE7vC+X3J0oGjSuEvOwtY27bvmuZU9TPja41DypkJnSYpvUzvYpwgGWEVb8RLgjuU4pzqCfxcjFU63iwZSQmDclIw5GAoPRZhWU6yazIWNpP4VRjmSzQo0vGruMJPE6u+DQp46CX5xtvt96Exz6P9daKlwCirP6Y0P3Ix1bfTfuhufS8i61eZs5/kN32anfhVdoxGqp1epCEoVh8YBwQkgV+EAzQCdX+bUfPLrPZvI0WaEtBDW63HDrovHPX03QA6Tvo6TvrgEAgyCkFJQtHiEWh/mLaz/jMn3Sdi3SdCHQMvGDIRD40zgoUaoSJQ9HQSLRLLikOTQqFgDzDE2xAUzL6X0YsIN6aHAVkJCHokghJsxIlH2KajrFOQZql4QjJC38tQQ6KnJdXDBiBM4wlO+SSnfIx1Kh4XgYAHg41CINAAMDoGAQ+BG3iB8aFYUoQRMgCI8AERQ6GWeRhpJ1nUSJQ0k726GH7dNGkRNqCM6JWPs0tBmkUbmcfCuQlwt1K8YyZGkAgXpiJ96gjR3dTuFZvueZvQShItBGKfgUpvpY8vWS9s2jSPmQRWEKxeoujhMFIQhJOCtC4n0HOx1EQEwBWgIdbVd9HXcdD91kbzc3ONP1hrfSfQ/pav/YWl5mdcjc95Lz6z1PjcRvv3roZfehtqBBp51WU0L8jXxhZnmvqHWpqH22vqBhqiu9LFDemP8qb+R0LDL5Lyf1G5+YuK079NH7wXwmFmWK2ODKpm568vL1+9fn11df3PXI/v379//fqtXH47ANQ3pDoyoE6Dq6F5dwUQahuV7JbnoVK9e/fu8vLqxx9/fPX69Q8/vHvz+s2bN29ev3796vXrV6/fXN/cvHr1WqFQKlTKj8jXfycA6l94/o3T4sOHD2/evr0VbVQX6nY85UdZQi7/mGU/l6nfFkqlSqVQfkxdKJW3duHL88sr5Q/vZG/eqH4u2lNdzs6d9fTvLHYs1JDk0xzVGv9wwfpg2fZs2/Vkx313SXi4IT49dDw6sjk9ER+deM6s8Qfn2cPz7IE5045J9vA8b3JFODRvPb1qu7PnNL5iM78h2Nq3i8wK5romvSxz6p6xGF7gOjSXoSoH68btagapVUOsmiHTrmmrpjFO07D58LxNaQ8jrYlU0kNrHGFNLdv1T1u1TnEWt+02dsUr2/bHx+7b++K1Hfu1Hcnhsdfqjnh82Xxunbe+LdzeE8vOQxWy0J19h/Uty81d/uau8ODQTSkPv1ImqhSJu0eeixtWS5vWu4euhyfeO4duQ/PcllGTmkFGRR+tohtb2knxrXPnVaRQKjJ5ldEOlaHE8gz3xlKflhJ+bZ1jXb1dVQmjsgxYWYmuqZA05qQMhE1tWLXOOITU+STUcBMr6YFZ3PhKU3x5NSE3LbocHVtLDC4l+BZgfQswvgUYn0KMXxHWrxDrW4T1L8YFleASG8lp7bTgKkJYLSmrn1E2Y1Y2Y1o+a1Y9x2mYMR9YsZ7bFqzsCqc2LUpGOYGttkkDfGlPql5d34ucTkKihBcPFKZAJekw12yIbwEiogKX0ULpnOIcHHtcXQRfXwQrFf47h84ru6LjM2e5wvXwxHFk2apzjtM5b94wwWmc4tSOsxunzEoGmfl99OZZ9uaxeOfEqW7ONHmIaVjXqFVT5VeGcc3BOGehJZnowApCRB0ptIEY20Eum2Qt7dsfnDoenEm3TyTzW3Yz68LRZevhRavBBV7/vOXostXmgWT9ULx9JDk8dsrtoCe3mDQtWDcscobWrTf3nU7OfeXygI1t4dKGYGheHFnBdMslOmdjvPOwIWXEyBqqUwaBHWfEz0VbpiO5GUhmPJzgD0Z7GuK8wRR/JC0aSU1Cs0vwVs1E+zaysMzI8iWUFgQyctYASF4AxM8NRBpfB0XcS6zWcCX9ITZPO9RO1/4JwgkKEht+5y36Ijr6i5js+wltn2QOfpJb+VVC2NN46bN0T+0kG2AU8deZ7V/H2b8I0dF0BD2R6Gt6G75wMdBx1Df0MQR4Aw3cDWGBYGwoxLIUw0rD4oPR0CCkfhTMIBSi7wfRCwKDouHAUCgyDomKR8KDYKYJSHYSghpjRI6G6yaEPYlMQfghGZFQbirSKg1lm4F2KSL4VBOlJXhKMgqfgoRFQB4JtDUletQwJCsW7piLi2ghiXKQuACQcQQM6ALQcwcQ09HEBJxRMMwkEyeuJksrSdxMJDUSxq/A2jbgrcsJLi0053aiYwU+oIIYWkPyLSY4Z6FtEpHWiUjrJLhDBkqUhhClIgXJCEEy0rUEl9bLyOxiSrPR9FCIMBWZ303vnzNf3REtbdvVDDOj6kjO5XirbDQtEkaOh+MTEAh/kL5YF+JuQIiEIn2AjwXaX3A1vrHR0vYx1AsBP/M0/MpB9yux3teO+l856n/pAfijLzi6Jvn12+9/2lh9ZcV7ZaD3hkh4zWB+LxL/EBLxaniof+vYc/DcdkRm3Hf8q/qT/1F5/lfZU19FOecMl3348OFfuO95//7Hd+/eqRsszs9lMrlCrlDI5Er1P9UxZDUh6erqSqFUXl1dv3///ubm5l+yUHr//v3FxaVSqZIpFHKF4j/hVaE+//Zp8eHPf1Z7XtUpPDU9UZ23UDdJXVzeYcxlt+nEu2iJ2hklv7y6kilVV52dVy7OZ05S5dKSemAoFErZ9Wvlm7en24VHS9bKI4n8SHK+IzrZsj/YFJ/sux7vOJ8cusnlfudn3iennnJF8Oa+8/KW7fqudGyZ2z/PWd0Vbx86L2zaT60J5tYFi1vC7DqXvMrIqLTooJcB2VVe7ePspE6xeW1b3XzwyQm/bYqb00lLa6WU97MmV+y295z3Dl3Gl2zHFoUrW5L+WV7jsFnjMLt5wnRuy3Zkyap31mJsyXrvSHp44nJ47H586rl/7Lq+67CyLTw+8dw7EG/uCE5PPVWKgL0D+7Vt7vqOxcaO9f6h9PjY4/jEe//IcWWLt7RptbZrt33ovHPoPLPOm1y1nFixXNiU9M9Z1QwxGoZI3ePkwSlK7ySxbZRQ30dIbeX617mFt4ckdbr6VEutS/1JRaHk4hhWUQmxpAtc242v69QtHvumoJ1Yks8szwIUtWHKm5K6+GXD1PJR9stmSng5IaaakFRHSmshZ7VR8rooyQ3EtCZyzSCra8aivJcVVIyXpCLdcjFh9aToDmpcFz150Dihh5ozzsyb5OVOiLx7Y3C1jZDyLkB5r35Ok2FaHDeN55IBD68iZLbRqvpZRd30qgGT+Q27lR2H0SWrc5mPUumvkPuen3tv7rtMrws2D0Uqlfv3r7ynNgQ9yxYLh8L5A9vBNcusLmpsAzGxmZw/wKibNmtZsKxb5GQOke1KLEGl3ejcaNdMUHg1ObqWFFqOCyrBumah3HMxAWX4iFpiYiMltZmS00lLb6UkNxJL+hlNE2aNo+zuWbPpNauNA9HUNr9/zXJyx2brxGFwgf+ykZbcxqyd5wyv2wwvW28euB2feu/sSLe27FZ3nAq6mZFVhNAycnwNu6jPPKeb65KLY4RCqS+t2zMAACAASURBVAFgVrSRqJYgbiBa52KNI6EYLyDBF0oKhaIDQYR4I/NqIreByG8liVuJ4nosL49Ai0HBvAzB0hcaLuTP4hteeLG/iop9npKFCUHRQ4lwTyhI+hzl/ATupPNUhPrGT/JlQvLvklr/pmD1f+fO38/p/yq76l52759irZ766X1np/3UQU/TSV9DogsLMqJlEmD+YF1HPagfCBsBtanCWdcQCfFoAzeIrjcEEAPTDYU+lepDwrBGcThwBBwYCDMKgVsVEgRVeGElhpTn+ceU+sdubKirjkUqSpiL8awgBLeQIzsZAXXG3GQMxB8E9oOAvCDP7HVAnoa0WCN+Jjq+0yy6lcVPRZjFGpnHwY3DECA3INAHBPGBGngAkJFgpxbjsFGWcweJk4fml5OEdVR+EZmfQ7VIR1uloJ1zcVE11NRmanAp3isfK81AidNRknSUJAPpWYD1KsJ55OHcc7FBVYSoZpJbAYYRCRWmIoq6qYOznK19R5nCZ2lHWNRj7FlHdGslczPR2EAw2M0A5KSP8DAgBAKRvoYAF30NB71v+Vrf2Ghp+RkCoiDP3QHf+ID/4An8ykHvS3vdz+w0dQLxeyf7N6/eKre2lZVVitLSq/QMeUTEha3tBQp1lZv7+u2b76+uZGfyE9lV3tLZXzee/KJW9ZvELsvQ4Jjo2NLSsp2dnX/hHfnDDz98//33l5dXl1dXqovL6+sbuUL5/fffX1xe/vD9D+/ev3/79u1PP/30/fff/2tFhx9++EHtTX337t1/gmKhPv+OafHhww8//HB2LlOp0VpqJrtcrlSqzs5ufbEfOboyuUylUikVSsWdgUqhUCpubm56eq5QKNWjR5e2wqudPeX1K9XltUJ1pVBd761Pj1fyRkvII0WkySrq9jBnd4yz0Geys2h7sut+duxzcuJ5LvOXy3xPz9yPTzxk5wFKRdjBkdv6Ln92jb+0Jd49cp3dsG2eMK3vdo3OiCLaJwcmh7eP2g8v8lvGTCSNaWYNjVt7/J1jcdsUN7eTnttJz+mgt01Z9i9Yjy4JlrckRyceF0p/ucz78MSjf9a6rJc+sWYzu2kzvmrVNcMZXOTtHjpdXQRcKP1PT90Pj5xkMr+bq5iri4jDY6eVDe7urlB27rG7L1xZMFucMlld5Wzs8DZvf1bbe/y1bcuVbd7qlvX6js3BifPRmcfhiefKtmh4iT29ZrF76LC5azO7xh1cMBtesJhathxbNB2cY/RMMeqHKWXd+LIOdF4zNqaW4VNla1XqalfqKCmXcMvCrEuTROWRtuXBQTXc7FZyWisttZma1kIp7WWOLQlWdySja7yhFe7CjnByVTi2YrO0ZytTuO0fOxX3MkPKcEkt1PguekgbzbeBEdgpcuqIJdbW/rG0D1TchMirNc4INEsXsjMlroXmMeWomErUyyZSwyh7ZUu0vms/vy6YWhWs7YlHl63mN+zVc+L4xGP3wHF4gdc8we6aZY8uWQ2v2PSsWdYtcFqWuX0bVr0rFuntlNR2Ssscd3jTqnWZG95JDekixvbSQAXZ3+V1O2Sa+RYiExvJ2R3UnE5KWgs5rpYYWU1IqCOltVKTmshZ7bSKQZOSPmZOJzWni1rUQ28Z4/TPmfcvctrnzCpGmWWjJmXjzMFVi71jcdeMRXAFJb6bWrfErZ3kNkxbrOyLZTK/kxPfkQVe3yxnfNGicZRd0sdqmLJunLMJrSXzEowYYVDjUCgrBuZUS/Ppprm3kiRVBIsMJC0ShvUDgd0B2CgYLQfFqcVzG/G2bSRRPdM0jYAOgaD8DWGeRt9FJj1Irr33svlJTBzKH4oPMUL5gwjBEHYCEu0L0hRqPOU/1XbTeRjo8f/k7f82Kf+L6ID/L3fjt+lNTyNpz7wMnjnqQ3whRr4QfAzGpIrEqiNB/MEQL5CBiwHUC0yKQphk42j5WEw8VscD/MIJoOMO1vMwgkQStP2NdD0g4HAjTCqaW47jFSO5hdyvi/ofhCQBpHrUYKhDnrFTIdWzFO9RgvUspYizCKbRcJw/GOQC0BYbaDvqG3oYokMgvDRkSh83pNHUNgPFS4bbpiE9y4jCNCwhAAT1NNSV6iHCIJbVJNpLFKsAI2wic7OoJhlYYiicGoI1jyfy0pGSHFxpP3tohZfTQYuuIoaXk4NKiEGlhOByQlw9Ka6BGF5N9C/BB1Xi0/rpqT0MYSpSkoHsmjY/OnY/OfNcP5COb1gnNVPNkxEm6Qh6KgLiZgBxNsD5GNKDwSZRMKwPEOxniEmCa7sCvuVrfyfUfmSv8ye+9ld8nd/baH1hofGVlebXdppof9q5QnZ1cX15dS27fnX54YP8+ub69RvZ/sHrrS3F9s7V9fXV1dWlSvXjmxuV6oI8cnUvbxYrCqAZm+HwRGNjpkjk0NnZ+a+6Kn/88cc///nP79//qH4H/PTTT/+ei1d93r9//+OPP3348OG/x7T48OHD27dvz8/lsrvu1VsOuZpBe8tlvK1fVcszP/vDVBeXBwcXbJYCh9vv6VEd7J8e7MpOjs9PjpXHezujTT1JZk3BoIYAcL0/aCADs9rGnKunjVVSphroC13sjRmL3Q1bucL/UhWpkAdeqiIU8rDDY8+9Q+eVLeu5NV7XFKdm2KR+lFXR4ZKcG+MbmWwuTc2s9BlespxaNSsbcTSu7Inui+5esJjdEq3uOHTNWC5sSRpGOUU9zMohVuOYWceURduk+cCCzdGpx+VFwOGJR9s4t3bIpHvWdOPQ7lzmubglHluxVip9lArfoxOX/SOpShHy/U3SzVX0yZnb6jJ3cYJ9sCeRnXgujZjN9tKXxpmbm5Yb27y1dfPNTavNNcHKvNnaivnaOndjy3L3wO7wxGVh03p6zXx6zWx5y/LszPnoWLyzJ1rfsd87lG7sOoyvcocWzabWbNb2pEs70pl1h+4Zy5IeYmU/vrwLXdiOzm5Gp9Vh05vIJd3Umn5K0wiza4rXPm7ROs6dXrPb3Hdc2nKYXrMbWOKNrfO2jxzPZT5XF/5HZy7Lu8LpTX7rNKesn5nWSgmqIIkyMVbZvMcFXQ8Lhkwzg8zSLK3SOaIMhmcOKrDAKKoM3jLGap0wz2qnVg4yV7ZEG7uixU3brT3x3Iagc8q0bYK9uu1wdOK2f+Qil/vt7DvOb9iMLVv2zJlWTLAKx9nF0+yCCVbJDLty3qx81rRoiFkxYlI6zaqYZxdPmwQ2k1wrsOySgKcFw5Z5LsGlqNRmUmEPrWHUpGGUVdJLL+iiZrXT2yYsaoZZmZ2UpkmzxV3h7LZgbJ03ssxb3nE4O3dXKNw3DkX9q7yWeYvqabOSCWbJsEnTBKdz0SK9lxXXR00bZxRPsrKHGN0rlodnnheqqN0D15kV8+09+8VNQUEPNb6RmthKT2g3dsxEcWKMGGFQWhCEm4xwKMa51zPdWijO7VRRE4lfhCWFQqCeAJA7AB0JYRajmfkY83I8twrHKkAz0lGUGDgiEAmKsNQK8YIEmDFj8Lw0Nj0WQ4+BCbKx5kkIiDvgkY3WdwLNx1LgNxLsQ1fo4yDg1xGSb8ItDCIwMF+Cjg+YmIYipCBxKShGOZ5aiqWmEokJCHIKwjgbbVZEIifjEGEwXCIaFArT9gJpSgEajgYv/CCPnQE63iBIGBKRBEcmkXDJRHC07WcpnbrBEnYYTJhLFGRhXQvwIdUkv2K8VwHeJQ/rXYJ3yMARg8GaEj1tqR7UG0iKhAnS0V7FeIdMjCgdw0+B+1SRYnqowU1EuzSkaTRM39VA3w0A9AZgwpHMbKJ5KY6eiCJHwsxT8bxsknUe1qEQG93CaF/gdy9YZHdQ0lrIaS2UlCZKYTe9ddJ0YM6sa4pV0kOPriFG1hDjWygJbUzbFJRLNnp0ia9UeB0ei0dXbPOGmDFtLOtMDC0GAfUAUvyxxkFI00iYKAXpnmdsm8VABAEB7kCcDxHoAvvOVvOxSB/uT9b1Rn4n0v+M8+wz0+efmj3RcYaOL01cXV6rN+Fyufzq+uZcrlDevDq/urq4fnUuk6nB2BcXF5f7Bw1tE+Ze0UwajWnMZDJZxsZMAoFka2t3cHDwH3IF/zc6/95p8dNPf76+vlFz3j9yE89l57eVIOr61Tvk1s+wRplc+e69LD1D9fjRWVnZcHF0d6TVRJJlb7zdYp6rosjsJAO/GQ9v8jBs9wH1RMAGcnBLnWbLvdzNcZvjVQflkdPlmdfri6jX19E3l9GvrxJeXyecnHpt7Tnt7IuXNnlz61YjS+atU8Y1AxYlDX6hCcl5FVHbey6ji7bLG9Yr66KgzlxOXWPjBLt6lDO2Yju4wJtasz0999o9cmub4jaMma3uSpUK3+NTj4Ut8eyGw9a+y9m519C8Tf0wq2eGu7Jjd6EM3DvymFjln517KpXeVxd+r6+jv795+cOrlzeXUQpFwNVFtOw06ODIWanwvpD5yw49ZUeeshPPvW3R+iJ3fd5iccRsacR0edx0bpCxMGKyumi2uWO1uc1b27ZY3bbY2ORubfF29my29/n7R6Kdfdv1HauFTcvZDYuZDd7shtX4itXokvXYkvXIEm9yzWp4idM6wawdMa4YoHfPmg4smrVNs/oWLYc2rDcOJetHkqlNQc0wq3aE1bNo0TxlVtxrXNLLrB81W9sTr+07jK5a1Y6btM+ZDa/wcjqN/UuJYWUI+zKn3+fuErOjfbIhYaXo+BpcSiMxtZma2EDJaKPMbdp2znBL+oyHF212Dpw29hw29xxXdxyHFnhd05zZdYeTUz+VMkCh8LtQBR+fum8ditb27aY2rHNGWDHt9Nh2amqfcdYwM3fcJGvUpHrefGDDumiClTZEj2mnOOcjLdKZD3OGzIviM5rw1UPMjmnz6XW7w1OPwxOPiRV+zwynY8q8bpjVMm3Wt2LZNMupmzarHmXP7fIPzxz3TqUbx+LNE4f1I4fRbZuuNavGRfO6BdPWZfPMTmZUIyV1lJE+xUwdZ6SMMtLHmVUL5v0bVlvHrlcXYUcnXqdnPip50OiidV4XPbSS6JqHdcvHOmZhrRKQpjEwbryRMBvjXMG0zsdal2Ad20nOvRRpJ9m6DI8Nh0A8ASAPAMQXSE6BswpRpiVo82ICLhQBdNMzcNLWFuvqS/WpCVh2Ls6sACuqobjUUd1q8YwYGEAKeCbUfSTQfOKo/SQQ9Dgc8iQY/DQMqhmNeO4B1PIEoWIx8AQ4OBqKj8fDguG4WAytEE8rxLMrcaxKHKUEi0qAg70gYH8wJAQODcLpeRs98wa+8ICAIhB6YYZakVbfplZ9k978ZWrL5wl1qDALtxKGIAfrUoKLbKLH1TMz25kxdcTQKqJnEc7mJZIUDAG4AeB+EHQQxDgW7pBLSuyghlaToutZcS0mrvkYuwykIBVuk2zEjYNDPAwNXAz0nfQBzgYQTyAjD2VSgKFGo01SsaIyCr8Izc/GBlWYhlcw0psplX3U6n567SC9Z8p0fM5sbt5sddVieZ3XPWNW1s/omLN42UyXZqLtU9E+BeSeWYuVHUHvDDurjeKUjeInIdiRMKI/AuMNpgaBzaIQDplY9wq8axFekIGlhMH1pHp6UgN9N0NNb/BTJ0NdL8Qjd+C3Iv0/Wmr/3vLFA7Mnz50MR1emlNevVJeXalfr6dm5QqU6uwt+3RbYqVTKi8ubjIxVIJDNYBozWcy7H53OYLHYTU1N/yFX8H+j8++dFh/u9lF3zqgLheJj8vBSJrutolUbAm7R7WrS1tvvL2Jirlhs1cLsRBi5W/SsxxvQ4KLX5KI7Fg5eS0NvvcS2eIEmohE7xYTZMtLuNF915nqt8Hhz6f/2OuRC4XVzGf/9q4xLZbhc7n95EX55EXJxEayUh5yceW4fSgemHGp77HMaHZPLXFIKw0bnnA+PpbJT18H1uPDBFuOaqfj+yNEVTucMt2rQpHaY3TltMTBvtbwtmd+2W9wRXSj9ri4CLlX+x2eeG3vOB0dum/uSlR27oQXLiWWbrilOz4xl/6xV67jZ7IZAqXRXKT2PTj2Vqoiri8hXV9Fvb+Levk5/8yrn1XWKSuV1cxn25ir++5uEH26S31zGXSlDLpX+F0qf68uA013HmU7aeBN1toe2vmh+cizd3RKurXJWF9lri5zDfdHBoWhnX3B47LB/ZLu5zdvc4e0dincPpbMb/Ok1/t6R2/6xx86hy/KuaHLNqn2aPbRmtX/qcipzHVqx6l8xH9m23DwWD63a1E+yW6e5S/vi+T37/mXLzhmLpjHzwj5G/Th7acfu4MRxdte2c4kzu8MvHjbNH2I0zbHFLRlP86dFZc7Jjdi8Pmb3gvXMtt3SnkPbNLdikNE2bVYzwhxatDo8dpPJ/JUKn409yeCi5ey68OjU9/Q84Pw8+PIi9FzmfyYLOJf5ru071P3/7L1VcCN4lub7ePftxt7YvUM93T0904WZVZlVCXam2WJmZlky2zIzM4PMzEwyyGzLLJMk25LZMoPQku10dk11V+5DZtXMva9bOxEd0ScUCr0r4nzxP+d832+VUSkjVsxR0gexaf3Y3FF80TSxeJqYJSXmjZIKRomJneiQOnhgNTSuEerRFPg/65ZTet3XdgTXN5EWc9yDJcF6G3NvibXcxpxeB1zrA1Vaz/l9/swBv1PBqJVT+5TMiS3uwq77itZz4VA4puENbnD7lWypmt2rYrau0ZqWqPUL1Ox+XGwHpnCWWLJMLpGTK9YoNWvUVgVrdEd4fB19Z8nW6xNvbuKN+oSjU3+pnJHUhoptQ5dOUBPasb5VMFE1zL8F6duKpeQDsGmutHIIswnKboVxO+H8LgS5HASItHcKs3eNtockO0KSnODpQMdIO8dwO0CUk0uEvWuEnVOoHSLRGZ3sTC0Cu7cggnsx3nVQdiEMGQ944WPz1Ov1t2GO3yS7fpvh+m02wDEH/SzY7lnIG2ghAlGPgDZAwXUQUCUYWQNH5MPAeQBMMwzTCAUXAV0SXeyj7G1C3rwKfGMb4uQQAnoqevss0M4+xvHrXJ//t2z2s6zKz5PSf5tZ9TTRHZrqQs2HMnNc+YWA8Hpkdg++ehzfPktunCYltaPY+UBimis2HcAoR2OygAwxPHKQmDyCy+qllEl9xCOc6BZERDM0pAHuUQrBpQMdI+1QyS74VAAy0QmT6Pwx0wmW5EwsgrCK4IwisHcdLqYJWyolrqnddw/c1Ltc9Q53Y425PExY6EZrNe57R+6ru/yFLX7dOEU8gCsawMY3o7J7MCtqpkJFV6n5g0v0hGaYRxGQnOoMi3agpgP8yhEh1RjxOKVmmR03gPdvQlIKoM6RDnZhbwExrnaZ4OdxTl/6vv43wYvXvi52YdBnwY5feL8CxqMPdrYeDo70V9e/pGX/h+P652tXg8FoMJsfVlZ3k5PxOPx/VgsSiUKl0ltaWv/3m+dfV/0KavHhw4fHx8ef6VGGT+G9/ylk8JPr4tby0a3+ix3PurtnVm0eTbSr08DKmDc7OcDlVOe5RKepFOeVYohCDFvKBM1muB51Ym5k1L1R4vY8Tavm604DzDex11eiiwt/gz7eeptxo4u4uom4t+RZbjMe73OuL4vOTvJbe3PDM3ITSxPyGyN7ZKLJdeH+vr9UXQ7s1GC6h+sWU/dOvVb2PCeVnEE5a1LBX9xyX1R7KPZ8zq/Dzq7Cj85CTy/DFLveo2vssTX2oJw+sspQ7Qu3DoWr227TCtbkOnNVI5xY4/UtUE8uAg/OfTeP3E+vgne0or3j4LPLyBtdwoM17501x3ob92BJf7TmGg3JR2cRl9fxt6bUu9uke2vqvTX1Vh9xvu+5ty442nA/3OSf7Hkfavw1a7TNJZJqnrijZO5ssPY03BOt8Orc+2Cbu62hXV2FmI0JZxcBi1ussVWaTMmZXKfLNphre27SFcqYin16E3KuC17Rui8ducmP+EsHgl45Y27LQ2eMu7emX9xEj6yz5zeF8n3PNjl1cpN7cOmrvfZbP/GsmaP0KplpfSixFJYuy0B0yKK7vHO6IeXjxGwJpn2OMbTKla5yOuYoHfPkoWWmXCO81oXfmmN1+piT86CL69BbU8ytOcF6m2EwpBgMKdbbjBtdnOrAZ3FLuKwRdK4wi6dIZTPk8jlS/hihZIaYLcVFtyDDGxDBVbCoOnhiMzKuCZHTiy4dQou6Y/+hca5khrJ56nuljzi+Ctw+81Weeq0eeSzvC1e1HsuHws5lRtUUqWae0rLOqJNTK2XU+jlWyTihfoZSPU2umafUL9DqZijVU6SsPmzOACZ7AJ3UjkxsR/qUQoLqEDlThIp1Sv4sMW0UnzFIKhqn9iv4V4aYW1Pa4Wno/kmITp94eRk2tkovGMBUzVALR4gB5WhqJohcCOA3Q/nNUGY5FJXkAoywQ6Y4kYtARDEAk+VEygYRMsCYbBeiGAiOc3SNtncKt0MlQmi5KGyaKzLeEZHkRMiCkLPAqHhHRIwrrxga0oEI6YT7N8EwKc7feLx86vfmeZLrswzXZxmuLyNcbCOcASkwdBUW2gCB1ENdq8AuVRBQCdw1B4hqgOFaEIhyuH2so2uaE7IC5JILeB3j/CYG8H2My1ci2+9ETl+mhfxD9fKTgmJwHMA53OG16KVNpO2bcDtovKOgBBLbhs6SoNvnGcvb7ltab6mCkdOP4eSDyBlAUiYAkuzsGmdPygP5NeFC23GpXbTcXnZqHya8BhlQgImtoIVVUkjZMGCcAy0fKmpFRUuxntVQj3IwvxiMinOBRTuSc4D0ImBoJzV/lClVcI2GaJM+8vIy8Ezrd6TkacZJKz34rXWeat9rZVsoXRaUSqkVw/g2GalCSmqbIa6uUTYXmbrzsKubsLEVdlIbwqcMQkoH0zPBiS24nkWOQuuhOvaomKKIqrD4PAgqFwRJdbYPd34V4vgszulplP03cfYv0kBPIp1fBwC+8Xlb2l95V1dn9vI2nZ0Zf2YufIz/+8Tjub39OFE3m8239w/7p2fuHl54PPEXtSAQSHQ6c3Fx8Vdpnn9F9SuoxU8//fTjjz9aLJafIXqfZk1Wy53eoP+FWGv6OVTL9DMz9vbhnf7u3UlzgDbDfjHWYSXV2VADf+glG7qIijKYsgSyWQjeFIPUdfC9IdLJJHlrhKAYJ6jnSUdbDN1VuNGQcHMTajLEW8ypN7pIoyH53Z3YqCtcWs5XbWTI19Jiswvy61IV215SZQhvoI82KqP2LgdIKodX6Gs7LJMpdmXPR7JEn1jjTCo42rNAozH66DxYfeR7fROzdRA4t8Gf2+QPrzBH1xizG7y5DbfBZfqSWqA9Dz65DD06Czw6C9w88J5Y4w4tM+U7fJ0h5EoXpD333T/2Pjz1P78MubckvLtLfmdNvr9NfLxLubwOV+55nFzEWMxZj3d57++L398VPliz3j3kvHvIfrjLNN4kXJ2E35yHXZ0EXmhFJ/veR9vuWo27dtfjcJuv3RdcnoacHPpdXwTodMGX16KDswC5RjCySp3fYqu1XofnfpsHnpJF2vKh+/qJp1wrWDoSLGsF83tuvUu0zRP/S12U3hSvvQ6VqfktMkrlFLFxCVsxhW9bYvYrmN3r7PJ5et8GsVJG5faW2LYu+PRl1ozDm+ZoPUvMnkVm1wKjd4k5tMJum6PWTGCV+94mY9TVTbjJHHNyGbx/LDIZoi2mOIs54c6SfGdJNhoSLOb0e2uaWusvXWFIFum1U+SkTnRMKzJvBF85TymfIedIcGkd6LQOTH4/rnGGMrTObJunVI3jqkYRfu2hf2xbqlxldG7QJWp29yarScksl1NLF8nNa7SxXb5UzalbIOeP4PKk2PwRfOUcuXaBId12b5TTSkaJ5RPkiilSwwK1c4VZMUXO6scldyAzelHZfYS4ZkRyGzKiHh1Ug8meJubMEpJHsNFtyNx+YrEUN6zgXBoibs2pe8eBmwe+VzeJBn3cpMItpRMTUAUPqEMHtqI8WqD+I6jAUbxHKxqT7gyOtsfmANza0NQSEDTanpjpyioBU3JB4BhHWKIjvRyCSgFCowDIeGdEvAM0yp5SACTnAQhpQH4ZglcOpWS7CkrhUZ2E0B40MRfwJsDuK8HLJyLbp8Fvvwl5axPnCCqEY2uJuGYstB4CroM6V0Le5AHe5ANcqsAuhUBQLsQ1FwkQQ1H1cGAVxKkMapMJfhHr8m2S6/exNk8zw/++fP7zlFRArANWDEeJYaAkF2C0PTHTxa8ZHtqKiu/E5o0SxzaEp1dBV7rwURU7qglJzwZQs1wpma6QOEenSHtQgiOtGBLdi80dJudLyOFiItubyODR2G50vjeDEkx2DHfAZrjyqkEB7XCfamhUKyKsAU5MdQWE20HjHXCZrtxyaFgbumyKPLwhWD/0M+jjjJcxNwd+F2qeaoCwOc28OA9f3xb0LbC75plDS7SFDUa/nDK0RFuepKnmWMo9r609/7Utj5weTGgtmpgGxCQ5RDegh9fce+TsxiVm3SItqY/ELIWTK2DYPLBNsNOX7jZfetp86W/zbarLV+mA30fYfRbkAEmmKTdWrSy2kcc1ms3m/7jeNP5CpvtlqP7RUGwwGiWSASKRgscTqVQ6gUBCIFBJSckPDw//+83zr6t+nbfFTz/99P79e5PJrNMbjCbjLxEgHwM/LLc//xnGT9jxT+w88+2t9WGjSqhMeTMSaT8cab+a5XraSrQMUHUS4n4b+kqCNQ5iT3qwqh6Coh+/OUFWTZKVk4SjTdblmb/ZnGI2JV9fBRn1MXp99Nml6OEueUtd2CnJX13P2tvLWlrJ3N6LOD4RZS3k/65JTe+pyBiJHF1hDK9QB5dZi2oP+bbn2q7n5r733CZvcctNex6yeyxS7vnsnQTvaIPkGvddrd/esUh54Ll54LV/EqDc91za5m8dee+e+l5ehx+cBu6fiLYOvZe3PVb33K90QUdXviZTqMUcbrmNPbsMWdpyX1Z7Hp0FG4xRRlOUyRhlMcc9gnNeUgAAIABJREFUWDLeWTPeWTMfrFkP1ox7a9rjvfjxXvx4X/j+XfHjg/jxofDdff67+6x399kPd3kP1jzrbYZZn2DSJz5YCx8s4ntL5r0lwWqOvbOkXFyHT6lY8h23K32wwRhuMIat7HnI9txGNNzpPd7ikUC6wZ3bdVvccxtRsabUvNk999l93vg2t0dBr5LRwgeSovpSxLL4qjmfyjlq6SwjZKzQtlf2sm4eU5WY2IoWjxKGtnhKrffBpUhz7rtw4N63xmqbp0yoeAdngas77sp9r5PrILXWd/vYX3sZvHcesHchUh/5qnZ99PqoO0uixZyg2vedUHBqJyhZ3ZiMLnThIC57CJ8txYunSG0r9AEVe1DFHthiD2/z1k/dt068Ng+9FtW8vGEOtKWBLq0rXaSI50n5c6S8WVJcPzaqB50ygCucIFXMk8UThPwxXI4Ul9yNblmjd6iY1bPk8ilyk5xeMUnOG8CVThIbFmniUULlLLlSRi4bJTUvMEtHKfn9hOppVkoPOaYHk79AzpuhZEwSJSq3MQWnYZrcvkhTaQNMpqTtowCZUnijSzGZUqeUnsmtOK9yqFsllC4GurVAuU0Iz26MoAmOSnZCJjmRCoGkfAA5B8iuBDOKgLhkF2ScCzrVmV4GxaaBSXmunFIEMQOEiHHApTizysDsIoRPPTaoD+nRAPWpQSb1kd3qUY45QKdMyDf+Nl8JX34jsn0Z7wiuQDhXQ1+Xgx2qQKBaCKAW4lQJsc1w/j7Mzi4dYJvl+jYdYJsPsS+HAWuhdnlA21ygTR7om2iHb6PePs8g/F2p5B+SU7/0ePU6/C1KjCJUoCCZLtwKSOIoLqqP6FEOjWlDVU6zikboTbOs1UP/AQU7poFGzway8wC8fCA1GwCKd4CnOHvUkEO7cFmD6LQ6LJ1NIeHpZBKNRKSRCTQikYIRoQi5QFIuyK0EHVGPTOtAprajAiqgmERnQJg9OtnZuwEe1YtOlmLr5cRJjfDWnG61ZNyaUs80PjNVkJV21MG2m3qfs65hyjcZym2WRs1c1bBWNzjKaeH6HKt7liiW4HO68ZH1CM8iKCXdmZLuHFYDLxsix7UifVqQqROMlDEOvRyOzoDAUiGusa4v/B2/DXD8PPjt51GOf0xw+V24/d8H2zArAk8WZx/gCHNzs/HuXmcwfMzm+3iM8zGB49Zi+eis/kiJNt9arq91UumwSBSAxRK8vX3q6+svLy9/lc7511W/jlp8+PDhL3/5y/39g05v+GjS/tl78im03Ggyf/SkfEJEGU2f8nhNltOx4s0CkCLLeS3LZSrBYSEPslQKmykCzxSDlU3Io3Hy9Ybb9a7HxY7H9b6n7sjvet9Df+ptMkQa9BGXV/5n557aU+89rc/WvsfuYejJSULfcG50VtnEXIrenOw2MfWyW/6PzZte4/36U96cirKx7zWl5LfOkMfWuDvagL0T0cyG24SCK1NxZza4c5u8HW3gtS728jrm6iZmddtzSsVZUAuOL0K0F8Gbh57ybe621k954H5wErC4yZOrufObnO1jv9FVds8cZW1XeH4dcHkTuHnoPbDEaJwk1o4RWqYog0usObWb5sTn9DrwRh9+a4q1muMt5hiTKcZijruzJN1bku8syfeW5HtLyr017cGa/c6a93gvfv9Q+v6h9PG++P1D8fuHknf3BY/3eVZLmsUcazFHm0zR2vOg3iXypIqzd+G3d+E7vyeY3RcsHAraVmi1C6QeFaN6jjap4Y/v8gaVrOFNdusabWCL1amgtSnJyYOEPzQsOjfPIttH4e3SZx3jT9pkNrUyYFWubzMvvA4U0Q6P7kRnDeJLRsmlIxTxMLFoglQyQWhfoi4eeCi1Xku7bssH7osHwolt/sy2YGSd3Sdn9sqZnbNUyRxjap0nU3En1jhtM+SqUXzFMLZ+glA5is/pQ2f347OG8GIZvn6N0aVkNy7SqxeoPRvsyR3+qtbjShesOfVtWSD4tfv9W/02vikjqMYloAbuXwXzqYIG1iBLRxkJ7cioVmSWFF8wRqiap+ZJCcldmNQudHI7KqUDXTRGbJUzuldYFVPkfClOLMVXyshdayyJit24QGleoHUucytljNg2VEAN3L8GFlCLiB3AVK/S14+9JhTc9G5M4yJddSq6uomeWOePrfEurhOMxqSRVX5UHYSa7oJOdsZnuOKzXKjFQK8mrFsVEpfugoh3gsY4ELOAvAoYqwREzwXSs0C4FGdUihMi3oWeA6XlgHkVcFYRiJDsTM0GeFTjferxYYPoiHFsqBQbPUJmtaEc8gC2WYDXGa42cS42aS62OQC7fNDbYtizIvCLYqhDBdShGGyTCvg+zeW7RCebeMCbTFc7MeRNMdi2GOxYAXEphr0tBNsVQWwTgd8F2f02r+Ifczs/93f90vP563B7+wiXN+H2dlH2sBRnYi6AXQBOGMAVzFIzRyjZI4SaBWr3Brd+iZveR41pZEXUowKroexCEDjREZroyKtABjYiM3owEWkkAu4/hvgUCo1CpFOFJLdalG8PJqwNVzKEn1bQZ1XM2lGCfwUUHe+MSnTxaYRHdqOyRnC9Sob8yONCF2u9TTeak0+2A+TNKHkrQrPJUG+x1ArG3gF3c4Um70dvzlL1l5Gm6/TDfR/ZCqV2BJfTTUxqR4U0wrj5AEa2S2oHunmKlNKG4IiBgmZ04DDVewhLqYDYxjk5JbraBtl/7vvmjxEOf4x3/kOs0+8jHf4x9A292O9A0vMAhRmHpAaL1Wj6GCVr/US+0xtMJtMv0bCf4iqMpttb648//tjW3u7qCpycnPrxxx9/rbb511W/mlr89NNPf/7znx8fHy0/p5pcX98YTaaPgvEpmfyjpftnxJ7RYrW8+5PuWG0Y5pp6kI/TlLsJsnmGdi4laDvRmw2I+RLweCFovBgyVQFb7SQYV7n3F6I7Y9ytLtKoj7TexhqNETe6iKvrqINTvzmlR0pRRudg/MFxwKoqQbMT0r2aDumcy5iOz5cljCj91neF0xt82SZveVsoXWGOrnKUe34n52HnV5HXN9GX15GaI9Hmga/mUHR6GanXxxsNCdtHAcsaj53jgN1j0Y0+YvvYS3sRbDIm7J8ELm/xt/Y9lbvC3jly3zyla5bUOEHomCHPKLm7pz6zW/zZLZ72Ikh9GNAuo1UMYytH8V3z9LUD991zn+PLQO1V4O657+lNkF4fuaP1P74IvNIHX+lC9IZwozHSbI6x3ibeWZLuLMk/fyffWZKstwnW23iTKUZviDCbokzGyL0z/0kNd/lAuHIkXDxwk+3xJ3Y50wfc/k1a6Qy+ZoHarmJKtthdm8y6JVLhOC57kpk8FRw5lRYwWure4vFPjRN+g6HudWx2OZdY5kss9/OuZ2ZKEOkSiKgaGtQAj+5BpY9iiybI0lVe7wJL3I/L6sWUTpCqZijDSu78rnBwg9OlYDYsUspHcFXD2MphXN0ooXWKOCRnLKsFMxvc3gXqgJw6vk4fktP6F6ltMlJGFyq5C50zgsufwKcP4grGCIXjhMxhYtYQPncYX71A6VphDSu49bNE/1rS0+rJz6sk4RWg2EZ4dAMithkhHiK1LfArJwiFUny+lJgvJeT249O6sant6LQOVHIbMr4FmdmDrZggl48RCwbwNTJqwzw9bwCf3YctGSXmDWCrZeTmFV7BBCGgChpSC/cqgbgVAAOb4GkyfOM6Y2rHrXqCki3BN69wZvc922Y5TVPUfjl7fI03tMyuGsGH10Bpma6YZBdsigs2xYWUDeJWwHgVcLoYQs9BYpNB1DyQdytCUIGgZ4HIaS6EZBdMggs2wZVRABHUQ1lFIGoOQFgLDR0iiAZxvG4MrR1O70Qwu1HIYpBTtqtdiotdJvBtEfh1iottrOurZJe3SWCnLLRNLux5PvBFovN3SS7PisDPsgFPAt488Xr9PML+VaHr60LAywynF7FvXyQ52BZAv0u1/yxO+N/Llv85NuALt6f2UU7wXCAw1dkpygEY42wfagdJcHSvhyZN4MN6cUHtyLwZUs06vWiJlDFCFo8z0nsJaT249F6yoAwOiHcgZboISlDeFZCcLmxcMpOA//+oBRlPp3uQfTow/hJ0dAtyeJlzo4s8u/Bf3GQWDGDdCqHwOCdKDiCmE5MuwcS1o9O78W2z7NUd4eGZ/+lp5MYoZ6UbtbFAXh7GzXcglvrQS13IhTb4zgLbeBOhNyScnQer1NxFJW12jV46iE1sR3qXgji5wPwB/PqRV9sMw78Khs90IRa6shsQzHoMOAv6Js7la1+b37m9+IPX689inP8l1ulfohx+4/k9Mop+KB18AIFM3d3m+wf9x+sb3Sfq9e3tx/C+j4lEn5beRqPp+ubmp59+6u8fcHJy0Wg0v1bP/KurX00tfqk///nPf/rh3+/u7t+9ezQYjff39x85IR9BT/9xE2UyW4+PdXsHt2bLdhfLICO+vxH9YAn+k97/TiO4X2I+TpEeJoh6KWGjFjadB1S0Ys2H3vfG4HtzyuNd2b0l696a/nhfeGtO12rTTMakufVQXkhJdVuKweB3ceE/qojw7h+snk1e3aIvb7G0Z37b2sCFLfcJJUdz6Ht4Gri576c+FMnVHjNK3tyG28Q6Z0XjsbHvu7bjqdr32Tjw2TsJ3j4KPLuMNBhiNUci5b7n4bno6iZKuet7cxNtMsTo9WHXN6HrOx7Dcub6tqdy36dzjlw7gmuboQ6tshSHHhe6IJMpQq3175qjNE4S6qdInfO0lX2h5sx748RTeeKxf+l3rQtT7nspDj22z33Wjzx2zn32z30OLvyOr0SXuhCdPlxvCNfpP37CrnQh59eBx5eigwufnXNvxbHn8pH7slYoPxTK9rnSHdbwLnNom9O+Kmhc4WVIAjL6gjs3WXVLtMJRXP4kO3g026Fl7B/qFX/XsPq6VkKuyvJo8MybImaPouNaIBG1gOReSN4osmaKUDNBLJMSSgbxhQP43H5s7gBxcImzeeilPvaeWOfVjJILJLhSKaFMSigaxBcN4honSf0LjIVNwc6h/8VViN4QrteHX+mCz64Cr3UROkOU3hB1rYs8vghUHbm3LdPEY/j8MXyhjJA3SSiWkaqXKNnDhNpluniclCpBV89ROpaZ9fNEv76g7xsXkOVpsY2QGhmpYY5SKyOVjuErxknVk8S4VkRSByqtG5PSgakYY0nW2F1yesUYoXKC1DRL615mSNaYHYv0slFCdh8muw+T149JaUPlDODyhrDRLYjETmzBOLVgmpAswYhqoJG9mPRZQuYcoVXJmN0RVI2SEzvRJTPkyhmK8lB0chU2v+U2vsaeVvJaZmj+5RBCmgsx1YVXDKaXQ5gVUL8edNgYNmgQ69WKYhSDGIUgfgWUXwml5wEp6a6kZFdqDtC3GxM0ihVJUAGDaB8p2nMIze9HYhthmFoosQVOakdg6uEuRSDnAohtOuhlPuh1AcAmF2CTB3TIg34X4fB9iPOrVPDzPOBzMfh5Mfh5EfjbfOB3OUCbTOgLMfb7AtyzePjXSagnWYhnGfbPMpx+U1r/38X1nwXafi588SLQDpQEBuUDIDlAfBaSlgMlZjnTCgHsUjAl25WVDwzvQmfI8AlSTHwvJm+YndiNLRrHFw1T+EVQlxh7Tj44tBYR34psm6EXFLlh0dT/39uCIiCxSuCCcqyoAqPaCzKb4k4vRFv73AE5NboJTs0A4ZJBnHy4WzE0oh5dNECeUgpU++5XN3Gn16HKWdpyD3qhHbHQjlAM4DRT5FMF53TT62jPe/9EpNb6nF0EH58Gbx94KTXs6RVa7Qg9tpUU0UQvGCGvHnmOb/kkdOK5YjCxHEqqRAOyXEBZYKc44LdRTl9GOX4RbP+vIXb/Gu30r962v6E9+T37xfLs1HssziAWG6xW0y9H/x8z/j6G1xkMH/E5xp83rCaz+U8//NDXJ3F2dlWpVL96z/xrqV9fLf5z/fTTTz/88MMPP/xgtVrv7+9N5luD0Wi+vdWZby3nFyZfH1NO3tne8kY/a7MHeb0jfGcNebwLebSGGfbdH9bZP6h47/c9HtVuj9uCd4bAd5bQB0vy413Fnx4a3z9UPd4Xv7srsFrSNtQpC8u5k3M5GeUp/RMh2vPk9o0acs+sQNK3vOO7deA5s8GXa9yn1nmzSrfFLXeZym1l20Om5K5se6j2feY23MbXmNJlumLXW6eLfmdNtprjdk98V7bdj8/DdbqYs4uwjX3fwzPRyVXgzrH//knw2WXI9U3o4alIexZwdRNydROydyya2eA3T+EqpNh+OXtt33NKxR9XcDdPvBb3hcpDL+kys1yKK+zHDCkYKycC+RFfceyuPPFUHHuoTjyVJx6KY+H8Hn/t2F154r516qk+9dw599o799k89tGceh9c+Bxe+O6ee2+deqhOPFQnglWt2+Qut2eDIdWwZYesoU23jnVehUwY3RjpX5Qmqoh3EFYJC5PqVZyqRVJkBwPR1PFtvex1XR+/PiKwkRbWiA+uQUQ2wRN7sbFtyLRuZM4AOqYVkTqI7lUwR1XcCRVvapM/o+Yv7vAlq/SKUVzdOFG2wd/Qem0eey+o3cbX2XK1ULHrqdzzOj4L+jgbPL0M3j8J2Nb675747557H1z6nOmCz/WhxzdBO5d+qjPPhQN+xzqjaoVSsUwtWSSXLJBLl8j5MmKyBJs3RYzvwST2oasWyK0r1DIZnNCZ+5u6qfA6TEwzMqkTldOPzR3AZPehpArWkIKV3Y8pGMaXT5Fq5iiVMnLZOLF9gT6oYMl23doXaVUThMpxQvsirWWBliNBFwxg2uepFWPE9B5Meg8qvgWR2InKGMLlThLKlihZo/iARnj8MDZxAle4SFo4cB9c5cS1IrOG8Q3r9JVDL7M5wWCMXd3xnN3g9q4y4lqQjEwANdOVkw+gFAJZTfCAcVzwFD5wHBcwjvMfQgsb4bwKqEiC8m5DuFdDuSUQRhmE0wH3kGJEoxjPITS1C8HrRXsM4LAtcHwzAteERtTBgZUQxyIQqBwGLEE9ywY8zwW8EoNsi0E2JUC7Iig8lWQXg3ieCXpeDHleDHleDH5eCnle4vy8jP95efO/5Ff+Pq/yN8Utvy2t/WNxyO9L4v9n1fzvUkO/9nv+1Pf163gnaCHWPhPgkOiEzgMFdmFi+3E+lQiPUrhnGVxYDOPkA93LIAGN8JBGTGIntmyCVT5BzO4hCsRIUKw9twBQOIgZVLD6NpipTVQKlUYi/CwVJDqZQCP7YonpAGisg7AAPL/heXopOrnwPzj2kGvYhf1ooRhISHMhZQCF5dCcAdyIgnV07nOtj7oxRJ1cic6PPK72hJtjlL15+u1VwK0u2GyKvrdm35pSl3YF1fOk9X23s8vAG1386XmYSsMblQsTOhmh7eTQLmz5PLVzTRjVjqMUghH5IGwNFFUBckh0cIwA2oWAvgtweBXm/Jmfzb/62f7R5/Vn3q++9LGVLU9ZeyXm1TWz1fqpHen0JrP5o2B85H4afp6CfPSH6fT6Dx8+9Pb2/U0t/ovqp59++hg7aDCajH/6d31TsxkAMPb0Wkz19/pg47HofJNv0Po+mKPeWRMe7+LfWSPfWULfWcLeWaPeWaMfrXGP1tQHa8H7h4b3Dw2PD+WP98Xv7oqslpSLi9TMssKatlzVZrhmNyhsYuSfmw8ChxtW1J56Xahiz2tSyV3cEk4ruJt73vsn/jta//2TQIMhxmiMPb4IOzwL0p6F7WgD1Ye+qj2fo/OQ06uQi5ugrSOv+S3B9pFIc+in3PNWH/qeXAUenPutbAtmN7izKu7sBm/7yGdxkz+vdhtbZ89v8RfU/MEl+sKWQH3sI9/2GFpmDa4zZnf5R1ci7YX/6ApLLEG3L1EWjtzmDvmyfd7kLm9yl7d4JFw6cls84i0eChYPhctaoULrIdvmSdYYQ0rm8AZv5VC4eSJcPxauaYXLWvdlrduSlj+2wxvd5jSv06rlxLoFXmpLdExtPDJI/Natyq80Kawu0pFbHlkd3KXGp88FAyTjL6sG/SpxmX2wnH5kbj+icAiV1YtM7UYmtiNye9GNM+SWZXpyF8avEhzXhkzoRoU3wYPqIQkdiOpJkkTBbFuk1I2TmicpLTLK+CZbpuEu77vvnvgfXQSeXAceXYoOL0WqY0/JMr1hitg2R26bJ49vsqd3uJMazoSGI91k9ygY3SpGwzqtUk4pnCWJZ0nZU8S0MXzxEjlnihDXhw5vQyYPYaO7MEEN8JheUkCXL7Sl5O/rZoqGGA0zpNRudM4Atn6e0jJPlSrYPSv0iglilgSb3octHCYUjRPLp4hl48SGGUr3Ml08hM2TYMrHcPn92Nw+Yu0kcVTFnt5m967QM7owhYO4rF5MaC0spB6eJMHE96LDWpFepRCPUohPNSx6CFO9RutZZ+f04aKaEfnTpGYlbfXQXW+IslqSNg9ElcN47xKQWxGEJwZjU53hiU6oVBdGI8xtCMsbxLAH0Yx+lMcQOmQcGz6NC5nEiSawggE0uQNB6kaQe5DUHiSxA4FqhBGaUdhaNKQSjKxCQSsQwEqIcynYLh/sXAwFlSNe5gG+zQI8zwG+KgTaFgPtSiGORahvM0HPUkFPE12epLg8SwN8lwV8k+Xyx/LM/7t48Q/h4b8PD/ptRPg/xWf+nXjw74rHf5+Q+q23w7cim+exDq9Snb+LdXqR4grNRAgaiJ6tiLgBfIGMnjdFz56gZk5QRPUIYREspA2RKMFm9+NLhiiVo4T8PkJQFYqU4ZLQhhlT8Rf3PGtljPh+jCiHQmUwKGQ6hUwjU6l0bxw/GxxUA3UXg0Rl4EopaXiVsaP1Pjn3UeywK0bwgmIQPQeAS3PmVUAyRnEdcoZkmTu77SvfFexo3S8vfK2G4Nsz3yutp8kcf3ubZDLFWS0Z7+9zNdrg2A506QRBcSTYOgk6v47Z3PVsnSaFN6PY5ZAICTZ9jJQ3R8+W0byasZQyNDQf4prh6hjn6JgB/jrU/t/cX/yR/90fuM8/97F5Eu7wXYyTUyqoe67PaLkzWj5JxccF6kem0KdIbOOnTAqj0fwLj+fDhw9/e1v816nFhw8fHt+/N5lMxnfv9PfvzAEBd96+t9eay9Po8z3hgyX+8S7Jeh39YE5+vMuwmhLuzfHvLEmP1szHu/x31oL396Xv78sf70rePzQ83te8uxe/vy82mjIur6PNxtQNdfzmdvD1Zcy0ugrTpwoaLpOrGHvHPtrzYPmOcELBWd12l2uEG/te6iOvs6vQ65uIvWP/jQOflW2P1R2hYs9LfeR/dROuOfLrX6bLNrnHV346Q+j+WYhc7b515HNyGbK657515KU+9tQce6sPvTf2vZbUgiW1m1RO75wlyza4h2ciiyXi4MR7ZJWxqfU6vwlc1Lj1LlG7FmlDCpbi2GPnzKt/hVk7S6mdobQu0nqUzJEd7rCGM7nLmzngTezxxna44zu86T3+yCanVkaqkhG712iyPc6y1m1V67ZwwJft86b2eAuH/PqpgLJJ7+Ylj6Kh4MSWIFZGsjAnnZWYjwwu8i2OLpoQRHcn2SQP2jQOwEZawZ0jNk1tXk2esW2IkilC8QSxcprQIad2LFIbZOSOedqEgrewz29eoucOE4NroL4loNBmWHw3SjxKqJ6m1E5Ta6fIkmXGglo4qeBVjRBqJ4hdcppUxZrZ5iwf8GZ3uMuHbqtat+Ujt6kt9rSGM7vL7VtldC/RpCpW5zK1dpKY14/J7EEldqET+tAZ4/jMCUL+DKlMTileJJfJKdUKWvEiuXiRXCqn5M8QU4fRHt3xv6tf+12D3KFzuHGe0bvOGFCyJOu0LjmtV84YVXHHVNyGKUp2LyZDgqueoeQP4fMH8UWj+Jx+TK4EXTqMb5mhts9TykfxWT2oylGiVMUeWKc3z1Lqpyj9K6z6aYpYik/vRhcMkgNrEIxcgH8VLLIZKcgHeVVAEydxxUvkxjlaXAsquh1VtEhsUVFndvkn1yHvrMna89DGSRq/CMzJBdIyXbDJTrBYB1SGM6URRu5A0HqRDAmKKUHzBtD8ARRLgqT0Ikk9SEI7HFMHxTbBcG1wbAsc3QiD1UABxUDXUjCkDAGugAErIQ5isG0hzCYbCsiG2xaDvs0BPssDPs8F2BZC7EvgrwrBbzKg34Q7fOFr85X/m6ciu6e+b2z8Hb+M9Pwfub1/n1b5ZTjzG78XX7l/89QL9MQX80T43WeC75742X6X4PJtjNOTMLtn4faQJBg6A0YoBnErwdF9mKheVMwgOmEcE91HiOrEh7cg/SsgUY3Imgly4zQ5pxcjqoRx8kE5fdQ5tWhx27t6mpo4hAztQLPTMGQ3IoFGJoYjPCph6X2YsXX+ksarZoyS3YseXWNpz0N1N1GqPV7/Ejm5A+VeAiVnuvLKwGVLxIwRdHIXoWSE3bFA29zj3VwFmY0R5hsf/aXXjS7m3X3etT5hdT9AeeC9ceApHiSFtiPqV2mNq4zBLcG02iOzH8cRQ7hidHAnzq8JHirBps4Q+dUoRAoIEO9iF+34feDbbxMdv45z/KPv639hPvsd/dkf2M+f+Nl87f/qC88Xhe2l+p9v+j/++IX7+XN+9ieP9yePntGkNxg//O1t8V+sFj/8+KPBZNKrNbd5+bdvbM2NbTsbHYtt6JVe1PYs63TH33gV9c6S9HifcauPMRtiHqyZ7+/L/vRQ9f6+8v19+fv78se74vf3Ne8fau8seVZLrsmUdnYRvn3kd3LhrTgIDxkb40rmc8Yq5zcEh2c+yn0v1b7H5oHX5qGf9izo5Dzg4MT/4ipk88BzfUc4qWCu7XjOb/KWNW77JyLZBkux56k3RO4ci1Z2hQfnvnpj+Lu7jOPzCI3WW631lsjp3Uu05T23oVVmzyJjWe2xq/XfOPBa33WfUfGGVxg9c5SJdbbyyGNojT64QlOfeTXLSF1LtGEoDOGEAAAgAElEQVQlq3eZ3jxL7ZbTB9bZhUOEgn6seBRbPkmqmCTnDeELpISaWWr/Bluq4QxpOEMadt8Ga1DFXDpyW9S6Te1xZYec+QO+bJ87vsea2Gfk9YbFN0VWzniUTHp75yVhAgp5mcmxbSGxzcEZA35ho7mEoXZGdxuirfVNU+X3tdXExkTxGK58DlMqIzXJ6RUz5IxB7MgWe1XrNqPhbWi9Nk88J3e5bauMjH5caC1MVA4Oq4dmDGIa5qiNs7TycVLJCKF6jLyy4zGzwetdpJUP4UoG8YMqlmyH2zZHbpKRhxXM3mXa0BpzcpMzusGe3OZO7/C65fReOX1xWzCl4A7KWQ2T5JgGhH85JKIZEd+Dzp0mpA7h0oZwxbOUzGF8xjAudQCXJMGmDWOzJrG+/fH/o3Hvv9Xvhnf7FE/ixKOEtgXKwDqjZY7UvkCVKllDCkbjHLVxiV4/T2tbY3QqmNUzlJIRfMMctXmR0rvKHFZwGiZJ/atMySqzeZZSM01smiNLVewJNa9JRq6aJHavs6qmKfn9hIQ2jF8FNKUXWzJHTh/C+1bBAloQKcPY4hFiQhs6uBYR3orMmMRVrpPbVfSRHffj6/D1Q6/UYWxkJ9KzHMLLA9CyXeh5AHo1FNcMR9VCCc1wSg+S2IkgdMKJnQhcKxzbAkfVQRGVEGQtFFEPhdZC4Q1wSD0MUgeF1EKBlRBwFdyxAPQy0embMLuv/W2/8Xn9KsbpWYTjk7C33yQ5fZ8N+j7G5Wm049cBdp97vvrC+/U3AXZfedt8LnjxlcfLr3lP/k3E+r+qtv+uQvZNOPxrv+8/d3v+Gf/ZFx4vv/Kz+Upk+yTgzZOgt597v37q8dohzN4x7C020wWTCeCUQKIHsDFjeP9OdFAnJnOGKJ5j5I4SmxfpHSus2ily1ShRVAULqIamdWG65pnzu7z6eVrSIDGiG0UscEL7IHAcAj4LKOrG547SO2aZi2r3SQWvbgIvU3GubuLNpmydPunsMnh+g53RhRYWg5n5wJA2dFQnNrUHky3BjCs4RmOE0Rh1cOJ3diI4PXI/OvNZ3faVLHFKhulxXdiiaWLhHDlqEB07go0YxmXLCPVr9EIZyb8BSctG0Apg7BK4VwM6sB/DrEEAEhwASY4ucS5PfWy/Dnr7pY/tZ4IXTwLfPAl685nwxVeerz4TvvjM7bugsuBr3fWt2WI0moymj/6wW73BYLVYP11v6g0f1xUfuZ96g/HOevfhb2rxX6wWHz58sFqslsIii72dPiZOv63ZGo9XtoH2ZuhqGVU5gdfIqWd77lZj/L0l5e42xXobbzZEmQ0Jd7dZ7+/LH6yFZlPSvSX33lpoMWcaDPEWc9qdOWNHK9o/8uxSVQC7NrtVJYqD4IMTL/WR9/AKfVrJWt0WbGv9Ty9CLq6CTy4CLq9Dtw68ZlVMudpNrnGb2WAo94R6fZxcw5OpmDc34RZzzI0u/OomWKcPOjgL2jwI2Dr0nd3gt88Ra6fw9TOkzgWaXOOuPvA5vQg8vwrWnvuv7bnPbfHkamHfHK17gTKt4UpW6PM7/Lkd3tQ2b0UrnN93611ltMxR2+bp/ausaQ2vbYWaO4BL6cTEt6JimhGZfVjxKKFtjTGg4QxpOCPbnPEdbv8Ga3CLJVEKaiYDxna4XSvuGe2RPQp+YktkdEOkeMRXPObNzUyObRUVTfGzp0J8hypf9w7jevu9RwrDBgNThpgFowjxGCJjCCGeIVQvUxrXac2rtOJJoniCWDlNbF2gDm2wxzXclgVavhSf3Y+NboQHVoAj6mBRjfCYZnhiO7JwEFcgwTVPUYdXufsnvmeXgQenvvMat9Y5at8ao36a1DJDHVpjD6wwpevscRV3apM3reZNbHEbZOTKMcLAKmt2WzCh5g8q2L3LzKZ5WuEwIbkHHd+NSpVi8ydJRTJy8SwlohEZUg+PbEGH1CP8qqGiRkSYhIvo6PzX+tnoJlCyBJkjxdXNUqqmScVDuBEVe2HfbWiD1bbCKJ0g5Q8RWpYZ7WussklS8Sihbo7SvcaY3eUvHbhNa3hL+27yQ+GUhtc4T2mYIfetMPtXmU1z5Po5auU0Ja0Lk92PzR3GZQ3iqpeoFUvUPBkpcwof1IwIrobl9GJjW5BB1TBRJTSkAR4nwSRPYTPncS0KWouKkb5ICJ/EJkzgo3vQXuUQQQmYUgNFN8DQDTB8K5zUjSC0wZHVUGQtFFoFhddA4TVQRAMc2QCHNcBANRD7bFfHPFdgJdixEGiXDXIqh70tBtvkAV6lu9gmuz6LsPvW3/ap++uvBC++8rX5MujNl742T0Ptvgl++1Rk+yLQ6Ruvt18IXn4hePmF1+vvwuxfxDH+n+Kx32RkvUp2epsBeJng9KXXq8+FL59G2H8d8vYz/osvBC9eBL11iQPC0qGEQjgxC0TOAwR2kJOmWL4SlKAZFdqPjRrCBbRgMicIdWv0jAF8ZjeqZpxSP8lum6VNKDmTSk7PEqdMxowdIvp1oBHpTkhPBNWdxM6DuFdAPSvgye3o/kXqkJxaP4GfUvJ1ugiLOclkzDy/ito9FAzJKeH1KGYOhC2GhLWhItrgJaO4aRV799R3/yxkfcfn6ixoR+mzsyOY32KWj2AKJNj4doR/PdS3BR4+hPHtRHJb4LEjOPE8qWiOHtaNImYBiGlQ90YsuQhEKYdSaqHEEhAi1wWaBbKPBz7xffO18OUTj1df+bz+2s/mc8GLr9xfvo2yd0l1IBWgNVqN1Xpvtt7pDQaj0ajT/Qyw+8jjubXoP24vjMZPFAaT6cOHDz09vX9Ti/+6+vNPH4x6k0m+bJhbuD7WPOqadwZJGz2okzWeRReqO/bXbnEONhn6q1CzMdakizbqI66vfK4uvHXXAfeW7HtLrk4XdmtMub6OvLmOst6m3d1mPlrzzIZE5WGM78jckKbRqAuVa9zHFLwZFXdKwZGpuItqt7lN3vK24PAs4Pg84Pom8uo6alnNV+0Ld4+9NEeeR2eiw9Pg6Q3O/BZvZVt4ows3GCJOL4N2j31OLgN3TvzXdr2mlJzpTfaEil05ji8ZwY4pudoL0c6pz/aJz86J15KGtajhbB27Kw7dFnZYa0c8yTKlRIqWqhiLR7yVQ478kNO7xhhUMKZ2uJM7/K41ZreS2bXG6FphdMhpTQvUtjVGo5xev0Tv3mRL1JwBDad3g92ySu/fYtbP+PvmZLYsekZVJguSs8RSn8IxnntBuH+5T1I3IWOAVrAYgJEMkCQ98VO5AeMp0f3CfCkqaxAe3QpJ6kNlDWPThzAp/ZjsUXzxLLFkllg2Q6yQkbIHMPWz5O4VevU0sWgUnzeEzexDR9bDIupg9bOUmmlydi+mc5k+oGTK1PzVPXfFoafi0HND67W8LxzeYDfIyIUD2OweVNMUuVlGqRkn1U6QSofx1WPErgV6s4xaNIBrkVFHFdyhNXaHnNm0RG+WM6pmyOIJQrGMkD9NKJghpA5gYlqROWP4nDF8Yg86vBEZVo8IbUQENUDdO4L/rUlGqQqPaISmDaJr5JSGJWq2BJveha6YINZMk6qnSeIRfLYEk9yByujD5vRja6bJhVJ8dj+2dZ7Wv8qUrNCH1phSBWtEyR5RsmsnKWWjhLoZsnSDM7bNqVmkJHQg6ybIq0eCplVq9iQuaxRfMENMkWJSR7HJw5jAamj5CKl0kiAeJzTIqWXT5Mh2lHcdLHwYEz+Hi5ZhgyexojFMuAwXMIxlVUIxqS6kQiCqFIxthBHa4YQOOLEDASuDQkoh0AootAwCq4RCG2DQehi0Hgaphznkub6MtbONcXJJhTqIIW/KIW8rIXZVULtqqH0V7E0Z+E0R2DEf9jYT9DLK6UWQ4xPR268DbL8NfvNEZPvU582XHq+/9LH52tf2if/LbxOw/1ze9c+5Ta8SIDYZDjaZQPsSyIt4x688X33pZ/tFgO3nnq++9Hj5KtgekA5EFkEx5TByNcqjC+nfhxG2odmtaPc2TPAA2qsFLWrGxPfjfeuRokpIs4wsUwv6lgUDqyz1ie+SRlg8iI9oRPrXwphlYFS2M94PxfAgBVXAA6og4XXw7gXWisZtcIk2IOeMrnLmN9yOz8Kst9kXV5E7h4K5DWZqJ8azGEPPBYW2YTP6MVMq7pyaubjNXdS4yXc8zs9EmiXO2Y7P/olXzwK5dYbQPkMql+LTOhFBjTCPJpR7O8qzG+VWhxTWo0P6yH6tJGI6nFICZlbAERlArBhILAXBUgGucZC34YCvPWy+9X71OuDtaz/7rwQvvhS+eB36FprpCst1YdbAB1f7zKaP2ROmj6FEOp3eYrHq9D/7w4ymj9sLg8FgMpsf//SnD39Ti//TavEXg+HHw4Of3r//8OHDX/7yZ7P+zHQ0e7leqp6M1i4EWLb5x7NkzTDxTMF9Z415f5/zcJtmvI7RXQQbdREXpwEmQ6L+JuLmKvj6yld3E2Q0RptNcXe36SZD4uVlmNmQ9mDJvbfknJ0HSTUFX3Wubh1FaM9CJhTc3iXa4pZgftNt88D/6ibu/Dp+aVuwvM3fOvRR7HpcXkcdn4esaNy058E3N5F6fey21m99z2P3OGhSwZ1QsBa2BMpd7+PzIJ0+7PQqSLHvdXYVenAeOLPBH1xhjm9w5nb4q0fCwVVq0zSmb5XbroxInEirXwntXnfvVoc1biR3boZWy3h1s5z+Ld/WraAaZUK8rKZ0JXlk131ql9O3werZYEs2OX1KZr+SMbjF6tdw+jWcThWjdZ3Wu8XpU3P61ByJmjO8w66b8cUGFCQ1xoRXJgSK47MH/CrmeTWzvLJZz5RhfuKoD7Z3EN4tyZ/zrlig5wwgI+uAIdWQ4FpIaCM0oQsV04GMbIXHdSPCm2ChdbCwOlhiBzKzD924QJnUcGQazpSaLd1gdK7QWxeppSOEWhm5V8FsW6IVDGDLR/H1MlLzLKVqjFgoweb1YQr7seJ+rHgAK+7H5vagC/pQJQOYaimufAhXKcUV9aPbZdThZXbTJLl8CF/Qhy2UYAr6MNk96KxedO4QLnMQl9SLTpKgM0dx4nli9gguthWZ2I3KGcOnD2Kzh3FV85TsUULSAAbZ0eHc0B3VgsiUolMG0GkDmLxRbPYgNqMH3SSnNq9S6xZIBQOYzG5UcjsyvhWR1I4sHMSWDuM7F+i9S4w+OXNEwepdpTXNkyvGCM3T5OZJSk4PtlpGaVthNMqp5fOkQhl2fJujOnNvXicH1kF5BSCvamhYLyqoCe5ZCQmohZWMkspmiIULxOIVWuUaPXuWENSPFknRYVPYkEmMaBQtGsN4DaM5PUhCHQyVD8IXg4kNUFwLHN0AQ9VBsc1wZD0UXg2DlkBgFRBIJRRSD4PVwyAVEHAtFFwPA5ZAXkc5v45yfJMFsCkCvRKD35RD7Cohb6sgb6ugbyuh9lUwhyqYQzkMVIKxz4PaJgGeh9g98bV5HmT/KtnlRbrri2Sn79KI/1Tc8dvSzucJhGcRb18mOr8pANnmAL6LsHvq/fqJl82TgDdPE5xexLq8inQAp8NQ2Sh4MYDZjOc2onkdMH4fktqAJIvh2GxXfCaAlQ9i5IG5BaDKYeLsNr9mlpIpwbbNszoXOFMq3tgaJ6UNJ6qEolOc8OnOnHAcz5ecP0CsmCG3zHIXtwSLG2yZgi5T8mUK9ugKS67mbx95XV4F6vVhi1v8PAkquAbJygV6VELa5Myz68C1fW7zArFVxp1QCHaPPI7UgkOF+5FKqFplyZTM8klSQhc5rA0lFAMZeUB2GZjfgGBVYxiNcFotXCDBEkqhODHYvRtNLIRCkgCoMhAgycUm2Okbb5svBS+/F9m6JDk5RDm+Cn7zxP3VC9Hbl4FvXgXb4gpQzQvNxrl5U1GxYX//9u5ep/uZx2M26w0Gq9X6CZdtNBmNJqv17k9/U4sPHz78n1KLP//5R43mXUXFLQpl5fL+cqX/98eHk4UGw4zwbpJoVTBuj3hHs+yLFd7tmd/tVfC9OfydJenxLvf9feHjfeH9bfrVhf/NdfjdbcG9RXxvFZuNKbqbSN1N+NVN2OlF0PFZ0PllhMmQbjCknV1GH534xEz0ftuxpNb6nl+EzW/wltXCzQO/+U23hc3/xd5bBTeXr+eefT915mrqVLJzMpOzTyqw07v7Y7MtZkYLzJYZZGZmtmXJtiwzySTLIJlkZmZmtsVky19nd5K58NedTJKamrk656L/tUqlq6Uqrar3WS89P87jU+L9U/LOafDqgffWsd/uWaBSlaJWp9w+xB1fh909xl/cRK0dchb2PBb3vcc3PEY3XI8uuTf30WuHfuNr7tM7nqd34QZ9mk6fMrPj1zxJl6+5zB54bp27D+9G5s4WZo63AHoW/9C5BOlctGvf+K7h+n9rOHPonI4b6owY7gV0b/2uZef3bfO/b1/6s+Zz/xHJ0K6bfJ/ev+fWs+3WvMxqW2UMHrCGDp1HDliyfffBfbeRQ+ehQ+fBA2b/vmvfvtvAHtslX+BdLhDMhgvmIhn9PeQBeex0ic9gp7NEDmsbwfd0CRe86pZo2b2ECBE8owuf1UOMb8ZENSCKh8m5/YSENkx8G4pbDQ8WwEIqYBEiREITiicj1U/SRKPUzgVG+7xzuZxc2kcsGyDyBoglfYS0VnR8HSKxAZnRhq6QEeuGyY0KcqkUWzNI6p1lDS+7ze94yRaZ4ilS/yxz59B/eYdzcBq4fuCzdRJweBG8sOvVPePcOcmQL7pJZpltk/SaITJfRsjtwMfVo+PFmNwhYqGCVKKgVM7QC4eI8S3oIgWZP02rX3XOlJMjxESb1iGOjF866ZLZS0iT4IvHKHkDhJJBct0sXbzKbFlmCBQkwTCxaZxar6AV9OBK+gjSJXb3Als8y6hVUOsU1NYp57Zpeo2CXKOgzO57bZz5S5dcKocogjFKzgAuvRfDmyVVLlH4M+RsOS6qARUqQnrwYJ5V8OB2TEArOn6YWLfKLpimJUwSYydJCdPkqGEiV47njhDCFQTuCN6tDc2R4jx6sZQODLEJhePB8AI4qRVNbEMTm9HYehShDY1rQMIFcEQFHFOLRNciYVVwmAABKUcA+TBINQrbQHaqgjnwYVa54C95kC8CpG01wqYcZlUG/cSDfayAf6qEO4gwTjU4WxHSQYRG1NDsC9DvE5wcM1EQPs6+FPqlkPZ/VbX/ZVGlTRzGOhb8OQtiVwqzLgB/iHewSgFYpzqBUhEOcbDvQ22dsjFwARZTQULy0YRaOL0ay64hMsVYej0Gn4tGpQKc88GePKRbKdytGFbaRx7b8WxcYCVJMIX9FL6c2jruvnMevH8V0DbjFt1MJOcBUWkAagiB6UNLFzuLl5kze/5bx9zt44DLm+hHZc71XezBCWdlm7lz7HVxE3Jy6Te77VrUSwqrRXrxYL7VyIoZ1uZl0OKhp1BB6pl3Xdn3PNj2PFvzeLiM0D4kP5xFL+961EzSo5rx3hUILx4sqA7tXQmnFIDZ9Xh6HZIogNLrELgSGCAVhBchaPVYfAERwkM5CpB2ZdAfomz/1uujdbQtIN3pS4TNx1Crj0H2X0Id3odYg7IBtEpCsYyn6+o2gUDqUYXmxfK2b/HN9uPbvoXmG4xHrdXr9W941d/U4l/V4qeffvrTn/5keX19fnl5ff368mL56R//8U1U/3+wmf7pn35+fHwpLdXa2RkxGEt80k/Tcz89Hd7PFe4IEaoFhvnAzXzBeVEHG24DDPfhL8b4F0P8syHZYiq2mHgWU4XFLHw18wyaVI06WafN12uLdNp8nTZfry026nkmA0+lyrh/SLm9j9Pr8l+NOc/auNWT3GD5omixfe/M/+Yubv0wcO3A5/giePXAZ27HbevEb/c08OIm8ukp/u4+5vouQqVKvrqNur2Pv76POb+JOr+JPruOPruJOrjgLh/4z+/7bRz77Z4GTu14ypfZ/YvM1VPf/euQvevg5VO/6SOfiW3WyAq1bSkKKZv988bjvInm9bOU2V2/VGkyTNz3t+JthqRHMBxbNJzh2tn4901jwb0FxUOeVdO+oYP1th1bgcNVTSshowfs0UO6/IA+uMdsXo8qXsoOn67ijjf5jDcnzRXnLuRWrCQP7btPHFMq1pKIffNuA6NRoy2BQxLrrtn/3jTxP5pGIB098YOpUZKYwkFX/gSpcIgYVYOIEMJyuvGFUnJyCzaIB0lpQye1oEP5kLAqKLcCGl4FCxFAg/lQbiU0QgiNFMIiqqBxdYiEBkSkEBZWBYuqhkVVQ2NEsIQ6eGoTMrMVVdyNax6ldU0zuqbpNUNEkYwkHqPJ5ljD88zBWdbQAnNuzePwKGh5hzO76bl97D+3y5HOMvm9uBIJRjrNWN7hrB36bp74rRx6t0/TK2SkzDZMZC0ysR2b1IZJaEJldeOzJPikFnSGBJc7RModJaTJSHESinNH+fu2De5oReMGq26NWTJCTmnDJLdiivqJ/BFKWgc2R4KVrbguH3Gmdz1qRimds2zFjufskc/Yjsf4rsfiic/CMWdm17NtitY0RRvbc5/c9+hZYdWN00qHSPxJSu4woWyWnCnHh9Qi/Piw7G58qhjny4e7lUB9G1ExY8T4aXLSFCV6lBg1ToqdJMVNk8PkBE4HNlCGDxrGRyhIbi0YYj6UwIPiq+F4IQJRDMVWwEhtaGw9AlkFwzagMA0opBBul+pon+4ELoEgqhBwIQLKh8Eq4MBSmD0PBuAhQMUohxKoTT7IOhNiX4SxrkT+MQv0farTj/ng9xWId+WwDyVwKz76owDxuRL1vhLxvhLxQznUoRgPyCfY5sBtqlL/a6XsfbTT5whHx3ikfQ78U4rTlyQn6zSAQz7EvgjskAmxSQT+GGpjnQz9lAWyz4NhKzBYAQxVDCbw0Mh8KDDBCZsLo5XAwttxaQPknAFSTg+5bZFdt8hI7iP5VcEyOgitk6z1U9/ZI1/ZuodgzDm0Ec8uQeFyABQunh1Ej2gl5Q6Qlw4Cji/jjs7j1Kr8Z6NQr82/Pgs/2Q84PAvbPAnePw/dOAqQr3oLRughIoSvCJk1zGhb9qoaZeZICPIVj40D7+MN9/N1r8sjf5U6Wa3Jnd7htEzRkttwgUJEeC0yqoUY1IDHZ4FgGQBqLZwshEFTAZBMgF2cvW2SAyIfCUpB2CXDbDIhHzMB33OtP4XYOSUC7OMcQClg+zind4HWVhH2X8LtPnNtgAk2UR3cp4UFvYODns/X/ennJ6VKo9W9OVCofrEA0em+rRL/yrn7TS2++/nnn//0p5/Nzy9anU6j0z0qlTq9XvVG0tZoNBqt3mB8fX19fX39/6IZ/2wymcPD9fb2llKBeXtLc7luvOhXzQYqRzBP01TDud+zOuRZFfGsS3w2xD4b4p8NSS/G1Gd9gsVUaDFXW8zVFrPo1ST4ai79+ix6NlXdP8Q/PMQbdMUGfZlSlfukzDEayp6NfL0mRa9KWj+vl+5IU8bmG1Za7x5ib+7jlMrUh6fkzePArWPOzonn7qnvyRX38jZGo8l8eEi4uI58fEo06LKubqN3TgLOb8K0mgyzsejhKenkOnrvPGLtKGBx32t8iz62wRxcYU1ueognqX1L7Ok9T8WW+/S+1+yhZ/dmSshkG7Z79q+bdiIk2T3TlLUTzsS2Z6WMIF1wHVxPki6Gzu35rZ15144784ec25ZY1dNu9QtuzUteDFnbZ/Gudcc2eaQje66Qt5QZONEAl87jW0dtOwZpsi5Qfz++T8bqG3bun3Ee7Q+eFhK6xxiStoSh9Dh5RtJoRpbMt6CXxpfjc/uJuYO0bCkmv5eQ1oGNqUUEl0O4ldCERlRsNSKiEhorgsVWw2KrYUm1sKR6eHwNLKoSFiOEZ7Wg05qQBZ0YkYyY1YpMqIMl1ENTG2BZLejiDnxVL6lCSihsR+e2oUT9eMkETTrFbB2llffg6oYoLQqaeNx5ZMV9dMV1ftNre89v7yBgc89vdcdnesNzac9nfM2za5opHnPum2YPzLLHVlzH19x65hjiabpohNK5yKwfp/FllNI+UlorpkJBbl1iNM47181QsyS4+HZsUjc2uRufKiUlyz3et6+iuxRl45Q8GbFYThIoKPwRcu0EpVRGKu8n9y66XN9z968DOxboVUPE3kU36TJbssyaOPDqX3NpnKA1TtB7F9n9Sy69S+zuJVbPKrNj2TmzCxvfgolsRMWJ0ck9mCAhwo8Py+zA1U/RyscpSX34MCk2sB3D7cXHTJKixoj+XRh/CTZijBg5RgwbJfr34/378IGDBE4/zrsHS+FDcQVgQhGEIkTQWtDEBiSlDY2rQ8D4UFwTCtuERjegENVw21SnjxH2tilAUCkEWY3ANqBRNQhQKRRQAgcXYG2zoJ8TgT/E2X9Jh3wsgr0rhv6QB/qxCPKuDPpDJvBdEvBLCvyHZMCHNPAfs4HvC6HWAqxVBeaHYsj3ebB/qMj/b0Wi77lfbBPgDknITzHAd9EOn2MB76Ps3kfYfoywex9p82OI1Y/BVu+4Np8SHOwyQQ6pYJs4e5sE+8+x9rZR9qgCMEGIoFUgAlqwcR3krH56kYKS1I/LGiZGiTF+fGzjBHvtnCPfcqkcp0jXvFvm3MObcD5VeK9aBDOGwA6gRzXSeIPU6R2fndPgzSOfs6twrTpXr8l+uks2G4pVqpzt49DpXZ/aCTZfQa+cYiV34zgV8Kh2XHI3JbODVN5PnNj0OjgNvLkIub/kHh94HZ56rOx7t08xinrxiW2YlHZseic2qQMfJ6V4N5NQ+WBwqgMsGYRIQmAFMEwZzCnO3iHa7nOwzfc+n//Isfrex+pzhA2hDMNsoKDL4LhiNCwL/iXCAZGGxmagYMmOiDTr2L4Azf29wcNTExqqMZi0eoPqF8OPX3g8WrVao1Kp//Tzz78Gt9/U4ruvX1/fjJveGNpv3zU63S9NHs2bwZZebzAYjT/99NP/y73+8ed//unZoiAwALkAACAASURBVOVXGfr6LTcLN8PpGwLCWQ9RvcEwnng83/u9qEMthiSLMcliTHs2pDwbUiymHIsp32JMfzakvJh4FrPIYq62mKu+mstezcKXZ5FKlXl1w9Woc1/MVSpVzsV1xO19jF4de/+Ynzsz6Nq3EiEf4k1X3j4k7Z563zwkPJuKjbrch/ukJ2XagzJRrU4z6HOejYUvppKru9jb+wSdLvfqPub8mrt97H14HqBWpZgNBcdX3Olt9vgmc3aHvbTvun/hf/8UObfr3rtA75ih1o+QWyZotSOU3kXW2qkPun/8D02zXGlRkTyscYJWN05rn3PpXnYXDNLE0wz5CqtnmTV/4jV96N40SxGMEDvXXbs2vbo2PMWr7NpZTs5EDl1eA5L2u/QpOANjqJ4JzoigdDRIOMaqmyBVDuGL+0k5UpdwSYJ9QwOwtsq7ITpZTMjoQJQN4WvnqBVjhPwebJkcl9JFTOzAp3bjCgZIaWJMWAUkmAcKE4DjqiFZzaicZmRuMzy3CVHUhuJ3owvbUJkN8Kx6eE4TUiDBCXvxNTKSQIpvGaTLp91HZjxGZz0Vc56yCfbglOvcis/orJt4iCgdI/VPkNuHCFUSTKEYWd6DE/YTmkZo7ZPM9gnntgnq4AJ7asVTseQ2seo5sugumWRIZ9ltY7SRBY+t/SDZrIt8gSWbZwplpJQWTJoY0zTtPLLr1r/mMn7gKZ5jNs/R21YYNTO0kkFSfBM6VIiIa8HkD5IyBojpIy4O7aNeLQl5MkLJGCVHRiyRkzrXWOIFRu0oZXGfs3sWeHQTtHDs07XCrBwk1o5QBDJSxSCpe4EpnmaIpxiSeVbHHKNnkSlbd5Gssetm6OVjJOG4Z7GcEVWPChbCAyvhEbXIgh5i+xK7aZ3FX6GnzlHiZsixk6TIEWLMOCl2ksSVE3y7sMGDBB8Jzq0V49uH5/Ti3doxLmK0RzfGT05wacU6N6BJFXBMIQRTCiFUI9B8OEoIx9Yh0dVwlBAO40OR1UhoORxUAnHKBzlkAp1ywNAqOLweCaiAWxdD7AVIBwHKugj+uQj6IQ/8pRBmW4CyykN8Tod9SYHYpSO+59r+Defz33h//lv/L38ItfkYB3qXBPxjquMfC1F/JSj9u8JS+2T4+yTAuxinHyPt38U4fEoE2uZAvqQA3gXZ/Bhi9WOI9Ycou3ch1h/CbKzTALbpAGA2HMVDI6vh2Eo4qR5FrEbSeDBmPjhQhM6QURJ7Ce7VCJ86pFc5IrKWUjvpIllj5/USygbJklXX1iX3hC6cpxDOKIfQIvBMH3p8C7t8yrmwDy9fYh2cBSpVKc/G/FdTwau50GIssJgKn5QZiwcB3cuuaVJSWCMqpA7FLoS4l0Di23B5g9ShVZe5Hc+jy2C1Ovb6JPBglbW/ztrcYs5sug+vuEvnXeom6YJxalE/2YMPwxfC4ZlAxxhbSCwQn4qCpgAgKSB4OgCS5OgQae8Q6QCIBQETweBUCLwAhC9DwLOB9rF2X8LtbKKdMGkYFwGOJYK48wnts23qySkjAKBPSNC9vKje2M9qtfbbvsW3SPjv6Nm/qcV3KrXmV/9FjUarVmt1Or1S9W0JXqvTv40kq9QalVqt1emMRuO/u8U/qdX//NOfvj4bTA9nWo1Gc7n/vF5p7CKrRA43UpLmNNB4G2jRhb6ouRZDosWUYzFlWUzZFlOhxZT/ai58NRe/mote9MkvhnSLWWgxi17NAr028/4x+kmVZDTwHh+Tr265D49JOl2B2VC4eVpUNN0eNTqRrOgWLqRPbAetHngdX0atHnJWDz3PbiLUqnS9NufZWPz6XGYxl5oMBTpttlqdsX8ReHQZenIddnod9viUqNakX9xG7J76XtyGX9yE7J957Z15nVwFXdyEPinjtdrk6V3XgRX6wLJz3wK9eZxSKSfWDuGrJ5P/QrzPny/aO6SNLJPrFeSGcapohNIwQWubpHfNODeOUzuXmNOHHuO77o0z1MoxYt0UrWfDZWDXXbrl1rrMaJghts/hu1Zcq2ZDixThdfP+zTPkskFCTjc+uxOf2Y7N68KW9GCKe1DlPQieBFbYBUtuRsbUIbO6cAW9+OIBQnILKqoGHl2HDq+GRdTAomrgXD4kqBQUWQGJroSm1MKKxKiSdlRpB1LQjW4aIPSMUmukhFIxur4HV9ONrenBtwyQJaOM1kHnFhm9c5DZO8qWT7pKFUypgjm7yNnbDtndDl5Y9phecJmcd1tY5kwvcHoVzBYZQdSDqe3FVkmxxR1ovhQr7CO0DtHk066yKZfqXnxZJ6aiB8/rQjfJyeIRWnk3JqcNmdmCyGtHF3ThcjuxvD5C9yKjdZo+tu85fuil2HOvUlATWzExjejEFkyaGJskxvJn6JWL1FBZhlXLVMkEs37VuWLOOV2CT2jBVI3Rx3Y95vc8+xcYS4c+W5d+kmV20xyjZ5k9s88ZWHNvn2FMbHuMbLv3r7ssnnD61pkiBalsAJ8lIeQNkKpm6eJNn/pFl9weQmQtKqkFLRylyrY9BUvMuDFi2DAhZpIUM0GMGiPGTpJiJkjhI0TuCDFkiBA6QvDpwrJqkKwGFLsZQ61GUKoQlCo4uxlF4sMgyU6wdAAowcEp1h6aDUSXw9AVCKQIAS4CO6QBnDIAiCo4tgWNa0VjGpAOWcBPMQ7W6UD7Yoh9IcQmF/w5xcm6GOLIQ9sUwz8WgL+UIuxLsXYZCNsMhE0mwiEdaZ8A/yHe8ft4u49p4C/J0L8LtfpDhN2PSQ5/LMD/t4rG9yl0uyTIx1TgxyTQu0iH74Ot33PtHAqhNnmgz5EO1hGAH4NsPsY7vI91+GOg1TuuzYcYe/tEIDQNjC6CwnJAgBRHSDoAlQ2kl0BShimCFVa2wsWjBkfMAwVUoNI7SYltmOQOXEYXUb7u3b7ski8jR7UQGCVQXA6AHIp3CWCEN1IDapEZ7YTN4/BXc/5Pz0UGfZZanfqkTLp9jL95SLi8jzu6Cj2+Cq4ZdQ4VIdxLIG7F8KAKUlQTPnuAOLrhunvi86iMVt1HHC05784Qbw9ClQ9J57dh04ecoR3PxiWGaJleIKeTs6HgWDtInD080YmahcClgu3D7dDZEHwRBJ0NxOQByQI4OB3oEOVgE2YHSnAk5cPx+SBoipNNhP2XMBunOAdwioOrAFk/KdKdX5rJZAMBr93aUpuf36Kf0WhUqlRvWGidTv8fjWZ/U4vv3ogfvyrqm824Vqd7Uiq1Wp36F9XVaLTfwFI6nVanezY/K1Wa59dX3dycns02tLSbziefZe6moeDnyRDLpufLKeflxN905GdWhr3oIl90MRZDqsWYaTHlfwMBmatfzfxXc8mrufzVLLCYBBYTz2Kufn2uNRmK7x4iNeokg77AYhY9m6pU6sybuzDlU/jmTSOwbyd8cEKylnN4HnZ6ydk78987i9w6CVo/4qwdeW2f+B1ehFzdx+p1uVd3sec3UXeP8XcPcVe3kZvH3utHHpsnHK02+9lUbDGX3D7Gb524Hx65n5x43N0HPj4EX1wHX92GXN2ErB75jm+yRtaZY5uuSwecvgVm3TBZJEP5dlX/l4Yr3nT8za3XxpFX6zhFvshc2ndfPfDYOfXaO+cMLDJFo+T6cWrbDL1+nNI0RW2YonWusCTrbnXTzmVD5OZ5Vv0MnTdMKuzF53WhC3qwed24Eim+epDYPE6RztFHlxnTq8yxJYZsgd4zS2udoJb14bPasXF1yIhqREQ1PFoET2tExVfDQsvBkUJIaDk4lAeOqoJki9EptfDMOlipGFHfh+9TMKcWvGcXfQbGWA1SYkUHRjLEWFwOHp3y6pDRm/tITb2Uxn5ybgMiRQTOaYBVdRE65IzJGe+NtcCNtcD11YDN9dCt9bit9YTtjYTt9diNtejlFe7olHvXILmhF8vvQPK7MI0yascoo0lGaZfTRibdxHJqVTe2d4wxPMNuHiSVSzCVfbi6IWLrGFk8SWkeJ9cMk/gDeJ6MmNtDKOonpndgk1sxKWJs+SBZuuZaOELmTeEDhvl2zeMMUWRiJz5TSkjpwpUOkTMlhKR2bOssY3rPc+mAM7nPEc8zS/tJ4mnmxqnv4rFP/YSzeJ45su/Zt+XascqSbbkNbrtN7Hs3zDqndeKKRyhtWy6ieXpSOzamAZXTTRhed+vf8ChfZkSPE0NH8ZEKYswEMWaCFKUgRo0R46ZIkQpi8BDBvw8XLMcH9ON9JFifHhy9BkkWwBn1KHoNEpEJgKQ6YQvA7AaUSzOaWglH5YLRBVBIKgDBh2FaUUA+zCEbBCqCYBpQmEYUtgUFrYBbpwBsUoE2aUD7PLBjOcw6E+iQB7PNhH1MB37Mh3wqhtmVoRyzkVZp4A9xjl/igbZZ8M9l8E886Jd8qFUm7F0W6H0u5GMe4Pt8l/8iHPshyuGPQZ9/CLX5kWv3Q7DNlxTHTwkOXxIAoDykXQ7YIRf6McruXYTtxxTAh3DbjyHW74OtHKMAoCgwIMoJFAMEJwNRSShkAcizAxM5RIgcJIb0Up0FSOdCSFY/PX+AGVaH4fAR+VJq26xn67J7cj+B24HzqEaQC0EULp7lSw+oxGb0EqunWGvnYQ/K+PPb6NWzoNVT7uCG5+i+58KJ7/5l0O5FwM5F4PyeT4WMEl6D8OUjQ6qI3BpUZg9BuspePvLcOw1Y24+8vOi+Out/us/Wa7PO72KLB0gZElzOMJE3S0npJVELoIhkJ1SyEyED7FoIw6cDbcNtoIlAagnMpw3NFmDAKU720XYOsXY2ETb2EbaoVACzHMUoJjjFAN8FWdmEOTlE2LoV4s4fz4wPSkNXt3ZlRWk0vdVO3hb0ftm30L++vv7HWPmbWnynNxiVKpVGp3tSKt+cUn6laqvfzGI1GrVGo9HonpSqX1MQpUplMBofVSp1To6O7abZWNSvZr1MkSyb7Jdr/xdd1Isx7sWc/KKPfdZEWwwpL4ZUizH71cR7NQvePDxezXVfn2tfzRUWU9mLiW8xC1+fa99aF0Z9mVKVYjEVf30RmQx8g67sxSQw6yLmj3KChuaLZlu390OujlwurvyPLv33z7x3T31PL0NOr0IOLwLOr8KvbiMPLoJ2zwK3Tny3TnwvbiIfHxPuH+KubiP2znx3Tjhn19zr+9jL25iji6DjC6/DHfblCefpMfT6LuhRmaDWJN3cRc3veizuuSweuC4euC0cuA2tsnrm6O1jKGR7t2PbYsMk5+jC9+wmYPfU6/IuSqfL0uvS1ZqUe2XcwWXwzlnA8KqrZJE1eeAh23ARLzHbV1jN8wz+MDmnB1c1Rq0YJSW1YBKbMJliXEkvsWmcplhhzq+zVjfZaxvszTX25jJzY529seWysM4aXWZ0T1MrBwgZLaikOmRsNTS5DlkzSM1sRMYLobFCSFI1LFEISagCZzXA8xth5WJESx92YJQyPO48MkwbHqb1DpObe3HCDnT/CHt5iTs3HzQzFzg25dM/4trQQ84QQdKEkAwRNKcOXtSEaOujjUx4SIaY0mH27Jzf9Gzg3Hzo8kLY+nLkznrC5mrS2nLs+krc4kLkwChLMkRu6CWUibFFLagGKam5j9TUR6qSEOqkxJ5R57ZhqnSCNrPsMjZDn56gzE5RpuZow/PUgXlq9wylQkZIFmMyOnCCQZJQQasYIfFHqCndhKweNKBVihHlpYkRGR2EyHp0shhTPkSuGCaXDxKLZATpqsvUvnfVCLWol9g05Tyw7jq86d6/6t6x4FokJRX0ECqGKaIxevkgpWmW0bXm2rTI4o9RcwcIOTJiXAsmogaZJsaIp53HDr3ypmkhQ7jwMULEGCFcgY8YI0SNE2MnSDETpOgJYvQEMXSYwOnG+PbgfHpw7u0YbwnWqwvrLsa4tmFYzWh8AZhcCnUXY32keC8J3rUF6yzC2kd5fwkhOyTag4sgYCEcWAl3KIGi6lGoBhSiAQXmw+yzQI6FULtssF0myCYbbJ0BcuLBnQQI61KodTncmg+3LoECclGIdKJDFtw2H2qbD7PKhX4uhX4qhnzIBn0ogYDKsDYF2D+r6vnLwuYvUWCrRPsv8fYfwm1+DLb6kuzoVAZzyINaxTp+Crf9FGn7OdreKsbRKsbJIQboFAOCxsER8QhwjBMiwRESB3CKdYAlgxkiLKMW4SxCuraiGbVIWjEkpIkU0+ESKsaGt6F9yrH1k+zWOUZsJ47bhQ2XYoPb8UwenB5OcAt25jbhUgcJRZM0+a7n5JG3bN+je8ela8utdZnVtMJsXWX1brrNH/guHHtPHbtLN1zyeyjxjdiEJlxEHSKtG9+yRO9eZY9sJBzcLKh0Zo3m7ng/eWvfc3jNq0RGTu/ERjejfSphHD7SpRCJSgWiU53ciiABfBi7AARPcnKMsqcXYfzFeE41iZSFwKSCnWLtbMNtHMJtUSmOjGIYNQdlF+3wIdTmS6gVKNa+Y1KsUWt1eoPKYFTq9GqtVq3R/LJp8cbjMapUKvN/xsX7TS2+U3+D2b0tp6gNbwZbev0bdPDfogd1ev2vkCm9wfCkUmsNBl1aqo4bobw5OpuLV534WozRL8YEiyndYki3mHIspjyLMdNizLCYci2mQou58tVc9WoWWMz8r891X58bXp/rjPoijTrFqC8wG3hqdcbTU5Jala7VZJmNvNdn0YupSq/NsejzLx4rg0eXRAtizVO88jLk4sD/9irs+j5y99T76MLn6pZ7fh1yehl0cc29uY28vY9+UqbqdNkaTdr9Q9ztfczZVcjlDffwPHDzyHPr2Gv7xGvr2Gvn1PPszOtox+XyhHNy4HF05HVzF3ZzG7q05zG5yd4/9Ty+8Do48dg6cN06cp/ddhlZJmAlvaF91QPzrOlNz6v7cIMu88VUZjbx9PrCu8eMg6vojdPAnXN/+bKLdJm1eObdu85uXWC2zDE7V1j1U4zCPmJBHz61DZvRhi2S4OqGiAtbHjsHfvt7Prub7ltzjB0FbbEdP1mDmm3DrU7T1zfYq5ushRWGfJbOk+Iym5FJtbCkGlhaHby4AxNfDY0oB2XWITLrYHn1MEE7sq4H195P7hukj4x5jI8HDA24D/az5cPsvkHnvkFG3yCrR8bqlrF7Bl1aemgVbZgsETi1EljahGrvYzT10Avq4dUduLY+arOU3NhDqpOQugYYwwrPgWFX+bDL1JTvwmz40lzYykLMykLSymLc2krCwnxIt4ydXQMta0bl1IIlQwzFlI983EMspzTKiNIx6tK6z85a6Nasz8aU+/q0x/ose3vdbe+Qs7Dt2TZFE8gJXQuMxilK3RSNr6DFteDim+G0xmJqu7Ru2U8wTMrsxAiHSe1zzoodt+k9z5Yp52wJvmKEUtRH4A9SOhbY4nlW2wyjfpxWM0pLa8OmtmKyu/A53Xj+EKVijFo2RGmYYpQPUhJbccHViFARMqEZXdJHaFug5M9iQwbRwXJc2Cg+YowQNoKPGCNEjBGixgnRE8SIcQJXQQgexfv3Y317sX4DeO8enHs7xkuC8+rCOlcjKeVwXA4IlwWilEI92jEuzVhaJZwmJP+Dd84fPJNsYyF2iQ52SQBACdSpEg6pRSLrUfB6JEiIcCqB2eVCbHPBjiVwuyKYdSb4Y4KjfTHUtgJu83bxYTZFUJs8qH0F3LEKZVUE+5gB/FgA/syHfxZArQUAq2LIX1WI/rx2ziqbZZXs6FgKc+LBQDwYrBQJSoMBM8HQfKhVtN37gC820XaOSY6wJBQkHm0TbodMgOLS0YAoe2w6kFkOw+UA7SNtnWLsEMkARLITMhWATgOR8qG+LbiQHjynHsPtJgR3YaNbKc0zrp2LLiH1KG8RLKAR6cKHEbMhrCiKRxiT24rjSjDRvfjSSWrjMrN2gSGccS6Uk1PEuMhaZGQdIq4JWSjFj27779ynHj6Wru0P9M+Xdkx48iSk/B6WZDluba/7fnflqafPKOl/2tm8uCjdP3QdWfVomqM3LTDSJUR2ITiuER1Zj8JlAFwKwJEiZHw9OlAAZxUjyflodDrImQf1qkWz+QhiNsgpxs4pyo6QA/SoRXAaMZQs1KdQm48hVk5RtpW9gvuHJ5PRrNFo1b/UVN6YFlqd7vFJqdN9g7b9llv8p+e7t9LTWxnqrcmj/YYEMb61uDVaneYXHN6vc2Zvxo1PWq1WWKVDoZVry/vjRRcLrK/PMRZDksWUazHlWkz5FmOxxVRoMRW9mstezRVvUvFiLHwxFVvMtV+fG78+N1rMwmdTmUGXdX0bcH7Fubn116hT9Nq8J2W6UV/0z68Vel1Nz46E3b8SOjR4fpvyasq0mPkv5opnQ5FKnXh44fukTLaYRWajUKnKvLyJOL0KvriJuH9KfHxKunuMObsO2TvjbJ94nFwFXt+GX9yEXt1wz678ji+8jy+9rq/8z3Y9t2dpa4PE9UHKzQX39j5i/chz88Dt5MhjZ4W1LCPO9+D2112PzzhjKy727cOhA+V7J563DxF6Xd6LuerFVPlqrvr6UvlsLDfoCq/vE3qXWK2T9EYFVbLMlqyy2uYZHUvshhm6aMy5aphWICXw+ggji67bh/7be147G+y9ZfbOLGtVTp6oRi41YBQ8mLwQMlQAVgjgc1LivIKyv+m2s+3WPUYu7UYXd6KK2lG5zfDybnwEH8QtAWTXwoXtWLGU3D1A6xt0VYwGjI+ETI2FzU6GT46FjY1yJ0a5Ewru5FjY5Bh3bDR0aCiwX+7V3cdu6aLWteN5DcjSBmRDJ7miFZ9eASpvQDV2klq7yU1dRPmI29Cwe3sPraOX3tlHa+mhDAy6jgx7j4x6z0wFzE6HTk5yx8f9O3oZBXXwvFpodjWorovQP+wm6sSLurDSUefRadeFlYCjvcTLk7Tbi/S7q7T7qyTNU55BXWDQZN/eRY6suzRPU4SjRN4gqXKcXj9Hb5wkeraXOEsHyqe9S/oxrVP03fPA7YvAsT2PyT2Ppklaegc2pgEZ34QSKWgjO17iGaZomFQ+QCztwxdL8SV9eOE4tX7euVROKh0mNy2x+jZd6yZYcQ2EsBpkdCMqvwdXM8OJnCx27o0MGmDETSAjx7BcBeEtw/j1ClPgg0e/XQFDeL8BvJ8M79GFdW5A0aoRxCIouRSGzQJhM0HYTBC9EkYpQ2Byiahc+vvQuHfcZPscBqjc3iHDzjHbCVwDh9QhoXVIWB0SUosCFEBtU4A2mUCHXLB9CdS+FGaVDvqSBnIow9jyEdYCuE0lwqYc9iUbZFUABpRhP2dC/yHC9ocE+88lDlYV4HfVgX9TXf676pEPhdzPaQ7WmWCHHMSXbJBtLgSeg8bk4O1iHR2SHT8EW38ItnZKdcIXox1Twe+5NtAkJ3opklmJJmQDXUVwryYUtRgMiHGEJ4PgSU7YFKBXOdK7DI1KciIXQDiNGD8xyr8ZG9hA4rZQU9oJBf2k0FqMWwmSVYBwzofRCwHOYXiXQHqAEOVdDfUVIaNa8BF1mEAB3I+PiKhDZUuIZQNI4Si6YdKlZyt1/Wbwdn3F1N6pmZ7V6U23D1vr++LFneFHlcrcLdU5M7SfPuqdHNW9Axd3tQfH7LFNF6GCktZBDK9FJTVjigdoUQ04Vj4oSoTKasfkdxOiajGuxWh6ARKe7MiugAd1Yji1WFwa2CbM2i7MhlYK9axHsgUIUgbyQ7C1bZhtgTjn6v7BZPn6NvWkVmtUavU3G0GdXqlSGQxGlUptMBhVarXRaPqPI6C/qcV338bFNNq3dEz7Nh+lM7zNGqs1mm88kDcpVqm/5RY6g0qt1hhN2u1tHRSmkfVfblUrjzgWQ4TFmGIx5VtM+a+moldT6aup4tVcYzFVv5orXs2iV3PVszHr2ZhpMVf8ohbVel3uw0PkzW3A/UOoVp1gMhRo1NkqZbxGFTd23Fk0uxCumK9bbTi+8Lu69VOpM17M1WZjhVqdcXHtd3jmdnsfodEU6LQlRoNArc6/uA55eEq+e0g4uQw8vPA/OOMcnHnun3oennmeXvmcX/vd3kXc3HHPrjlHxx7H2+67c6y5ZuwEH77cQbg88j4+5xyeee6tsVdkpNkW7HIncWOAcjDvan7yv7uOdexezpgo0yjjX8wVL2b+i1lgeRaq1VnHV5GbJ6ELu/7zu4GSeaZi26Nj2rlzgTm659m5xKqboFcMkXkDRF4/qbQX3zZOubrimrSpmoc41UWo+jLk4ch3b4yx2k5Ya8ZsNKHnK+HybFBfOkCa6jiQA1gbd15YZo5MkjtHiN2j1J5hiqADk9eCjOQD06qh0kHG8Kjb8JD7kNx9dIijGOYMydx7e9gSCbO/z2VI7i4bcO3pZ/YOsHsHWLJBV7ncY3TEZ3TYT9bvKR9wG5S59UiZNS3E3EpYajkwqwKaXw0rq8fwajEtnbROCbO9y7mpg1rfQW7oJDV1kxs7qY1d1N4BN5ncq2/AXdLr0iN17exh17dRqlsJFc24mg5ibQeurhPf1kcaULDX1yOP91MuT9LvLjIfb7Kf7rOUD+k6VaZalXL1EDV/6C1bd5UsuRT2E4r68S2LLknzZVDpRPRQXPYAvnyEuHDGuVdHHt4Gy9dZ3UvOwhESb5CY1IIq7CV2L7o0jNGbx2gdU84No9TuWcbwqmvfEqtl3rlqnFo0QMqREkuHyWmduGQxNqoeFd+MTm/HVo4Sc8f87Fo7bdoG4ZIOuiwnTEENVaBDFESughCmILx9hioIb1IRMoYPfFOLAby/nODVg2OIENhMIDoDiM0CYTJBmEwALgeESmUiMj0cwiOsE0JRTShYBRpQ7eIkcgULcfBaCKwWCKlFgGuQ9sVQp0IouBBqmw2yywLZpAEd8qEOxTC7EhhcQLIrQr5PcXqf7GhVCLEugX4pANsWwz8Xwz6UAK1KHD4ImH9dx/9z4dTvsuvexTq/j7J7H27zKc7JOhb4Y6iVbawTNA1GzCR/CbX/xLW2ibG3irJzSHNC56MdE0GfpK2b+gAAIABJREFUIm0dEhwJ+UhnHobTRHSrQ+EyAfB4B1C0IzkLTcqEY9KdXHhQjgBOygAS00CkDAA1F8QuQvgICf7V6KROfPkkvXyaldLj7FmGdy3BsHhAZjjeL4rBG6UVK0gRDdjEZnL5ECO9BRvEhye2Y0pH0H0bEdOXtXs3E9rVBW0JX0ul66k0w+ycWm/Q6AxandFgeNZq9PrGJmV2tl4s1lHI+vLq81vp+oqzbMm5tI8Y3YhIF8PEU1jRECNQgPHlQfM68MJBSl43NqEFya0hefMw6FRHQjbQrQLGKIRRs+DIJEdonBMuFcIogblWo1BJIFC8HZOPGV4b+EelXn10rFV/MyT/V7tytVqt1anVmrd9C41Wa355/ncDUf/ym1r8y7989+aF8makpdZovzV8VBq9wfDW036zTHmDSb0px78KslZneFKqI6N0ijGtZsCsDLV8608Uv5rKXk1lryaexVxl+eYgW2kx11vM9S+mshdjgdlQqFKnPT0lPT0lXN0GXVz5qJQJem3640PC1W3E1bXf3U1Mw0pnkGymbKb8/CrmVZ+gUqfcPESq1Il6XdbTU8zlVcDZpf/RmcfRmfvxuffphd/FdfDFTcjxhef5lf/VbcjVXfDVPff0yufwyP1gi32053py5nl2xbm4Dby6CT674lyd+10d+V0sso/7icv1qIkK5OGKx+kZZ3PWeU6Mma5Dbg9RlOchZnW8+S50/yw7ZWooclR2eFv5T5baF5NQp81/fEq+fUg4vgwZX3fpXWA2j5ObJ6jSBdbIpnv/isvIjsfypV//mqtwiMIfIJUPEFonKBMbrNlN1ua++9WVj/Ip4tmQZdIlm1Qhz5oQy2PIy4Wfcd/zYcb5rI940InfbsXsS3G7o9StVdfNLb+93cjdnditjUjpMDu3AREjAKYKIfUScmsfVdiG4jchqlqQNWJscxe5ugVbWgvl1cJEzWhRM6ayCV0jxglbUHXt2IYuoqgVU14LLa2FCBpRjR1kcRelRUxsbSPVthByKkGRBVaRBXYZ5aDcSmhhNaSoGlJWhyoUIVN5jml8x5xqaIEIViSC8USw+lZidydL2u0qk3oN9Lo3thNqWzGdPfTBYQ+FwqdHRhX3YofGmItLfnPL/jNLfhs7oWfnUQfnwXvngUvHPtOHHkPbLjOH3lMH3pUKSokcVz4bbt0+S2gpSJVgY1ux+X34mhnayKb78Jpb8wSNLydWDpIki6zGaee6KefORXbfouvyoc/SAWdyy3PnIuBWGbZ7E9i+wq5bYNTP0psWWcJpevEAmT9CLRsk5fXgiqT4smEytw3FEQJZtS6w1oIfWqZpsuIwBTZ4FBs8ig8Z/deUIliBDxrBe/dg/WX4wCECR4rz7EAzhHBsBgCXBSTkgAjZIGI+iJCPgCR4OkYlABIirSOSwOUMdBPkQ03SXwpH/q6+/+/rW/6uoda2PgJZC3EsA1llggDFMEQV0rEQBitHgvIQ9jkQ+wKITSHsSwHYtgjyJQ3wLsL2XaStbQbUthD+OR/wudDeiof8u9q8/7N2+C9yGv8m2ucj1+Zd6Id3EbbvuXY/cG0+RNn9EGL1MdIWkQ0nFhAc4wA20Xb2CY6OiQCHRIBNnMPnMNuPodZWEbbgJCdsHtBdRGYKsLQykLsI6SZE4lKBzDy0czGMmA1l5IOYeaCgSnh0AyqoEsHMgzFzUGE1pKw+Uv4QNamLGNyIcCsDMwpAzkVAZiSBE8YolFPLJsjRzejYZkzDHLtihJraioqrw3Ut8A+2Z7XChueoOAMWp0ajtbm5uu0dlUar+fbeqddodG/VC9VPP2ktr+rYWL2Lm/J683g3cnWHIp4m8uW0vvXCnaf+xeu+nI6guFpE2wRj7TBQseZZOUyJbce7liFRKU6ELKArD+ZVjQhuw3uLUOxSpFcNxq8NQysH2oR9/BLxA1tIXD6cfSnm6UrKNA+P6l94R5q3QR7dNzr3r+1uvcHw87/ZtHg7v6nFdxqtVqvVq9VavUH/9gjfkCBKpepf9y3eEEZarUajNRgMKrXqDbit0xs0ao3+6urp5slkXPpqSn81815NZa9m/qu54tVc+Wrmv5p4FnPNq7n21VxlMddZzPUvpspnQ/HTY8zltc/5hcfphdvZpfvllY9KmWw0FGhUWQ8P0SeXAczhAU7/jGI7/vrK+fjc4/Qq8P4+8uEx/O4+6P4h8PqGc33jf30beH7ldXLpeXzhcXTucXTufnTmfnzmcXTifnjosr/tsrvG3ttkb03T10epuwvOR7tuFxfe19e+d/cht7f+95f+59ve+6POuz2EpUbMbi/5ct1jZ5U104yarkVuysnn60yTMuyf9Mkrp9Vu/avBIzMrF4V/euZptcVHl9ztE5+1Q8/lfdeVA8+FPfehVWbDGKljxnl2lzN/yOlbdqkdpTZOOlfKSQXduJph6vim29ax9+1dwP0t9+Yi+PzU7/SMc30b+ngdfn3AuTvyvj/2ebgIvD8P1FwFfX0M+/rIfb0PNT9yNTehZ7ucvZ2AjZ3Q+RX/qXnO0KRrcy89lg/0z7UPL3aMKYEWNXBquqMae+JLGjyj8u0j8iEVLRyhOLimPbSmLSCvElFQDa9p9xW2euVWQbIEsPIGT1EHt7SOncMD8GoITZ2RvBqXlGLHIhFL2BRYVIEr5MOrGzldvUliSWSZCFFYCahs8eU3eGbwHNPLHTMF8JI6F2GrX0tXWGtXeHUDq1iIKGtgtfZFi3u5Ygmjd4A1NOI6OcUZm3CVyfH9cmz/GLFnjNw9QW+boAoHibwBQsM4Vb7hsnDqLd93a15k5EiRkUOZ9JbGwGpybCM8uQWb1YFN68AW9eBL+gk1U/TGGee2Rabi0HNw36N1gdUwTl889l0+8hlYcpHMs3rmWf2LLh1zrJJ+UkEfoaCfUCQj5fUR83oIwlFKwyS5ehgrHMYXDxBdeXBSLohVCQnqApJbo7+IJzyHA8IVqOARQvC/VYtRfNAI3qUZ49aI9u/HeYkxpAIwMskRlw4k54FpxRD3RpSPBMkQuVkFpX0KSIdkBeBFdFIz0LHe+8+aV/6KV/s+P/jvs6N/n5X/O9H07xubHUrptqn29mkAGB/hVAwD5UIB2TCHQph1IfhLLtA618Eqw9Yq1dEmFfIhzuFTjOOXOMcvGdC/56f8eU3f70ok/z066FOwvUOGtRMPAilHIXg4x1yobSzQLhJok+4Iq4AhhDBkNQwrREEKwI7JjsBEIDAB9Ilr/SHYyjrM1inekSxAMVuRrDaMXyc9bIAUO0EK7SeQcgCsUrA7H0HOBHvxkGkScuO0s3CUFlmPdC2GeBQjgqoI/pXI4BpMQCXamwcNqET4VcBdy0DOYXhnb1oIHxNcDfcqhfjyYVH12Po5RvsqfXij7E6jNe4eaz08DKEh6sZG9c6u4ad/VBpNeoNRrVa/mWpotTq1WqPR6TVardb0rFlcUrd36J/U99cd9ze5G8dVhxdTN+OjxgKBvrL24mxHtpa4exawdhYwfcCpnWWG1KPoeVBMGoBWDA7twkVKCUFtaG8h0q0MGliHCK7BJdRxM1vS+TLh1OnGze6+HoVSZ2bpDEalVqvT6XT6by/EbzOfGrX2LdbpdPr/VC3eHMt3dnb+p0Tq/xXOd28DZL/+ZSqV5g1ortPrVWq1XqdXf3Nq1Lxlat9mar/1w9V6o1GpN2j1rwb9gcVU/m90ovIbv8hY+mwss5jrLOZai7nWpC/Ua9OUT/EqZZxGlfD0GKlUxqrVqcqnFLUq1aDPezYWmjQZS8d8F/nG/Gnd00P48bnfxU3Q2VXg8ZnH4b7rwb7r0a7ryYHHyZH76bH7yaHH4b7b4b7b8aH73hp7c9p5Y5y2MU5bHiDNtmDnu/CrcsqCGDfXiluVk/eWGKfHHtdX/mpVtEYZcnfO2RilTjVjR8sRi81Yw6mP8iJgZ4l1ueb5cOB7teGhPvX5WR02eVz9+7bz9+K19cOMF0OWWp13chWye8bZPfVZO3BfOXBd3Hed23MZ3WA0T1Dapui9i+zZfY5sxa2wG1fQjeXL8FWDxKFV9+uHsMv7YKU6yaQvNmmLjep8tTLt+jZc9ZioV+ZqHzM1D5nap2y9Kteky1U+Jl+eBt9dhR5v+qxOsiYk+DEpbkSGkw1ju4Zwwi5MeRshvAQQWuTom/Upme+5uDl9fL53fL57fn3QIC3yzyBu7M7tHK1s7c9vbk/Jx6sz+cSZpQHFVFtpbeDsqvT4fPPkfPfier+2I76snnP3eDU2J0koQov7CnZ3Zjq7ExWK8sODucuL3dvb4+m5xuZW193dkaUVSXapfXqJVW1bwPruxOHp6snl1sHZqmSoVDKYe3a1qdbc3dwfrGy2t0loA4Ps5cWolaXwpVm/+THWxDBpfIbaM0ERDuAKu9BpLcisDrRokiJeYTQv0RsXGcVydFBHvGtrdXE/u3+RLpljd82we+dc5Itum8f+S6e+g7seXesuZYMU3hCZP0xpX2L1rbHrFBTxJFO25CWdd+MPkLI6sMUDhHIFpXSYWCoj5ncT0tqwognyxIHb0BpTPE2qHiGFiJDUPBAlH8SuQvi2oX5s6sf2CbmjhJCR/4dUhIwSQkYJATI8swpBLoEQ88DoZCdnAdyzGe3ZjPLpxgYN4fxlNPdWX3BCjG2YL0aAxbX52DWX/65p6a+Kmu3iHRyTPjgkfrKNtfpDgsdfFDb+vkr6KYvllGsLr4VD65DgSrh9LgiQBnHKBVrx3P+qpuV/F/b/dWbM5xSgbRrYNsXx+2y//6Nm6L8KFL9PTvlDEOyPXn//Q8Bn60SATQYAnI0AZcMdM8F2yUC7WCAgEwwRQFEVKEgZFJgPRmYj4alw+yg7h2h7cBwEGA20jbCzi7IDpwHwAgi1AeHdTvDvwruIYLRCGKsA6ymEe1bCKFnAwCYcf4HZsenaMOOZ0ExMaUXldOGKpPjgKrhPOTyxhZzdRSsaIGVLyMEiDDOCwPanh1fhIuoxQVWIkGqEnwAe04SsHHc9uF4wmV60T0rNwaFOpVJZLNoXi1L1rdSj0+tVao3BYHgLzZpfat0qvUHzYlFpdDqtUqW8MH191p7e6AMC9R8/aL98MYp7jh47l48D2pZZFbMM3gw1uQ/vK0Ixi6CoNEdCLoBZBKLlOrmXQYKEMG4lUrbQcn1/c7O5+dzR/ZqZq8FgdE5OhulplflZo9Uqv62Xvf2yTq3WGAyGX+ncBoPhP1ai3tRieXn5f0qk/l/h/Pt9C5PRpFSqtLpvGYZardZodSq1WqvV/fqMlcpv02Zane7pSanV6pQqnV53bzFLXs0lr+bKr8/CV3OFxVTxaq56MQmeDaUWU6XF3GAx1xq1mTp1kuopXv0Ud3cTcnXhp1VlPBurzUaR2SAwm/h/eubPnUgBvdtVS/1mHV+rLbu+j727j7g64V7sua/JyZMN6Nk27Poo7WDTZXeJuaagbIxTNydpF1usuy2XLRl5vBI+xocPFkL60oCjZfC5VtyWhLDSgJptxGxN04/23E7Pfe7uQpQPQcprX9W5n+rET3noe7PutiOnbk8zrs989bchxifu3ZaH4TKgb7fuXdduhKJ3bD/m5CL08i7q4jbs9iHcoC826otU6sQHZfTZTejZDXfzlCNfYTSNU+oV5NZJWssktWaE1DJJnd/zGVxlN49TexdcZ/a8bh7jjfoyvY6n05bqdKX3DwknV74PTwkGQ4FWm3X3EHd5HXJ+4new4bEx7byqoM/3EQcFUEkuoDsH0J3r1FsNHpDhBWJUggAYVQaIKHFkx/8xSxhoMP3f7L1VcONrlid4XzdiYmI3JiZma7q3p7u6qru66kJymmSLGSxZZJKZMc3MzMzMlplkZmZmmS1b0h8kWbYz77152/sg2bd6eh9mX7oipvuLfMgHOdOhL+Kc7/zoqFa3Z3Oqow/FO+u7CwGp5j/9/HV1ayE03W5ktnNrfzEyg728MT21IKppTbu4OpldHhB2Z3/58nl4piO52EmhVIjPDvMrXfuGS2+kV/WtKRvbs8cnG53dqTu7E5Kb06YmjxPx0uXlZnomIiHpbVO9792dSny0WlfpVFzKrmx0Oz3fltyedvQn7h6MXd0c1LdaiEQ201MeM5NuM1OO89M2G4s2Oxt2M8sWvbPc9ilOzRCrsNc4uZOR0MmI76BHNNMjm6jRzVxKQ7Ndd0/Hgs/2sevwqu3MtuPhheeFxHvt1LV30zpHxIpqoMUJ6QWjnJp508pJXvkoZ2TTYfXIe2nfrXnaLFFIi2ygxLfSsweZzUsWrXOCzE5mVq/xyI7t/KF99xKvb9k0s5tlnY9nJSA5qRi7WgKzPuCH+nG7fjvvIcq/mC0GjT2GjD0Hja2qSYwENCnCiBxpxM7E2tSRbOrpgloWK8fdOMuDmhKMj/fG51l9X1n326Leb1OzXsV6v/PH6nx6rxuIMIxGIqKNPvi8f+dr+LcJaX9XOmhY7UasIZLrCOQ6Ar4Kj82n/ZCT+t9KBv6PiuVv6qH/s2L5+yy3t5nkH/Ld/rp04O/Sc16H8954ffzO6dW3Th++dfrwneOH75w/vHLV0fVF6Icb6YQbIcNw2ASiXqQhIszog5/eW28dXR8DI39DbBiCHIElh+HoUVhSuBEq0AAdbEBNwvKz6NxEMieFaJZCsUzF2WUTbXNxFulYTgLKoYTi22Ds10CP7mAV9rNbp/hzW5Z9C4LwOmZoLSO/zyS/lx0vNA6upXmWkQT+xk4+ZoktrOgWRmY/P72P41tBcMhFl/YmyeRSCFLIQQhSq+WwQlOXFQrVczkGYG14HySTAyAEaclRWCGTAyqVSg7ACuW9HFTAN7eysXFodl7lYK+0sT3Zn2me9a6cNAtpp0UM0COH6HZFGGa0ASMa7V7glNMdGd/qGdfsV9QbtbAzolAqFXcP6pHRO0MEiMVC3t6q3l6ZVKpZawHDCg01+7KFWyqVQTAslclhhQKC4C9/llvx9evX0dFRDw8vFovt7OxaVlauVCr/glX7L3W+USiVsl+DtDRiMoVUJlepVACgTYvScN0yuVw7iECwRjwg1dy9HFAolJDy8fpm9vY6DJSGKsGUO0W6SpF+p8hUq3Ie7ko1s8W9MlsFJ8hvA68vPS/OnE/F9ntrFvvrVqdil1tJKASk/3SXPbDfZdG7U7RQdnjmdnnlcXntd3LmtLdqsdrHWR9gT9fSuhPQXXGoyRrqzhR3Y4A9WUOdbaZP1tLWRSzplgDYFhx0Mkfj0W0B+g0+ui1BBmNFBPGgiWSAs1jPWOxhnexZn5/bnZ07Ss4dJGd218f20LmbdN9he4i72MJc6jDeHOZuDnMutuwf5d474hTd9tXUqerzy4B7OPH+rhCGUm6kAVJZ4J0y87O6RKmIlwOBt9LAwwvPrVOnhX2bgRXT3kWeaJk/uMIXLZmKL/zvVTG7p655vcaZ3YyGCdO9E79babj40ndL7Lx/4nR45rh/YrN/Ynt+5S6V+p5duB3uWe6uma1PcZdEJjOtjMF8nCgSORmDXEhAT8cYDebgxgZ5HQPsmGJ0SLZhRA7SM+FNWqWL+OywZ7jeIQQ5vTQ4tzQSnmpzfiHuH2tjOv6ppa/06GTPM5q6sDIxtTBY2pC8f7RR2ZzuHIKdWhhs66uIz7W7f7iXg/LcCt+2vsLj093S+tjtvZXVjfH4VJPp2cYff/zc3BR4erJ2fb1TXGicn0vpao9RKIDlhe4w3z/5e/5Vbh7t5GwDgCQ5ZaYxWQYF1cyyWmJrJ6d/yHxkzGpyyn5hzml9xWlhSTCyyB9b5i/t2C7sCnoX2EUiZm6/SVo3M7bVOEbIyOymBQrd2Q2Ngg5R45SXaMG8acqsboLXu2o1fmBfPcnL6GJkdDFjmunpPSYpncx4Ib1wgD28Ybd87LJ+6rZ/7j2yapvZwYxpoEU30dK7mDk9zIxORkobLauH2b5sMbojmNu371mwCm+k2RXg+ekY8yKCbQ3lVU0vozv90zDFY4juMcTwGDLWDBYeQ8Y29RRmCpYehzZOwrDSMKx0jHEqgxRpRwg1NfDw0fEMpaTY40o8f1s18Nu0ijeBdB1/Iz3fj3p+Ojq++rpBBsgYtGEMyiAabRBp8M5P/x8TY/+6bPSHymK9Ol/9uk+I2rBva5r+unjqb1JT/3NR/38umvtNWsN/LRz4TWnvf6rZ+e+ZDagQk/eeH//o8v47Nx39CCPDcOR7b913njpv3T++89D54KuvF2qIisJg0vGYVBwqCa0XoG/ga2Dgp48OMqTF4HipRIccY9ssok0mwSQOhQ41pKXjOLlE20K6SyXdIhPvVcqIFdJDa6lO+SSbLLwgHeeQS7DNJfhXMQeWLPdOnM/PHcdW7JJaWbXj3IE1i9oxdmILw7uU7JCPtQliOvuYxTWzIpppUS30xHZqSptN01Tx5e0lBCoUCiUEQQAAaMPAFQqpTPYsVFVoRPkaKlSjsdSOHTCs2U2kEevL5YDq4RH4+ou0pkb56gdFdd3K8VTZrFdAC9utguZWznIs4X6q9GyfbJUtzcvbW6TDIsnFqUR2q4DvQACGYIVcLFaub8iOju9gWAaC8LPUUw6AWqYW0HAV4MuWC7kcBCH4BYn65ZdfhodHeDxTNptramrOYrE5HF5WVvbDw8Nftnb/259v5IA2D0qlUmmMFDK5XNN4XyY1OQBqcL4XTZQmAh58XmwrB0AIVEAgdHKSKz40OxXbXV163VwFyG6i7lVFj+qyR3WlWpmpghPuFBmQPER+GyC7CZKce5/s2B1uCC7EDnJpkAKIvryIN+lZTFzqV8m8Ly5sxed24hO7/S3LlUH2VC1tpoE2U0MdTcR0hCAGc/DzbYyxUlJvMqY7Ed2TjBkpIq30sK7XLKANC2mfyV4ecSTSqD3UYDADN1VC2mpj7HQx10XsswOb6wsb8YHN2YHtxZGdeEOwOcJZ7TXZGja92HI+X7M/33S8PvJWg6Ff1PE5s4Op403ic0+1MkOtyFXBWVJZ6JXE60LiJZWFAkDU1bW3+Mz24MR2aU8ws2M5tW0xtW0xs2W+eWh9fOZ0JfFXKWJhKHRxz76gn1k8wGoY506s26wd2K8f2uwe2RwcWB0cWh8e2hweWB8eWYuP7U6PnI63rbeneYtdzMl62kAeviPCoDfMUBSM6AvUbwvQa0ow6qghd3QyihpIuZX40lpieoF+Rb3L/uHK9Fxnc0fq/tFqV19BSjZfKr0emWizcX8zPt12fikOSqQvrIwNT3ZWNmWeX51WNGV6RDKHJrvKGtPCM6x++eenH3/8Mrs0NjjasbY5U1QdfXSyu7E5FZPEGhmvhmF5dY37xcX2jeQwJ9skI4PS3h53dXW0vjrcLgwqK+alJem2t4VDEDAxVxad9j4170N5Ham+hdrSSe8WGXcKKV0N5NF+3syMYHrBdHnTYV/s3bdgVjrIqB1ll47yCoc5FVO8jB5mw7RZ/SQvoZWKrmszbW/uW3Ye2xDUTfFLRrnFQ+ycXmbNBDevj5XcykjpNM7uZxWOmJRPcEUbNsunLpsXrqfX3run7gOrgvJBdkk/q2yQVSRi1oxwqoe5eb3MrG7jtgWL2X3HtgWLkhFOTDPdOg9vkowyz0XTqyO/bZiz6PPzGSJ5Dhl7DBp7DjE9h5h2QgojCUOJRjFTMLYNFM9BmmWNLTE6FBMUqO8egPR11vewx2Ta/666709phbr+aCO/95gQA4S/Pj7CCBeB/OCjrxNkYBhtZBSLMkzAGMQY6YXqvw7j/j6t4P8qH/8vhYP/T0bt71JKPoTafAji/ian/3efeN87/PAq3OQfkqJ/F5n0nRfjO8fX37vpvPPXQ6WgWfVU4zoypZiATccg45FGsUYf/fXQ4RhyItUwComLxqKjUfoB+uQwskkcnRyNwoQgbPIpcX2m8SJOUJ2xcz6dHoUhRGAoGWjnJqZLFdW2kBjRbFY4wC4b4ia38lwLKY45+NB62qdyclQze37fWSoLBCS+EyuW1aPcwTXz6V2L0U3LpinziDq6UyHOJZLtHWxROsSLEeLD68gFg0GLq4N351cwAMGwQrPvGoQgTT0BAFBj+1UoVPI/24MNascLGAAACIIAANQ8Q/9FfjisAAAA8PGBwsLAm9vT29OuyTbhcP3k0tj+2uz5wpyqvvEei1MZGsJszsPUDPz4BYRgTfWHVSq5UqW4f5BBMAgrpDI5BCu0Ik8IBgDwZVOeXC6HYYVUKtcMOpr47aenJxAEvb19mEwTPt9M88fEhCMQWM3Nzf1la/e//flGc6kv0jEt7aPVHWtkAxAIQjCsuXtY/vwKgJ5FygAEQ0oV1NMDVdTdns9sTdtuTZvsrZgf7QlODu1urkLVyuJHdcW9quhOkSm7+SS98bw+cz/ZcTvdcTzbsz3fd5BJvNTKjCd1du5ip2nv9vFVnkTiKpG4nl86H+wJtub4i90mwwXk4XziQj11MZc4FGHYk4QdLaIIQxGVnjqNvnrtIYbNYYa92bi5NubhFO9kznStjHKcT1rJxy9WUQ/6OLezZj9dOoBXrudih5Mdq4Nlwd6C5d68+e6s+eG85eW2sxoKfLwLfVSHP6ijf3yIu1MkFayIiB173espF5cOktuAy+tPJ+cOx2Kr4yPr42PrY7HN8ZHV4Z7V3obF/pbl0b5ALLY5ENscHFmLj6yvLt1BMEKpiJFKA7aPnFumeDWjbOEUb3zNcu3AZu/Ebn/PanfJbHuavz1nurNgtrPA31ng7yyYboxx9qbNdqdNp+up/WnojnBEldvHCucPjV669R4f823fVLi/b09DiVoZ3b2sqgpCQR4qKe5tab7N1sbs5cUxBMivr04Ki70zcwRKJbixNV1WEbZ/sLK6PpyYSltdHxsdb6msS7qWXLR0Fq5tzt2r7/uGaqPSrG6k1zt7K7PzQ2MTnSur47X18Rubs0vLw4kp3IGhUoUCKilzPD3bEou/wcN7AAAgAElEQVSXk1JQIUHflZW4Hos35PLLr1+f1ldHIn2/jw8x6OvMld5eDo1mpqYa5BVgqstwtSWYphp8QyGmNsWwIc2wqwI/Mcja3HRe3nETLVgOr1rVjnBjG6mJLbSiUXbNLL9rRdCzLqiZZIW2ef2P2o1PU/2LJ74zh1ZFo7ysHmbrvEXbvHnHskX9rGn5NC93yKRwiNO+Ytm8aN4wZ94wzy8bZpcPmrRO80WL5jNbgqUD24Flwfi67ZbYdXzDunqEW9xvsnrkOrpnXzDODaihmBYQLcrJFqUEqyoSuqngVeOMvcjJc4juNWTsNWLsOWTMSscyktC8PLxDK9V7jOk1QqMl+5Fig5GBMQjfIGoUlhCJ/W1+xw+5ZbQ4I3qKISnGCB2EwEUaMtLx7FwCJg6pE6CPSkBhMnGYTDwmE2eUjNaNQBjGYfTjCK/9sG+8dd54v3vn8cMfYkL+Jq/3VQTrB883r8MMXvvr/cn21bdOb//k/OG1nz4pn8SoIZPLicRiIrEUT6kkMeopxvUUUiEeE4dBhCMRYShCMg6XiEKGIbAxSJtKY7tyE2osyqGMGN7DiOvn+FXRgiosTZMJpHAEOgzByyC4VlBDuzhpQ/yaSX7PimXBkIlbEckxh/CpjBxWS41voVeO8SY3HCTXPluH9tN71itHjkfn3ltil75l83gh3auc4BnLdvHlJdYzCgdce9Zrjtbn4YgYOCQMPrsAlCoYhjXPUK3m/tkEpwmDeKkzsEIJwfBzvQZghUIql4MQLJP92mPkAAgpldDpGXB6CsMKAIBUSjUE3ynkgDIsQvXureLbP8E2NkCfCJ6ekh0cggolBL/0KkBDRTwH38EgqA00et5goRXyKLRJtCpNWfvlq5a3uL6+ZrO5XC7/pVto/l5TU/uXrd3/9ucbjUVFcysaF/eLjAwAQTkIQs8AH/Dc+TXzo0wuhyAIBCEQVoB3ari6CkSjoeGR1d7Y8TyjTZHJ2b6t+MDmaM/89jryUV11ryqBweSbK8+LU4fbaz/JWcDFgdvhsvXOnPnthefP6pTVqzrDzp2MpTaVLOjq2hMEQs9OPHZWzdfHTedbWEM5pL5k7HAuYTIdv5SC6YvDDKYQBqPR0wnY9Qz8Xi5hLhm3kI5braJM1tMm8oiLueTjIvJSGmEqn3wxZSlbtz5bsNmZEKwP89YHOSvd7IUW1lIH83DOSiUPelCE3AEBwOWnqyNPyaHbzUVE5uIIu2O0oD9le91ub91iZ910d91sd91ie9lsa56/NcPdnORujLPXRtgL3cz5DuOlPtb6BHd7jr+7xDvdt5bdBkBQhEzmfyXxWNi2bpzgdc2ZT28Kto9t90/sdrcEayOc+RbGTD1tvoWx1M1c7GLMt9Kn66jDhYTpWupyD3MkHy/016/31G39pDcQgpiKQY7HGAl9dVuDdEVFhOEedmstJS9KP8X3XaTDP5Sn2kquTo+PVidGmq6vTra2JiurAs4vDpRK+PPnR5nsqqw8IDHJ+Fi8trE53tKWLpGct3cVVdcn3txeLiz3p+Xa3txezi0MLq2MXV4cXV8dt7WnHx6u7e7OZ6RbTk8LYVhWU+1zLF47Ol5KTyfHRurXVfqfn+2enKyNDhUJ60ISgvRiAl6nROkPiNKl8ouJwbKsaJ2ciHeV6UaNRdj6XFRfDWO8lTfVwVseNltfthxd4k9v2KzuuVUP85NbGXFNtPQu4+oZfvU0v3HZbOLQpnbS1Lo67GNlC79nMLQvJKqBmN5p3LVoUT3OqZjkNS5aVM7yM0TMXJFJ65x56RAnpZ2W1kGrG+PObDss7TlNb1st7FvvnjovH9iPrglWDhxG1gQdcxb9SzYT244t64K4HqZtPp6bjTcvo5qXk61riLbtNIPm2g9NTS4ikusA023I2H3AWFBBshdSXXsZriK6aw/FoRlrXWNm6J+CDIpmZLphczx+m9v6bUkXOYlJj9FjZmA42Vh2Hp5dRrBooVm207l1FFwqFpuOw2XjMVk4YjGJWkMhFBIRSeh3gXqvPD+88dXTi8J/lxb1m8LRf4wNxSXRUVHEb90+/vBJ922owYdoo7dBiB88dPRDkIgYlF4k8r2fHi6JRC2mUSsIzAYKo4aEz8DqBiOQYTjjQjqlGIeJQxLijcyLiQ6Vxha5JPNsrEsVKaCREdvGDm/guBWTbDLxxHAEJRJplUvybDCO6DFpWDVrWDfPGTWJaGQGVNKDq+lpnczmKbO+RYuhFavNPfu9TavNLcvjEy8YSj29DOiYMYuop3mW4t0jWe7+9qLNzuPDJUjYCpuaqeh0ZU2N/PoGVCghDSYBPUvwAVDDhqpUKk2r0ODbkLbUQJr3PgCCL5kRL5ARCIAgCAGwAoAVIAhqWHHlnRqUyW9LSwF/f2V5uez4GFDfy1UqUKHQqPw1Oh1twDYEa17DAADCkAIAQQhWQBAEQtALICYHwBc2RalUff1Zi0Td3NxYWlr9T93C1NS8ra39L1u7/+3PNy8kz0srfvn6NEEgMKQAQAgAQAAAX7ApmVwOwbAMADV3D96poZsb2MFe6el9vTu70CjY7DaWHDqci+0vTpwll34wkHanzJFLw86O7I62zE8P7KVXPoAk6GjV9njNErzxflKHp653/NC2CkjiFVC4XBaqhCIkF35Hm4KVbs5gNqktAt0SatgRidovZR9V8EWxhMlU8kERXVlncl/HgGto920mn3t4h9Ws4XSMuJKibDcBm43FVYzDCtpmPXOqmj6WTx7KwI/kEcaLSTNV5Nka8ryQuTdtebJud7puf33gfHPkdrHrLtm06p1Oc+xZH1kMhw8EV4dex5uuO/PWK2P8+W6T6Wb6TCN1qp463WQy08Kb7+BuDPD2p632Z63X+nlzHZzDZRvg2guQR8BQhEzmtyN2ntoUjK1ZLO7a7Ygdjs7s97atV4Y4M7W04Wx8dyK6LwU7lIsfyiX2JGObAhHtYUZjBfjhbFxLMKLZU6/TV7/DV28gBNHso1vv/bHBR6cl0qAlBdWUjymLQ6S5v422/u4T46+q09yenp7WlobjAvHXF/vqe6Wov/Tnn3++uTk+Olp9enrqF1VmpNsB8uuLyx1RX9HTPz+Jhmq8A9H394rzy53CUrenp6eB4fKFpe6np6cvXx7rhaky+dX55UFsHHtrc+Tp6amhPkgB30DQdVGhTWGBWW9v2uPjw8HhQmoiMsLv26Rw3cRwg7RYw7Rk3cOjqZ9//rG72asmn9BaSR3r4XVUE0RCxuqcw9Gu79lx1PVprFgcuLjtML9jN7npUDPGr57gVYxxika4uf2c9B6TXBEntZOZLMSmtjH0Gnp+qGprGqL3zFuPrllPb9vVjZkVDXHqF8yLJjgZImbLjPnUjl1xP6t4gDm9a3d86TW/49CzwF87cj678jk699wVuy3vOXYtmLbOmPUvWWV0s0Jb6X6NNJtCAi8bZ1pIsqggC6opdo14k3aPPzUMOfRyHPqMLYV06waq+wDDe9TYY4Bq20qnZ9gbBvjzcrnkSHdajCmhMuyvqpe+zSjCJPIYMbr0ODQjDsXJxLn2MU3rKMZ5OFYpwbiSQishoxIxiAhDRAwSnYZDp2MN4lDvgxGvfHQ/hiMQMTqvEl3+e9nCb6Oi3/npYmKx+Cjq9246r/31DVLwqAyybjxaJxall4B672egG4JExKGwSURUJBYRiUAno6l5ZEYBjZHNQEViSBlEYjoOHWlIikbSEzEO1VR3IVVQQLQvJQa2UFP62FEttOQeplcxzTKVyI5DMmOR/Bzspw56yiQ7dtgkTsRO7zHL7jNtmOKPrpjvHntLpFEHR7bzPZTxcvRcK3lr0/bkwuvkwmt0TRBeSw2oQIWnOcSGR4FZ+Z/tHEAsFgzwV6yvy1R3kFIpl8s1pR+CFBo0SYM4aXqABsN4hoCUGtWlht7QijMhbfN4tn8BCoXyRXQrf4aPAAiSPz7CT0/yz18U9/ea5qRpLsBzFioAQJqICgWsZVhffgHtf6ENN9Lut1AqlDI5oFSpXniLh4eHtLR0BoPJ55vxeKY8nimLxXZwcBKLxX+xsv0XOt9AsELbwCHNTto7zZ3JZLJnF552eARBEAAhWJPoq1BqiCnNx2RyAPryI9w/ABgZyppa9pdKjmcEF5vW50dO0hv/q3P3i1MPGEy9vQ64EDudH7odbdkebVrtL1kdLQskR/YqubdMlpQ7P1i8IlRDURAYd3n96fLS7fbaA7p1laxYrJRSR5JoHRHEpkBDUSx+OpO2nEMbiicvpuCgKqa6jiGtpK4VENdKqasltJUCMtjN+zrN/3GU80XElrawZguI/WmYsSz8fIXJhtDkfJgrnbe8nLc+mrO52nW9OfGWnvkB175KeYACiFbeBm1uxXC6JgsWhV/vEr6oE+/gOFgaJr34JDlyv95zud51ud53lRx5ScSfbk+9IYmPQuYLnrvITtzO1myllz53ypA7ZYRMFnh45rK6Zzu4bLF5ZLN/bLd/ZL9/ZLMxzV/qZE6UUTqi0bVeerUeurWeupWuOrVuuqORRnNphNF0TG+EYZWzTpX9h2r79wVmrwosX+dZvckRvC52fd8YpFcXol8c+DHb812S3atYwXeJVn/fVer9yy//vLY8nJPElV4fq9WKsbG6X77+srY20CxMuL9XHewvFhU63t6enZ1tiUTFv3z9Or/Qk1vg+vioPr/cLq/yenp66uhNbmqN/+WXpy8/fq5qTL6RXl5eHydnOW7tTD09PeWVOMmAC6n0OC7BKD4R0dER9fCoPjyajwvU8zT7TVIIZn2pf3m+OzsNs7XZ+fT0tLKYP9RnMznsubYcuDDjMdjO7m0kj3SxVtZdxCfhwE36jSR6cc9BtGzZvWwxsmvbvSroXheUjPIS25g5g9yiMX7WAKdokMVrLUE0t02vcHZPPVcPXUc27IdW7MqGuTWzppVz/KIxTlYPs2XafHTTZmzLZvnYceXQaf3YZefEFQQiH++SYDBq58RtYlPQtcDvnOe2z3Gye5h2+QRBNt4yB2+eh+cXE20aqQ7tdKt6onmrmUFzO6Ety0VEsG6hWTdR3QfpriKOdaONQxcTGxv4g0MuLsSVm0KmxLP+qnDqVX4RK1aPHqNDjUVRY1CsJAwzGcNMw1ATUMgAfYS/HjLCEJOAxiVj0Qlo/WCEXrChQSTKIAJpEGaITsfgC3CGUR9+mxj/m5Sq165vXn/SMcrEGMSj3/rrv/LW1U/EonJIqEICrpqMLSDrhhvpRRihkwhGkej3XjofvPX0QhHICDQli0ROJ2JjcUahKGwMBheHIsYhWfl4+1qmTxfbu8fYupToWkTyryRFNNJjW1j2WQT3AnKU0Ni3gcHPwnIzsJYFeOsCvFMRyaecmt7Fmt11vrmNvL6JPj52Wx4zXxXFLHdEznf5Hu4H3sh8Ty/dh1fNc7tsO6aKKurKkj19rpjMu5gYWX+/SqmU3qkVSpWm3Mu0RQPSohTPJf45wk8DfcMAAIKgVp2veYzC2hHkTqO40ZgzQI2JDwA0BKrGgy2XyxVKLcAFvIwO2h+BIAgCAEiLhcC/RhY9UylaozEEwXJQ4zADIBiWyeUACKru7v5cQXt2dhYQEESnM9lsLovFFgisBgeH/n9sFP3f5Xyj+JcWFY1BT6uRfW7FmuTBl1Hx2W+h0uxQksnlSqUSUqoAtVrl7QW7ul/uLm0OOWwNGe8v2lyIvSWX3hcnLpenHtfn7kooTgUlwbJY8Dbs9tzz9swNkvqqwOia1U73oYXL6/ybm9DzSzfxmd3etuXumvnFsb3q0kHSzz0sNT6pZoyl0ZuDcaIo5GQyriMSu5ROvalkSyvpuwXM/gTiZAZ2vZi0Umwylctaq2Dt1HJmsqkjqbjpEsp+F1M2a6baslcfOX6+dvkM+N0DofC1J3DqoZCGPKoT7lWxakUiJIuRSUKBc8/S6UJqx0bnTvujKu3hLuuzOuPLfeKXh/jPDzGfH6I+q8M/q0M/q0M/P8Qr5MHn2/b702bH8+a3B7YKMECpCAEAv7Mzx8Nj+x2x0/yO496h7dokb2WEszHFW+pmDRdQ2iIxlS66eeZv88xe55u9zuH9UOH4oTccOZyI6Q436gpAtLjr1Ni8y2J/n8H6Npv9fQb7+wzuD5nmr/Lt3xS4vcu0f51q8X2i5XeZjq8KXf/QVeb700+/fPnxs0IhfXp6urrc6u6KeXp6Oj5eLK9wl8vP1Wq4rMJZJru8kRx1d6dB8M2XL59VKvDp6Wl4sia7zOXp6alzMCc+W3B/r356eipviF/ZnPz69SsIy7/8+OPl1UFaHlcOXv7yy9eb24Nb6cHO7hisuP3555+k18dnx6uToxUX5xtPT08KWPLTT4+Pn1VDA74j/Zazkx5L86Gba5Fbq5/W5+wXRs2nJ3lz61bi0wDpbdTRuVf3vFnFCKd5zqJqjJ/ZzUzvYqZ0GGf2Gjctm7WscjOn/ZEN0z5dKRNbvI0T194Fq5J+bt24ed0EL3/ApGqKn93DSmljpLYzhNPmCweOx1cea0fO07u2l1JvORBycRMyvW03sGI6tGbev2zas8gdXDUtFLFcSkhm6VheGkZQSOSXkAQ1FKduhmkN2aIBx2gP+6f6FeP2SBcR1b6Tbt9BtW4xJSYHWwpZlFQ3Hc8kdrGdoBqLKfT9LxWLvDyedQXOqY0qKCdYlBIsSon8fBwzFU0MNcRHGOJijAjxKHIalpqHx6bjcTl4TAaOUEgkFeFI+XhSEZ5chDMo9PwfuR1/CHX+6PPunQ9CN8JQLwH5vYfOty4f3vjrGSRg8QUUdA7eKA1nlIw1iEPrhRphU3DkIgIuA6Mfgvjop68bqI+IMCTl4FExSEI0lpCAQUUZMbKw/AKSVbGxfTXdpZIeJeSUjJkWjPMy+vlh9ayoJmpCh4lvPZ2XjiGFGVqmY2OaaeG11LA6auUoZ2LXflHscXodIJX4Xh4n327MSlub5cM91wcLSmjt7LLr4mb5+GIHVt61tXXFhodfz8wAAAB9+SL9ldHUUqGabqEV6D8jFhrN/Uvb0Fq4wGdE6FmcqUGuZM/iTFihACEIBDXL2eQapkHz7yuUz8JcOaBQKEEQlj9vcntuD7Ds19RU1fMWVVDryQNAEIRAENYiYEqlVCb713qn29vbvj5RXV29UNiys7Pzz//8P7sx/j2cbzQ8tgYulMsBlVaQoJCD2i4NPmtntS1doZDJ5SqVSiOUkgFyTXCjAoaBx0d5T4/K1Q1aW98cdD1bMrvctRfv2FyI3W+vfW8ufSB5lFqZ9qDKerhLV0FJgMQfuPFSgLH9e00WvbOjO6kXl76nF64nZy7bi+bz3azJetpsm/HOlNXJmOBGyFR1sOZyTLpiWNPJlOFYdHsoYjAG3x9L6QxD9kThemPIoymU6SzCSjF1Io04l03araTt1TFupvmqLZsHseOXW3e11ONe/kkN+Cikn2BpkFIeogLC7qDIOzgKAiLVivQHVc69MvtBmXEHxI1sZbuJZvclVV/vsx9UOQ93qZqoxHtVokIeca+IUUHhCigOug4Wb7uK1xxPN+wPNx0urkIlN37nEtezK9ejU/s9sd3Gkf3FmevGuOViF2NOaDyQTRGGoMscP+aZvi4wfV1k9qbe7mOTw8daNx2hn8F4tNFJIVmcR9hKQo4F6tVYv623edPn/qHW5k2h6as05rcJxn9K4X2XYvpdruCHArtXSYJvY8z+rrXA7U558+MX1U8/PUqlR0JhQKPQ/e4e2t4ZLixm7+wOqu6Ayuag49O1s4v1ykrbflEiDEu+/Hi/dzAbnYpJK7VVqYGWvlQ7v99t7Y7c34M1jT7F5WZH4oUfv6gB+UV1nWt8mv6lZOvxi/LrLz9+/frl4GDq7Gzl8VHx00+fvzyqZyaKOoTuN9c7P/30CENXszN5rS38nm7T8TGnlcVPK0uftjcCTw7Dz44ijg4CZtdt+ud5ffNmQ0uChjFeVpdxyQC7eca0boIrnDZpnzXJ6WYVTdnmLwULukVmTWWFQ1zhgunyodPGsWvtiGnpEK9hyqx4gJPZZdw1b7kudmmeNEtrNxYtW22cuG6cui4fOywdOgyv23Ytmo+sW2ydeF3eRs7s2vctcwdXTSuGTSIaqB4lRItMLDsVw80jWFRQHNroVs00yyaKbReF0Rb2T/WL6NYihy66XSvWrpNGz/U0Co+mZbvyyngOnSRWnd0fyocMS7NsKgmOLTTXTrprN921l+E5YOwpYniJGC4ddH4xiZCAJSRhKDk4UhGRUkRg1OJplVhaJY5YZYKoitSviHxblf/35UN/TEpARuMJyWRsOkEnHIFKxaETiK88dd77G+hFIN8HIhCxWFQ2gZRHwxcSKIUUagGFUkKkF1EwCWijWKRBmCEyyoiYjCYkoPExaHw8ipSMoWdiTbKI7ByySSbOpYKeNcqrX7XIGeGFNNBjhcyyIW5RP9+nnCJIJ7Di0L61tMJJXumUYHTLa2bPuWHOtHbKcu/M41bqLwNyoeM1pbOHCokCSTQoNFIhuYGVjwpY/fDwuaGhMS4h8eTySvnwoK0JzyomGIZhSJtj/ZIKoVQqpTLZi6hS8+6UyeWaev0sztQ+QxVKlUwu044goIaRhrRh2DD8Mp0olXdaVPw5lwiCFRpISrOPR9tLFEq57M8MAACgVKqA52b2IsSCYPj2VqpQKL/+q1VImvPzz1//tWvv38/5RiNtgmAYACFYo49SKKQy2cvuPE3sIAwrNTaaZ7+FXKFZg6FSaSBIEILkIAiAEHQrUwDA1ay34tRFdeN6I7Y72be9vvACZWF3cCIsjwJkMaAsXAXFwPJwhfzT4VU6rWutba3o6sJLfGZ/fOp0cuy0NcGfqaEOxqHHcogzTYyRYuJIMnY+i9IbhW4PNhyOwfZGoIUBiOYAhDDAoCXIcCAOOxiP6Y1FL+aSxDU0eacJKOKCU6aKVUvlnp1a4v6o8H+AAyGJ7x0YoQTCb098geswidhHfhkI3YYqZKFKMAqQRajgtM/qgntl5h2cpAQiW1frcmYnb+WFCjBeBcd/Vmc93uWoFcl3cOK9MuUOjoKkobJLX+AmSHbpf3PuJT5yODqwPdi23tsU7G1bH57Y7Z86bh87X0vcr8RuG2Nmo8XkBh9EsfW7XNPXtVbvxtx1htwRIi/iYgRlOYG0kYTZScOoezlQi/FeFnYvDX2eijtNQp+lYY5SsesxRp3uH4osX+VbvC6yel1i86rJ/W1rwIdanzdNiYa99SxhlXF9BauqkpVfgkspQGaUEHNKqYVltLwy46o6y4IyZk6ZcUEFq6CYUVllUltnlltsXFjMikhFhKcZJucR0/PxWfmoohJycTE1JwudnqSXnYLMS8fkZWCz0g0KirGF5eSiUnJZObWsiJSfik6LMEgLM0z20493fZ/g+TYt9H1eolFhBr4sj1ieh62tILa2G/eIeFMzDv2jgsEJ+62tgIOD4PPziIuL8MUt54lV68Ud+8FVwdC6QLRuPrYn6Nt2rlsPKVyJDxko4rV0IxpHHRsSE9uZucMmZRPc8S3bvXP3kQ2r5ln+wombaNO2apzXsyCY3LZrmDQrEnHy+0xKBthtcxYDq1bNM/zhddvVQ+f5Xbu5XduNY9f1Y6e1I6fZXevxTbOKYVZoHdU2B2eShGKnYU3ScWYVZCshzaqFLmih2rRiqe2xv6/fMGzNYXe5CXqsbFu4JtkuZpVs+04Ss83r29pR3bJKhyaGbR2RV0QwryJbNdPM6qmOrTSvAWOXHoZrF922iUpKxhqFGBpFIDGxRoQSU4PmYMM6b2S195/Ka/82vfb/Luz9q+Kht8EOr70+GsahyYUUXA4Bl0EiZFIIOUREDPpDiIF+DFIn2PCdn75eJJKYTCHmEyn5ZHwcDhmKRIYbYeKR2FQMNhmDjjAiJKKxMSiDQH2jYAQ7l2ReTTQrJ5iVEs2L8VYFuCAhLbyN5lVFjm1h1s0Kxvech7YcS8f4Mc0My1SSRxkzqdekbN5q6dR7at8to49XOsyb3rO/vg1XKrNgaAl2dFP6+kJVVXBBISCVgwolAED39/ctLa2xsfFX1xIQghVK1Qsf8MI3PD/wYa1AX1OONX6L5xFEoVBoyW1YIZMDCq3IVeuV0xb6ZybjeQSRgzAkk8me369K7T4eENLobjT8uVyzj0cLnIAq1Z1mlNH8btrp5FkTpcHYb6Wyuzv1i3b2P87/dL6Ry7X5i9qWroWhfk340Fy5djPSv9CZaW3emhRCrfcCVirUnyXnW/JDT+mRw/me3eGaxcmu7cme7eWJOyQPV0EJN9cBgCz84S7rTpmkkH9aOsn9U/va5lkwLA+QyULPTtwvDx0vt23WaoxXs/Fz2cSeJHxrKLolCCEMRDT66rcE6HcGG9V56zX6oQYjMVuZ2J0C6mouaTmfelRNhXvYkk7T0z6zo0HTo3HL01nB+aKV9MgFkvgpZSH3cIQKjABvQsHbCPA2BryNh6RxSiBRCcbfwclyaSQgi71X5T3eFaqVBfeqfIUiL2h4fnC3Q6XIvldmParLH+9KHu5yHu5y1MrMe1WqWpmuViQ+qFIfVMmgLHh/w2ZlhLPQzpyspExWUtbG+bu7Vkdi+/NLt81Nr4lu5+EsTJWLToHFu3zTN8Nuuiu+iBlfg41w9FUu9TifuZFBWMnGHVVTN/Lxmzmk8zK6tJouraLeVNFuahmn5dStdMxClKHIX1fo9aHJ+3138MeOCN2akPfFIW+K43XKczC15bjicnRBOTa/DJNegEgtNMyvIhbXkEqqiSVVhIxio5QCVEy2UXYxqaaOXV/HqaxiRGYgknPRlVX0skpyZSWjvIhSlIUtycDkxRkWJOrXFGIqC7B11fSaCkpesl5KyOvU4Lepvq9iXb8LNv/HIN7v/Vl/H2TyuxjrP6Z7vc6J0slL0Ksuwgvr6e0d7P5+0+Fh84ERy+EJ6+4xsym1a5wAACAASURBVJZR3viKzea+6/Gpn/g8YHHHqXvOdGzTcvHYRrTrkjKXbD3YRhJOvqoewNc0ONcnhDZa5/Yx07rpWYOshgXz9kXzgTXByKZl2zy/f9tm7Mihdoof10QrFJm0zlvMHjpO7tpVj3FyehiFIlbtOG9gw7Jv2Wx2y+n4IvDsOuhWFqFWZt7Iok4kXjM71oktNK9SEicFY5KE4WRi+SVEqyaqoJlm0Ui1bqPZd5HZ7UG/rev9fdWwYYMQ3ZqLaIw0LAlA1ub+U93k91ml1ESCWSnGupXq0M2w66JbNNOYpSTjfKKglWZcTiSlYEwqSCbVFGI6lpiGJBWZ/b6i6z/lj/23/J6/zWv9h8iAN14GOglE/WTOa7cPbwJ0CBl0bAxRNxTBSmEjE7C6EQidQAQiBoVMxhKziB+C9N/46CLC0YQkMj6FRM+kohKQyCgjUgoWE400CjNEBBgYBhno++sbBiAwYYbYEANiGIoeiaNHI82zcTYFRNcqpkeFsW8lNa6FkdnNyxPx6qdM+zYE+QNs10ISJxHtXU4unTWtW7comzdL7mKXDwvaZ20nt5x3T/2vP69DLl6gl5dKdQeq7l5sWPf3Dw2NTXFx8aenpyrVnRzQbirVqGY0E4BWbwmCEPSr5l7DjGo+pgW3NfIZUFNhQKVCJX1Bwl/EmRp+A9R6v55JaU31l2vmA43VDnhOztaKPDVNSKGUybXpdhAEg+Cv72BtMh4MS2Wyx8+fv3z58vT0746Q+F8837y0X+08+GdjnVwOQrACBCAQhDW6Ao04CtZGS2lhPs13/dzSFVI5uDuRuTfC2Zrkbo6bbk1yd+ZNd5f4B2uWknOfO0XavSpLASRIr8NgIOpBEb18VvGH9rXtiwAYDLq5DT09cNwa40xVUvoScH1x5PZQREcEriOK0OinV+elV+OhU+OuU+elX+n8XhSCEhcw7hqM1U2Mi2qT4yr6aQNd3GJy0MYX95sDBw4PUvf7W+8HwBu+9b858YElfiogSH7te3X86fYs9OYsTHoZAd7EquGMh7vih7tCTQ94uCv6fF/75b7u58faS1mzU//G2qXox4e6B3XNg7rqQV31qK58VFc8qosf7orUqpKHu4If73Mf1Vm3Ev/FfsuxYuJgLkmUThrNw09WUNYGucf7tifn7mtr7oO11t0xhtUuHyts9TuddUc9dDuddGscDLt9DNcysefVjMMK2mkNbaOMtFmKn8vA75fR5O3GymE2MGiyWUFZzidOpaBaAvVafHX6w/Q7g3U6o/TrwnRqInWac9GtFaSOeqZQyK5uolQ2EGubqA0NzIpKfGkVrqKOUNNAbmhiNLWwKhvo6aXY+HzDmiZWX49VaxunvI7SKOQ2t/PKqgilBdiSVMPskPeZfu9Svd/mhOhUpaOq8rAVhbjCVKOs4A8pHm+jrL4LZP1jGPcPSVbfpth8m+34fdmnd03xiM4SYnMFqTYPV5eHayjB1dcRWrpNugbMugctRiatRqYtO6f49eOc5glT0bJVz4rVwqFT76pV2xw7fybSpbeF3DxgKGzxbvBLa6PndFOyOqmp7YyiEU5iOyOhwzhnwKRpzrxlwaxr0bxpmls/zSsZ4VYMcVtmLZaPnHeu3ERbViO7Nuti16lNm8EVq7ZZs+YZ7syhnUIR/6jK+qzOg8DY8+vAs6vgy5ug/TPXymG2ZymRk4php6BN8/Fm5USzSrJlPdWikWrVRrdooAgaiaalOFoaE18W9seaht/Xd7yuaPmhpBZf6MfPw/CLcDYtNPsuun033badZlFPoeXgGcVEk3oKpQBPzseTCwjUEhKzikgrpv5TacPfZNW+9TL8wQ351gf90ffde389nUikbjTqnZ/+W199o2gsOg5vGIUixJMQsaiP4QYGQSh8EhmRhMZm4EkpFL0QI2wMnphIxsbiMXEobCqaWkbkNNJZFVRUhJG+r76+nz4y0IAUhqTGIulRhrx4Ai+WwklCO1VTvIUM/ybLwBrTzD5ejNA4uIqU3MLomDNbPrBumTWNFzKd8wieZeTccV7uGDeugxXfzCgW8YdWnCY3rCY2/SV3l+rmVkVjo+xWBiqVcrm2HKvv7oXCltjY+MurKwhWaOwUmiSPF7YAAEEIhLTYlNb+9muINfSSRPvs/9V65bTGr2cHxssIohHdwtogIkAOQNrqr42t0zSMlyakodmf/QD/Qpir6WEawEoqk4MgKJXJ/jzq4z/O/+f5RvPFvRhVNLel6QHalHIY1kQKapr7i4r5ZeyAIEjLO4EgpFBf7k+uNvMOO6lrvazlLuaqiLcxzNscZW9Nco/WbWF5jEqRdn7ksbPCvTr1fbxLWzuvZ/UtHl3H3N4Gio8dT3dtdkSc7ihka7ChMATf5Kff5KfX7K9X7aZTave+zOF9nevHHl+9mUijzWTcWhp5LZ2wk0MYTyZNZpDWy+nnHSZXfSxxh8nVtIXqzPlB7ncn85FfBoI3QdBNmEQccr7nd3HgDt2E3yszf3wo+qzO+6yu+Hzf8KiueFDlPd6VfLmv/fGx4afHxq+f64oWZ2NmltRq4U+PTZ8fmh4fmh7V9Z/vqx7uyh7VlV/uaz6rK5VQGiiNkkqCTo4dFgbMB3PxjcHI1gj8bAnxUMQWL1gf71kf7NiuTFjPNNIH04jdvqheV93VAMS8r36vi16nJ2owwmg+C7dcRD5vZ0lFJme9TMkEXzptrlqyuBzlrDVSFyrJwnADYaBeT6hBR5BuT6iBKAY5lYNdqyIOZqJakg1GWlgrCy6zU87dPeZNLbTaGkJzPbWlilGdhSpLRdQUY9uajXs7zfr7LLu7OVVCamYlpqaF0d1r3icy7xOZDQwKevrN2tqMq/NQRbG61UmImmTD6iREabRebsj7qixkXQm2vhBbl2yU5/sxxvzbHOdXTRF6okL8YAVlvIYy1Uid7ePOjpsPdjA6qsh9zazhLvOBbrO+Icu2AX5ZO6W+z7hrwrRj2rRjzqxqjFM7za+d5lVOm7WuW1csRQs6+q2aczMG3IsHKPkDjLIRTt0ETzhlmtNjkjtgktLLSu1mlY3yWxesGmdMD849d07dRjZtygc5RSL20pHL8a1355Kgacm0Z1Owe+F5K/W/lPjObdvXjZkMb1kBUCgMhYFQxOHlp8UD2/0zt+MLH/GV29CqhUcJkZuGMc/HWVWQLKvJpuUk81qKVSvdqpVm2UQ1q6eaFBA4+ThOAYabZ2TdSLFq4ZuXE8xKsI5dDNd+pkMvQ9BBt+piWHcwrJponGIio4TIqiGTc3CYeBQ6Dm0UYYSO1f9jWeFfFw7qhFL1gnV1AvU/+OsholA6wYi33nofghD6kUYfggw+BhggI9G4JBwqCf3RX++N58ePPgYGAcj3vnq6oQhKCpUUTzHwN8JEYSkZJFwKBh2DImZhaRUkSgERG4cyDDLAhRjwElHmKWhuPJKfhBKkYajhBpw0lGcr1bWO7FXD9G2iFs/wK6cFOV2M5inTyS3rzWOHyS2r5DZGQAXJv4IcUkvzLKXYZ+EDK0jF/aylPRupzOXsukYqhaHHz7L7B01lgGBYQw+o1fcNDY2xsfGnZ+d3d2qZXA5CWrcdAGj7geaVDz5v0IEghRwAVEqV7BkdgiHNM1RLWmhFty/54YBGE6WpPJopBID+PAxbDkDPyJJmq4I23U7zmT9bWaHxhwEg+Lwo+lfI5MuXL+r7+3+dOPsf51+fb16s2lrdm9Y8qRWTKRRKjZNF+1KA4Bd0EoYVMgBQaNXQChCCwfsHUP3j3kTuQTtjp40xU00dL6WOl1AnK2hzjbRVEWd3zvR81wG8DQOl0bLrUEgeo4ITJg+bI0ZnLySJVxefDrYEJ5s214t2k/mUJn/9Om+d+k96NR4fyx0+Flu9L7R42+5tsBCLmY8jzsUih8KQQl/9xk+6ncEGEyno1WLjM6H5qZC51chcqzE+6uTcLFpKDx3PNpx2ZwUHC5Y705YbY1brI1b7S9bHWzYn206Si0BQHqNW5n1Wlz2oy+6V+XeKbKk05loSLJWGX97mIbu3NyTt94pUuTxRLk+8lSbL5DkwlAVBqTCUoYDSZbJkyU2s5CrgYM1qfcpspd90vY42lYwVxZHWm7jwri1w5nO6a3+ybbsxbjXbyBjLpa0kkmdDMSO+qEkf1GokZSGWOJ+M2S4mz+bip3IJ82WkpXLSbif7clFwPGO218uayccLgwwqXD8W2b9v8tKZSjCaysQMpmGGCnBLvSbrg9zFHubMAG9x1nViwqlHxBX18FsqKTUZRuWxemWRus1pRi35uMZiYksFpbmCKKwnNXfSa9qoXSL+wKDl4JCFsIfdLuIMjlqMjAmG+/hDnSYzg7yZAd50H3eig9lViavLQ1dnI2uzkHWphpVhuvWhOhMl+IUezvyE9cykzcyY5eQwb2rEdLjbpL+FMj1stbLkv7YauLYauLnuv7nuPTVn3TPOrx80Ke9nNk/xpndsZw9shjet8wbNyqc5Ft3tZrUFFYOMxnFm2RA3r5+T2c0cXLVZ3HeqHOVWTPLzhtlFY7yiEX77ktXsvuPKkcv8ruPCoePKsbNw1qx8mNM2a1k8zO7bsu5YtRRt2wyu205u2q0cOK4eOE9s2U7t2CwdOW6fu66dOu9deIFQ5MNd5o00vGfOPLSGwk/FCHJxFkUEqxqqeTnZsoluI6Rx8wmmlWTrNrpVI822hW5RTWFmE5g5BF452aKWyi0k8UtITp3GVp0MbiuN10rnt9L5TTRWBYmYjqXmEThNVEY5iZiFxcXqv0kJ+a8FM38Mtfvg98Ew0gibiEVEGBJzCJhU7Ad/g/f+Bh8DEe99dF+7f9AJ0MfFYVGxaESU0cdA/Xf+em99dN9667zx0Pngr0dMJeCSMMhwFDYRwyw1phWSibk4ajGJUkAkZ+BJcUjjOKRjLtmnlOKci3PKIbnk4c2SULRIQ1YCkpOIciwiBQiNI7v4iZ38+nHe8oHtltjpTBKwfuSY0sYMqKSF1lBCq6nJQkZcIyOwmpzURuye551cFspkRwrl/XP4tFZcpIAVIAjd3ambm4VxcfHXkhsIVsDPSR7PhIT8hRKAYfgZPtLmW2vIba3f4pmU1jqCIVADGQHPKilNOVIqlZp37a8qWw30BIIah8TL6PCi23wZNSAI0iTaQTB8d3enGVNkckAOgGq1+j/6xP/6+QaEYG28BwS9rARRKJVyQA7DsFz+qzkeeA5XeZFOa0KlIBiWKVXQ1jYcGno3NXu61zZfRRnKRPUlonvicT3JlLEc6lotfaOPuz0t2JkxvT31VCrTADAJApJlt0G1S23VS10XF0H7K1YL7ezlHvZ6H28gHV/nrV/l8rHa7WOF08cS6w9Flu+KLN82uui0e+s1+SDqPHVqPHWFAcjBSNR4AnYlj3zayJGKBLIxs5tRPjBvK1+zu1y3FS9bbw7xVnvZG0Nm+3OC60PnG7Hrxb7j3pLZ3qLlya6L9CZMLo+WSsMkNyEyWbRcHiO5CZPcRMikUReSFHLP2uhhBSgLuLz+dH0TKLmJkMqSZLK466tPlxcel1deV5KwK0nY4ar9cjdrTshY7zaRT1mAIvZli/Htij1wE3wHx9yceu/NWiw0sVYbGSu1nOEovNBFV+ikNxeM3M0gLWeSe8NRA1FGIym4vmTsWDLmpIZ2M8S9njc/XxaIx/nThYRmP71q548d3joDQfozSejVfPxSHma8CLs2bb48bb4wxl+cMJ2fFizNeyzN+85PuY62supSDEsCPhT6vKuPQzRnYOoy0bVZyKZCbJeQNjTCHxjhT0zYTk3Y9w6bNYu4U7MeC4veS4veKyuf1td8ZqddRvs4k/3syT6T7kpiRzmxp4Y83MKY6ecuDvHXR83Xp+2W5t2WF1wWZuznpqxnx8wnB3m9zfSBVurqrOXGasDORuT6qsfsosPqhuvBvufqttPQsmBg2bJr3qx30a551Cc4Ly6wOKBgxPSfGke9ulO65nidC+a9SzaVI6a5vczhNZu9C/euRcvyMW7eELt61qJhwbJ5ybRnXdC1ZNkwyWudM+9bFTTN8wuGmLUTvO4ly/ppfuEgu21NUDzCze9n9C8Lrm78r24D9s48N05cF8WOa2fOB5eeV9LAs+vArSPvw1Pf8gG+XQHePp9oU0CwKiNblJMFDTRuLoGThRfUUy0baIJ6qlUTza6VIaj7f9l7r6fG83TNs/+HE7sxsbtzzu6e7q7u6jJZlR4n74Uc8khIeEhcQuK9Ed4kTnjvhPfeewQIJOGF9yDvMJlZ3cVeSFDVuzETO901MXNxvheZeSEpFKHI7/t73/d5Po8trRhFL0UzK9GUAgQ5F07Oh2MzoLhSFK4SbSfAUhqxxBoMrhQFS4PA0iCYAgShCAwuDfrfq1f+EOX/3Pf5qw9v3wZbQHggUAIQng2DZcLehFq9DrEG8MDARDA0Dg6OhwDjQdAUKCwTBkoBvwm1ehVsCUwBg9MhwCQwKgeJzkNA4iDWwTbW4TZ4PhZXjsVVoIklGFI2xjYZTE2FRDcQKmcZVXOMsklmSi/RuwTBSoOR4qDURIhzAdwxF+HGR0fUYuvGqXsnHzQankGfsr7vmdtFLO0nVwyS01pwJf2Eznn7DqH77Gbe3unk2dWxRmN4WlKa8KNarVaj1ihVKoPR2NAg4PESj45P9AbDE0FOp9MrlAq1RvNIllWZFg/KR4ygqWCYLhAT4UOpUisfzRlm/7bJb2FaU5uH3r+kompMTYNJE6U3K2JNQdFKhUqj0ZlGVaYPNAmx9HrD3d3dTz/99PPPP3/58uXz5886vcFoNH7+j+nTf8v5ndrsg38UD/wCgNQqHuXJZneMaRpofjRQPs2s5AqF9uZWfXqmdHJSc7iao92l/viOGMtG/xdtYdaicvJlP/N6hCkbZxxtvFOcBV+fhZwf+50cB2wfRS7vxXsNTA+Ks/ck3PkWYn8adKwQPVaMag4DVLi+KnN7XffudZuPRTn3VQHreRH7ebHDiwZPi1qvN5XvLOr8AB2hgLlkuDQPfdyAV3RSdTOOum1H3bHbrczlRsKVTdkvd5OWO+y2Zxwv97yuDn3lR/7KiyDFZZDqOlR1FaaWJ+jVmTp1ukaVolTEqZUpBm2BXldi0JXd6Mtv9SUda0OpU5MadbFRn6/XFeh1+TpN9vVVzMmR59Gx2+Gh++Geu0zqutRJmq5AjRchp0qRoha782WX2x0nw6mPTh1l1MYfb3muDjK2u4jrzeSpdMxkDLwrmDAUBBEmIrYKScfltosZ0K5w69FkaH8SuDcOsFiEOpljn0ucDqaZKx3EwQxId6jNbCxIGAeYDLdaSQPtVyL3GlBrzaiRBtSAADvQiBlrt12Z5co2wsXLvrOjtOlW264ccEeyVWPM27oYiwaetSDZur8SMd9HXZn3mp11nJxxWF7wnJ9za+wlCboJA2P00UnG2Dh9bJg2PkAd7CAOtROEU67ieffVGUfJgse66P2mJFi2Gbq9Eby1Hr4uCZeufFhf8d5Yfbe24rO+6iNd9loVeq2JAjYlgasrvmvSkFWxx4iQPbLsMC12Gl/lTK5xZjddKgY5uW2u7OgkuHuOb/aHuhn6N82jkZNlK/uuon3XLqFDzRi9X8QdXeOuHLqPShxzekn5I5SicVrVLL18hlI2TRnbcGxaYgoW6dWz1OpZao+ULdx12zn1GV3jNs0zK6fpxWPkziXWwo77/sX7k+vAgwv/tWMv8ZHn2vG7teN30mMv0b7H5tF7rSZues07uA7jUYrm5MJZfKR9Gdq+AsWoQDm24Jw78NxWHCkPQcyFcwW2zBIMvQTJrsEyS1H0YgSVD6cVIoiZMDgPhC5EEmowlAYsqRxDabK1E2CI1RhCBRKbh/w/Knr+14+dP/oBXwe+fhXw1iLUEpEBRWZCQYlgywibV0GWb0OtoRkwTBEaX4aFpECsY2wgyRBoOgyeCYOmwt5GWEFSodhSNLoEicpDQJMhsBgoJgsJSgBAwsHgKCAgyhqdCKHmYmlFGN96Mn+aLhCzShcZmbPkxHFS8hgloZfhxrd1yMR4VWKc+DBWBii0Ad0icry4jlKqE3Xa1MOTQKGUu7XrKdnkTq9yBlciRNttii2hprFel5mrPb24Vpr5oaZ2QaPRKMwOCZXx5qa5uSWBl3h2dqZSq5/suk8v1mp1pvv61/asp8+5liu0j8VDqVJp1Npf+S1UGo326pEfrtPqzPXA5OR+NAtfyxWm60ir1crlclMx0+l0pqmXyUps6jM+ffr05cuX/6/y9ef/sha2t7fXzc3d1/e9m5tHcHDo5ubWb3vtHh4eCoXC+/v73/Zj/3uf35lkZ4/qBbXJb2GqBCYM5FPGqqlcPyWeP3Z/jzuM23vd7KwaAlaGhl3tbc+2fqx/D2oPtjjoYmuWnDRix8tNV9VFgF4dfXUSMr0WVCksThzpZ3TPhgz0ikXvVvvIA5nwBn+rtmhgRyy43h9YzHlZ6PC8yu1Vi49ljatFCft5icOLMu6L5ncW9V7ABq+31R6vesPBU4mwxVToYT35rJUsayatNuNX2xhbo/ZrA4wFAXWqAjNbhxP308T9tMU20mIrSTzM2prn7old9qWu++s+RzK/kz2fi8NA5WWk4jJaJeep1alyeZxCwVMqEq7l2fGTC+UrI2pluuIyUn4VdXYZcXzmc3YRoFREXZz47a05rI6Q52pt+zOgjaGApnDAEN92dYCj3PU0XgXrVZFne+9kIvb+Ind7kLpajdsoxojTketp6L0sW2EadLUAvV1JXsjBdEfadIZatwRY1vq86UkCLbcQj0UOskn6RBGiO8y6xc9iLBKwkQlby4BKcqHTeaCZUvhMLXKiCSOeYu+tf5BJfXc3og920rbXA4XjlPlmzGwRVFyLWq1BCMtgU+XI4WLo5qT9zorXpth/adF1bJo1NM5uH6L0jJCGhkmjw6SJMfrUGHNmlDk3ai+ccpIs+e5uRO5uRu9vx+5uxe5uxe9uJWyuxUjF4VtrUZLVYKnYb2stYEv6flPqtyH9sC4Nkm0lHuwkiyWhI9OOzSP2NaP0jjlm97y9YJya38moG+XUDvqFFfv6pSc6xicn1gaGVPmHdAQABEMubRVV46z6SXrdBHN+033j1HtK5tQrZTcvMOummfwBcmonoXCMUj5NFSzRR9cdi4bI5VMU/iCpeITcI2UPSDlDEm7fKrtinFw8ZieYp4sOPNaO34mPPadlzkuHbstHbqsn7qtH7gv7ruPbjnVz1JY51orMs1PI+lCFZuTDGHkwRj6CVYriNGKduvHOXXjHFhyzEoP/CCPlIzgCrH0Fml6CImRCsMlgVjnasQZLL0YSc+GIeCAqBUIoQ1EasbgyFKEKY9eApTSgSdXI55V5/1Il+0usx5uAl1aRNlbh1tA0CDgZbBFmDYoFAaMBFuHWb0Ks3kZaIz8iSeV4SBrEJhaITIFB42FWkQAgD4TMg6NyEbB0KDgJDE2CwJJhkEQQOA4I4YGAkTZWgRZWgRbWwZagCGt8BsSzDhvQZOtXiX9XhvaqRboUIqO6GOGtNJd8NDUJws5AOvMRLnykfw2mVshaP/GRHPrtnIRvH3/YOfK5loccnwafyNuuNlfleXw9AqOzASgoVLVQqNbrr+VyrUYr/0UrrzXpWYw3twJBI4+XtH9woNMb5Gb3tUnLpNCYkNWPPm2VyhTnrJUrFDq93oTWMOtiH8MtnnDXZjWUTieXy7VavaneyOUK0176CR719DgrV5i1tibdjVKpMrcgGq1cofzpHxo01dTUgsFQFsvBxcUtKCjk/3+1+Pnnnw0Gg0QiOT4+/q+8LCMjg8lkrays/APf7X/g+d3nL1+UjypYjVZnFjvL5eqndk9pKhVahVkN9cj1/UXHpjSJnZU3N7r+fg0AoAsIvFzfFI22d0YgVgV2VxJntcxVc+atvfRUnfp3LJYAm1fZrR0Dk4kzCx9E047CdrvBbGSDv3X9e1BLCKDpg0Wp08sSZwCf+aKE+7qY87yQ9aLa4WUl50UR29xhlDq9Lnd92eBrORQNmogHD/KQ3Qmg7kTQZDZitRw/V4kdLUKN5KPGC9ETJdjJcsxkGXq6BjvXgJ8T4OYb8cJWu9URyoaQsbnIXJ+jb8wzD7adTw7cLs79VcokhSL+/CLo/DLEoIru3y75qnVlYyfi8tTz5NDr9MT34jzs4izq6iz8eM9nd9NdPEabrkQPJkOGEjCtEbC2VMJCE+1szf3WmKhWJshPA4/XXcW9lOFcpKjGVtJEXC7FH1fZHpRglzJhhwLcXiN5oRDXEwOaSgAPhtu0BlkNZUA3+innEoeDWYawHrdViJyMtml5/7Y/zHqLj9xpJ24NU6WdxN0F1oXM7WLP6+I47uww+fQg63iff7ATJV1gibpsF+qR272ErXbMVgd2Z4K6J+Turr2XrX/Y2wjc3wjckLzvH2cMTVHmF7jCGceVBY9NSdChjHco4x3KEo5kCYe7MTtbgdtbAbuykH1Z6MFOuGw7YlLoIZa8l0q955a5SyIXsdhjay1gc81nfc1nfsl1ayPy7IC3uOLdOW5f1kvPaqMV9XCqhjgfWzlxVZ6RJRHRJVHhRZFJNRFtQo+8WR5N0P3Hqvn/q2bCv9k3tQmT1YVvE7IWZZ49Kw5lY+T8fruyMXrlOJ3fT8nrIxUOkVPbCRmd+LIRcn6vXfkotWyYUjZCESzQu0Ts4gG7nC78x058Ti++Q8QaWXPoFjFmd51n95znDlzn9l1G1x07F9l1U/TaKWrdNG1C6rKw5VY7SfUpQ7JKkI7VGPtilH0xyqEO49SNd+rG0yvRmDQoqxbj3oN37cY7teHYtWhiFpT4EcauRL/rJ3oO4hn1GEIBwjYLhitC4SvQmGIosRqGK4Wjs0E/FiT9b6XCbxKigHFwEA8E4gHBCSAwDwyKB1qGW1uGWb8JsQDEAiCJEMswIDAKpDoCTwAAIABJREFUCk0Bo9IQUB4UkwUDxYEsgoGW4daINCiuBAVNhVhH2kATYJAUCDwNikyGwxJB4BiATYilTbAlMNQKEmaFjATYxkKICRBqMpiZhmCmQ7gfoR5FaK9SVFAtya/S1q0A7lmMSOqjNiw5NglZk5tuczueQ6sufSLWwpbLxXWwXNcklx0q3N9pLa307/1UI6PK84tfXceKJ/i0XKE0gZiMxpvmltYEXuLZ2blKrX7SGplH03KT/Mlk1TKDOq7NBoi/t3xrdb/aUih0Op3icRhlDvHUmNaoJlagRqM1Tb/NOl2zLUOheGRmm9YVKo1aI5crjDc3/9i1WF/fAIMhBIJG0/Dqv+m9TU0tEAiss7Prv/KapaWlqqpqlUr1j329/1Hndw8PD58/f34EcqmfSB5mBr0J0WVyWpq98moTo1H+K4u/SeasUKlVN7eq3l69u5uhqvb8SLZY5bzagLmQOF1veWjPfBWHbq1TyVCBJKSuUtROWRmyWxlhzDfhu1MgVR5vypxelru+Evi8qfd6U8J9UcS1zqP+kEf9ns/8IYf6fZbdd7nUZ4Ws53z7H/nM5wUOb4qdX5c4v2jws2j8YFnn+7o51KYtCtLLg/byIN08UH8adCATPpABHcyCD+fAh3MQI3mIiRLMVDl2uho3U0NYaCFIJmjiMcp8C17YTpRM0ndW2Ycyp4uTgMuLcLk8UqNJMWrC5/eSLVqEy0t++xKHTSFza4m1tsBdnuRIJuzEkzTRJEcywtgYIF+3kxQ1uNUMeE88fKEWfSJ2u7tJuzNmqy8jVwcoo3mw6WLM9hhXffT+6sBnf5GzILCb+Qg/6aYulmL7kyCjSRBRNmorHzWVAhvKgO6MU6+2nI6XONOlyN5Y4GIiSJQImooDTGaAV+txpxInxZHn9ZGP8jxIeRYqP0+4PMu+Os06P848OYg9lr0/XHU6XmYfLbEP55jHU9SdKcbBRsDxbtj+dtDauu/Wht+q2GNpxWVj4/3JAe/8KP38OO34IPr4IPzqJPHqlLe/Fza74jq5zJ1Y4iyt2G+vs6eFzLF5zrjQaWPTb2PTe2PDVyx1XxJz92Vh+7Kg3R2/rc3A5dV3W1tB2zvBc2L3YaH7h8yo91nR2S1+IbmxuW0BEYUxea0BDaOenSLvmIlKQuuUS2thbPv77A7btFZs0SClapJcNkbK7iF87MJ/7CSmtxPS2/FlI9TuFc7YulP7kn3RsF1WF6F0mNwnZo9sOE5sO49ucgsHSEUDpHYhs2aCmtGOS27BlI6Su1aZ/VLW1J7z1L7z+J5ju4iV1kJIbsKlt+JyuwjFA3Ydc6ypdefiQTtuPoyRC3MoQbFKUfYlKPtajGMn3rkbz2nD2ddhXLvwnoME9z6CWzfBo4/g3kdwqMMwqzCOHXjnXhyzEUupxthVoQnFCGIZFFdNQVW72VWhbWp4/6lq7Y/xkTYhL2GJIEQ6FPERBkuFQJLBqByETQzAIsTaJsYGlACCJ0FhcXBanp1tHtw2E4VOgaNSYbAEKCgCbBViheLBcdlodDYczAND06CAeBCUB8HnoDDZMGQSGB4DgIRZY6Oh9FS4Sz4irBZX1Ecp7qWGVtiy06EexYiEfnzmFDFtnMgbIMR2ktJH7ErmKYJlZsMcs3iEWjXOaJ516BdxTq9CNZrYC32fqr5Vg0br2jvUNzcKvV5t4m1otKblgXk0rVKZPXcq9e3N3aPf4si0YzDdAyYb72MynUlDqzEjqzXmhcT/y2+hUplVT6pHt7ZCodDq9HKlyqSyMV1BJjW/GTauUpk3rI8gdDOTSqFQPfJPDQbD7e3dP0ZzMlWLxsYm09vv7u6WlpYXFxdvbm70er1QKNzY2Dg5ORkfHz84OHh4eNje3p6YmLy4uDw6OubxklEoTHJy6tLS8v393cPDw9XV1czM7PLy8pPvb319fXFxUafTa7XakZHR8/Pz8/OLo6Pjh4cHo9G4tLS0vCz6n3BO9TvTX7d3d79eFqkex1OmBuIRAKl6lEjrFAqzXk2j1SqVpq240gSOV97cKK6utNIN5aFkuxyzVopcbySezHIuN10Hp6KxjYt+hSVTRbjZevxMA36yEt2dCqnxeFvt9LaI9byI/WOh/fMC5o98+g+55G+z7L7LsvuugPas0v7HMuYPJcwfipk/lDB/yLb7voj+fYnDjyUuL4tcXlV7Axr8YQJ/y5ZQa0EgSPDBpinYojXcqi3KpouH7E6Ed/PAnfHALh58IJM0nIMfysYO5+JH+cjZOtvZWvxQFmI4GzFTi5VMM3ZWnY/3XU5PfVQqnl6dtH+akDjRnT9UtjZFXerGC9vxwhbcXBN+VkCYbSDM1mGn63DLneTdCcZeM2GjECMrIqxWkTYnGMqLAJ028caQrzwL3RygiMqRR1MOt8Yk1XXMucx7V+g4UYFbrsJudVJXa2zXy9D7tZiNcsxOOXY8GdyXCJL22qlPfU/ErgMpoLlE0E4uYiUdupYFWcyCTuQhDufZ8mOvy+NglSLh/Dzi+CRSfvFRcZl9fZ59dZaiuIy/voi8PAm+Ogk6Pwo4XOFsTNPXxa5bW+/E625jS5zJZe6S1PXgIOTylHd1Fn99zjs9jlvbej8vdplfdRtdcGyfYNYPU5rH7TrG6BFdMa7tBemdQcJV15PDUNmu//Fh6NFBuGjdbWc34OI06uQwZH/X5/woTLrpN7bkuCB1FYwzS3rtA7KjfbMScjr8gnJj0+sDS/uDPk6kh06Vc3p6yA1dgS0hZX3Q6jFbwRS5oJ/UJWJXjVML+kmt84xhCXdq3blljlk8SGqYoTfNMdtFrC4xq2WZ2b3iOLHlMiDhlI9SqidpPcsOvYucwj5S3RRtUOzQNM3snufWTdAF8wzBAkMwz6idprUt29fPMAr7yI2TjMZJ+tiq48ym48ah98qOZ2o7gfURxsiEMgsQrFIUqxrNrEXbN2A5bbbOPXjnbrxbL8Gjn+DcTXDpIrj14TnNWFY9hlyBptSima221DqsXQXargLKbIDB6sO/qWz7Y/nov1d3/L5k8KuESIv3bwDRVqgsGCQZDE2DIDNhtgUIYgUGlga1iQEgs2EYPhyWCgYnAhCJMNtUFCYVgU6BQ6JBsFgwOAoIjgQiYuHQaAgqFQ6MBgKiAZah1pYR1qAYADgaAAy2hIUB4JEAEg/mWYgLF2CLx8nCbS/pvm/nPCuzjexfivItxwTX2QVU2boXwLyLUUE16AgBMUZAiarDR9Rg0juI9VPUUTF79+TD2VXUyVWbZlmqnZxUyhVKExTWrGR5JHn8GhOnUpsUtE1NzQkJiaenZxqNVqd7nFo/6iRNTjqNWqN9TMoz+yTMLcivkFAqlVKt1mi1ppJg0u6b+eGPG4snsdMTveNpK6559G2Y9uGmJatardEbDP8w+M9ULZ6Y5DqdLjw8Eg5HLi0t9/T0EghEgaBRIGi0sLAqLi55eHhISkoBAsHd3T2dnV0Mhj2VyqDRGLGxcQqF8ujoKDY2jkqlM5msqqpqU0Srn997DMZWLJZIJBJLS5uYmNjg4NCysgqFQpmXl0+jMRgM+8bGpv/Z4vnM1eLLl5/M5gnNr5bbGnM0nlqtUT46aH7FoDcvus0I2yc9g1Kp1ulUd1+uD8RXdWjVKPNyxe18lS1bcght63AubBpKhQ6mWg7nIfo+IprDAeVur9o833b4AHKpz7LtvuWzLQvs3+bafZdL+b7J5e2039vFAEtpsJU0xKqR+6Lfy0ocZr3wwWIl1FIUarkQajkfYtHhD6jxhlR7vqnzel3z7nWd92tBgE1jEKQx0LolFNz0AdDgZ1Hr/ao1CNoZgWkOATcHA5qDAe1RgL4UyFAmVlpCEJWgl5vsDkTcox2vs0Pf81P/s2Ofo13XpvnCsJ5e0Zzrcjdxsgw1VoQZzkEMZkJ7U+G9afD+VPBgJmKsED3Khw/nIoYSEUMJ8MVqzHIXeWPO8foiUK9N0aoSFLJ3p5P26n1fpTL5YNt3dYQ5Xo5friWI26j7A9SzUeZRC+m4FnPSStiqxo4mgbtibSQ99BtdxOW252QR8oAP11Xb7uTAF9Mgsna70xVH5a6r9ipYLY9WyqNlhz5rO+5XFylqeZ7yOvfyIkF+FaORJ2oUvIuT0P0t72NZgGzNa3vDV7YbINsP3N4LWlx3F667npwGK64iTk8DhWuuo0ucwUX7kWWHSZHL6JLTsNBxdtVlYtndryP/X4pXbcr72fXtqaMtp6fhBwfeh0eBR8dB+weBp6chW7J3QrGjbPfd8ZHf9r7f3Ibz4JJ9WKFnTA2poJ+QVO+f3e6V3+Pt015C6RtwaO2xq6mzr07iNdIrB3C9Qs64lDu/5Vw7QRHMU7tW7XvF7PENx8EVzuSG09yOa8cSK6+XUDBAbF+xr52hNs4xxQfeoxvO/RIHwQwjv5dYNUwTyTxnN10L+oj8PuLwKnfrxGdEyi0dtuP3kypHyEV9pII+UuEAqW+Fs7znJjnw2D7xGRFzexYd2mbpGV04l3wEIx3K4CPsy9AOTVhWA4bViHVotuW04py78dxWnGM7zr4R59iGc+7EUSvQhAIEtRZNE2CJVVhyNYregCY0+LxoqP6qqONrXvx3yUG/z8l4Hs21Cnjx5sNbi0ArqxDrNwGWVhEAcCwIy0fgy9DQNKhVhI1NDABTgMCXo7AFCHgsFMND0fPtaPl2hAwMMNwGGG6D5MEAEQBIIgiRDoXwQNBEsE24jWWgpZW/hdV7C6v3VvAwa0oKxCkH61eKjawjVk2y5rY9ZccBp1fBB2dBrdPMsEqsZ56tXyEmoAThUwgPKbfNarPjd9MSGvAJDcSyQXrlKLNxmiHa9jw+j7i8btQYv6hubtW/upSfPFhqtUahNJnsFBqt1mSU/rXfQm8wmirBU/SQRqtVmeuK2bf7FLKpMaOGnuIrzJvRR364WftkYtD+Isx9ulse68QTyVzxSA80ewPNMzHN/f39P1wtGhoESCQ6NDSsoKCwoaHx7u5uYmICg7GtrKyKjY338vJRKBSdnV1wOKqqqvrh4SErKxuLxQ0NDV9cXObk5CKRmMLCwpOTk9vbu7i4BCbTfmRkpLCwCIXCDA0NPzw8hIaGU6n0tbX19fV1AoGExxP9/T/Mzs5WVVWz2Zyuru6CggI8nrC4uPxbXfS/yfnd078+f/miUKqeIqtMUybTNFCj1T4ZZMwcmEdyi5kU8gSAVD+2imqD5nxPOeWj2/e83vfanGeLxh1iGhp8y/sKyjKbC7w648BVLj/wKd+V2v9Y7fBDKeP7PPI3lQ6vap1tiu1f5VGe5VGeNTu9Hvd+0+/xuonzooX7sojyQxXrZZvLqz7P1+O+b8Z834z6vOlxf1Xj+KKM87yI/byE+6LC+VW508tSx9dlThZlTi/LnZ6XOb4q5bwqZv9Y6/K68d2bareX1e6vazxf1/u+aQ2z7kmAHguoqkH7s2n2xY6HSh6kkoefn7zf33beXbNvmcp06hidH3MRtdou1thuN9sJizDjadClPNhCPmImDz2Tg5jKgw1mQgfSoAsZsPZQq5Yom/5M6HQd9mjLQ69JvTXwdcqYkzWXozWX0/1A0bi9eJh2vOKqWHNa6bGXb7iqNlzUO55Xg5TLLjtZDW63ELVWjD5YcjXqIi7WXdbaCapOwn0v5baTIO8gXMyzdGdeRvl7gzrOoEvSquOvr0PPzj9cX8doVR+1qpyL88iDI5+L85Drq6iT49DLkwStKkenzlYr0lTydK0y5foyXLzttrbrdX0VppZHLm94TK9yNne99o4+HJ0GnZwGnZ4Fzq95dC54xw0KGE2dQV1p9aOeGb3+mNqR1PH2ean7wDxz98B3ecOzZ8ZBvOmxs+8j2Xl3dOK/vu85u+U4KeFG5IU5xEQHFvqVjzlkDoWyu7td+zp4k7mCpeDWGXZOKzyrDds0wxiWcOd3nOd3XKc2uK0L9JopavMCs3KCWjlBrZuiVYxQGmeZDbP0lkVm5wq7fJRcP8WY2nIZlHI7ltkdyw7V47SWeeaIhLtx5LWw7VYzTisfIfet2ncvMwaWuDNrLpI9t5EVh9IBu7xeUscSe3LbqXuZXTVGzesjlI4Q+0XMjgWGbyWKlg1nFiLtS1EO9ViHerRzN96xA89pwzl14zktOPsaLKMWy2nDu/QQ7ett7QqQlFI0pQKLzkMgC23fVGX+oWLsz6k5L8LIwOAXoNAX0JhX1kEvrSOsLUOtrUOsgJE28GQwNAlsHWEDiAEismDAWKBNpA0gGoDMgKIyodgsFC4HhcmAU4uI1CI8+SMBFg+BxoMwqUhEPBSZASGVoQj5KEQKBBBqbRVkCQkFwUPBOB7QrQAd0UCsmmJVz9Cr51lNq5yRLRfRns/itq/sLFi6714/RomqRfkVI4LLUaFVyOwO2syam2jbaWCJWTZIbppid887NE5Su+aZC1LO7kHy1dWWWmXKrDZpijQmmsNT8JxplHRtJmeYewseL/H01OTl1j1lUTyOpEy1QWcaMT1tL+RyhUqteWJ7qB+VUU+0KHP9kJtpESalrAkR+LQSNxPRH8WZ5j/lCpMm6pFNcvPPVAs0GksgkEAgCIvFMa3oo6JiWCwHe3t2a2vbzz//3NHR+etqgcHghodHHh4empqaIRBYR0fnw8PDyckph+Po7u7x8PCwvCwCgSB5eflfvnyJiIh6qhZotK2v7/vNzc3Pnz97e/t4eno9PDwsLS1ZWlq3tLT+81f8b3jM1eLnn382Go2maaApytw0qTT/JHKFWTGt1T4+IDzSouQK9aNb0vTQYXoi0Gh1KrVGdTkvGvWc76ZNtzOGy3DNyYTsjIjwwkb78kEvfs1oLH06EtkXRakNYg4HIkThsL1I8IDHm16315th4HEvCz7lWQ7peabtt6nob1LR32Rgv03HfJNu+20u+Rmf+oxPfZZPfZZDfsZn/FjE/LGI/kM+48d6p5cC7stcu29zSX/JI3+XT33Gp/1Yw3nR7Pyqiv28yflVo8vLOpeXPe/frqWjpHm2EymQiRToZh3+YIK2MceQSbhnhz7bYteVKaZ0ij43wuU0jX3sb9yZencwTN/rp4tbHVYE7O1W9nkPQzNsd9iEWSmDCcvwvQmwjjCbpkCren+LhkDrzlS4ZIImv4wx6vI/G7K0p94Xe96a69CTNQ+Z0Fl1EWhUhBwsuuyvuhsUUTf6GIXI8XqcrhY766ZYygn7S6mL9sL/TOx4NGWvlTgbljj3M/TPSyzj+Tv9dbBRG2/UJRp1STpNgkIRoVCEq5VRejVPp0o6uwjd2HfZPnA5PPG5vo4x6AoM2kK9JlOn4mlVcUZNxP5ZZJcooUGY3yaqqV9sih1q7xGXqZRx95pIzXXowUmIZD9uRJLo0133fe1IxbB7xyS9d4G9tOFUMZf++9oVQtNAwXi6dO/DjMR5UuwgO/I6On0n2XWRHXlsHbotyxxX91wnV33rRgIyO9hZg+7ktkHHrpbWFY/JDfveJWrdBLl6jCqYYjQKWc1C+36Jw+K+y/qp65jUoWqM2jBDLx2xa5xjzMvcR8SO+b3Ej1349FZcRjs+p5uQ30eqGqcJZhiF/XbFg5T6KfqghCvcc1/YdmubYw6ucGvGqeWjpN5l+8VtN8mBx/Kuq3DLbX7duXKEnN9jVzho1zzLrJmg8/uJXYuM7WP3ljkmuxDNLEKxilHsEqRDvS2nHufUYuvUg3fqxjt14Z27CJxWHKsRR6/Fslux3A60aw/Wvg5FKoSh8jGvCoL/tXTqRWooMNzaJvgFINzaJtTaMtjKMtgKmghCpkKB4TagCBtYAgjGA4JiATZhNvBUCK4Ihc2FI1LA8CQwOAYAjALiC5F4PhKXDycWoeDxYGQ8DJYAQiSBUUkQUDQAGAMERgNtImwsgy1BkRBGAZFdj3VvwcaN0nPmmKUiep6QnjRKie4kJHbZFY3TWhfZQpnP6VX4+p5fQQ8pvBqV0UYs7CPze4gtU4z1Xdf1PaexVU7nPGtshTknoQ4IKfOrzPVt13PFoFJ794tWXqO9Nl3rjxBA00Wv1ZrgfRrjzY3Jb7F/YOZEmSJRzRxyM+NPY2Y3mTVROsUTBFCvN73FVALMYRhPIUhmZZRCa36Z7rEFUZgt3+bHWYVer38cailMGI+nUdXt3e0/M4mCw5FFRcX7+/tnZ2c//fTTw8NDXV09FIogkch7e/sPDw+trW1wOKq6uubhV9Xir3/9a319AxQKb21te3h4kEikHI6jqQCIRCIoFJ6V9fHTp0+RkdFP1QKBQKWmpn/69Emn03l6etFo9LCwcB8fPxQKW1tb95vc8r/VMVeLT58+qU255wqlxsyJNPWVJr+FCTKoMQMg/z4191puBpibDZ8qlaknVV8rzg9OREMlgjCb1lhsYyiozvdl7XuL2nBURSwpLDmFktv9snj4TyWTfyqcdMnrrM7IFsYwNkIs10PBa+GoFifLDOy3KYi/pMC/TkX+JRXxdRrqLxmYb7Nx35XQfuBTnuWRn+WSv88jP8uj/lDu8Gr03Vs+5Zs84lf5xK9zyc9KuTaNUa7DVfn9/KSBAKgsFrAcYrPwwWrkvdXAextpElRejTe2U+RNhIVspLAMczrHUp36nO+5r46wZgWUaYHtdJ3tQi26pSXAtnExs6+7qy0ioLL8h9qlb2rmbOvnGgYqZidDl4be7Y66qpe5W9WY/kh4fwx6NAkyHAscTQZIu9BX2xyDIvn4ukinLjLqMrSK8LN1zxOpp16deKNP31/xFI9QL3YDbnVJRlWs/jLIKA+8UUbdqhONiijDdaBRGXerS9Oeh12tORmP3G6O3W5UobeGjBt9hlGfZtAmqZRhsiPP3WNPjTpaq4rbP/YV77qu7bvsHnteXAbq1Al6TYZBm6lTxenUEbfa0PXDHIf+WVRbT+5wVvZoQfpIScZoDrdjiDcxPLWXN76TmTHZ6dXdz23vCOmtaltJkux4rO/7Svf8hJuevUL2xyHnsK5MbOO4U89w/SK/U5rWLknv3Iie2Anu34hukSZN73yQ7rtvHzvunHCGVyiuLYl/qJsv7GMLpu3aRZyWZfao1HFUwq2fpNdMMZoX2R0izuS289Q2t1PIKBkkNs4wmmbpgll65wqnaZZRNkLK7cYn1GM/duIqR+3qJmn1U/S+Vc7kpsuQ1LF2klo7SRuScOumaaVD5OYZ+8oRat0EfXLdeX7HuX+VNbjiMLvutrDpUjNml9GGy+sjDkg5jTOMCYnL/pn/hJRTMERyr0Lb58Ltc5H2xUS7THdUYqBDI5HbZuvUiXfqwjt14bmdeMcONLcRZVdDIbSwaa1kSjMZ0ejzqrb634qHvkvhwWJAsAQAIBIAigKAIm2sw6whCSBkKgQcZQMItYZEAUDhNsBwa1AswCbCGp4KJpWhEfFAeBwIkgCCp4BtgiwRsWBKAY5UgqYW4eHxIFCEDTDMGhYPwmUhIVFAy0BLq2ArqxBr6xAr6xBrcAQAzQNS8+CODTivVpJbHcazDOVfaRvTQUwcIMR1E1OHSPwZas+ai+QoYELiWjZIFm68OzgNmBRzR1dYazLOzi5zbcteuOm+vOOzfhIsPorfOKi4Oh+/3llVnJ4rfmXFVf3qOv6F0CdXmtwMBoOx0dxbnKrUGrN378muq1CYFt3mQIRf0rl1pnZBLjdvSU2LT41Ga1qUmkrOr8SZCpMs07yWUGseX2Dagqjl14pHf5jZb2EaSanUaqPR+A9fi6Yb39QfmI7BYEhJSSORyHQ60zRNamtrf6oW2dm5T9WitrYeCoWbdh6bm5tsNsfT893Dw4NIJAKBoHx+4V//+tdf9xYIBCotLePm5kalUrm4uNnbswsLi0pLy4qLSxcWhP9TZS6Zq8Vf//o3k+XS1NCZcPA6nd6kRjDV/UdOpFqpVJpE04/aanPz+BSSpdHqtHqDorlZExB4uCFtSfPNJvwhm/iHXPKf88hf8alflbH/UsR5nsO1yuBYp3LB6fZv85yRue9YedTnfOrzXOL3H3HP0tDfpSC+SYH9OQn8x3irf0sC/zEF8U028U0O7rtM7DeZtt9l4b7PJX1fTP+xiPZDPvHrYsq35U7AWj9CQ5jjaHnO9vL85fmFUas/ODzsT/Wae//jbgL4gAdei0eL42ArmaTdcvJtH9047SCfZl0scq5l7mebbiudpMEsWH8aZCQXOZKLGsqET1dih+u4GZX8r6pl/1J9GpOb0JbLLq/N9Gvped4qfNuwGNY8OrGcf9ZOOOZbK+ugPw1hDMPk7S73+bGg9qXItPmObxuPQmeWjdqs64sgjTLaqOXdGfl6Vfr+qvvuotOh2N2gzvl0W3arz7jVp98Zc+5v8u+N2bf6tPub4k93ZTeKYMOlj1HuZ1SG3Okz741F94bCO0OhRh2n0SSeXkZs7DtfXAXrNQlXVyHX8gitJtGgy1ApwtSqSIOGp1PHnV0GXF56SA7T3XuFvt0VjVNO7TMM0bbX0XnIxoFP+6J/WH/Ft/UTrwXDAR0lpSM+JcPM5hnWrNSlY47VPM0YFjn3LDjUT1C652h9Qnr5mGt4Zxq3uZrc2Eptbv5BMExvG4U2TXxbP+HQOR07U/txMYm/mly0xGd2Tjv1NfXPU6uGKfUzzNoZZsu8Q9+K09Sa29AKt36KUTfN6BY5VI6RiweILdOM4WVu1Yhd9Th5ettpad91QeY8LHWoHacNiBwGRA51E9SCPkLbgv2szFW47zYsdayZoDXPMRpmaIIZxvy2x6LMc1zqIpS5i/bcB0TsthlG3Ti5cYrSMkMrGiBldhP4I+T5HU+5KuxCHtg6S/epxHBK8dwygl06GxIeDIsJB4Ym4j+60cuRLAHWoQXHbsCw6+CUFi6sJeFVXdvXNRPPG1p+rO/6T5UT32dnWEQQAGFWNmFWgAgANBaI/whH8sCQOBAuH4nPhUNjALA4IDwBBI4CgCJtYAlARAoYngiGJ4AOgireAAAgAElEQVRg0QBQmLVNmDUw3AYUbAUIskTHwyjFtnYFGGQiBBYPRKeASflwXBYMxgPahFrZhFhZB1sBQqyRMRBCIpyUDLFLAdsmAEjJELsUuF0SxDkH5sqHO2TDnHNg7woRIQJM6oBdz5qL6Mh9Ztd5+8RPuOG5sOEhO/bZ33PfXPY82E46O+s83p3VrouvO9rVVVWa8EgNDHZdVKj+/MXkkzC7brVahUKhVqtN9mzTaNp0Cfxdb2EwXJs1Ub9kHD2yocwMcxP8VfEEsTab/rQm7azJwWe6QzRPnAi5QqvVm9qIx5vHHIj0BP/Qmb+nzjzwMF9EKqVKdX9///DP9RYFBUUy2e7BwaFWq11aWqZS6cXFpSEhoT4+flqtdnh4FA5H8niJUulacHCIrS1heHjkb3/7m0DQCIHAMjIyTVFOfn7+bDZnZ0fW2NgIgZgrUFhYxN/3FmlGo/Hnn38OCQmzt2evropNc/8vX778Zjf9b3F+9/Dw8Leff1b/8ksrVRqN2YGhNE8VTQx6lZlBr9Casy7MtgzFk9fGDJjUaNTaa41WPTamg0IMefkHss2uMl5rkmddIK0uxL4uiF7ABebafV1C+7qY9l0++dtK5vdD715Xciw+4r7NxH6bivwmBfV9Euw7HvCr2Lf/xoN8w3fCZzPhaejvc8iW2YQXSZDfJ4N/nwr/Yw7mqwrKn4sJvy93R3bkxKzPjl6cnWm0esPNnVKr1yuVmsREXXffpnBSEEhsdvpuMRp0mIe/KKdsFVMXs5GHjYSrBcfjUfr2GFM6xpD0EKUC4iAP3hEN7ElG9yRj22OAnfHQ8QSL3HSPl0WLPtGpzVHY6VykpM1+d4K5Ouoy0Oxb3JAY3jGYOlRXMJadP5ZdMpNVMF+V3DcU3TWIbJz5oUls0yOmjS3/pE8+P/ZUXEfeGbJuDfm3hrw7Y+a9MfP+hn9vrLm/qb8zlt8YC2+Npfc3VffGkjt9xr2x8P6m9E4Tf6dLvdOn3xvzPt0Ufbop/nxT+vmm8EafaNCnGw25CkWsWhV9a0hVqaJUyqh7Y8GNIV2rCddrIy4ug9b3PKRb9hVzsa5dEx/H8ydWORMrjpNix7Vdr7U9r/l152mp49gqt3GKWTZEqRq1a5ggNUzYtUzTxsVO/YsOLTP09llm+yy9eYq6eeCzf+o/v87umKPwe0m5XZSKYUrFMC29xz9/0LNogOHRmvu8YejPgsnvmodpHa1xQ9lzm95H5+97lziFA+SOZYcRCXdo1al9jr244za+5lQ6TCkZohb0EYv6SQNLjsdn/hsHXs3TtJ4l+4l17oLMpUPIHF5xvLwMOzkPnttyaZml5feQ6ieZk1suszLXbpFDwwxjbMNped99ROzYOW9fPUIekzj2LrHaZhmTa84Dy+zpNSfp3rv2eWZmBzGhBSeYY/WLncbXnWrGqG4lOOdqJiXbHRYZAgiIAgVHIeJCCNn2tGIovQJBr0BQ8+Gg4uDva/r+tabvZXGBZW7in4oavuZXg5NooCgrYLglIgEISwCBYgDQOKBtGgyZAEbwwMhEMDoJQspB2FegyXwEOgUMjbGBxwOJBQhcFgyVDIHFAkHBVjYhVsAwG1QUGBhsBQq1ImVj8NkIdDoYkQyy/QillyMIaShSmi0iFgiNsIZH2WBiQawsW38Bxb+Z6FCAYGVi3IuJ70oItFQYiQfiZEF8S1DpbYT4BrxvMSqsllQ6xqqdZTTM27cuOvQsOy7uuB+ceJ8epVxf7qh1N6orlS4lTQuDq22AGgxGw2QovL3009MqrU6h+jt+uF5nkMsVJnmSVqtTmlOZHzVRvMST01ONRqM12XU1j3FDCjOE9JEqqNFqzYDxp6fMR2ipuQVRq7VKM6pW+eS2eyIPabRapVL9GAttpg2aOh5zK/PYc5gzjtTa+/t/PKaisrLK0tIGiURDIDAcjlBaWpqcnEKjMba3ZR8/5kCh8J6e3oODIzc3DzQay2Zz3r8PIJEoXV3dDw8PEonEwYELAIDT0jI+ffo8MzPj5eXDZjs4OjolJaVcXFw8PDz4+PgikejVVbFYLH7zxiImJs6klVpbW/f3DyCTaf7+H3Jy8q6urn6je/63Ob/7+eef1Rrt3wEgFWa7v+bRb2GaJ5ojCc1pt2aSl0Kh1Gh0ppZCYabGq1UqtUqnU6g12poahY31bUiIvn9Itbl9uL11dnp6sLUpnRrp+hhdxHqTa/dNLvWHEtrzWuYP2cTvsgnfZaC/SYZ/nQz/Ot7mD1Gv/jWLjpjqaNxeXZXOTPJZoNhX/0vxO2aJJ53PxZT70BvCnRqiXPtKeCsj/fKevpvhEZXeoNUZFCqVSqtTXss10VEqEEhbUS0TL1a9x5c6fD8chxBm4+cz0SNJwP54wEgiUJgDk9TjV1pxm0N2+/0MURG5PwbWEGRZF2BV42tR5/2q3B+GLuynfGzucbEU+AK7EyAzFfjpcuxwLmwsHzpfDm2v9aZUNgAq2qyquv+tfNeyarmuJqanhNNT4DDd7HW54b+yz29Z6949Sr0+91PJ4w36nDtj8f1NoV6XrddVf7oV3N9U39803hlLbnR59zdl9zcV90b+vaHw7qbs3lhybyy9M/DvjfxbQ65Ok6pSJV7Lo426pHtDxq0h686Q9smQeqNLVCojNapYoz5Do447PvM/OQ84Pg9Y2XDnjWS49ExmzbWLtrylu96XVyF7xwEzUtfGKZpgktY8TRtf5QyL2IJJSv2kXdsMVTBJaZ6mLW65S3bfja1w2mdoUxLu/JqrcNPt9DL0+CJYsuextOXRNccdFnEXNpwW1h1n1p06hczyYdvacbs2oUvPMrNVSGqYtxuROq4dercJWZldtvx+3OSmz8qB0/Ku4+q+Z8MUo2GaMbjiOC11GVrmLmy4bR74TEudmqZoud225cN2dROUgj5855z9qsx9dt1hcsOhT8TO67YrHKAMiLlVo/T8Xrv6GWb/iuOYxLl7yaF93l4wQasYIhX24pum6NNS593T98cXAceXAZuH3s1TzKQWXGQ9Nq2N2DjF4PcQ7JPoWN47aESYTWAsKtqblMJwb0By6ynUalf7Bg6rlv6sNO/fyufB5TxuDZyUD8UkWqFjLBGxVpBIa3CENTQGiE4GE3LgsDgQJBpoGWSFTAKT+UhqAZqQBSNkwWhFSHIeApMMAoVZwWKAthlQZAIQEQ+ERNiAQqyAwZbQMAA2FgILs4aEWWFjYZQMW1o+lpxuS0hBI2IAxFgUK4VKToRTU8DUVAg1HWIbB2Rlw12KEfgEIDMZF9hAimjHpnYR4hrxHztIfYuOkr2A+glWTINtWgv9Ywchqck2osY2t5veLmQNitmnZyEa9bxWe6dQaVQKpS43V5WSoh4e1kokistLzadPcq1Oq9VpzEE1T4ojpdI0SjL1HFrzk+LNzW19g4DHSzo4PNQbDMrHCO6/a0FMqwileZ1pWkqbN+HaJ3asOeboUT5jrlWPz6mmKCSNQqlUqzRKtVpuok79yvT3mMz6GJWhNt9U/wwuUCQSFRYWVVZWlZWV19bWzczMtLe39/UNfP78ZX19vbKyamZm5m9/+5tUKq2pqZ2dnTs+Pm5ra19bW394ePjpp58WFoSlpeVTU1OmhYdEIi0tLevu7lEqzXa8rq7uiorKi4vLy8tLPr9wZGT0yV1xcHBQV1dfXFw6ODik1xv+6Rv+tzy/M1WFR8iXWq5QqJ92TeZ5pUr7BID8VQ+oVKmVJl3d029vlt+ZAYUqvV6r1ambm5UMhp5BV5WUGLU6lc6g1RsMd5/UWuNEU3ke80068k+pqG9SUd+kIf+Sgvg6CfbnZPhfEsFfRb/+z5n2mM0l4V1vv9bZ6TY7Z6enabQmf31hdnddKpmf3Zeu7omWz+bntY3Nam9vHRqt5xeojDcqE3VAodDqDQq1Rs/nK16+1FZUS6eGS12BdZ7Pmz9Y1vm8qfKwaA0ELHyEbZYgLjqIh8PklQ6CqJ40noZs8rcqdnqRb/9jDu1ZIeNZuhv0XVBMa7THahxenGYrysMPJsO6w6xHYoHjKbDpj+iZQuRaJfyg0fa4kzEkCO4o95nKh/XEWHSEW45lg9bbMfuHwd5DywUrk591CVcXIQbtx/ubEoP24/V17OVVqtFQ9fmu+dNt66fbhjtj0Z2x6P6m4v6m/M6Qf2csur+pvDUUGvWZajXv7DL46Mxv9+Td9qHn5XXIjS7xTp98Z0hWKuKOz4JPz0PPLiMvr6Ov5FGywwDxtsf1RVjETJttx0KPOEd1Hbh3HDgpcd0/+bC+5901R2+dobXN0lpnqC3T1G4hY2CR1bXA6F9k9gsZHbO01hna4BJrds1hbt3+6Nz38DSoe4G1exKo0/JOL0P3TvwmxI4HZwEaTbhY5rF+6DO97dYwz6yeptZN06vGacXDdpWT1P5V7uruu65FZvmo8+hWy/75gkw9vH5ZPChy6V2iT29wd8+8ds+8xQcekj33MbFDwyS5YtiO34uvGCI1TJArh7Edc9SVvfD5naSqMW7xIF4wx6ieoPUsOcTUYGJqsbwmXGIjLrHJNreH2DxrPyN16xdyBpc4K7J3cxuuk1KX3RO/owv/o4uApR2PlDY8v4c8sMzqmnWKKvHkptn/4JT2+l0yNDyQlEKnlbpY1Fb8UNv1urr7dUP3j03Dv6+dhJaFMkph9hUYbCoUGm4NDraEhFgho21wqRBEHBCXDsNnwmCxQHA0AJ4ExmRA8Zkwch6SmA2n8JGUXAQiFgCJtIFEA6HRQGQcEBELAIZYAYOswCFWkFBrRIQNItwaEWEDD7fBxAAoSSh6MoqRhMVHIxARNuhIACEGzEiD+1bYuuQjXHLhjFSwaw4ipMLWpxTjUoT0a0AnDtMq51g145TpVfbxyfvrq5D6cWaswFYwyV7bdhWKWfVjlNRmW34vqW2GurYbq1Ccq1QalVqlUKpUeoPi9k73+YtCp1NpdXKlyiRUMc2T1WqNiR6ofewqzCk4KlPWkNp4c9PY2JSQkHR8cqLV6nQ6vUKhUJvVUOYxlEkZZW4d/j6dW2Fij6vUao1G+WgENkmnfs0hlyuVSvUvmRmPZHKVSq2RP1q+Tc+vT0XItHf5D7Lsf4/zO9PE8FETrVQ9ASAff3v1o91fofxF6GZuQXT6J6mc6jE2/dEErlapVFqDQWk0Kk/PFHPzuvVNxbVcZc420Wk0Wp3hZrA8KxH2Zx74qyTonxOhXycA/j3e5t/jrP7vqFf/OcfJbmdlyVhWrkEhlT7eqny+8eLK8POD8e6TRm/QPzwoh4a19vYGIlFLJCr9/Ay9fYrjE6VKo1Kp5AqF2f9hNCp1OmNhoQoI0PX2j9bnVzq/aHj3qt7rTYuPxXgs9KSLbBSzjDvcMyFzQYAfSINV+7wt4LzIpzwrIn9fSPw+A/dNMeNZp8NfZvzeSHgQUQZqKo3U/MGmxvV1s/ebrjBAfxxUXI477SJf9zMu+x32mtGyJmxfEqg11KojBjRegF4boBiu/cZlgoRpoUpdfW/IuzUU3BmLjbpcgy7XoMsz6kvub5vub5vvb2rvjKV3xsI7Y/H9TeX9TfG9seT+pvLWwDcasrSaZLk8/Oo6SKEIOTn3Pzrz1amj7wwpN3qeQhF9cRWtVMSqFLF6dZxBG69WxK3spDsPDr1sWW4XpW/K3FZ3fFZlPstb3qLNdyPLDj0L9H4hY2CROSlhCzccV7cd12ROa7tO0h3HNZmjZMdxZYu7vOm0c+Sxd+qyc+I6vebUMccYETnOrrktbjmPi1mDInuxzHtp271lhtY0xRDM2tfPMUtHKLndhOxOXF4PgT9AbJlnnZ757BxGbB6M3pfXGrkeGt9gxcjg/vXy1nHO9IZj+7xdxyKlfppYOoirGiF2zNNbZ2hVI6TaMUL3AnNuk7+9N6BfH7uaHdo5WOyX8AsH7NLbsQV9dpnt+KIBcn4vKbXVtm6c3r/MHVjizq47z224LG65n1x+EO26CyapXQustUNv0b5np5CT0mnXNM+eWnNdWPct7wx2z3L5CzsDGOjHzCNjK+N+Xzn3f5bMv8hMsEn1tsz48DYnklLhxC6Hk/kIQjYCEQuER1hheUBElA0+DYJLgeASQKQsOCoWhIwDIngg23QYJhmG5kFQiSBSDoJVhiHnwvGZUFwGFJkIsk2H2qZA0PEgSJg1LMwKFWmDjwUQ4gCEOAApDkKMhZJ4QEK8DT4GQOYBSMkgQhyIlgTxKkCyM6Fuxba+ZagP5ajgCmx8u13GMIXXRfavt6VlQhw+ooKqcDWjdutbDuvb3NUNdlEfkddM7FzgnB6/P95zmxWzKgbtSgeIrVN2wrVMtdag0f7yf9YEglOpzXFDil82BKpfIgzkCvVjptCjnlWl1eqe9hYmv8UvlCczxFr/5Ol7Sh8yDTBMpcJk2NI95rM+jo8ehxkq1RPR1rw+efx8pZkXqPnlwnkUUKnUmmu5XKvR/fRfSNX+j/NPnt89iZ1/JWjTXF3LHzXR+qdS/8igV6lMyewq9S/JrGYApF6lUisfMfSmvlKp1si1Ou2nz3Kt7jFRXau+vbseHDKEhGoWFuqSwuKh38aB/5ROsCzycqiNDOjOTR0VVB+viIw5uRpLC3l6ukqrU5jKzxNxTKfTSiQKfoGute1ybk59fa24udUYDCY8iclXaEpmVxlv5EqV1t9f6+Z+vbMtCKcVMf9U6fay4d3ryRTIVjP+eIwqG6fPVGJ7ksH1HywLHF5lE7/jE78fdHq14Pl2zMNy1NdSGAZYSwANhVjXBWCq/VBlbm8rffDFXIty57eCD6ChVNhGHUkmsFuo5CzXs1YbqL2JoJYg695E1Fwlfm2Qqr0OOZOXFc3PTOx2P9wX3hkK7owFd8biO2PJvbH8/qbizlh+f1N5f1N5Zyy8NXy8Mxbe31TeGkpvjaX3NxX3xqI7Q65GkyJXRFxdh+6f+C9vuyxuOR6fvddrY290CUZdwo0u4fb/Ye89n9rI9n7f+TPOvVX31bn13LOfvfdsT7DHmZxzzkgEkzHBmWAbY7ANJhmwMdg4G3AEGxNNzlFCQkhCKCCC1L1Wr+5WgvGk+6IDzKm6t86T99k1q1x+MWYwVq9e6xc+3++Pvmqjizbx6k/SN+Hd014fZwr7371buL6hP2M05huxgo2ti5LV0/1zMR+nwj/NRPTMRn5eiJpdiVvXn97czpKLheLBEKU8TrkilM1GKZZjdfosgighiCLNxpmOqcj3E2EDC9HS1fQ1bebCStzoUmzvfMzEUsyrsZAnAwEP+wMbuoMaugKffg5+MRj8oCfoblfgo4HAzsU0zebgTnk19bdvUGgo5eCAKmoIyxfKhK+oRyYkr/vn6tvG8pv6oh70+LwbD51bSZheDp9YPq3GpvXLUiLnIuXlR3l4WyNjYX9P++zdm299Kzp8X81GjcgThlfiW8fCH/eHfJoVTMuTZLrU1fWMpbVUhT7jw3RUY7dfbafP05GIHnn8nU9Bl1p8K4bC6zvPbhuuqnRnzz+IDrqZGFobeaLp7v/1dOm7+nqPm2EBxcciqo7H1J2MrDkWVnHSv9TBt9jBtfCkS/4JnyJ7ryI7j8ITgRUuodWu4dWukfc8fIod3S7buVy1d71q737N0aPI0e2qvX+ZU/Ad17C7HqF17t7XHNwL7QIrXIOqXH2uO3hftfO9cjKwyC7yhmNEqWPQNbuQYoeQYsfAIrvAIruAq3bhZY7xjR7Cao+cxoBrbQHx1S4hN52E1a7X2vw6Z2KfDUXd6gys6Qu63eGf3egeU+GcXOfyajR6e+usWpksW459NxpW0R74ZjxyeS1Dq02XyAUjizHd06GjCzEafT8BSRwDgHPOYKBHnovlq80458nBlw1Iiub0FqyDHG02t7a2Xb9esr6uR4jku+IYZzTHWQSy9wHBj3PGcIJzI2XkwPsMaxFPQPFSDOYYoSgKw3BG+MUPw+DV4ExQazRiJpPpj6ziP259xdKxkJ2gx4NuRgynKRoAnmpgU5D9xSiKNhkZ60eMoesYn0hAIIQQ27NiJDMYtmdWjOGAtFoJuQILCyOFccbRUf3Sonx0cF2xol1TYwbj1raBtO2i2TnCzw80PYAEgmYzIBAn70AYO6qPoCxWjDahnV0ckazrJACQn7vCbDgMp602XKGkJFKCIOd63z1Nd2yM+vPjpG+GKl1WWn0lz316y5xfnDn29PTRe8If7gUfaI/9/lXMwTeCI5MZx2bPnJCWBMhuBYzmObTkuDYnnmyI/LYq+EBNxKGGmO8bBd8/SfqhJedYd4nTwG23zmKXvgrv2Rfx8uexGy1xqmcxK6+DdLOx0HjehCqKx4dvzQz+9qXWZqq3mWpsplqbqc5mbrKZm6ymBialAKBMt5G3a2nctTTqNvL1W4U75oZdy8Md812LqZpG10lUAEE+Dq7oty5o9VlbhlwKFZioyyTMs6BLPSvPXT4t1E739ysedyxd/TglkK2mIniZRtcIcFm/eWFGmtwzE9U9GzksjplZjp2XxSwrBKuqBLU2eWkiZuyZx3xX4NyHwIknnvN9gfrNMwAWGYwF07L0dxPhH6bCxyUC/Wbu5tY55dopqSpuVBLTNx/ZOxfRtxD1bjysuS/ozXjolEwwKRN0Toc/Hwxq7PMeWn1sfvmK+vpvqKzMoNaY1BqjRELSNA5IhMxGDGAYtr2hXZR+eDeb2T0bKlUJl9XxRjAJCBtlALC5mbpbT7a9Ijw9zScdjOMj7dOV9V3+z0fDukXCdzPRU4qkQVH8k88hb8ejxGspIlXykCRuVBHfuRDVvyBoGwkvb/et6Q660xVU1OaT99r3yuu0V5+qWrqvFjwLymxyPdLc+E8N/U7VOYG33ENu2UXXuQWXu4RWuobVuIVUuPgU2XkUnPQqtPO75uBf6uiWd8Kj8KRPsUNIhUtwmXNQuVNQhYvPDUfn/JNuhSd9ix3cLtt5FTsE3HLyL3PyL3PyLXX0LXHwLLTzLnLwvGLvVWAXct0+qdolt9Gj8IVP1cfgS4+9zjR6ZdR5JFc7p95xTat1jSl3Cr/hlF7vffWl3/knPgk17tHlzin3PJ6PC1Z1mfPy5MaeoKruwD6J8NOssOKd37lmj4ZP4WJFukabrlOlzEqEdR8DHvQEz8riVepTyrX4RVn0+GLQtDzZoJhBuefwly24yUTta0ojXoPNQkqMATllxHCC6y4wPWcjw0kCiBBpMptfvGwpKSlVqzUUTRuNGBPs0zSNYRg/YROyXXHE1ZGI/ToJ1lYE/S4FYWB9kqKMOMY0zxmNMNt7hwQkECQQY09C0TTja2swYiaT6Y+s4j90fcXe/Ajh3FPhb2wM4/loirvSEcZzb4yogr0Pfqe32OuCYBjvQW/kUhAmkAEmMzE3B4VCKjDQlJVFZmRScqXlx58AQdImM86kx3IFgASgKMAajyFWs0NRjEMyDgnI2ZPwpvaQMz3c0xMBCCkKpyhEUjggpKN9rXkxLblOPTfsphq9+m+7tJw9fj/hcE34geqAr9uivp/PPCnOPjGQYTd4xnkq324836nv3MmnSQcbEw/XRnxbFfTX2pAD9WF/q4v4piHm2xfJh0aL7IdLnN/lOb4+d+xTiau4JZqeid8VCc3SVEKejjZPA+z8j1TRtZkPUf0LP5qafrXV2Ux3bKZqm+mOzXxv368GmqoxGossdPmupZ4mK2iqctdcv2Np3DHX75irbaZyC11qpq5a6GISXTMYL2xun8Gw84jIw7ZzpuXV+f2DndLbOCjcpfM3Nk4rtae3ti+odedU2rNiRdq4OH5OliqSp88sJywphPLVONXaqTXNKfVq0tLn8LHHnp/rXQZqXSebPEVPvJY6A1WapBV15uhSwphEOC6NHZNGTy7HrqhTVcqUFWmcfEW4uCIYEkeJVwQyedzssuD1aEjffPjyWoJ2M1u0eurNmH/3UuGWYpE+lQJjYgxKJbH7o5EkSbOZiUsAgIiiSYDIsgp0MV8u7p/T3pJpBRuGJ0ajkaLMOA4o2gQgAa1WanaW8HA3hUWtiaeeDJ6/8drj9nvfd1PR8o3M1a2s6dWkRVVa57SgdTTixXjYk9Hgz8uCFV2mSJXZMhFe+TGgY17QvSS8+tIn415YWkVR9pO0sy0uYc3Zf3sw6F6VGV97IrjMKfCmc+xdj9BK19Aq18h69/Ba99BKl9BKF/9rDgEljoE3nHyv2kfVu4XVuIRUuoRUuwRXOvuXOPoU2XsU2vkW2ftfs/e8au9X6hBS7Rpyx83nuqPbpZOeV+w8Ck56FNp5XbGPKnMqeO7V2Bf2cU74aT66ZyHm46ywdTymqS+suT/s5UhUQ09oep1rSLHzhYchDZ8CGzqD8574JNW6n6pzr+oJU+nPECC/cyq6/L3v88mICWVix0R4wyf/+58CBxcEMnGcdFqwIo97Nx75ZixauiIQTYWKZkNXVKnzqmzx1oPtj+/RD0eot2+hxQogZNIFpt/AsfK8ux8CkIm6AHusUzQTEbJhJYQms7mN11sgcl/hCOxPQQCH3fP9D05vgfPDcnAcUCQNCQKHbFWAJCmjESO4K4ezGsIRYqdzM+bniKQYZZgRwy0W608//ZFV/Meur5jzndklOICIt//lwAbActOIHZBLENxWA5w4gzET5q3nWYE+z1bTNGt6zIozWA96SNBmhOHE+/egqpp8/gJpNDgkCAIxcQoGIWW2AGYIFzfhHeO0mnw3jHHM5VSge9AFkwwx19s+uBsiRFJm6xZtnu199TT129azR1/kOtyP+6HC/+s7gd/cD/3unfDIULrj/NkT0vwT8xdPDp49+SLpUHXo3+6E/K0m+G9Nkd98SDzYnfpDX8aR7uyjny8cH7rssFrrISp3as05/jj9cHuRu7wrilpL0ElT1bIUvfa00XCeIq7vmKvkmw+KBmfuzQ4j8sFvOxU/Wyt3zNU2c73VxNSm6m3mepv5jtVUQVOlux2HuBMAACAASURBVOZ65teOuW7HXL9jrrWZKmymcqvpppm6bqaKaOqqdvPCivo0BPlmstBK5FaMvKsbbRlbjFuUJRqMlzTruVtb57cNl5SaXKkyc1aaNCVJGJPETS3HLSiSNLrTW1vnESxGRKFxPWe1N1L8yH283nmwxlnRHmCSxJl1KRpN0pRUOCsTzshil1bjVlTxS6vCRUWsdCZq+r3/TEfA0lSEdFkgW4hZmYqQLMV0z4b3zoRLlwUb6znK9dRhcYJI2YugGX0eAHPzlNXGxwoENw4TIhLHALh1iz5yGMUmGCZ6FdhTLRBR9A77lCEBCBInCGixwK5PpvIyyxa2qpe/GDj76LNf+2xU16Kga0HwWRo/p0obFCU/Hgx9NhJe+d7vyWD485GIZyPhr2cimwZDa7uC6z6FFLX5XXjum/3M9+IH3/MfQ4+3vTlY/yi63DWm0iG8wjXoprOgziOh0Sui1i3ugWdIhWtotVtgqaNfkb1vkb1fkUNohXN4jUtwpUtYrWtUg3tQmbPPFXufK/aehXYB1xz8i+x9rzp4X7UPqnAJq3XzLrJ3vXjCNe+ke/5J9/yT/sUOF597Nw4Ht81ESlSpitWkpZnIqb6g0dGwkcXoIXFC22jslWc+wnIn4W2PW69Dh+YjJTJhz2xk3ceAc81eZx77PhyMUK+fFSnTm7qDa7pCehYFS/L4obmooYUohSZpaThi5Jn3/FjYzFLMwEK0VBY91Rm6NFy8pe/QLw9gnzqoiHA6PBzqdDgiKYpipNrcK8lVdUhyP5zKIUmcwSjGOIoDiAiTxfKSyS00GoqxleX6zLwDB0Fww7QJhGOAmXjKMvcUL9XaM6wFBOQn5XGvNs17mzLtDQAAhBDnjNN3dnZIkvx70yX8o66v2KG45N4WgdxEwz29BUVzfgAIBzjLvbFfhvZQWpKEELGSb8asmDH/AoDgmlrMs+fMI0mISEjTgDYTJjMOCCZk4IzJKOYC48hdxE+KZxzHmP0NCQbohgAA9ishN9NxH87BygYRCQhEYJjl86Duc//nlupHaXZ1oX8t9/7zw5Bv3sWfaI8//k5wuC3B/mWiXWv8oeeC757EfNcQ/u0TwQ89yYc+pxway7ZbueQwd/bY9NnjiqsOqzecx6449hQ4fixwHrhsP1hwcviWk+it38xLn64q16Fmz5kPQTr1aQjySXTrZ9sdjeFZ4dDMhcGZbsVbDG/6zVr5k7XSQtdZTfU2U5XVVGE13d4x39kx390x13O/6nbMtUxiYTOVW023LHSJhS6x0MUmslijP6tZzzVTl38z5YT3DtbPvlxVpY0sxi0pT8tUGQp11qo2V76WtarJUahPbxsurq3nTK8IZeoMmizbNdfY6NtmunRzLVPeG7zWGbjx0V8/FEGoUq3UZRtduLmZvqSIW11LUGkSV6QCyXiETCpQaBNlopjBJo/+OtfJt75zPYErI+Hr81GLo6Hzq8K5hSjZbJRcHC2Shy+tlkCIEKIwkkS0iR2+xnrVAc5zFBEUhUECf/qUsrejHRyxu02ETMFEJL/3KCMBTUOKAgDSlG19Qzkivdovj3k4ENLYG/zoc8jzobC3U9GPB8NejoY/Gwh/2Bt6vyv4TkdA2Ru/qq7A4vf++a3exV0B1zoDEuucE+/7ubx69XVjd3C5f+jNk5FVrqceeMXUugvq3E41eQruu8c3ekTXuobedva75uBXZB9a4hh6wzGqyiWwxCG0wln40COy1tWvyMHnin1gsUNoiWPgNQf/Ige/Igffqw4BN5z8SxxCbzgKq5xjyp2CSxy9Ck/6XHWIvO18+bXPw7Fg0VqG1VRMbZ5dm4iTDEbIZKcUmoyWkfBLjzzibrsVPQt6Oxo6I4lZlsetKOJmpXHPByMKnwcUvPDvnIpVrCV3jEXd7QqdkyVtb51f06QvSQRTPcEDj/yGnwSI+qPly0L5qlC6EqFS3UfkLvG6HYWEo5MnKaFg++1bQJsI3pGBuw/YII9X4HLcPMfK7+kt+GKRxWJl9Ba69XVEksxAJETumQDtFZcAJFhMce+VBJyTxx72CiFBEBRTm2IzCfYFZw8lnKGtIADQYrGSFPXTTz/98svfkdT5H359xc2uIOCeAeQ+ihkC7qkz+4mpHhKsjTC1ZyXGmgwjdigKIAjIpCAAECR/rBMEN+cdZ8EGxJ8L/B5iyxTslwF+DhfHaTDTwtmtxsxlZP5SpprJ3CLMz0NabZjFCrm5wZAgIEnB7W3q3Dk6OBgfHBRPDraXX2yOOdkZ90NfwqF2wXcPw765E3q4KuxYZeB3j6O/ey784UOG88I5B23ecfn5YzPnXEUX3UZOHx3KPjp85kRX1rH3WUde5xz/eMll+7kfagtYexoy2+z/8bpjy9kTbwrsRp54yiUCrT55cyvHQtf8unOHIJoaF3qvDc+k9SzkTQ7ojQ9+sty2mmqtpmqr6ZaFLrXQt2ymKpupxmaqttLVVtMdm6nSZiq3mcqspjKL6aaFLrHQ103kFQt1BcE8jT5nlz4n0ZR5vJt6Iard1GfJ106LFSkLK8lSZbpUma7S5KxpckUrKdK1NPFq8sSycEmVqVq/oNBmazayIbi0Lk9en4sidSk2VYJxOX5zLQ0Y84z4BdXqKfFo+PJCjEIRN/cpcPSJ10J/yNrGqcWx8M7Sk+8vft9dZTfW6j3f6Skf8ZeMhUoXY8QjYUuDYerFKIX0rAFfIgiaPzI4Z2kuXGWPFYgDABAJLVZicgqkpND//CcYGYnUGpyimXuFCSp5IzLmcZuonU2jqk9+qXHUs3U29NVcWNt0aENPYGNv0IBE8H466t1U9IQ8cUgS9/BzSMFz74rewAcL4WXDwTcHAnKeuHk0nP9vD5f8qk9Hlx+Lq3NLavJMbPSIqXGNrHKJa3CPv+8eXu4cXe0SXeMSUekSftNJWOkiqHCJLXcOv+EoqHOLrHH1vWLve8U+tNRRWOWSUe+WfMc1o849qcYtuMTR96q9zxW7uDqXK20+N9/45rV4R1e7+BXZJ9a6lHT4NgwH9UsTjEQhZrionT+lkyQqNBlT0qQHPSHnmjxS77jfbPHvnYyQK+LESwLJslCuPPVxMrrgecCNV6F90xFqVdzIfFxTd+jwgkC/eU6lzJr6GNR333W+PXJjKR3pzqyvJctWItdWc3B8DqdsRMcHkJ9vevUKU6sJm42VPXMmfb87jrkwn4Eewd74I+ak3ucfjiheb6HRanm0iY0y98FO+0JGiLNHB4nje+Ej4OyhAAAERAR7G+2jLtkUk6s2E8TPP//8RzLxX7K+Yu5wgmB9ZwEABEHiOOTklHvUAUKIixoQb/WxP42lKJo3COG6VbwHPckN2sMZoT9kGDiCYJpgvOsUjuM0OwYLMdcTu3UY11v0O88ZAAiCICGEgGDkPwjuC1VokoQjI/DRIzQ3B4k9lSmkTWB5GUVE0EeP7rx8pRwZ/Jjl9zH20EDKycn0IwPJP/SeOtQW+01N4IHG8G/vhn7bHHPkQ8LB8cwjfcmHe9OOjWWfHMs+8S7ph/a0w58yj7SfPtKafrgl7QfRPf+lx36ixyEjd0PeFTi0nDnaknt8qNlLNh+j1adsbZ+x0DU2890vltrfdmsI4sGTpU8u7bILg1OIqPvRcttmqrCayi10qYUuMVHFNLpuo8stVJmVLrOZypjEwma6ZTOVWukrVuqyhSqwUPkWMn+XPq/bvlnYP1zW3zApiRfJT62oM9TrOUp1lkqTJVvNVKqzp6Txw4tR/QuR/QuRg+KosaWoOVm0Qp2mXs/W6FK217NpY57NUmQlzyuno2Y/BCx+DhFPhYnHwibbPKfeei30+o8+deu74zjR6rm8GD7W4tVTETb8KG9ltE293KNceqeTt4iGsibeuq3ORGkWomTjyQRYgsjCG/tASGCclBfwc935cTeAAASBW6z41hZ8/568dw9XKJHZjOM4yWAwzOg0SAAAed0ogcw6tLqIf/isrhvUVH1cufB4Mqn5c/zbqYjHIwG1XYHtoth3y7GPZ8Nv9QQWfwq43BlY8CEg771P9sugY88+/un+++Qa54Q7bom1bol33aOqXAR3XOPuukVVuUTcdg6+7hhS6hhV5SK85y6oco0td46rcUts8oyudAkudfK5Yu9XZB9W6ph0x7XgqXdpq8+NNt+qd/4323zPNnkKbjsHX3dIuONS3xv0fCKidiD43GufqErn2AqntHuuZ5rdr7/17V0U6pUJU23e8x0BU/PRzz6HFD3zufbc72lX4JvB4MGpyOmuoIGHnsPPfRfnot+OxRS1+jT3BC1KYrY2MlfV2a+GwydEp7Y2zxs2r+mk6atzyaszietLiarZeNmscGkmYmWuyGg00rQJkBTc3QU7O5Biu4+Am2m3v5EAufuYYR0BJBiAHnKFI+b1Ye4VgANGb3H9eqlWt05SFMmNtMNxQHIhI+MdCyD3snMg1l5lidVJ8L7XJGsAxf1sgKuDMQVMiqb/1WYef6x/+/oKIQQAASEBAau7AZBAiGL6AQBnZ5LwYQjkKs78HmJGIREMmk2wZpBMMLjPOIyZw4UxPpH85mCKDPvGaQAICRz/Xdl0X7zDKXQAC4lTfPsEAJIkmRCGpbYpCo6PEV6e6OD3oLISRyRF0wAASFJwaxs8aCKcnUx+fqize/jp/acxdq9jjnYlHJ3KOLZ81l5x7oQ8z34s61hT2IFKv7+W+/ylyv/rD0mHpZfsRzKPDmcefZ98+FXSoZ6sI52nj3TmnJgsch276tB7zaOzxKW/2vtTqUdLzrGXuUdf5h77VO68NBal06dubueYqHKbhe1PfLFW/7ZTrt1uKhwef7jQ9Yv11q65/Iul7Ivl5o/m6xa6iEJFVvqWjb61Y7qxY771o7nsi7l011RCUzc2jBUYuI6BYhxct1AFa1sVZSMjzdMv5eqUJWX8rCxRoTm9sJIkU2VIlOkzy4kSZZpckzWzkjgqEYqXExcXIte0qRDkWU23rXQNhhUSxBUCFRkN57GN07Lx6KEmj891zuPPPabeeo09DR1vSV3ouS4Zrp/tvi0ZqpFO12mWu3UK8daGHlEW2vyFMv2EAQozqBZHrs/1BsrmCgzqcbSsZGbcMLwmKwPGGYcxxoAI8HsJ8AQ9RaEvP+GIJBlzbISMRmzPpJoLLHAASZrGDAZz3X36SjF417rV27GxOKBc7F3flIpWP3ctFjWMhFaPBVRMBFRPBN2bC7vZH5T90vdsq09Oi6/n0/vfPxqMqU9IqXNKqHET3HYRVLjE17mlPvaOv+cWesMxtNQxtNQptNQx7KZTZKVLfIN7coN7Qr17QpNneLlz4DXHoOtOYTec0us9rr3wafwU3L8QN6dIXVxN650Tlrb6CipcAq45nLrjUt3pf6836Gqrb1azZ1y1S8od11PVLtlN7iXtvqPSOLCRK+2LnXsdsjwZ1jsVUf/Rv2cyYWMzT6/Lka/EzXRHzjb6qvpiNrRZn2aETT1BHycipXLhui5NrUntnooYnj9l2Dhj2MqzWapIY9FyV8xgo9vwS//J9/5THSErc49JagfHAaLYt4P5kAlOXcGTjaz6mqTBPnUb91LzryTLynOEK8UwUdevl2i1Oq4xuc8/nANqIWdDy1QmOLodcKAKvV/Czaq+uK74fh9yACFt+te7BP6x/l3WVxzsDCEkuO4FZcQwxgCS5MqITEDHAAlsqkGQOAa4sUjM76zwB+4LUiBBsN+Hh5Qois8/mPyXSWX4PcQboQMICYKEbB2MOSnY78MY3zI7G2OjHsD3ThFJ4iRFdnZSh39AlwuxuTlkMjN+BhgiCa2OyMg01d+DsuXZd8/a0nxbwg50xh+Zzz6uzHNQ5jvKzjtoCuxE5483hB647ffX2uBvngpPjOY6qa44D2UceRd/6H3SDy8SDj0UHLwf892rtCM95+3az5xsO32s9fTRljMnXl048eHSib7Ldq/OHHtT4DzTHiRXxWv12RRZajFV2sx1NnO91XTHZrr9m+2m3th4fXS0bHxkQP52fv3xGn5Xg9fS5M1fLUU/mYt3TSU/mkus9E2aKtsG1S/E7YndU8k9U86fZjMHRs98HovpngjtWKib7ID4he3trI2t8xtb5zGsYEVzelgUMySKGVyMGpPEytZOq/Q5esM5hBViGxcoWLxjrrGZ6yz0HRy/sr6ZubmdtSqLk4yHjbX4fbph3375+HBzklo6gBm16+OD8HPvVnc3/uQRaLgL8vPI4lLrmg7ZdgAkSJIyIpJSrJIV1bDrg04xg8nFpivXYEAglEggRfPzCZhZzezETQa1ZI4njqDnh3EiivGSIznFDzNdh80tmAokhhDS6VBePnHsGO3iSrp5mnwCaCd3qvgmTZi3sM3x1TcP59LqJqKudwfe6Pe/9Tno4lu/3Jde0S3XDjwajKqPS69zTL3rnlTnFl/lklzvltnsIaxxDb3hGHHTKfa2S0y5S3S5S2iJY2SZc9oDz5znXsIql+jbzqGljuE3nSJvOWXWuz/sCZ2QnlrWZGg2sxdVab2LCd3zwpvdAZkvfCJvOSfXuZa89rn7KSDvmVf6ffesh+71A8EVH/xzmtyvv/cTKeKMW1n41pkt1WnNQuLsnKBjInxEFKtbzwCGAsxYqFecUffHqGfjV5VJouXYwfkokTRONCWQzEbJlXHT4pi+6aiF5XilKgnDrm2rLq4PCGYfuXeWOXVV2408CdHIRwGiKYrGAQ4RggQ7mIhJ1vcSdGZCAU3zHy/BjR5i64esD7mJkzuwwAuXW7B6Cya8o2kTc/0YuHHZBDfOiNNbUCxzz1KXGFMH4+dSMH8pU4QgWAIT4Rhuov/1g/D+C9eXL19++eWX/+qf4t9tfcW8rkzuyZkJsgaQFFc0BOyIRPZxsjEjNwyDq4RyKQjgPOi5EXts8ZGV5LDRIuCcBiBBMHwt6wvGTmZn/wsTjECC8cen+XSYKZTta8FBRmPIAr4AIorG1tQwN5c8cRw9aMJNZsr2IzTZSNuPlMlqVCq2Z4Yny3M+Jdl/iv22P+nobNYJXZHzRrGz/qqd5orT3FmHp1HfNoQceBH97Yf4Qz0pR/sz7d4lHXka8+398G9exh1qiv6+IfbI/ZiDD2K/eyD4/m7Md83Cg++y7F6kHG5OPjRw2W67yWO50uXdhROTrX6yZcGaLhXCQjNdZjXX2Mx1VlON1VRhM1f8aL4NUfWosu3q0OSRD+KDH0THOsTVk30Lm/Uz602zmsezmsdvljoqRodCOmYFHz++nr42KM0bX70i1l5dXi9a0pXPqqu3jXm44czkcqJck0USVxFRJFOnj0pip2Rxs/JE6VrGpCxOupZKwMs75vJdS/2Oud5sqtnYzl/VJKs0iaq1+M2N01plsmggaOyh64cip4HHRetqFUlZ4c+/kZU1tKMT4eNLenqRHh7I3oFOSDROTOK0GSHSiANksRoHh6C3N3XSjvIPph2ciO+/B1eu4gYjJEmeoKe4WIGD7iDgRbwQMcUKHLD5IkWzQk6c3ZlsxEAgxJYpKAo3YpQRMyiUcGIC+9hJPHhAlN+2fPgAEImQCSFqC9swEpvts01X2v3z3vpefOVz5oXfgWc9vg3FqbUOybUuyXVuyXVupx945jz2Tr3nFl/pIqxwFlY6x1W6nqpxS6xxjatyjat0EVa6xFW5xt52EVa4Jta4ptW7XXvp+2oqak6drNjMVGxmSvRpH5YEBW99izr8C3sCs597x992Pn3Xre6Df8dkeEN30NnH3hlN7jc/+tX1B+Y2uV976b0gi8WxHIu55Iu12kxWbG/nLysTxdJYiShGoUpRr2arZuOm2nx7a+37G53n+vyX5oPnBwL7G5z77jotjITK5NHSlehluUCmEK6pkyB+DupzdUNRfeV2by6fGHyRt2XcIknaiAOICOZ92es47huOiXF6Kc5P+nesPBs+EiTDyhv3sfK83kKj0VK0iTea5Vl5vlPIgy2QIIwYBtk3l+ZMBnFWbwEhEwrspTI4TlI0E2tardb/HWV3FEXt2Gz/1T/Fv9v6ij2OIcFQzNyxjiN2HArBmssDuOdBzxHQRlYrh7EDtlhZBrG/Kc1ZvvBFUq4Dxg8/QXunPzPxm2TpOoqpVOBcNIRje0N6Ma4Oxh8iAECGfeINSCir1bgiB3Fx8MIF0mjYks4bxaNbonH9+Cf1o2sLZ9ymT/0wnnJ0IuPYymVvbbG7vthx/ZrTSr7d+DmXp4Jj7+MPL+YcV547vnL2eGfCwZexBx/FHm6K+v5exHcNUd/fjfyuLuJgS/LxiTPHRnKPvTp1+E3SoaEzx99mHGmM//5Jyg+Lt5yIZk9JudN0q49MGqfbSDMYzkBQSBIlVlOFzVy5Y6my0OUUKjWRxRaqhECV26ByG7uu0Fddm+g/1D7n1dF7vrstp+tN0oeOa31NrdN5k8spc7JTk0tx4yLByGL0iCjKsJWNwDkCP6/SZk8uJ82sJG8bLui3zk4tC5W6XDN5y0KVEbBoZkU4KomSrKUCcMVElWH4NaU2U6qKU2rilQqhZCpkacRfMuG/POy3+jl6sbNsa3OLttgwHFJWGzk9Q42M4HPz5KIIzC8QqjWAAwBYvoVl50kKSpdhWTkZEY6EQuzpM5JAkHGg4wl6DOO8ZBhXUep3Q9PY2iMzgAvxfqU0dxIBgp2wwuw6wNhZIoq0Wo0EIs0WnEAESREkM3QT4jgkkYmyfNkgYfmbCwl37FPvuqTcdftvj8bDGrKy7zlkNXlk3HNPu+eWed89uc41pc41p9H97EOPrPvuWY0eFx95X3riVfDc59Ijr7R6d2GlS3yVa9Ezn4ddQS+HwtrnYxvGI+8Nhj2djGydj2pdiL4/F372lU/GE8/0hx4ptS5nG90LHns9+Rw8KIlt/hyeed894Y7LmWaPyy+8zj/weNoTPCcViuWnltdy1Ov5RqxwY/uMUpE82xs2+T5SLkmUTCUMP3D7cMv14+2okScXJj9eFk0UT3TkD7Xk9D2MH3stFE+lL00lzvX5Tfd4zvb7L4wEiWeCJp67f7zhNvrhjn55mX74CL5sQSTF9Id5Uw3GBQrDWCcPXpPENr05uJntTwD4e+kSyR/r/Oy89XU9gUjm+mFLUggBDobk+ois+pqR/ZIUzVD2Rja34LyCCIIgSQAIiqT4WUyMLufvbUL1/+L63zEf+v9ZXxGsmgHwFl28kSSTE0C0lwewxzFk81OSonAcJ/n57Hse9AQbyJAk4DzoeWsaHEIGWCK4uYlMsYIiKcCVpAiEcBwSkP+rOTCXbblD/jLjqxlME569zABkIhSConD9hgmH6vGBgXS3geg/TcQfmDr17ULaQcnpI6LTR2S5x9QFdutX7HVX7MWX7LWX7SSXHDpTjo9kHhNdcFm9aKfOc5o/49Qa813HqSPTF93Hz9i3pxxtiPqhMeZIXeiBZ4LvZ84dV162n73k3Jfr0J198t3pY8/TDr9IP9J1/pj0tsv602D5sHBFHq9eT1HrkrXrGQbDJURcp1EpjhcBUIyI6xZThc1UgcAVnT5Hu55j3D7/k7kUw67MraROrySNiBP6FwSTy3FKbTYBblroOhJVY/gt9cblMXHypDRhc/sshQqkaxmzK6mD4jiRMnV986xqPceIXdk1VdLEDe3mWcla8oIiTrSaLF5NVemz5doUqSpOqU5Y0yRI5yJE3aHivrTlpRKVskkz/wrb1iGKBjyITNMYIimLBZAUpGlI0zgiIEc3sgQ9gJTFilM0stpw2kSYzIAbuYzzLnKslIctiPOsFAB7SQanrMTRXp9zT9/LxBaQQIDvlrGhBgkgAZgbhYN5GItss3QZTc69n3wWU3kk5a5rSr3LiQePjze/P/8kouC557mHnjlN7ln33bMa3Queet9+63/3U2B1e8DN1371HwJeDoS0Dofc7woseumdftc9t8nz/qegz/PRo7K4x8Phl5555z32PPfY6+wT70stvpff+Z555pVQ4ywsd86463aj1be6w693PvbDXHTxW7/EWtekWtfzzZ6Xn3jlNXtdfORV/trveU/wm6GQjtFwmSpRsZowOxTW3+TZU+Mm7gkV9wYONHiMvao2bhtJkw0bmzJ3fNru68fGh3X9Hav9rZrZ3tW5zvlPtxY/XJ54dXauPX+8LXuivXButE0/MmLKziH/+heq4ja2uUVQ1N5kOoJAvHSJjbRYqTb34nM9Qi5w5M1GWRcGRjFHkuY9vYWWomk+ROP0FjQAECIOcmF73QRfOv6fWXm+dcF0VjC2hLWzs7OzY/uDgPo7WV8xDWqmQ8Das7CPk51CheM4Yt9AlqbYx0HhBEHgONzjFgAkEElwpsGAO9w5QIJiLMmYDISvRLHddcDeW3yTAwcQEKzl5J40lB3ZyNkGsN8E8XQvU3uFbKoESZMJWn9UdT5+H/71o9DvHgUdeBj4dWvEN9MZR6YyDy9dcFIUOksvnBjPOjqedUR28YT4/PGelIPDqd+NJn87JPxzd9x3r4SHX0R925FweDrnhOjc8Y7EQw3h33xIO/4w+tva0G/rIg49FhzqTD+2XOKrveW1esuz76rXXKmz+r7/bK3f5LPQNfFp3XqmUp2g0iQp1afUulSd/rRKky1RpmjWL5CohCJvbhmL5OpshSZ7czvPaMzXbOSuajNVumwCXjcYL69vXjRgV0xUuc1cbTPX7Jjv7Frqdsx1EN4SK0+LV5P1m7liZcq4JG5mJWlmJUmmzgLwsokqMVMlFCo202UIXddvn5drUxdX4+W6DM1mtlyToFTHrUgiJSNRKlGzTjyKd3+i7jbC9Fy4uAQomjWHIFlwgKWfISQQgUPIYc0sFMfq8xGJQwKxSn4mekC8xzW3WwDkgQjAbgbABRCsfwx7PJHcXGiwV6yABBfTsKcYE+XQFNvEAjyySRAAAOJasS3ulEgyeuZx5Kk6x8wG19R7gQeb3/zw6MXZJrecRrecJo/sImq9uQAAIABJREFURo+SVp9nAyEDi1ETstjhpZi+2cgxUZRUJZStCcdFkW9Hgus6/POeed946/tpKqJ3NrLouVfBU897nQEXmj3PPPQofu2b+8A9vd41+Y5rSq3r2QceTT1BI5L4FfXpztnoi089k2pdzz/0vNnm+7wv5PVg6P2PQc96Q6YWY9Wr8UpVvEwZL5qI7m/yeJHzTduFI313fSZeRC2N3EckTZqtOIDE1SLSwZ4KDUPHj9PunigsgiqrgJsGevdXRFmN2xtGg2FbqaB6esGNMtLNjfLzJT98xAAkTSbmfYGcphqy0iUWdiIpCuCsrp4Ny7igkOFNmPdub+w2o5MA0GKxtLa9Ki6+rtXqSIrat1sAAffOBOYp88kN+Xu9BQCQRGxfnfkdIYovS/yDBeb/AOsrXp3AhOS8io3tXrD4BODDQL4nwXjMYwAyYAMkEIYBPuFlEAhmEyCKPXEYtyjW8palm9jKFQAEpw3kvMw4JAORbFGb6bGzsC83mxeAvQIaAfe8kffob0gAAKWNl8di/2ko6XB33MG3Ud92x30vzjm2ePbkzCWPqXNOgxlHW2O/bww58Dji2xdR37yM+Ofes74TTaWyrhdd9dfqIo7WeP3fTUF/fhp54EnEN3eC/lYfeuC54PuG8G9qQ7+5G/lDbfjBh1HftGccHT13XHzVqT/fteuSnajeT9sRKR+OWhMnGLdy1tfT1NpTa7p03UaObO3U3EqCWp+zsXUexwshKFrTnVOos9bWc1Z1WRp9rmwtbUWdLldnrq2fU+vPGY2FRqwQw69oNs6pN85pNy7oNvMgLLbQ5ThetKrJVmmz1frcze0LCBRg2KUlVeaCIl2nP79puECiYqvpttV8GweXNRs5K5p0yVqiQpOyvpFm2D6tWRGsLmYasBXU+pY6dow6ctgYEobPzUPaxDcSuIoQzVGPEMK9ygbkCHrEj7qEBMGC9qw5HQAQ4IDgfIQ4jQ47DYVhZviv5E9/RpCP4TgkIL8ZwL60lX3KbFGFU9gwhiKIhIjESZJoayO/+dbw6NmT8YbsJodLze75zY5Zj+MOPhvIfpZT1uZe9MLrynOvhk8Bk9IYiVywuBC9JItdVgmlq8KZ0TDRTJR+I9dgvNCzILz2yufWW9+B+cjJpeibr3xK2ryfDQbf6QjIf+5d2x1U8Mw7scol/7F3Y3fIy6GI8aUk3cZZpTa7uTck457b+WbP6vf+zd1BQ3ORa+p4qVwokQkkMzEqabJiLV40Fz342Kv1wuHPzYVzo+3K5VHZ4igwGgiSZrIuSiJBo6OwowPdrQc1NeS1a1hdPdrcwhmoHZHIYqPEEhQTS7i4kBcvIbHYaLZAksL4VJtJ75ihQ9ynRxCIy+a5V5XFDhGf9HMpCESIxDG2AoFI0mQ2v2xpvX69VKvVMSkg5KVUe7puxLLykMABOwKH11vgrFSbuaUgBJDZOTgAAMB/yyyjP9Z/0PrKiGEMogoZGwYA2NIwQWLcsU5ynQzmsCY4UJUVZwK4TxfKu0URHFzBBoPc9wGIYuvdfETJ9dI5mI+iOeaP3Z08QLUXObJhEZuI8NVPuE9HStE0BgmTbUe7quy/mTt5wX+qOP5TquNQwjfz6YeUFx3keW4LF51eJxxqCDpwL/jAbZ+vb3r8802PP3dV5qklCzhBkpYfsbl56WDP55f3XxSmVIcerPD5U7X/X6oD/loZ8HVN4N9qAv92J/hAQ+TBl4lHnyX+0CQ4+PzUodb0ky25ri1nj0/f99CKkjb16dub6dtbWZub57YMeWr9GelqonwtdXP7wvrmOZIoRkSpbuOiev2MfvuSXHNaoz+DGQuMxjylJmNeLphdiREpEmXq5DVdpmzt1LIqfl4RP6tImZWnTsmSltXZ6xsXMGM+wAsBVgDwAoDn6zfPT68kTMsSFpXJyvVcg7FwY/vC2noWicqMeJFkLXF5LW5jM5OE5wksB9NlQbofVdSS/+f/YaipQUYjhBAQbEWIeSIstYzYeZkQsGUNnnRgGxIsRUPtjW1HJOIKlXxwytPPfFxCEIjkzy+2QkUg1q2S7coylwTO3BhsdMwnrPzQX8QlxAAHEJhMcFVF+fqaE5MVq3ONvdklrd43XvnfeBMR3/oy8U1z+6DP096gx/0h76cj5mSxirloaXfwZHvAVE/wdG/w8mD49kqyBZUg8nrbeGzpG59Xo6HzK7FD85Hlb3we9QUtq9P6FwRXX3pda/Eue+2Tcdet+IXP54U4hTZLpz+7uZU7IUm8/Nw7t8mj/oP/0HzUlCRmdjlWshwrXRYsTkQsfAhVz8fPD0eNtQV01fhOdTQYPn8mK2rMj5/Tah2kTHxTB5jMmNlC7H7Bv/wEf/oZ0Cbek5W5riFCxMaGcXgYLIoQDjHatNdMBpDVrBAE09tja00E4ll5kqI4/AkwuQUfnHF6C5pn5ZkP2Wy2MnO5tVodRdHMXU6xIwxIDMMhIhhWHnL6J8jlFnw8h2Gswwcr8keIaY3s7u7+I6FE/zDrK5Kdew5xAJionyAQhznTbJuRU1+zEh4urmT6zPs86NmIHnKtZoJlmSgMBxTNQnj4HurKxDtsWsMjWEYjRhAkzulLmbyVSRqYQ8SI4RAh5p4DACKWjCIJTssNACQgwo04iRBOIGDEtJOjeMcbTU+XTrY0//Hl27zExpADjQFf3w/6usr3L7c8/1zu+c+3Pf5Hmds/tRVm6DRa848/EyYTkEhNkRGWqBhQdnurp1s23NfdVPkgLaAm6Jsq3z9X+vypyu/P1f5/uRN8oDXxyMf0o905JyfyHSTFbrIb7tO3vcfqvedb/SQj0auqpI2NNMx4yWC8pNQkqdfT9JtntwwFBsNNkrit38qTqlI3Dflm6tbmdp5u4+zm1gXtxlmlNmvDUKA3FIhWE0SKeLEyQaJK2Ni+oN/O1xsKNwxXR6TC7rnIQZFQocnCDHmbWxc2Ns+pdTlGQ54BuyRVp45LYyaWYxcViXJ1ypbhosVUaabLtwz5q5okozGbhBdN1HUaXjEYag0D3bSHF6qqghYrJCkCMo5vDInPke9sxEBwxzGAEHLAPgs7MakD5CZuskf8fl85ijbiOMkGlRyyyUzcZKkHEgeQ5uyN+UiCmYxCECR/DzHmo/geaEfwWSlLixIIWW2GJ0+or/9qanig3Bj7PJfRMRo6MB1yufeWw7t+6VJ032TEx+noCVnimi6T3s4CYsH8U5/eateJVh+DKsdKlxoM+VOy1Nsd/g96gyclsWu6pIUV4cOegI6psAlJXNX7gOtt3nc7A5p6ArLuuV186Pm0L2RKmqjWZYvlSc3dQZefetV/CBiej5IsxYqnIsWTkTNdwVMdgSPPfUce+o6/8Ou54/H+2tHpj3fwD59I/0Dk6oIC/OHbd8Bk5iUIkIOUWOyVNhkBZBh3CDmVK4Gg1YZsOziBEPewjEacN8jhpEuQbSSwxmsYD5iA/y9WHpFcAsfrLWiaNjHzLXTrepPJxFmJAG48Gs/KI7YMRUAuLmTjDwywblGc7gpBSJAk+fPPv/z22x81qL/H9ZXFarXabDabzWq12XZ2LFbr7u7u7u7uj9z68uWn3d0fbTab1Wbbc4vaT9Azkm/AzlDiBT5M2LL3wkMCkftMjzmCfo+qZspQTE6AYdwwV4pJFABgHccAgJAzT+Z2JxuB8qgVgRBAJPo8gAoKyIYGlJZKOruYPDzo+rsAA4R1Z1233vXgTm2Mc2XQodt+ByoDv6sKPVwVcvDJ+VjVygplMuMAIIqC63r05i2Zm0M5OVJOTqZYIWxuXluYXxjsarucdi/mRG3YoZrAbyq8/0e17/9TH/LnRzEHhs8ckV1zUtz11HaFqHuiNZ8jtuWn1PK0dW361vY5A3aZRLcoVKrfzFWvpyOiGMES2VqGWHlKv3Vx03BhY+u8Wpej0KQvKBKWVpO3DJcJeH1NmyxeixOtCkSrsau6VK0uQ61J1q1nLioShsSxPfNRQ2LhytppqSpDrctZ0+bq1s8jeBmAAoUuc0ommJEJZ1eECm26EctDRPGWIV+hSTIasih4wbiRq16Klw4L1xY6ifsPQVk5uW1AtImPEGmarRUw3DOLr3AFScbcxYhzxDMijUZmKA2+l7ASe0oatPesWVUN4irmiPWSY61cmGdtxHCaNjF6C5w9NZnWGtM8Z8fvYBjGX0VMcwVAgolDMJIkMQzkZFPffUe0tACklKvviqXCdzOn0z/2dE1cnZ6LeDceOr4Ys7J8akOZYVQkqvpC+2679Na5ioYiV5XJ87K4F4NhDT2BXbPR8zLhqu6URBX/ejxkYDGybSSkut2vfTxcqhTMLseWv/G9/MRjeD5GoU6Tr6W8/Bxyp92//kPAi8EQkUy4OBTeV+/eUer0vsju3dVj7aX2XdWub64ceZF1eOTFDcPrV8jRiYyMoJaWjAolbTAwHDqTTzPHOuN0sK+ZjLFzKfjqK2TCeU7UwkFKTDOA4Y5wzqDpd6w8TXOsGpsgYlzlkI/kWC6WNVwAJrO5tZVlokiSYvUWTArC0W5s2wNCRr3BXAYs6cCopnCcF2cwZ8IfKcXf8/rqf72V9Ouvv1K0CQDAMNEEU6xgSG0Mp0gKx3mDYsSkIIxOguZM6vncgu+5AQARohDak/jxQyx4FTfi0hqm6kVSNIZjHBOF9vmOUJy8CAEAkcmEjU/gwUGUpwcRGQnLyuieHlwqRQRBkBRB0YiktarVuf7OTw/ufLpTOvLy0cLHd5rJcRNjSsNMiEQkpCijEUNKJXj4kIgIJ5OSrBodZrIQBLG2LJlob+t6UNVy4/TTS5HPL4Y/yvF9ctrzebbHm3zf6Seh2/MCsBqnFsUsj8aqRMk4ds1iqrKa7uDY5fXNXMyYR5PX1fqzMnXatuEiAPlG/JIBu7iizlhQxM2vCJZX41fViRpdslIRLxZFy9fi5Gtx0tnIpbEw0VCoeCRsWRy7uCKcWBb0LkR3zkR0zoRLVembWxc2Ny9sbp43GvMQcQXDC1Tr2fOKuDl5rFyTZjQWAlCi3cjVb55G4Lx2OW551FcyIDRoZiBBA6ORYtvaBM/jM1kFxRH0bIERsaAaT9BR1D5fOc44kiXoCQLj6pm8ABPHIdtuZTV3gMlamO/DELdMbRNwtRFmS7CVcZIVA+9newAL7AK+AkaSJEbTlEKB4uPpx48x2kpS1Nb2gmztwa3PH2++b5ROBXROhI/PR8vHY0XvwiYe+4498Gq/Yvfuqt3k22C9Jk2lTXoxHPpsOGxRmaJQnJIsxy4phQOLUfMrsW/HQtvHwxSqeP1GklyT9PRzSMFTj9cjocq1eOVa/PBi9LQkdnghqn08TKqIVy0mDNz3epH9w4PE759kOrw4c+T9dbtP5WFTnx7jIgkVEko5OdGzM5jJTFptEJGAGYjN2WYQe2MhcJL1zyAZmJXV3AFIEIjaZ+nPJOsMU8Bp31gHDr4lydqx8EwUZ97Hf4wc/czOOOJZeU7LXarR6miTaS8uZMWYe6w88+4yb9MeK89tJyOGURRNkhRJUr/+kVL8fa+v/kVf/eWnn/jiMkmyoQGj6cP21aZZyIrtdyGcO9YRG++wBD3kmhD7O2kAMiQ+TlFs1EmwfmcIB5DYIzL3xMA4NwKW11swsQyiaGxjg1xTYxiOTGYckZABvRjig6KQAYNv31nu30eFhaaCApSeTkdE4H39wGRmIjVmiyPahCOStFhxI0ZoNNjWFknRACJEUtBkNqk1ZGcXGBndHh+Vtb+R9naKBrolY/3L492SgfuapauquVT1QoJRn43j1y2mqq3tbJUmYWv7HIWKtwyX5JocAEpxrGB7+9yW4dyKOnVBIZQq4pTS2JWZqOXZKIUkVjIROfbMZ0UUK1uMmXrrP9zsOdzsOfbMe64raGk0XCKNnVyKHhBFdc+Fj0kEMnXGqjZLs56r0edubJ0nYYmFrtwyXFDr08SrsVJV4rax0ERVEbCERJcRfl4nipENnd9c1xCUCWcOJjYb4AfRAEDwdQkIeXyFYdIokqtjsH1ONoHgPOA4iprGcMikHSSiMAyHEHHXD3uU7GtsEEZODMxfP/tUY3uOpAz0iWE4TZv4QIH/UQnG4JpAOCIpAhm3thBF44CgKDNJkv0q6tXMhHwyfmEhbFEilM4JFt4EtV+x+1js0H7V7vWl4xOvAvXKdO1a6ufp8M7ZGK3hnF6RsTAQJlqIlsgFy6q4EVFU/1y0Wpu8sZE+LhHe6wwof+vTNhI0Ox+xLI6WS2JXV+PFSsGcJGa8P3ikzber5mTr+RM9j0rFw58GHhdPtN3QyJcI2kJuG8n7jeTICEZRTLKFOJBs30hUJmvfuzWZ6i7kZ5Rylv57TWnufyT5PJ7hoHhLf85kmqJMGKeDYR4H9yFz/Sc2lWEb5gBAk8nc2vrqWvF13fo6IimCrwpwiT6TDjK/2J8Q7vfzYLsgFouFqWT8Bx1wf6x/x/Uvuy1++eWXPS8msBfU870vyA5r5LAoJv2kKB7MRaxhLQQAIrbNQEK0j9Ljup3M/sYh4GmN/wnZ5KJODuQgKRwQfC7CVjMoGiAKsoIMVh/EZPeE2YyvyNGZs5SvLxAIqJRkMukUuHrVJBJhJHPhcaa5gMU9IUkChBicg/0BfvyC2l6RBw+Shw6S9vaUpxcSCKi7DQgQtHUHkmaCMBo2u/SrF/TaDK0+fdNYsomat/B6g6Fgc/ucXJMFwC0Slur1Wer1jKXVRLFCuCITyGajlwdDZl97jL/wmGkPmH4XMPnKf2k0bPZj4Ngz7/46165y5747rkMPPcde+sx9DBQPh0nEMSK5YF4RNy6NHVmKnpbFTUhjx5Zi5ZosRNwgQDEBi7eNF9bWUxSaeP3WGUSW4jCfgBfN1Dlss8q4tUEg1n2BfXDsCGVWdbEPX0HMs2N5ZcjyDrxBEM78KTtFmUWlASAgQeIAUFyZC+y1wVhra8i5W/NxMavlJiAGAAERAATfpOX7pSxEy1HazJ8iktwThwKIEIVBAuyLlxFtItbXKZFUt/hKNB0nXo4VS4WikcjBeveOIvuXZ441Jx98lX/s8yPP8Xa/+ZHgKVnMjDR2eSpq9KXv1Fu/+c/BEnGsbC1pQiLQ6DNx7OywWFjT4dfQEzAhFahXkkSjERNv/Ob6QpSqeKU8buKJz/PTh5pO/TD4rolcFNtetqJ1PUGbIMGZm1ltOElSFIXvu/MgZPlxBj0DkGByCwIhjPuHMB1EJpUnCESgvdCe/5CZlgD7ITM3816xaI+VZ0RLLFFGcHJdwLPyezQjQSCaNrW0tJVcL9VodRRNA3ZwN8ub8L0lvjjMNKh432gmy9nd/U+6JH7c3d3Z2f3y5Y/Jev+m9S+7LX7++Rez2cyJ4BDAIdzXqOQ7V8w5wsQgzOkP4N6cIn70LsGNS2QYbWZj8fcBzdsgM9oiiHCwh2wCzlad5ConPDdFcOa1BDcKGAc4wfkY8n1XgqTgxhZalkG5At/YRABgGI5+/hmnKDZB4bWBBKMaY6XjXI8OAkhgiCQUCvzjR7qpCbt5k6qqBJmZsKQEbW3hrFidhoRJrXygkgmU6xXb68NofNS0Kl5fb5YpExVrqQAr0uuz1rSJq2tJ8tU4uThm+q3P2FPniZbAhQ9nxp4Ixxvdh5s8Jtv85j4GSnpDdMNhy22+XbecOm449tS49De4DTZ6DD30mH7nvzQSLpmNEsliJmUxs/IEmTp1fiV2SRmn38w1GPJxUGSmygCWZzDmrSpTZCKhfCVetZqo150ybl41bIgRMgEAGTUc5OYP8jMG2JSOw9uYnA9AiHgZP3d57+NemDueAtxAmz3dBvcZIrbyTuxZRkLW2ppXkGGAma3GJiuMGhmHrK/t/ruKQAhn6h6csJ+/7Vgwl/UWI3CLDXZ3UxERcGRIuXhTNBi4tCQQiwWTT/1e5B67G/2Xe4LvH5z69nXe0cEH7uLpcKU2TiKKmv0YKH0foOsL3hAlaBXJa9qUJVnsmjZZpUsbXop9NxHWNRc5r0zYXE9d6g0dvO8x0uyxOBwqHg4bqHR5mvFd7+MbSCwxBYfQEeFQoyVtNgb/41Ex1vuZE5RwmACE+/4h7KtE7qViBA+1Q8h8YuyLs88/nHkfIMF5hnMu0Vx1lwn5EX+486EeZGF3hOGQpmk+BWG03MXFJQxByxG3nKs5J8nkKmAE3+vCWW0gvrv7n8HI/vrrrzRNb28bNjY2jUaMouk/WiP/6vUvuy1+++23X3/91Wq1soA8QoCtCOEsVsvhDSxZwUFK2H5rGs5UgNnK7NXCpyD8nFc2TmFyYZbaBjyvTbCT4iErBd+zmUKcsybbL2WvHLiPAuTfQwTNZpymIUVBiiIY7xqSM+j/veM6Lw3jEC/mMCUAScGdXfzLF/DLL/hPPyGKRtvbuBFDbNJN4wQJgF5vmABTw3T2JeTigr/ugNS6Sluwuhar0SZptKfkS9HioZDF/oDJ194TrWnizw2byskN9cq2Rrry+fbMc29Vl7/krZ96OHRXn2Cai1j/4Lf4xGP+mdfkQ8+eGpfeWpf+e24DTR7DjzxFw2GSpRj1ejqNLm9vZytX4xSrAp0+a9uQT8ArFLgItvN1skzpeNRsX7B0OkItiZZNRK4r3xKkjaBp5tQGnLZmz+mPn4fD1T2YIgPgEgXOV44xBEQAh3wxnbu7+WoJG88izhYC52Y4M7kIDgBN/86WmDuw2JIU99ABi34yg1gIxraW3J/j8vwuhuEEi1mTGI4TP36BHz6Q//2/w+ctU123Pl07MvUqQDYSLfsUPP8qaq6jTjE/NtJa+y7PfuyBs3g0VLEWJ12MmmjzkXcH6aejjZoMw/bpZVXcwmyEeDpiThY7vBS1JBOK5qIWZiOXZ0On27w/3XD8XO8+9dZv4L5by9mDrwqD9Cti27Vi8ugRw4cPgKQok4lPrfaLWnhCHeyJUbjKEtqz9IfMq7QX2bDvJOCk2gw0xWXzPBPFYiBsUwdn/zomg+GZKPb1Zi9+Vk/DPiwckBRFm8wtLa3Xr5fodOs0bcK4qQT7/zmIQ+q58JH9IyOG2/6z3JO+fPmyvW3QrW/o1vX6jU3d+jqExJc/xnf/q9a/+LZg1u7uLoB7tWOICJwbaMqd2oiDIv5f9t77W6oyXRc9f8y9Y+w7xj1n733PTn26d2urSFKySkYBEcSMoVVUMphTmwGRKIKgiKBEJWeRvIC1qmaoML84Z1WttVix7g9v+L5C26109959zugaezhad60Ks+b3hud53ud1K7TYPTChNa6EZmgHJpCvXKM1DUo2Eb4gRBugWwwH5JQuJA76kmEtCHypUBWJooVLylv84uYGSMGlyeqAJ5V8JRhX2SmdTEBvbKWaaBxrMmmWSCVWrcqmTVezFtnrb0yHDi0vXSpbWrSthvG+fP6Zlvx9LeGss8d+//2uF09+81Z8Znt0cLcxmam0K1s1WVu5VDiz583vNww9srL/0dW3tnxzuzkzobXpruTwqMtfDjv18eDtr938xbzfff7cdZ/NvG7TrJu2v9X3yBdDz303Lio8kCSPX75wz8Xzd19umZKPHszHDxZLDwXn7jn1zagze8ac2D7yxLbbLuwf03xk2OVTb9hKt8rldKkEKIFh8z4Q0cIiZRLRKlTQYwegaX0Ia3IMWjlZpWH2G5VySTmBUIWCaapGOawjksnLPlGlnQJ9guoD1HC7VoY13yzvVrB4kYAyrrKxsqnU9Inv7E03Vl97c+eqVxZP/ofPn/vtd+tHHFvV79CKKUoVWi8G9szZg+vf3PnWkDNbhuabJpw7NWbvJ7du+0Of3Uv7H9w47OjWESf23XF46/CDnw85cWTMqabxZ0+OPfDp4G8+7Ld76c2fL7hu/RP/9uXC6/cuG/D5/Os/efjvj6x+NDl0zN5wQ2nOXN3ertLUGHNVhYSSAZqT4K0ernPyR5dIM2JtanBkWkMOZq8tvsgJ7Z6Ci8OvAz+WR0ojlKSUNtqA27yUP6KVx73cc+fncrlKpaK1V0jxRWZI2dfKC5WmWa1W+/MGsj/2qNVquXyYD6IoKrTkgjCKWlryWbX6Nz79Gh7XmC16enpqtVbSMqXlJEltJonGZEAJwQpjoVpkBb0mK0BAdbhuQgV9Io0zPUaHDw8RyhpNjwUbEEnymYEYAQGulJQ1KcET8rUlVlwxRMZqDdCMGptKJWEmOSFKkCGpJEmwefdWl/PEk6JJpUTIrFIVO3fpyZPsTTfauXOSY8dkrSbTVGtrTFpKWqy8XDq8U+/4orxjm9m8uTrjcTt6nDpxUmUZwAVZtU2Uimf2rfz6tQF73rrx+w1DSqfvTM5OOrp6yN53+3/7Vv/N83636enrvvj9dV88/ttNT1y36enrdrzT7/TeMS3Nky+33F2MH7NyVhQ9mIumN4f35qN7y+ED5w6MP7lz5KlvRh/bOvzghlu/+2pYUPisuuewvOGGZOtW1X6F+QAcuqRFypBivYsM5hCWsBHBMjmFYVoJ9PhjgU3GpDQDXEkCBTRNhpNk09uMIhgD1Ey503iHMbD22SSJtNYm2KloRZNDWMFonCIuJ8JWa6Zc1vffl06/7+SWDUvuu+Gjaf/vhif/5ZMZ/3PXygXlg0f07bdl119vln3UfGT32e1zT20ZeWbnjNP7VpzcuXbX0nu/fvPmra/fuO2d/jvfv/mr16/ftaTPoS8G7V9/y+bn//2TJ37z2fOjtr5536F3R554/5YD79x49O0+B1/5dXj4JfPpF/bv/i7bvFl0dCqls6wilZJaw+mgCilhS3+F2KxqJCQESNU1AT6oL5BISAgy7+OtYmXv6vkVEryOMqZUThivg5/yRyukEmf6rJJmGcxbBEFYqVQBMCgnArZnNmjlMee57lAk4j+H1u7t7U0SEQRhFBXCMC4USrl8Pi4UW3JB9SfTVXd3d2tra6VSqVQq/zt63/6FHteYLer1eq1Wg7sQw3oirEn+o+TqAAAgAElEQVRx2RnJOZyTx9UKesmIgQOOqI1N0wzUkwmbHnsWN1D3JLSd29I+Po0IL+8W1ldJNiHikPu6C/FMz5YTVOcrrRORKDK6QeddQqhYTQgeJCTKonWwtMeJ0pg0xiZhlMWxFFJlmTIWQPlyIk17V3LslJl4d3rjzbb/gGzgQN2vr5g9Rze3gHxLW1u+fDl7863Cl1tP71+3+fk+u9/pc3rzbcfXDtnxet9tL/U5+vaAg6/3Oft2P7l0UPmDW5vf7Lt/wQ3b3ux77MsRp/eNOn1o9IUz45tzd1/OTWwOpuSj+4LoPqOetPKZQsuj+VPT9q8ZtO+T8ZfPbEqaLiQPPpT+3/9X+u236kqHhCnfRKDwzDMS1rqBzuFhYEEDejhvQbsQfGwEfhFNpvSs+gcYioEmrU2plFARkOHFJ3AE1bSERmKRQUp/7j8VNaxuvEOIlBpWbVPR2mZfeCHr3z+/a+eGl+5bOeOGjXOGb/9oTnT8mL3zrvT669TgQfZXv7JPP1MqFIpxrhQHQug0q0XF6Ns1c9fM+NXyaf+44Znfbnlh6I4/TNy/5vd7Vz/+1SsT9qx8NdixTX/9dXLom+Kx9afWTzn21nVfzbvh7P7P0ldeTwcOKB89Ztrb4StjvZWmYIpDQy0itbTBHnOeq2a8eQtBeCk2AV4LIliBgpb+CNK6U6bpSCZ0JGmcHpUOUsEqEc1jGcYZ1iqct5g7P5cPjLWK/FpcWUY4M6ICCqwecWdJrXbtnrK9vfXu7u7u7u6Ojo6enp8aAWhvvxJGcRjGAEM1t+TiQjEfRIVCMYrjn+DY9+zZO2XKPRMm3DVp0uSlSz8Mw/CaP+3Jkye3bdv+n9ZL/dLHLzLjuvZsceXKFZrZAallKkgyr40F+Yp0rqJ4D6EITyF3jdJ49IOyfH8rkq9ISiTGWEO7OfmWJZDB2SASTKHhU3Gu4gYC964QdIvThVqXE5w+42WQHBOZWqQDhlEMAXp6UyGBZoScpLIs46rWVqoyzYQxvsBXGyO0sXGsvvpKf/GF+XpbdvCgDEJJDI1UWqeZudCU3TnB/K9fJ19tP33w491v9v32DzfuerPPl/N+u+m5X+97pU+w8pbc0v65dwfk3hl48oUbv3zy1+t+/8+bn//V7sXXH9zY78SOkefO3H+x5b5zZ8deaLozH00X6kljn62kz4mme05vvyt3dpvetEX26Zv+4z9Uly5R5UQaqwlNosk4nMxKYTGqC8eWWhCyeqRV7ZhOiBIXQsOvbC0jQpK7QIXGYnA/GOJd6W4h8xiav3TrnXkUgBldeCljLJQj1i1hVDydg6Kdrq7k3XfNP/6j3bO3qNXlMydLhUh2dNrPN6XX/bayaVNSLOk/vClef11ro9OqUDbNqkrI2oGDud07Nr30wLJ7f7tv/Wu5i+essVJqbVJdrYmvt2U335z98z+nN9xYfvGV6PsDB5ZN/ebtieGl82rDxvLy5SYRylpJbrvKm3XlCgnxIqp+mMwn6UHqNQpgrISkxdVDLdIpbpHOUUppndKP5S6y0oTo8lRNA3zH7gmQxrJKZc2aj+fNX5DL5XEslxp9OEqCvohy8kLYs2uSP6G36OnpqVRrUqk4LuaDKElEtVpra2v7YdTr6enR2oRhnA+CKC7k8kFcKBaKJaVNPgjjQrFS/aMRfMWKVTfddPPMmc+88sqrI0bcPm/e/Gvm5OfMmTty5Ojvvz91bX/+l3vkcrk9e/a2tLT8/D+59mxRr9er1VqaVRxWQCQwzxMx6KSQ5DCuhHEKemLhGpAl6SnoKUYQoq2d8z5aERjcu4LGZIqcL6nHZ26c3dQh3imNOx1x8Y7T9ihlNIYqdHYjl01WlLNeSwpl04wKN5S0N7L0ivE0zVIx2iKns4pIU1urCWNttSYxzpI+3Vp98mR2+23pb35jv9l97uCHO14dsGVB363PD97+6sjNs/9978t99r14w86512159vq19//zR1N/tfXlKXuWzzyyce6ZPS+fP7y88N2msPnLixffPrJt6Im9w08dG3P62LgLRyfmjo4pNS8zGz9X//Of7O9+V926VVZrgnU4Tr5C+dikQkggt7Vm4znSPVOKRWUBCW0hbVDZSxNzLLW0SBEptB92jaYmWyqBa5kdfsi5nDAWBNMNLGlHvSkiYNrbrmjJyEhKJSoVe/RY9tKL6vhx1dpm0opSJmttV+fOZUeOJEmiK5mu1VSlQnFWw89v77i9MvXe5tPff797s2rOqbSitLE2k8qqaqvdu7f6zEy1eo154vH0v//35LHHm4/uvXT8W21TYVNdrQpUB2ljDLgyp7ZBbufnPEPycUGzTYpc4qFEg1uU+jxce07dvCKOMCWqCUeXpAS3ZpqszBoqJCYRwbEF/B89Et4oqSqV6tq1n8ydNz+Xy2vcV6ZTomESAh6JpdfeTSWttdfWW/T21uFGigrFIAjDMMrngyCIgiCSUra2tnZ2dnZ1d/fWezs7O7KsEkVxEEaQKsIoDqPCqVOnV6xc/cEHSz5ctnzf/oN/LAesWrW6T5++GzZs1NqMGzdh2rR7f1FU9R9nz57duvWrv8LeYs6cuf37Dzx48NDP/5M/KVvU6/W2tvZKpdog7tbaR/mlUh5fqmhjgU4I06DSwxmhJ54ReuJJNhmc5XYBeU5Dyg3SRFH7givDuLzi+VIXjsmEWToJvxVS2tQNNElv/oNbeCjcvBbECKkEbh5Gta6QuN9JayOFJI5RUzfiSFpYIMNFpVTKaItPsta0tulTp+Wtt9R+d4Pe+uWZg1tOf7Mu993upuPfHF4764vnfnPghT5n3ux3+pXfnXjj9pNblhXyeWVrttqhKx2pqVWema3vfch+teXS2fX7P5387fJ+e1ffsuv9Gw5vfriUP2effia99ZbqiRPltnaL9nAKLzX4hzs5A+Y8CA0QA6jqV0prNnmkPo8aL2iqKO7zP0lQa4iz0Oh6pPCNSLWsfWkNaqJMKuhppJqjGpwUPhCRnfbUGaFDH6OMNqrWqrIKpG1M/9YmNmUhENEGRkJq1Kb03vv6H/6+8t77dsUqM3WaPnzYtrVLvPONEFIaqzs6RZra5xfZf/h7deBQ1tHFNQ08pFLQ5iKyZ6yQ4JwBc0hA1IMnG2rKJNotkwMHenahahbhI3xaSmlSeKCclDQtYbzRJT5KvDqTKjmw9lJUG9F+AaGMsVlWWfPx2nnz5ufyQVapSFC0KzyzcKywsbapMegkL8jDXCrV1t7+E4Glo6Ozp6cHvYc6O69c6ejp6YVQkw/CIIyCMMrlAyAk4rjYksvng6hQLAmly0mSJKIlFwRhFIZxEERhFBUKxf37D8yY8djgQUMGDRoyZMiwyZPv/uqrbT/67pAtPv10Q1tb64QJd917731hGHZ2dl68ePHzzzd98sknR48ebafPL6XcsmXrmjUfX758uV6vt7e379u3f8WKlUePHu3u7t67d9+2bduNMcViccWKVZcuXY6iaNOmL7777rvubqflPX369Lp168+ePdvT03Pu3PlPPll36dLler3e3Nzy6acbtm79Smtdr9dbWppXrlyZz+dPnTrd3NzS09Nz/PjxlStX79mzt6Ojo7W19eTJk598sm7jxs/Onz8PjMuhQ4fWrftUa338+PEvvtgcRVG9Xj9y5OiUKfeMGHH7woXPf/XV1z9TovanZot6vd7Z2UnAhSVEAu5PC4iBVCC1VG7bGrmKKk9dI0kTRU136odjaMyhWnHqESEqlQpKqqDMp3bbtSAs8AXrOqUkJiEyrDVa4FgG2qwqJudJSaLZJNUbaFL+Vg/SidKsItm8gyO0VyNrbYTUkopHgrnc6nLEjskiHoAF3dpmT58WN91o75poZFrtqpusNW3tbDl7fPOc/ttn/fveeb89+cat+uzO1s5eaTIU+NpUaGM++MDecL39X7+pvv9hePHIkc8e3v7av33z3siWMwezSps4eKjy3YmkUtXaaOWshMjaOuXPptHhVaGSEmpGKn5RclbGXgqiBuQDqYmd4s0WideICKmNIXTOJhJdKIx1v7IllZrSpCaQbpqPPgBxZsZKEkRJ5X02UliR/7ESVKw0xDK6h422QgiE78kpXaWplNI8/JD5f/5O/uM/mEkTbVNTgtCNwOfAlklrVS5n1q+3ly4nguXXJDNVCuwuhJBGu6UAzDOz4BUPkdReta6sdXyStdZ4Nv6QCJWnfgaFFYV7t8GC8yggimlKA/m09Ix+boBtlSdrVtUaeNAuiOK4rb0dYIZqrWbTtK2tPU2zarWaZpUsq2SVarVaS9Msy7KsUsmySmtbm0nTtFL5YWkPgFIr2NK1tadZVq21ZllWrdaq1VqWVYrFcpLIUqlcKiflRBRLSZLIuFgslZM4LpXKSRwXi6UkiguJkKVyUionxWKpnIh8ED7zzHO33jr4jjtGjRw5euTI0bfeOvjhhx8Nw+iHMQ2yxcaNn124cGH06LEzZz7b0dEhhHj11dfuuWfqsGEjxo4dv2TJ0nq93tR08amnZt5558QJE+7asWNnpVJ57bXX7777npEjR7/33vttbe3Tpt17yy2Dz507d/DgoV/96jcPPvjwQw89cvPN/aZOnXb48BF+x+3bdwwdOvzNN//Q1tb21lvv3Hbb7cePnzh27Pj06fffddekkSNHv/LKq62tbVu2bPnXf/3VzJnPTJs2ff36T3fu3HnPPdOGDRv+wgsvZlnW1NT03HOzJk2aPGTIsMmTp3z99bZ6vT5//oLrrrvhmWeeHTt2fN++/RcsWKS1Xrv2kyFDht1xx6hRo8bMnj3HGPNzQv2fIVvU6/Xu7m6vMFe+AANKS1bQM8/G8AXUHVobVkwymqFJ3gfhCU4Czm1Q3QRhxbljMt3tzl6Dl6pxmhmMfVC9KqWBwyBhLh4wrOtIsilJMov7pR0y696R7diEUJVKhSXtGnESnQipid6HD59mmVQqTTOshw36cSqts0pFKVVrbdXt7ZUjR5M1H1eU0TbVxmbVmjL26BfvLr33/1tyz//YuWJBVkqMUFmlorRJ0xTIHpNVqhfOp9Ompf/0T+mXXwfNJ09sWtR0+KvWtk5t0vRKh25rz7LMGGuszbKKUrpWrSmlq9WqUjqrZFqbNM2MNmmWWWuNsdVqVRtbrbVKpSuVmhAqrVSU0vDnWVaxNjXGVqoVrXWWVYRU1WpVSpVVKnDxW3I5rU2WVazNwPI6y6pK6Wq1ppSq1WrwJ8bYLMtSmxprbZpqbaA+qFQqWplKtSaVrlRr2tg0qxhjrU1tmhqDT6tWa1KqWmurVhpeDb6ITdM0TeEqKW2q1aqUulqtKW0qlSp8Ba1NmqZpmlprwa2kVmtVSlfa2tS58+miRWrR863FoqrVjLXGWmPTLKsqbSrVmtImq1SETbPuXmlsJasYYyuVCkCplWoV2iMptaKUhqQd+5BrUCrTXgqnGwTvHOU0UdT5QY8rmfVxR0lyPYf9mdZSqYxGoMpJorVbv4qTldo4cBUXGcBiVJFmGfQWDz7w0HvvffDxx2s/Wr5i5cpVy1esWLFi5YoVK5cvX0H/XLV8+YpVq9Z89NHyVatXf7R8xapVq5evWLF8+crlK1auWLFy1eo1n3yyfu3Ha9etW79mzccrV61euXL1smXLl69YuXz5iuUrVuA/V6z86KPlH3740eLFS5ctW/7B4iVLP1z2weIlS5cuW7x46ZKlHy5ZsvTDpcuWLv1wyZIPP/xw2eIlSz/8cNkHi5cu/XDZ+x8sXr5i5fz5C0eNGnP77SMhVYwcOfqOO0YNHjx0585dPwxoq1ev6d9/4AMPPDht2vQpU6aePXuuXq+3trY2NzdHUXTs2PHbbx959933lEqlNWs+/s1vrtuwYWOhUKxWq8ePn+jTp+/8+QvjOFZK9/T0PPLIjNGjxzY1NR09emzAgFvuvvueLVu2Ll68eMSI2994401+x2Kx+MADD9133/1SyvnzFz733KwLF5qefPLpxx57vLm5ec2ataNHjz127Pju3d8MHHjr0KHDX3jhpUOHDk2aNPnee+87e/asEKK7u9ta29zcHMfxpk1f3HTTzXPnzu/u7nnjjTcHDLjl2Wef++abb5988unbbx+5f/+BarX61FMzhw0bsWHDBvjb/7xsUccx7xq3DqwR4nkLkEmA4SUjyAy5+gAIyrrBHTNNGQLCokmR9NYilpokQqMCxx0wpTRbiaDqA5HuBKe0aMGfmzEkgY0hy8KyEAzQ84xhggQMehikIMrCFQLgqeDUUKwEYzWh9BT03tQrDA+i0B6iJ8F6uEFWp6m0tlqrCakgmdmsolry4sjBcwe3nT6yMz6wV0+YoJ5+WhRLaa0mpKpUqlIqk1WSSlVHsX35Zfuv/yIee0I3N6e1NqkMdFQ8OCkIi8iyCmWsVNEwiklTohA0RKI0Ta1NFb6OyvjiEApRySqK+AZIOUiuJkIIKQgxz7IMAiJMdGpteQc7XNhKpSok3gzk3aIoiuHnSYSsVCpSIqBnrJVSg2O20gbWvIOOLssyIKKII1HaGK0tpAchZaVSoXZTkV+Zs40xxtpaLSmWsjSTlYolg9gySoe1sSm0QbzDAygZdwRoAN7QnQz3Brtj8d0ChwL5AHLehQYuEYlF/YhVSoEVpnRHyd2uaABskflXZHzg92QJzUspg15hkqAtISS0MjjUYjNIeJ9u2Pjkk0/NnTd/4aLnFyxYtGDBogULFy1YsGjhwkX8r+5/L1i0cOHzCxcuWrBw4cKFixYsWLho0fMLFi6av2Dh/PkLFyxYNH/+woULF81fsHDBgkUL4W8XPQ//ccHCRfPmz589Z+6cOfPnzp0/d+68OXPmzZ07b+5c+te58+bOWzBnzry5c+fDP+fOnT937oI5c+bPnTtv7tx58+cvnDHjMcgQnC1Gjhzdr9/ArVu/+mE0W7VqTf/+A++9974HH3xo7NjxS5cuA9ypVCqtXfvJc8/NHjHi9nvvnX758uXPPvusT5++c+bMvXjxYr1eP3Pm7NChw6dOvXffvn3wUg8//Ahniz59+r700is9PT3ff39q1Kgxjz/+hBc/u596auaYMeNOnTo9atSYt956++TJk6NHj1279pOurq7jx08MG3bbihUr9+zZe/PN/WbPniOlbGtre+SRGWPHTtiyZSsvo71w4cKSJUsfffTxQYOGPPfc7Pb29jfe+MPAgbdCn7Fixcqbb+736acb6vX6/PkLhg4dvn//gZ8f5P9s2aJer/f09Fzp6IBIDQp6theEeqfMyneTAiAOEIHGxSw2SQTXO2yHzhirIgV9mdLD1eGYXTZpnkiTLhP8lj0sIsUQjCueTJmM/ht2RiIpLSV7qYKinw4quWxCGqMWRKMmnYS5PGPYoKBHGCFNWQ2stJOoEklDayHAkzXLwFBECKFtmpTK+u13dJ8+1ZnPmi1b9bhx+t/+tbz5S52RnwSNLltrVbUmlcoWL07nzTOJTJTRWjv1c+qwJgjcpKBPSHpgwS5UEq4N1w2RJW81HqufoZJ1kk1QQBmTiAQaTfqNyJwK4CPsIHFBQpIIS16qZeelqgnYQWEufM5yGdtN5bxULVp2wzUsJ9qYUpJwgKaCgVxkYAF1guMjEEYhQUoFGJcyxpaF0FlW9laHgvaBVV7QtnK17jt1Q8UAzyGIzG0XLovkBxWSpClX6abkkgR+BUPrwuB2taQbLCeJszkhpazB3xcrpKuHWog15HkLbYyQMIGElY0xNkkS8CVMhAiCMI4LhUIBdEf5fFAoFJtbcoVCMZfLl5MkyIeFQjEIwiiK47iQD8IojltyuTgu5HL5YqnUksuXSuVcPigWS2EYBWEURlEYRvDkuFDM54Mois+eO9fc3HLufNPly81nz51varp44cLFCxeami5eOnvu/OXLzefON7W05OB/nz13/tKl5rPnLlxounT+/IXzF5pyuWD3N9/ef/+DQ4YM41QxYsTtI0eOOXT48A9DGSBRq1ev0dq8+uprY8aMO3TocBCEjz76+IwZj65atXrcuAlTpky9dOlylmUvv/zq8OG33XnnxIMHD3V3d2/YsHH06LEjRty+Zs2arq6uGTMe87PFa6+9ceXKlZMnvx81aswjj8zw33TlylWTJ09Zv/7TMWPG7d79zfbtO/r3Hzh58pR7771vypSpgwcPfe+9D/bu3XfjjTe///5i6AZOnz59//0PDh064q233u7s7Dxw4MA990xbsGDh4sVLBw0aMmvW7La2tjfe+MMttwzauXNXT0/PqlWrb7yxz7p16+v1+ty584YOHf7tt3t+foT/c2YLePT0dCtY8MvesRCOywlGbaDOaGMBGw8IcmigA0ZqQkBRPdcahcPAFdb4U4utnHxFafTXzJyXqiIfQ49dJ19MCk+KWHFNXqpIY1jLfQ8r3xMhWIJCdKURoHB3AwEoX0FeVxtfQS9+2IK48Tf6f/EOS/JZQQV9mtmWFvn++3rChPTmPur66+Qna02tlig06LW4SIrCsU2lMVoqKXVKhARTTVJpIQQh+MqfMWRra1bQS1TQo9s8c1Fl8kBFWhjd5nEbLks2WVGmjYb/rjQD9A37+AwOtVD6gdE87F9tuQy5SlDnV4FfWSmtlVEomtJUcygaUyApEQl1kgSzHYiyMpLbcUYhFgR5OGp8vfV/pKVWvGEFQEtSe1PD2sCZGWOF5IlrpHDgS0nUDSI0maAmym9BEp5tUmRPwD8co7g0s4JegShqohZEeyWapU1lDXJbpSSBvXyUIBdqYwFy1EbbLNPGEpRXU0pnlYqxFog6Yy2AhFmWaWMqlYrWplatKa3TLGPcD56WZZVKpaq1qVSqgP3mg7BUKgdhXCyVwygCIWyhWCqWymFcKBZLYRiXSkkQhIViKQijYqkcRYVisRQXioVCsVgqw5Pff/+D4cNvGzJk2PDhtw0dOvzWWwe/+NLL+scge+Yt6vX6li1bb7ll0AcfLF6/fsP1199w9Oixer0+efKUyZOnnD9/vl6v9/b2bNmydcyYcY88MgN4l5Mnv3/44RkjR46+dOnyU0/N9LPFq6++3t7e/t13J0eNGjNjxqP+m546dWr69PtnzZrzwAMPFgrFr776ul+/AXPmzP300083bNi4bt267747uWvX7htv7PPeex8w5VMoFGfOfGbYsOF79+5buHDR8OG3VavVYrE0cOCtzz3nssX27Tu6u7tXrlx10003r1//ab1ef+65WYMHD/0vzhZ10ERXqmUhpNJSSbeoi0yfJCvohZTK6f8EPY2hUpFIhXWT1jxfmkA4VhRxsMKV1A0oVBMKZahrcfMWZAAFcYqqS+nmNnD6idQjCN0qRoQapsbItshY0PV4PndAw/DUGNGqSivFZlmSfdc5HHg5T8EErJDSpLzAzmmEpFTKWlltVWFkvv1WHj5irUko5iKpow3sloAxK21TAYgQvg4nJJQ2GlyaZoSQBuhokGyy2RfLupTWtPGUW0BHNeGsAFCpBuYByF4QpohZgcMtCEYx+JURsRGuA+ABTNQL0cjCVR0ASzYVatVkmuKG6oS2sVKbRxohitTUxkFYJ4CRJD3U5nrDKKT3k7TgS3KmtK5ahyewIAIgU81pVSitWTcIutiGr5DQYQEPx9QBUCiEVejOiW0N3HWAX/m/sqRtE+g2T+AYNjGe2zzkPEreeCTxKDmtB22rJFdm6FvodQRr5aGdQVm5p5VXHuyGomfY66c0tJKlctKSy8dxIZ8PC8VSAF5P+TAMY9BEBWGUD8I4xhYklw/iQiEfhFFUyOXyQRCGYZwPIpDSNl28tHTpsgcefGj6ffdPv++B51946dLl5h+NYKtWrb755n7vv7/47Nmzzz773OjRYw8cOLBixcrf/e6mzz/f9N13J0ePHnv33fc0NV0slcrnz184c+bM5MlTpk+/Xwh57ty5IAjnz184aNAQ4MB/Zraw1j788CMjR45+4onfd3d3X7p0aeLESc8++1xT08VCoVgqlXp6erZt2w7ZoqOjo6en5/z582EYvf32O/37D9yxY8e8efOHDRtx7NjxL7/8sn//gbNmzfmJbPHaa28MHjx00aIXzp49+zMD+18kW9Tr9d7e3s7OTklBDSEOuhdZSgTVolBQ9Svel8InEDwkKPSA9JAQG2MSKchoyEqUeWDQgWgopcrSCsxbSI+rIF2KI+F5GJhlJ4QaG1B3MgsinCsUVmqgkYWjy56sTMNY3hwulTWp1hiAmLHQyvg5hqtFKgAdrsLABSrKSDelbCqzikwzgVOHqmHG0LM5gaQL/1Gggl4ZVxeTtTWlcBoGpgx6VTgmTZRvGam9CRtJFC7XrQwf+ReZFWWMOvKTIacacpvX4DZvjH9hBQViXhytFD/NLfvjb80qaikbcp4giwGG6SXJKzB/U5rR2iQSuDehNPqHS9L+KepfLUmbIB9I6f0Tvi4ppxPmjUijDDApEleNw6rwRehwSchS+DS6qYyzS3ELChX700glNYJXTLAZDPfgZiidvgPZHcnugXzdiEByjoGJ5zYvFewxdHQdPM1yL+WpqAUtp4GvnAhRTkQuH4QRRv98PgyjOJcPorgQhnEYxWEUI1oVRGEUt7TkoriQz4cRQl6FIIzDKIZ/BdFtsZR8993JffsPHD5ytFxO2tp+XMW7dOmyX//632+77Q4AglasWNHd3f39999PmzZ95MjRzz47a/LkKRMm3HX27Ll169bffvuou+6a+NBDjxw6dOj48RPjx995550TJ02asm7dura2tqlTnSbqX/7l3xYsWNTW1nb06LGBAwdNnTrtqvd98cWXfve7m15++ZV6vd7T07N58+aJEyeNHj120qS7582bL6XauvWrf/qnf3n99Te7urpaW1sfe+zxsWPHjxkzdsmSpZVKZevWr8aNm3DXXZNmz55z++0jH3308dbW1ueff/Hf//26L7/c0t3dvWTJ0n/+539dtWp1HbFZhtMAACAASURBVFGsB371q18//PCMH7kEP/b4S2UL+LbSu6Vw6xbRCYIOmCIFLfb4lrZluAOGNg8EMTtxiHQuT/yauLMPDpJiYa5w1lJOsqlwNESSmpBwIWxBuMfXym0j51DlhssULaCWStH8HR4wolKB3mAEAOK2lJoV9Jg7yTiI31riCvRGJRh7zOH5R8zHCXzRdA/zH9EzGtMYrruhg+qtOlCOQEZvV8koB11qV1RqnBeDQOBGjjNGhDAJcSygwGQ5NSqOFDROARHN5QODg/TwEwgsz91soO+lijHOGCwOaFMpf0dDq8UxmyqtiW8w7nXwS1G+wdDMadVL3nAH8gAEljXwE1MHqZmjQoNFmqrhckqRnyZmPuUKfArHNJtCvymcFEmDqAyswSGSONsER4kk5nTWFG0BoaYfjhKttuSWC88aD6NgDwRkibFW4c2He5ThR2TOjE0PlfOgdSgclwU4fGMa5CRRXGzJBZwPgiCK4yKkCsgB+SAkW9kwiuJ8EBagBSmUIDfkgxCHLcIIUkUUF4IwKpWTuFgsl8vlcvLHpvPOnz+/YcPGzz/f9PXX2y5fvgwccm9v74ULF77+etulS5e///7Uzp27hJC5XG7z5i+/+GJzU9PFer0updixY+eGDRuPHj3W2dlRr9d37/7myy+3GGPK5fK6deuPHz/R1dWVJGLz5i+/+ebbq9730qXLW7d+1dyMHU9vb29TU9OmTV98+umGAwcOtLa2BUG4bt26778/1dPT09nZeejQ4XXr1u/e/U1ra2u9Xr9y5crRo8d27dodBMGBAwf37dvf1dV14sR3GzduzOeD3t7ec+fOr1u3Hgj57u7uU6dOf/75JsDWfs7jL5Itent7u7u7FW7UYc8ZrpvIBJBQCLjR/duUb2JsQTyBPBAPPiKU4DlkB1MsVLneESDBch8ApeiKGA7pPHYwUiSJZCMjRA9MQ0vETm34ygRe89wZK+iZhqGCC7+CpMrahXVvuk17qZR7IKegJ72y4q1EUgnpfV9ryzjEy2FLYfpEtEQTC0KOJj5faiy4YPlKML44/C4cpHCJOqdbCf2foAE0jHqk7UE6gVboECJPU8TaG6mDD8/xkWpPco4REm4zX9tjYZ0D8MOe2zz3QLxVgq8toIgQsIRHwwghlWfuomiMA3sd1IBZpvqVhkEfy4UFWK6yfRZzZlyySKVwlg2fgNtn6ftKbdB511jD+YnHEtFNB8syI5XSStM1xL4KQeA0pe+oBbrNKy4mmIaBWxSSnMJWEhssYxxyZciCgeQshps5IvOpLXaCCwL0GrXyEjMr5hWlVKFQCsMojOJ8PuB2obklF0VxPh9GcQyQFOBRURzngwDbjqiQy+H/LhQKQRDFcQEyRxTHQRhFUdzckouiQhhErf9Zrun/xzz+/Nmit7e3o7OzVE4IiwTy2cVBlqhqQnIkjC575n3WrQIWMLXLkxyoqgJsRFuQnQgESR0EhC9LfECZ4rXbPemKNaiYEAczjo9F6RSBwhhJORz7LIikncYMcRhjYamGk51AMkMnTpAzOh0wFnHEaRMOxlAP79rkiTb4tEjLI+wGjo28qRTHRxB/N+ZHFPQN0gOD4AAS2rDSGTZuNhgQpbDVTdJsMMFunpeqEBZXECKBwR1kQq+GO3eRCYfVWOQISQI28FKFd0nI3liT8o1RRHQoKifukwtpqFwlYgN1QeUyWEYqHshXaO6CcjvCNhXcOTC2ptm1heRDdCVV6hkuGW/pr19GlBORom9xSimP/a8E9UDuIlPSxZtKa1z0JFgXa1MhkT7RtClEEd8gaNKTJd2w6wIbL2pBuN33Gmue28cNenziANoqJyTiMFdp5RHxY6GwYT4JE4qRyq1xZRIefuU0TeEnDsMoCKIgjFpyOfR3igv5fBDHhVw+jAvFXD4MwsixFzkgM4JisZjHJ+CfwJ/noAWBvJIP47gYBNEfw6D+9viJx58/W3R1d8OSAwYrhJRaWzjJiceXYp2i8BxC3VQm+QrPWyBWS/WOpP1icHemWQZaJilxm7HEVcBYVNK8Bc0201JY7bUgiiKFpY1JNNNH3iH0RVwr8wMvVWreMRn4qEs5SUg6jGAFeTNAvCBDdZHgRIJNFVWI/NYaBb6VhnDsKegVmDegP12WCJkhm02okVICFfTgTQReuQmzIByOEaOj8MFu8zyxL7GuN1qTJJoUon4PZKmZg5sBf3QUqlohhEZra9qgBxfZzaw0eqlSz+GAfq87KSdkYE7VMTcfvs9dkiQmJXsScuXDdlBphfbGmXeLgoQa+g/E/X0TQNDmaWTy/fUbiKSlaQb6JRRJU8Vt0dxMOrldkrDpgCRMRhu+yDQMRKUAHSW6yASseZUWNtZkI48XmSok0sV6o0tkHozVG9wzll0IE1x4xWJcKdVVc/Up656lMtqyVp5vQvMjWnmbJEIIRYREFIRRHGP0b8nlwyhuyeUhE4CnbBQXgLsOo7glnwdJblwoXm7JRXGcD0LQ4AK9EQRRGBdacvkwjgvFUvtPmo787fHHHn/+bFGpVMBgQzBtoPxwDLNsHI4l02VQRtlGySa0KATsog2U3wFwdcw3IoIKXBBBYHItCGIaioz+oeBFEAD1juylSgp603jApFsgQ5wKK+hRJWlIQZ8QICM9p1WEgD33qnICzrvc4ytX5kve9oO2Rf4AINAMfFB9BT23IJaaJE/QBUy7cPIV4fhSZAKIAvXVzy55K601amq9q4dhlAFrgNqoBUE/bXAtZb6BIERnA8VVJzVeUpLnh+JpZFYHkfqZXsSDejx7Wmud2zwBIPiROK9jRZwIDZpvnE0jZIl0Qfg6ZHNCGToFZyfk6m0KWzfongHnDKiQkBVgJQK/TjkRaZZ5hQVdN5ojkUqnWVYWiesJSG6HKK7/K1Mm0MbyrhHGD/GUEeTLGdoYK5Vh9DVFhzfO8Y53hM9JIC029+4iWyuF8uSFzuFfk609o69S6SgqQPTPh2EQRrl8GMfFXA5ahHyxVAqAwwijMIqCIMoHYRDGLbk88NiFYhGMZvP5EBqRfBjl8gEQGM0t+WKxbNP0b/sqrvnx588W7VeuJB5fajzklItBKZVJUafP4Vh4JBt0uCIRqKBXDjsmXRD2JYwsUYmNMYXrOAdWkHes8RT0ita6Xd3KwMETrvnQaIROGiEyMlLkkAgJj1Q3aSNtrmAYmKs/g+NvpKBPwBHahWNFG16JYBR4wAgHEw3jb96GMuwGKoxusw6KZaNcqBKOz26G2mgUPik/HBN+iGInQtu473EW2e7nw5zHAJSUUnsb3xR6RjnAmukcS9tBhMeXQvJA/NDDHgHJcVaP3owhRENlPPiIGk14QsNFVujtKgk/tB4kJdz2WbzI3LoZyqyShESSfHBTum6sfpY0mwkfUNHMnbvI6B/OFZK0JjUcjgmG8i39Kf5qo51fDoG9rPmWNk35BuAWRGkegFXMNyjSLwk0zkLEz/+V6dhiC+I3SbDwitkULBeVhs9IH9gDV5VKhGzJB2EYh2Hk9EvFEiNLURznciG7yZLYKc4BrY3pIQijuCXnqA5gNcrlJIpjY2yt9W9ExZ/0+Av0FtUaKPYQdleegp7JAxThOXkG38RpmiWJhNla4ynoWTrJbLMAq0uWWqL8yXAhkwjJHUaZ+FLCo0HSh5i7pkWtgrS2zK4rFqUorT0ZDAp8U1bQG+Xp9+FgsHQKsQLaKatYY+pLPwV5qRIWJHHlslYKtZjEl3oKerB8oCFeHlvjWGOMSbjiBuEKvZ1ULqxrWqQMxoLQPxly+qL4yEMVVnkW2fwr89PS1AvHSmpM9g3DKKJhFRLxrogF4cBNlmUcqhCHBJ0YjmoaX9bMSjCuUZjBTlP3NE3gPoZCMAZntxJQEEhUpjE9C6AKW9JS5SE0+ySiCSC1IFAEiAbjW66W1A98DOkiG4Fe/ZLvJaMttFbQQkpuvJCgdrpYxMqIQqBBTotGUgpXqcONACMQCR0iw3aHcN0oxiutrbWJpF7WCahoKL2xgTMeu65pbw2Ug5y6JECXElelSSmdLjaMA8CXQiC0Cy25PEie4rhIAFQhCOOA8kouF0QRSmZz+QAG9KKoUCgWrU1bW9tqtVpnZ2dPT89/HLx+8CiVyjt27Dxx4rufflqaZvv27duzZ0+9Xq9WqwcOHCyVil1dnYcPH9mxY0dLS+4a3vqv8PHnzxZXrlwh4FUpGmpVZPKBB5WCVNqgrnMaISk9Ck7+SL2jGyTeyg34ENdHrYM2xgoe2KbZZtyZ4S3a02TWxDMNRjshlnae1ZZLS8Z/AeeFnkDzPCBSoJKoY500SuMJf3A4Ml0Bepox2lDmoBJSOY0QPs19EYnjJo6utKmSWNcLwsEYoOdqkYWhXDsrFAspS2WpB5F5s4EKXoqsHi2GdWx0KM5qksZZa8G1Xrgdt6kLx8yX4l+xaz2sc1DQQUpy/oAOUip3OxmDi5uAP4DKneFQqBISdOWTCo1skbuWqLzFgcGE9KyalBqKPPskIUKZw4IaECGQcUulFVU2jrX2vJYlXmRDgyPGtSBeZcMlizE2oV9BscDXGXylGnwTjBECdFbeUaIfUaN0W2kDl5cLF6cE8+8oeHHJglc+kuwML5WbJWTnf8JyFcnf4UjCR4L8AU8rl5NcLo8zd1EMWysgW8RRnA/CMC4EQRRF2Drk8kFAdEUQRmEYxRE8IcYWhMb0iqVyZ2fXnxjNdu7c1adP38cf//1PP+3cufOjR4+97bY7Ojs7v/3224kTJ589ey4Mw4kTJ99ww03vvPPun/gx/koef3q26O3s7GRPq3q9Xq3WoMBkvoEheA7HWrudkXzaAcxhJT6mHGwa4L8LAnxIqGps4s36QjyS7riyfAVfB5OHYLsq3j1JhIFUihWKTr5itHLtNvbUxOJKYtcVbYRFpSAq6P0sZbzcgPFOX731QXCcVSS3BwSMVS6ap4ily1iKtIkCfTJwTzLR6Yies5IHYxbNcHDZS2SkVhKGUYCiFKwwJhrGcHSQ3lgfAWX4ZMXOXYhXAEOgWBMlpWKJqqKUiSkN7X4RZTJuRwX7dymlXAOnyW3e/76SfnQ3BGBsmXhXmzbQMFepqBXdP9gDobeYE/gSDqZS68bNjDHa6+242He9S5ZxJ81fWTKZDKSdt1xWSOn1SVQhSelvLNZoAqipsiFw1f1wsFWM7VWk8iYr+VsbqucS6oG0NsYiDsYT+66282yvWNGQgGiKKhtDG674VmG0EObvADiK4yIAUKCODYKI00MYxfkgiuMCznUHURTFeYSkoiCIcCyDraUCnOOr/vHteD/zsWfP3mHDRsyaNeenn9bUdHHKlKmTJt1dqVSWLPnw+edf6Orq/vbbPRMm3DVu3ISZM5/5RQtN/2off1K26OnpAW/XNMuMtW3t7ZVKtdbaCpooOGBwewE0aXjcPxEOHKBgRxyAUEqzZyeTyXCrCejJQaHoAeuwxILwB+ZLtSEFPZzDLAWBqaWCl0AhGluzsL3Z4liAq+tposqwkZFwkk0pSaZljCHjOUSByuiNiGGFWiWtDVDYVynBDDkLSU2STaWUYuyYhLkIDacMfyOwrhQvYU4E8aV0kcGTlbI48UkJuZgYK0jaqJjq0Fo0zlsQ9sIVLsRZhBll4zBK6tEwivYPan9AnQgJhKSgcWHLSKlAsunPBhpjWScNv7V7HV4VRxENkTQhyEs15fuQNUJCSEm0hAYDcNQIVThXQcEhlIRsTb1dihfZg8tc40XXMMsqSeKGQ2ljHSiMneYt9ZSs0FPCL6KNQVcmNgVIBCxbBdaBNAs0ykNOmvBkKTVZW+Jn5hacb2zVoPfLBCnEBPZk2JL6BAzvzJA4DIR0l6SuAnAw6CbhslDitHAkEyFyYNEBwqeWPA5GRDHMSUBKIC/CQktLDrhrAKaAlvBHtXP5MIqLLbl8GBegwwjD+NoAKH7s27f/52eLKVOmRlH00kuvACS1ZMnSO++cOHv23Pvvf6BcLv8pH+Ov5HHt2aK7p0eRbA7kDeVEVCoVgfQyIkKS/I4YwU+SxFoLPm4CoQ9lcDWeJMUkKuhLqKDHkp9NLFDKTZJc9FKlpV3aqT7SxOOHJctOfqigp/OseYcSb/82lk+g5GrOOCMjpKa1ZuEKHlTPS9VpP6haJAKQFaLOyjRJiLegPd7GjfghIY9Uv/UU9J6DEMP0zBILT0FvXQtCYifGmiQr6J1RSrnBSxVbHEVu84omw7mSNSnmPK3ImwRAcxoGBpt3TrqKJLaKIhSjGaCLhasr3DCKARxfWyulyq7yUiXzPu/3xVHBhDSjfnerjSFOB28DIaQxKSvBsizDppDuZMZ/AOxKbZYkCU3MYQvigatS0fJgJz0gHJ+pAiAkyCxZplkFeRrAhbAFcd2As2ikMotLJd04Ywi3LnL4bJlM9sZ4i1rLG841lggpYblGSg3Mv/b7CbolNLknYAvCpI4zoUFNitIGlGnFUrm5JR9EcUsOVUzFYtnZdYRxEIR5FDvh8ASw2YVimUa4I3aLwonuQjEfRMViGeYtcrmgWCxdW1GfJOKtt96ePXvO22+/M3z4bbNnz6nX6x0dHdu2bf/975986qmn9+8/4L9yU9PFe+6ZOnnylIsXL27c+FlnZ2dHR8e8eQuefPLpjz5aPn36fcePn6jX68bY1157Y9myj7Zt275gwaLOzs5Sqfziiy/Pnj1n3br1c+bM3bFjZ71e7+zs3Lz5y0cffezNN99MkqRer+/du2/u3Hl79uxdsWLlo48+Bp4i9Xo9n88vXrzknnumvfvue1mWXXMw/5mPa8wWvb29xik0fE9WH6xAUNir6UiymZBIiapRhzOQtyt4sgLPyVgTg7/lJME4a8Ei29I5xMOA7T8WWbxUw5VvEMIUhWNWYfraHu57AFySSrFROWtmlNaSopjFHWqKLk6FFfSG3Jn8KMZzWLzYgIJpJr1wzEedp894HEzxaJ5SzNInrpcinlO5Bk5qxQ0HKPG9NQwEjEitPbd5SN6cUTy3eYzyxlNYkSbHhSflgDJcBSEahbkNzrvsNk+vgy2m9wGYUYefDjHJxDNzlVI7mxOE7CjbJbDIISWrR/54vnliQuscoNGBDkbwmJlBy8iEimgkD7QhoaomiBKHPCyxIFwSWeMICSFUmlUoHLs0lpB/uCSd7tUXx9sySQ1cyhI7rwxKUlaCeUv6NJlD81lmkFbBT2yQ7wG+oUyjS0wBKlLlcSdH6SdLnGMgSkXg6xdLTuwUF4q5XBAXis0tOWAvAI9iZKlQLAFa1dKCTw6otwjDOIoK4GoOmqi4UGgGtyiatLiG3qKzs+Ott9655ZZBkydPmTLlnkGDhsybN7+3txesyBcten7GjMemTJn6/fen+E+gt7jzzonVaq2rq6ter5fLyWOPPfH22+/s2LFz2rTpYPUqpXzyyadHjRozZsz4hx56pFxO5s2bf9ttd8DfDh489PPPv+jp6fniiy8mTLjz6adnTp485cUXX2ptbd25cxeYoj/wwEOjRo0ZNmzE4cNHarXaI4/MmDx5yssvv/LJJ+v+erNFrdZmiLnStBaCsQIWgFI8JnG3H46RKmQWEVnrBgW9JedkAnA1Mg0YjvmgMpKjCFk2NI+Kk8OJVLgKCQ8YqwkVKeiVp8TnDaOKhExMA2rPpgmwY4qzlkRTnu8btjJOQY9hXbpsJHEtBF4cwJeEvEpBj5Ei8S4yQiieZJMCHK/E8L1UkV1nfNy4/TySeU4IXliAe1MI2hgon+FLUdS0zH4rY8plYdESg8ffMMnDdQY9K+t50AiELVgkyk9dzYFTckjDUG6AuXosxr0qG9dCUG5wbvPelJzUxgiEuSRnHc2DnORJo5yXqpvHhqIhTdOyYO1pWi4n0FfB3kBFARQjvtblckL2xk6IbKhhVc4BBXMe7GJihsAQ508CDRL4gmGtzSSxR5qIDeWZ25OlP/wEinKe0pTjnZuAcGcEB+4UObz5wyjUmSk3Y4giBeGBtHQuNLvNQwERF9AfsLmlJaZR7VwuD6N2EQzT0dpt4CqAhMBhvbiQ9yjuIIxacnngwGPSRJFbVBAXitfQW1y40DRlytTp0+/P54NNm74YMmTYwoXPa60ffnjG88+/AE8YP/7OpUuX8p9wtmhvv8IvMnXqvevWrW9qapo06e4lSz6s1+tKqVmzZg8ceOvLL79y+vSZ48dPDBhw6+zZc4WQL7/8yoABt27btl0pfdddk+bNW1Cv19999/2+fftfvnx57959gwcPfeaZZ2u16uLFS/r06ffZZ59fuHBh8OChjz762H9CnoDHL84Wvb29bW1tra2tHJdZIKi83TiGhpbhziP+1pdssgYcpbFO+knmyaJBQY81HbwRcQMI0KOC3hia4cIte1wsN0A0Bu27GaoWVGpx4SaoqlJKCYlFpdKGhorZ0sCJphRSCM7kioaWeRBdMafdINlEIRaarUpPQe/BbkJDWG/E6yRs/qCRbzcbyIMLQpBtEeI82HLx9pEf9FKSJm8FGerRt07pCZhlFVoJaUvCXNpLoaxJhZCKdl8rYxTZ9lnrUC+OO5jMnNhasqKMkCXkaSBNEScPcjvsCTgLKno1KHvhpyFzFzQ95H7ROMxd8ThekjgiAa4bMEkuHPMiRW9xlqLJcHpl5AOEN9bOajpBUmBesg2/skSpBczVK0tMA4XjlC+Oj4kZaw07CCTCGLc6nhsv/OEIpPVYEDfIiYP9YNYilfJMFuDOwe3clGgVb/km7RMlXbeQEWiXJBGoX8IkUfRI6UIuFwCyFARhPgjhaUBj5AIY0ANBbY5dAkM0gCoEQRgXi1fNWwCrcQ29xa5du/v27f/22+92dXUdOnR42LARL7zw0vnz5++4Y9SiRS/s3btvw4aNw4ff9vTTM/lPOFuwociOHTuHDRuxZs3HR44cHTly9BNPPFmv15VSzz03a+DAW8GCcPPmL/v2HfDeex/U6/W33npnwIBbvv5624ULTUOGDJs589m9e/fNmjWnb9/+Bw8e+uabbwcPHvrCCy/W6/XVq9f06dN33br1Uqqnn35m0KAhc+fOu3Dhwi/9mtfw+LnZore398qVjo7OTm2ttSnOFtBSa4mTnG68k8OownpH+1Ut5BiEWbwhVa2NtRaU/g4yUgBYW9A7Sup28ZYFoRRKNpUm8JRkguw/4YEDOCuHCJiUuICMJZsePp6SWgf5Q/48hmQnApdkYG/EgLVCerzhgEHC0OwfrkB6q3me1lOP4MHGFo2KSs4xHONANKm4dXCWcw4Wx4rb8EVOGZ4GgQ3mBtIBS5fblNZGJFIbp681sMoUh8u4DGeBb4PbvKIgqzxoixeXCpo4kaxS9eRnPBMu2NpaaSEF3VRQFsAFQQhOUl3vvaZ2+Yl4KUX+5HDBFXqyOrd5SZGaniYZEdI0UuBaGctu89KpqK2lXSBQxeOXQtiNOGFugBIhcDeUN5OkyXZXQDIjzkxISRUSykMUuQrS2SSrR2+QU3r+BXC1gfVh+E5p2E2Li2cc7EbdPP9YTnhN1QPddd4IFKif6b3iuBiGMSSJIIxzuTAi4SxAUqBuCmA6L4gATQK3KJi3yAVBiHrZQkA5A16BdVBR7AS1hWviLbZv33HjjTcvXbqsp6fn0KFDw4aNeOWVVw4ePNiv34Dx4++8665JkybdPXHiZOgz4PHDbPHhh8tuvrnf2LHjJk+eMmjQkEcffby9vd0YA9kilwvq9fqnn27o27c/tB1vvfX2gAG3bt361eHDh0eOHD169NhJkyZPmXLP9On3HT16dNeu3YMHD4V3hE1Na9d+Uq/XoyheuPD5IUOGP/LIo4VC4Zd+01/6+A+yRXd3d2dnZ6Va08agtIO0iQrlK85IUipNHn+uMHSZQ0g64b7/j6t3JEn3OBwnZD5hLe1QokEJ78CbBNz0vJkgPmMQGx1y5c36SqWU1Jrlm2xk1CDel5JHtakHkmjh4OKjkO54wGl0hZtnbMCR0eB0G+QSp6Dn5gM0i7DemU+1i4AcZ0m+4oN1lIMbeE5JCmOJAkqUbMJbW5YqIYwmuRdRpARjfMmBPOxlQuIfzlIOKGsw5TbGWik1OSZRZKR2h00ADVnS+qFZesMomjsMZ/WYendL6nU/brsUV8R4a9mUel/0FoMSWHjhmAxaQGUHqQ6yPEzJoZeMdOIizFXKs3pkkBbCOsuvFWq6sAcy6MnqbIMJXNWNNIwWgmTW2gg6ktymK/KhgaMk2W3eejlPIbSlSKfAQCvQG1SWAZNEo51urh6oNa3pIuOV9IBWrJAM7vfO5YMgQLtA+D/oKsCHPI4L+SCIokI+HwRhFIRxHBexaSgUgnwUeaPaYVSAhRYASYXgFxJGoINqyeWjOM7l8mEURdfUW5w6dWr8+LueempmmmY7d+4aMmTYSy+9fObMmWHDRjz//AtNTRdzudylS5fDMOQ/uSpbtLW1vfTSy3feOXHt2k+Ar77//gfjOE7TFLJFc3NLvV7fvXt3v34DXnzx5Y6Ojj/8Abdnnzt3/pZbBj377Kx8Pt/S0nL58uUsy3bs2Dlo0BA/W3z88VpIhJ2dne+++96NN/bZtWvXL/2mv/TxU9mis7Oz1tqaplm5nFiyf4HbQpEd2w8V9IzFK2I1JLnTOEyDilNCToTWhmsQ4bxU0ZxAkGmHpt6CcV5Bkk3GxKgi01DvJNRuw9FlJkO47TouHGP0J5GSSbFhMnQSsI5TmuyVUEMJB0w58A1bK57bYEJCaRdGlTeWmNAY1w/lK1DfSaegt0niSSQJCOJX88z7qESli8MtCNvfes7SdHHYIdGmCbYLJLTn1XjgK6ewd2yQbBIW4QbU4dIpyUAWfB5gm7Ek9yyyGS0hpC7lK6lwUymNcSjariNpGEWbBt9JmAXBJTzos+tM99yCDUU0jCRmHiAaHGCG5K142WrDvAVDUs7qkVtMypeO98LBflzEYoi3J/Px3QAAIABJREFUU5LQIbY3piIGX0rT7+u0Rolg2I27XvxXfJpDhND1mUEk2jPhk2EGRjGoRKOWRUsl+WlCSI19M23DBHtj2pTnFVKQXE0+CMAwPIwKYRjBmu58PqRtd8V8PiyWSgQrwdNiwKNgVDvIR8CKF4vFIB9FcZGXW+QDShXQghSLYF3ekgtKpfI19BaVSjZ//oJbbhn09NMz77//wYEDb50/f0F7e/v8+QvGj79z5crV27Zt/+abb5VS/CcXLjRNmnT3uHETIFvEcfzww4/MnPksDKJ99NHyceMm7N+/v1KpPPPMs/36Dbh8+TI8berUaWPGjHv22VlTpkwdPvy2r776ularzZ+/cNy4CcuXr9y5c9epU6e6u7t37tw1cOCtCxcuqtfrsMJv7dp1SSKWLfto06ZNzzzzzLhxE06dOvNLv+kvffxItujq6uru7u7o6KzVWnkzHZj3caRAbEFx3YSRQhCVh70/aoQQSsbTSKw48YfCGGtodQEEIOk5tVEh4xAeKq80Ye7CkOke9PVCSOmxxIIcC7IM7EIpKOAMnSJwBsltFplgVeuFPMp5lUS4cOxoGF4T5JxTnWQTtLbcwsObNkyfgXwlEaklGoZMQ4FdLyeJdv4oTkGvCQRjhArCeubtJDfGV9Djd/mB9MD9BBjFPESI15pCyhRgZ+uwNUSEQPaqDfGlNKiotLaWASgQTYFgzPGl8PsykpMIJJA9821pjGWexv2+5KXqbglePOcZGVl20EvInoTWIHLjy4wIaD1tmkqlDeV4gQvJ0TcwSahCIrd5EDfzjSrZ6jGlCslbFa49U9gsrSTuKOHtlJBzFCJCYIcjlfZ0dM4jklsQL3l7rvVs9djgNs9uUdYJc5Hbg1QHLSm3+87qkbgu/KaklWdj9kQIcPUIKTfACiMgtGE9KmqicPdR1JLLE3sByqgojovwzxZ8ch6o7yCMgzCOC0UcyoMRvwLuUIIcE4bxtXkInj177sknn5427d7169ePH38ncM5RFL3++ht33TVx/Pg7Z82afeaMW1B68eKl6dPvv/vueyBbnD59esKEu9588y0wu92yZevYseM/+2xjrdY6d+78oUOHQ2/R09Nz4MCB++67f+bMZx5//ImhQ4dv3vxlvV5XSr366uuwzHX58hXt7e3ffrtnxIjbX375lXq9/vHHa2+5ZdCGDRsvXrz0+ONPjB9/5xNP/H7//gOgxfqLPhqyRXd3t7EpCMYB8fSFOiCJIbwVWwc+qCQSxzkJCIYOOyb5Spqm5STJqBjnYkTjjgEFtjbOSxX7X+AnBfuVGoyGeFBL5OHMzlEKR74t2PFDMVgqJ1p75n0Ep7DlqrfvgbxUPckmg0UJUS/QA/EaUX4aYg5K+cLcjGYMuSQHEZekrURO2yNRQSSdf4kR5LIFqUKR9pF/C+6laBrrai9VbXxRlkotrnNolB4IynneYDYBjFAjMxAnUVmTotgpSRgsKifCWm/fsvIRSJpVzED9zKQ3GhlRE6lo80HGmQCSrqLBZo3rK7IkSdyNSvbGGqAtrZltbhAmecAUfDxWLokfeqk6sxPlLewjWbNX2VjPbR7DcdkbaiG7e2Mtu+MADczG3amX45Vu6OalYt2gsCm4zYN9pzfog70FqajxSNIwCrQgilGBhjFY+L4sV5FEO0nSxWpaiOQGMNNUE/ZFxSJq5YWULaCLDSLwjkUDqCCKIvQPb8nl2GgWRiuCMAZaAtoF+H81t+Sgt4DVeJB4rt7ODU8oQgtSyuXDYrH0x7bj/YePWq2WZZV6vW6MYdFRZ2cnFARpmvoGFl1dXbDTHlqZjo4OpVStVoPG5sqVK1rr1tbW3t7eLKsopfzIDl4Yr732er9+A7dv3wH/EV5BCFmr1Xp7e69cuaKUqlSq9Xq9tbVNStXW1tbZ2QmuxpVK5dq+4y99uGzR09NjrJW+/xJ3AMT1lcuCCzo4rjzQBHqecjlRvJndKejhxlXKYMxySYj2Z2lthBSKoBJuZVCiShQcyWBw+gnu9TINXrGXqqIuO/FakMa6yZevuA2gXGW7iKMNxC+k8hhzSBKet2DDCQvOuxI/Jx9ULle1MYmkFoTETpZqQxI+ea583nJs7vETITVZW/PTAGSDspT2H+DgleM5eWOBwGWZ+HZZhbQJztJHKQWyHKVMRq0MBVPp5zyNI/F4kVm2L32GCTQFrIny3OYTkmyyHIhnAJMGL1XBtAQDMmAJgzkehlHIyEg3rrw1rgXBuyVzXqqokkiEUEb7WbnMA/O8g9rZ9jknD6zcpYK5BMFz9Z6lbmqxdeM5CVKpKmZ9cBdTw4whzluwoow3OPFQy4+5zTe41rOMm3spSTZNmk1qE7ebiDkz7kQbjqSvlSeMVEolQMQFRzJJpNZo2ZQLYGAbxE64N5tgqGKxCFsnmsE9EN2iUOwEaQbnLXJ5GPlGO5AwwkWqURQEYaFYhAE9mLeAtw6CEFaQ/nU+urq6giAIw/C7707ef/+Dw4aNOHfu3H/1h/qph8sWXV1d1WpVeVZiPgfLkUJK8gVqDMfWWknjbyy6IL5UcR3n13fSk6ULKqItWO5gnUiCWqKRGdrmAjDxfL8ZPjK0JsiwxwPxnMZti8TaUyrmXQ0/QTFfKpVipMVgluIxLrDnBFpVu6VpJFQlT1ZYjaeJIWDEXzbIV2hSmhs4hoOoAqWdTjhxrYiFZjzNoAsWV9nMOhgf6CMg3pbZJV5RzpOKZgwlXlic23B+6ZrkztoTH7MnK31reVXO4xYEoyqFUdfnYetGC9VRf+m8VGGFIsNBnNu4tBfeiLWQJMlDDLMBoOecR32tARIeiXehKDfDZjqSiiG7YRMhtIXVh9zKOLpbsVsMMRZam6Qs+OaUtGGFoD+okASDvbgIVkou7SUJCpIEdQTE+oCCC62I+aYSfgtCTblSGrR4cKzgfqaB05SlFljZkBjdGLxbYAQK6DGukIxBus6QKU45EaVyuSUXhKETKcVoBRgBdx0iHe3mJMhgvBB6Yqcoijk9AHJF7oHwNOwtItrJSrsuAL8KwyhO0/S/MLz+9KO9vf21116//vob+vYdMG7c+OXLV/6Vr2ly2eJKR4cQUpNbnCuLqL6GIU9J1sqaTQBJogPcqQbBJZV1gAjB06QXr5XWiWTjCprORS8jxdobxKNxvTNNIztkA7NISpCURPdmcIRGB2wppTVMMCrDxkrwNVlJIlVKrQycUyJLJMVZjPi+V6AkbRhXlIqxY/YLoaJSOQW9FqTIYrZfOoUxy1fQ7VnQ0ImisQzh0TkQji07vjmjKuZLQXuD3wXCKI6Ok8RLGQz07iJjzgMYsEHdr5QCqQxHMZiqSbxcIsm8hIeugU9m+gGAfsXkLSQnbakZSvlNpaJvzYujve/oECpvGMWmmdJGKITpjHObp7rbMn2FamZoX+hbO6tHiK3cYTC5DbPlZJNshVBgL89AGaBwbhhFCBjiYVkaQj2GPFm5QnKGj8qVDt6iDkVTNVyuUYmGiJDW7q7jygYuDqNbCd4tmoqAH7jNU1FCvyMKhUGRIUlFLXBSBWY/VamcsJ41LhQBWcqh2MmZAIJRB49qw9RFPh8CtxFGcRThYu18PogLpXwQRXGhOZdHq9oITctDZEHIpDbXsJ1bKf1fGF5/+tHV1bV37753333vww+X7dmzt6Oj47/6E/0HD8wWPT09lndQY9mrWSPEQg5rLdzevgWp9pzR+ICRWBBqRkP1jlPQM5JAqiQmV1lBz/MWTuxEr0liPjb7FEqjOxO7iIPFHvT1hiIOqQmvCseQq+iQC9CwNlr6QFaTNDjdqCYEsMINAShllKSWiHogxgqkVIKGUciej6bkpAvH9GSpSWHsxsFcOHY2fIosQGhfDaLYgMlTvlHaWG4R2OSKE7kD3I3mIsAbQyH/H6GMcT2Q8DFx+uHYbV4SBUr0uOIaNhEqc/50QHFbvjjGWAFJiNyFtXbtlNZGSZqDcV6q2O4oRPMV1xmusnE5jwsCpSnpUpVtuI1D7M53m1dOSSwSd6s3PM2ZgSPsowy7zbOKGlsHD5JCos7y2LwnxvOTIq93ZHxMYWurrvo8fMNLpRLptf5KKdXoNq+0cIoyfBEc5LQ4QyP9YRRJF9xYa9OykMViKd/QOrhhiCCMwhhNAMEJisI6dhgQ9EEOi+qpMMoRQkXeHsV8iCAVrrgIojCM8uQWVSiWgiAC6/IwjArFUm/vn2Qs+LcHPzBbdHV1ZWkmcQkMhmOuv4yx5YRAHtyFh2EapfGWtbCSAVyUr2ijlDGahK3k1qmNkcLFbmhB4M4TSjGQQqoP1+Mr8tpzCBXK7Z16RNI8AWUCLIuuQoSoBJOKDBssST8ZdFa0p081hmMSdGGpbsjehw4YTbFJ/3WIv6GUxooyLicN4dHQwXASlQj4CKl4gIsnxpFmlFKhKzVHCmhBsgq/KRW8GLJp61SDgh7iDdSSflEJiJAifkV6Al+iYaj2RHOIRBFEBhdKkc8KDvYn7AKAX4pbEG65WG6HiJOHyHvYozfuAC6qtM6BUURNjsLwAX6A+zkzcMrBeJENt9cCOirqIJXxKxsS+OLyYM5Vkt3mrdeC8BFQWmtcOWVIlVcmzsyQ+hlpGDJrkjRHSXeLI8bAlF7RNZeKPMMTt1JXcj9HmZ67E76pNKvOFMrtpDLW3S0iTcFtng1+tFI6jov5gDz+yD88R/N3EbUOOG8B6YFSBaBMLS25kARRrLUNgqhQKOWgX4HFq7kwjIDZLoD2KWJlVBBGcaE5B+xFWCiUarW/Xurif6/Hf+vo7MyyrL29XSRQFmHVRncPujJY61Yfw30p0RIDC3lPzOdKchhugnhHBz4VqMRXBKwbvjsVlefOPJkVqBQapBeeLG1MalhbTx4JkPMSrysvk2UhnXCyJ2HnDGQsEhYXJbTUGkMt+8I6U1gQ7Qju8RUZ7MiG/dIizTLpUBcewXXAEbDixlpYGSOEkODsRuXzVUowEDsliRcK2Xk3aRD4KmPRhZcU9ALN+zzbUSlTb9knkNKOCqJ2pCyuMu8zvr4IilN2D0zQkgvjL4M86mrpgbfGVbh1DgR9OKtHuM0UG1ZKpTTL7XDBJ7UO3MGk0hMykL0xLT5RWmnLNIx0kifyA8ZFfq6UVortjXGOgfuVMpubaV60ZRJiubRyTkrYphv8LbhHBKjtKm8xrbWSupEVJ64rzfizSTI/ZhyYLzLDg/xLaZrLw5TjtPLOkZASBuhiG7TyfJSYdioUi7DZNOeNZ7fk8tA6FArFIAjjuBCEIeBIQEs0t7Qwj+37k3PfgBv0WvB1eP1qnvcmRXEQRI6xQOlUMUdP08b8V4fZ/0Me/61YKoFyRnlsqqHN7OQ4Bkb/EJ6MlErR9BMXVnAv+l6qiZDWZoyEQFkELpvkQ+4ihWKrVwgoCXsKuRlsY1FBr7ROKOIYHn9zW7Uh5wHwStCWFymMpXldQE6cgl4ZAwp6PmAoO2HIQisE6H1hJX9rSysT4ECm3us42QkFFIizAHcwtKWtLSeJp6DHaMhRmy6sRe1pIysOL0vylUYvVfJ+EGRkRPARKt+IvaDRLeVyHqRDf0xBcaMjndoK5i0q7KWKNlOIs0F1DNGQbSg1WVsnvFxdMSKUYeQqJ4as6fkiE0pO9krspUpSNNfneSaM3DGTvTGBohrvE85A9AESKFlgAkbw9nLKu0KIjJRg3FwyJwEXyp9V9Csb7RmiSJgxdCciLUNn5oY/0MyGESF+HcKsUpe8ybzAGJs0us2DvbHWDp1LSMJg04YKie9k+HjErgs/NzMXxRRCLh/C3tNiqZTPB4VCEV3/ckEUxfkggB4CCG0O64VCEZmGXB7+nKe+CwW0k2qhSYs4Lra05HAmI4qwyaB5C8hVLS15EObm82FZiJ6/gVF/jsd/s7jX3vmsKWWYPWtcC5FQOKbZCIJuuX5nL1W+ywFZouZAkWSTbdSwBRFSaY8yuWotRJmqbJKvgJwDLSvAhhoOBhgQGZav0ECTd1CtO2AYQNECTzNzSAeMHaeVZ/uhSb7CG2ZYCcbkClTZ7L7eoKBX+NkwHDc675ZFYq9S0GPIQVoocc673hAAbQohNiVNkoQmzDW2IDTEoJBWdQr6MnipesIn9QMFvcZdIyixpyFed5G92I0i6cxJD3C/JrMpEJozkqjCr6OJQIaX5YqY9uqkLBkQkqfGFJX5/ryFVNAmKqcRkv7UmKd+pj5PWbB6xAJc8YYVZuy5T3UCEPjwCYub2W1eAayq/LBOAl/f3pjvZK0NyNP5TbknQGqQtlQlnD/QbZ6sHqn3FYlUNLokeFOLWz4mHQtikIRPEqxsWCsvBBP7CMBaP+fZlD+nVAoK/LgARh3FnPMPBz1rHHgr7QqFYpBHyAjoDRjQAya8UCyGYYxzfMxax4XmlpaIXpNJjtDfzp0P4riYy/ktCD45CKPW1rb/n703f7OquvLG+af6fft93jzpfNsoTURAmaoKVBACyOTAUAOQOLRTOt0xiYkmmtEpaicOTCqK4htn2miUSaDuvedO5+zxnHuriqqCqvv9Ya3P2vsWSToxxKHDeXgqRG7d4dxz9trrM63PeqX9n3DMSjPlibGA0Chs3GRKD0KPqScFnsDYcRZhBRnzzKKJYqgH8hUnW3sTy1doOdY8dNNBYh+7vejXTXBK49bi1gEzdjRj3AambgMvt1ZYLzxj3IK3yici3YjMb2EoQAcFvXVea4tAdeHqqWRy2p0AvrKRVHGWaoRmENzkMQmOfObSUTm4kR26ExNlJc2wZQgDabBHRh0Nxdtam2ljEDjB7w29BStHkTqlERmpkAgSKRTIxY0sVcXLkwh8g2Y3BFiFIHQH1xh/O9o425U2L5ZvRpa6PhSN3QYBE83ujeEyRsCQOqXgLLFUO11gGmwU9ZgxgyI7pDwsx9FYRsUMMF3qEPjSF4fAWrkMqJ5m58F3cpJ1nDYfnWRRcEnbbUQnAv+j9T7LuD+WMyA1TyvtPPUoLs2Ug8UH741F5HGIJ272oJWna1UqZfCE57lSWmktuU8c1sTDUBPqA+qNJtUSWtPZb4Eh2+VK0mimFC3OTHi5Sr1FGKLH5aERRuNh/Cr5LUILUk5kGqvIcwn4yjL9Vw7Ru3h0Op1ZkXEBy3GgdnHD082mNU3uBDrPO1lteRUjq1QEZVopCUycAl0haCtYZDllExoq3oeGwS9YjySQlZchHz0g4pxZ3UQLrchCrBMyxhjL6T3YHYvokC0UQkoztGWFAjXC9gtd6RluhonXCpWqA7ktwDdHWxutmYUX4kFWbfoXxQg1JKqCHcPVbKDgMhD70vOEDaDSWhT0tKOnGsWEKpQIJnxTCt5mepyGhEEbh8ara7AB/65SrBeYKdk0aFi5XdAmej/OK0mbt05x9rsnFbXGlllmOik2chLQb4y1UmAUiA24AqV7C3pWEQXEwlws/QaUUhAx8/eiiIzRxtCECYdkLbrqcmz5Q42hRtlGApCoBdTybk2UJeM5kivER4qgVgqPisIr5XkIFTBQE9A/6QjCkm8ZJ5kbMq1Yy8AtSB5iGWNi0oQYeeHquXYqpcuVpFJJkqRWTWrxcOwoBLBMQthKUqMCIDAUxQjKfIsEA1Ylc1C0tvF8iyrnnNertRpyokL6bByELlaPSiVpNFOZPHHx+MTHrDTLnKzmLL/RQtP5LjVhMPFKb876cUmPAHtGa4eFui5OHIOfKEQDuWhsjmiWhPdWWlvvMm18XjDIKzyzeDgQP0drZujKcQeaEN2qZS9PS7+RgH7YoX2ea2VcqFIBHjGcmhd7Axm719qKyZx6/CB11aKF5UEdBH5TC0LQhLY24xaEdtw62ga6eNC0kpxXS7gTm8sMW9LiiGzHrA+XYYOiAgW9DQAXRz1aMaPQ6hOyTJDg62UJpl9XIrn2khYl6mckjgD0N8bSwFGLaRyiyREqxcHkAWaFakzkm9PaAaC3qPTx1YKGlZ2kmuZtRFcvnTfRRJ1/kkUHVURzqi2M7kpLgm+wr5LwTCnxkKJWQeAr9L6Dg4+2LCSvotsHbSVLBqyN3pihMJs8/owa6mcpToDXgnESm4muW9KKwJc2AYhbdqzfhQgQ3SFgA+a6tDaVpFqp1hK0Dtw9lBEqXuMlnvLDpVeQWHKZv01yKcohL5UrxEOEkUecPd6gWUmoCkkCpiSp1pJqsHwnSU2aD3pmElnleXGxvfgrj1mO3b+Md2tI+GmxyMADe4QeZzq4N7U2Yjc1oMcDQI8rzM6QbGoITrBH5o4B2zEpG5GCPmyBSQlu4A0E/0GdkKamQQhhY7uWziyM2AveQIfWwZpAwFhYE2KfBHa1NpRGCHxV3OObaJxDUNCHmBMs+tFHjs0omIdMuFCmtUFAEO9DgSwBrNBRJBfXeDlvQE5cpjSlSljLzKQIfOHwgnoSu3gXseuhPKA2U3asIRYEjZecHGEdOOqRBRTY6Udp85HSge1sGsxE0PCoLnbdQELNmwwb0uallhh+M8Y5ijfGRVXQyWEJlmYcTAsGK70FNgFczET8M/Mkc/NhBDBUoMRUZGTRfOUoEfJJG0rXPz0PX/xdsmZjwG/RzkNzT0BXS0EImMYGSBAzOksOUyZp65OBXdfId7FAqFSUeKaQWm8NX5/0uejObabpcKksM7HjnqAaLfEkda3W2GhN9jpe5clUkdTiEED24lUq1WotoencNO8I6z60tkmt1qhAiUu/KNAW42D1Jj2Yi0epUm80Jv/2uXv/s49ZzTSN/DsGqw+PiJBrKAupomGwnYEIj5X41lKuH3SoFOdnoyhARGSD7XRI5tBhU6m1NqAWeXWIp4/ZoKC3mrZxMsZVAmtFxopNFt20BG3lmM9K4lTcYOKoYiQHHreZ8hUDVhwKeoexYkrMKKZLQe/xcpwmJIugRYvG7xNb8nDrkrnaOmMc4lqd0kpEaIzjMwfDcB9PZRCXHJJueTlGeJ9BRLaL0uYNzi2fHGmVCKxAbpK8Z1p5LVTUihV0UDwjFYbWX5yWkKUK/NDJZWBAxctEvzi0FZAUkzr07qgECkvP4TEAV634b7AcS1xVWI5hPiBAjNqCPNDmKo8mgBmYUsVvASqeNWA2ZHUIaWdEkUFJBykAPX57NOlLW84ocyFnBWCmp42XlDEKVCfplA5FFyixR1FU2nOSRzjJ1IKYQOpwn6cjrXymYeXBVUH3bzNNK5VqHVO1K2StKFeQGJhU2QkhOeSVSlItlSrVWqMU+S3IrS20hEQNVqv1SpkTAytgvOu1hli1a7XG8HBZVFjlCs9npRclmOv0cAldS02QMWsvSmn/qmMWwSBkW5PEi7CnI3yWpR2Zww2GvUmsoI8km2Fol9GaHqa1GKNYoaGEFSf9LpANo8GjINbNK7DZBvIVE+Bvw2OaQMQZY8UbKJvxDAJQuT2UMpJMHuHaKsZ5HWepdqkJjeE7GRw7LaNZZC5DtAa3MpTaluU0XSeKFRErO5ZjyFcAmmmMc2DMKmiEgpUXE3u05bwT66CLVZDuWMSD09errdGmq3WzkVDVSTOH0Cf6lruzVIP/AMY0K60MF29M1dY0UhR0lzZGB7+FEvWzhQNfmgYnUROREoy+X92dCJkxo6toaqm1ThSoFpSy5XCXIp2ZpUpDq6TmQWwt4VeR7UNoGIl6FC6ElGAhvM/w4qsgKCecKpdISq0dZu4qpM1zTya6Qem/0fFnmeIdUp6nWeZyqXnUaKrQuQa5HT0bmVFwemH0gbyQI/0zUT+DXae/k7iLUj2q1frpUqnG6tiaOCRIGVXmPiCp1xszpmoT6U0NATUN9DyxjIo83hwVhXjB+HlKPHY7kT6mXEkEoZohzBVWo5LUyuXKyMjIZ73kfoGPWc1mmuc5XUOyGXSANWUsRNY1mV32Gi4mQkUsyAFE5yvo6Ya3pMUMUsuwHINApudpBgV9K/ZJWJnOpo0YXFPOUg3BPrKGohGxRVGQmyFTmvK0GQMDJ0EaIYyFCFY13a2gh3wFpTHj92nDgmi1NrmXFPfMOZ+lVF0YDUMSLYB+yVKVpHSWA7FkkzFD54KCnhVrRcADUSroW4DGnxNkUfPYNSbTSR2GptGuFnyG6YbdWAwqm3EBG4VcJXiHaryQ0rJ1dc4jTFCSFoOphdPmOciIi7cMLJKWC7tj/r6UkRbQpmmGTFbgnMSKow+mz9uMx0JEhjXB8VMZnEWbgLwgwYXuSpsX1x73Up5rFfdPOkLeHL6LDKS0LME4k+jzNEf65zmP7UszZfEVmCjyj7wg1sW3Uoh61EZuSR9uJaZhWkIu0tWC4NuwQ8owxNs6scH6NFP1Rnp6GKaHOq3+mEpU5jRymXBH5aHRTCP4qF4qlSuVapLUZDxqnaLFm0iLQjdALQhSCKv1RhpXlOFSSViNSpLQtIwS+y0qSbV2erhMMzMYLkuq5XLSTLOpqU8y7uLiQccszEII+yYLQ5OBTBa7HshXEAgB8Eqo6bA7xmaNoVtC84WT5BsMOUIBK9DaiLg7+C3QgkCiKjsjmd8CZ6mOKD5NCnoQd9yp4N16phNoex/UI0qU+CyMicAK6gB8zptc4W8dIBrcgY7bfzClLPBFlioTyCYo6G13K8MeeKD80uFZ7BbTTAmeA4peCoZBNkOBksMtCAFWtDIaK71UGDRkOF43JB1pmZ9K2h7r0+4sVYKhMqWpzDjHDwBAD0QRgIyJZM3BtAxSWhnDeEt0tcD8HCFLKPFxb+G7xkKAppa0+aCJotWQayf1tXQZG4nyDq2Mk7ETBgSeFO8Mcb8CV8rVYm1XzTORRBW4XwHw0yrI6mKYN+9WgglkF+gcB/xQCaCHq4WmfFvZslCDLqy4UdTuCcokvZTn5lLLhFo0rM1mVionND2Cxk5QPahEbHOlQmKnRMJlKT+cRyGVK9RVkO2ijCQPjEKqlStJvd4g1SwVA2lcCFkSsVOt3hS/Bf2hl6ORSqgolJdeTqrVeqN9srj7AAAgAElEQVSptf6sF9sv/MF+C8Xm3khBH02xdxjrpkEMWuCYss5CFqKNCyGpqDfOOWyWw3jLOC40N4auXsxdgVomujGiuSsAT7DAsXW5wEpB79AKS4+Mhy4FPQZhyrqMCTC2oNF4DoNCNY/4FixF3k8W2BSmKzWm1ljrxN4hKLk2lmO3SQwTEYwWPQHUQVJpGCsQ8hM5QnCEdIksiUugYmakJ2CSFhIdQhikBkdZqsZZR/5BOY1x9VVR9KEAaLQ8KcNIprDWOtQGMqzY8J1i5q6xLgMgrjEq3EabXM/jaTkxl03aVPOcM2CbDYUFRItyHvVSKkp5ydjKozwybgk/tNDFEtIl3whv82HkBJnPy3FEMoWTrBBqi52NixRl3HnbKB4R7EZ4Hqr0Oko+p1XbIvSQAC6HNMlMaW2N0mGLJl+9WLWt9Hk6FF3wbVBMZMo6Zvg0VMVKaTZjS85rmR0SVYmDJd9DJSmVy4IIkemBVn8ophIeswr7BXSxDEyJG6PM/HlSrVEVaZYZWWL2gv0WCXcYVEvqjeZwqdxMs2qtlmaqXm80s6zdHhn7fCeBf1GOWd7novd34CENhDRhGXUSZscPsyE/3BoZIeksZSHQTlexZioKPWbsOGiiHCnojVH8nIKEYEabwFld1twwdjsIukRNyLmeBDFLJmtIODfWqSg/3HLGhowbUgQTe/jPqbXgXa0EW6HmweFcgCmFypakn6Zr1ZaTDCaGAJCwRw6+epw66R4YZIiClYTpMaDrReXig4I+KMFEJkDwHctAtXU29jaLf9gRYi1SMed9RlIIrRBY4iw8ldx3Mk/DMlCBkujzhq6UGzjUKu9NwHn4s1h4AxV6IIiLDHcDYTk2+cyrhf0Txgidw0nm9F1oSc8N7Dp3AwGhgoxbh3glflEn08JBL1HEukHso4MJFDyZlpqncLUYIEL05JFPQhrinPYp8t1phJXRuo/iHcdZopuHug8XFaMCRiatGhJEID0BV4sP01iN1gaDUXndL4lIifLDiYdAshNrYevit6gQRUEEeFKtV5NANshcitPDpSrXBn4waZmqtXqpUqmwo5vxq1K5UqtiGEYV7UUlSaq108OlvChGR8fGx8cnJsbPnbsomb2QB/ktos0+oitNQA/YoBCklpyuKrlpNs/zDLtaoRYxG8c4j7E5EBdm2D6HO5NtqFHoZnQXwU6BcQ4cqI5+2ViB/jPcYCaSinOHDqqDilC8HGtjJKMfNEzwNiuljQ3sK68skYJehLlacpMA6GGxA98TSSQtGALRVinINA3IfJYecD0GPx/1T7KseMhXAjgDBT2f5Jy35BpMMk6yA3SWz3gDJqw+RkWmPxQzKZ+05BFyRast1ypUU1I/O3YHg+viYRuSyYrlmNFBMVQrrY3NdKB8ueiGdHpuhS0KuRJFmXUWry5F10VKMJJshKuFlmaN5F2NXbxDOBXCZQWpC8ux4mbLQDSltVwtllqZEN+Ek2NBwhsk6vOqnSkbmbTpanHWE1NNMo0oFsGIb06RLcN1zYbiW0lkcnlu4CABFxKuFn6f2mhtklq9PGMuRbVWSap1SFRpiU+SajlJypVqpcyzVIWWKCPng+0U/MiEyob4LUj8KkO8adhRksCcAd9GPH5VZmYk1Vq1Whsulc3neJrF/4BjFrmmJVCM4e/I3KBxLUJ3pPK8oEtNKU33A7aBdBsYgVyxwdFKR2pCpa31YlOw0EQRsE4riHFBTeji1TZSE0qPn8fKd27DZYQfrU5wDstIsigInUZcGBlhFBT0WsSvtGrYyA3grNgd2HMum18k4HIWurUU3aGjWDdjIFG1YWoQz5OQjFKttLFhM+hkKBsr6GOhKhv06Oujc0XCM8kPl9ZBMG4bnJXKIiFK3pvDtLUAcEUpJiriM0ykUMBuPcxi8nmuMDbHWPbKWWu10VH4FXcYgvMohPdx/0TAuobJw4RZJtrI7iFEe8nOJlViLzDGWhWnzTP2okVBR98HWiJ+2wonRAbiKi55+R84sVkQSRs4pWM0SbI9rIS7cGkBjIma58S6FC4DZ5COFXZaJPAljw6Kt8K+RAPLFRpGiUgM08aE3FaYx0dfpVK6XK6Aba53uxkasVW7ROxFklSrNR6BJyZtYi84IDZpNBqyuNPDhqUFqTVkiEUQO5VpFCn7LShSkLRVXfLZhLmKVvEpTaj++zxmNZqpuMbYURwpK6jbxcLEPgnRvFsZshgGD6AeiJGC97NB2SkxG1lGJKGkJecESck+kSJuRKQk/gML+QqPc5jht+A0PRImsZOWVnlJWAuAeIQdo5HnDWCr1bUc03NihQ8eQ9bFuiDZ9GgjLEy8GRJ8I40QdsfWSmuVIX4u/kWHuFORvqAbMyzZLAod2AtjrUPOHSnojc+jqEefE9antJZ1n9iLHCeZFhEDn5fAgMiOpU4lJF5wi4agFw6sxVhTkRg59FKWE1bOS5sHbR6d5NCZkRKs20lqUBqtZQeDaKIk4QM1D+GGClmqDtO/aTnmnY2x2ATwLpvT5vNC1l+DIBDCWsVGxx8BzyOtQ0whCCIktxL1RtK15CTZwIQVBd2gQ06zgZGTLgbR0YV7UGpe1IcpCHN5xAs/TO7W0LBixp/DcsymaxKhDjMpzSlMPA2bt/ksT0qSKpHSwyXOoE2YFa+Xy0kZaVFJtZZUOIlWcsj5mUsVQq6I5EiSGrPr1TpYcfYG0ntDmkht6iL09Lc8WBOV5y3h63B9c6dsGDIKWapIIQTraywNLVXK5HlLbjDvcxMr6JFzoJSIuyVlU+QZ8KkCFUmzrMBYCPIGZlFEkqO40G4FvaxikKiChA8KesnqQTpWcOeG2FER+HYp6AUriO5GrBS8qXQCenAXxdymRGSDWaF+yyiRbLISP4fAl5ctXqE0914y/CMouGQVQ3gfTQtXStE3YpEwT8uwYo2QV1rT2RNbAP/UOvdEwwQvyIws1a6aJ/ghZ6ly5VNwRMpXZmBMk1FIIW3e2PAw2mWD+VAc3pc58cODCdMRLSQ55BzWdH7Uo44CayMlGF0zRlTUOMkk7bXO41NrIXWIhLeocJmitPmuq8WAWpMWhHISUxRd73mHZIELEZWVKb4lRQnmIvM5XVpUiT38FtEN67Q2AHuDbjD4H43NlNJIKsMOKWjl00yR9pRmawvaQ5ol6jDY/lbiadikUEqibX65nDSbKQULDpcqjXqTLNySGEg/Qw45BdZWa+Vy0mg0xexdYdces+t1GV9RSWr10MeUypV2+4J5KSYnzxZF4ZwriuLsH3KAT09PT05O/r1FiZDfgoamBROvBN0QPsDR1oEUpdpAhC7E3TKxwGKcA61lnB0LQ5NEoEc3mEemgoVpK+y/MGGGwAotqyG8wda6P6mg58w47BbDOIccNU+YVaUpBFcXYZfNeJpGjB2AuiBzKvKQpSo1j27sMDAgy+jNG8tyfiDvQfRCUxnOb0HENebgy5VV22JmhmDT0sBJC6LhrOQQLXHp42tSyA4qxMDFpDSvXOAGLH3LRV4QYp4hHlX4c8Np84W45Kj9og07AH1rQuy5SDY5S1XrCBEijBTJXcGM4pA2z/6yQEKgBQFvQcJcMnt3TVgJI4xQvL3sWpgq6Da1EGqqoXYzrH52oQXxXHS1YWECfbnincyxrNNp18bQ/Dt+e5hi4sMQEVZzWUR8RlSi4RbER1HquFo4Et/x7A26qptwVjqoeOVqSTOM6vN5mmapUmUZZlerszSWN/LcIgyXypT5Kva3Mk88rVWSqrUuz4vx8Ynx8fGJiYnx8Ynx8YmxsTOjo6PGmDRVaZqRG/z0cCmp1oaHSzUOl61CUlWhokISKdj9Ko1GA0rZksBQ1Kxobc6du2BeildeeXXlylVLlvSsXLnq/vsfOHXqVPyvk5MTu3fvOXjwlXa7/de/1qdccv6al5vlfZ6miCwO8hWWV9K9kWYZMQ2B4aQLly53yHVmjHOA7MSE5dgAgz7PbxEhQoxaZF0Kev6nWE1oIF/BvglcSyZZdZGCXpuQJAFkQ4NFtCDhM6U8tL+0PKnzFPSyUGahx48V9AxAAXOHgj6SeKnIQwsQrOt5Ip7GgLvm0C3ZRLMw18UTCwDiubA8kaDIRgp6qT3st+jCx8lYzvtlDZiRKG6Zx0erIchk7iClMsVwmTR24qqRE0JKVnkeyVLlVsAxsiQKAtSVHLw6E8gKei3WniKBAyyIxSqPd9g1OEv2E1ZGzVsXJtNRW+Odz6LwPsMTVhBkqYxFBm0qHwpXi+Vml/keqL1D2ryNPHcmUogInaOROpUBMeNPHfwW8L4QLgc5hrHCvfFpyaEEwz4vXFS0hcqUFvKA81+hOKrW6pVK0mg0pXWooaugBzebmbHuz5k7ND09PT4+3mq12+2ReqNpnUuqtTRTtXqDGfKkVk4SigapRC0I1SoBoOr1BlWLSlLV2kxPT3/idXDG8cgjj1566eyNGzd/4xu3LF3au2nTDdVqVd783r37Vqy47tVXD/01LzE5OXn48OHXXnvt0zGCnD179r/+671Dh15TSn3iJ5kl9ihZOrGVZgoUfKl20fhoy8LNsJ9VWCmMZKmiFwZUzW5ki+eRLbCHFIooX9oV0hvwkd/CAzu2sdImEsPE+yZrnXUuA92HesDaKoXWRG4tbQxkKkboaIWNv0acLW7aLkEXSe8JuBc8TQC9uBHRAIuUPAwmXiSOdEHeqltBr1kj1GVGYa44CuMCpsTQhwUKrwFl0AnhDxKPc1AqfpgC2aAR1h2x605r48jUEp1kVFMAUNhYWC7wYU8gdjAVslSp5jFcFkmSYtzPcHCk5RmODtonqp3SyjgxUuDrkA0B6lYk8EV0K++QvDTQbJZ0UUAASGmoiomGydmJ3ZU2b2zGWC6qpnTb0Kkb6CYMSCYBoGRno2ikGJ2X2CwZ5zRHIngpjTn6TiEUoSzw3C9CUGeMJbMClEskWGok1Vo5Ef0rGx14iGk5BIMba8c+6cSh6U5nenrq7NlzU1PT1nrmSCpBiMU270pS47SoIJ2iaJBKUh0fv5CB5I8++till87+zW+enpqa+vnPf37FFfN//OMfSzV67bXXXn311b/yJSYmJubPv3LduvVKfUrV4qqrFq1de32W/RXVAjgGt7HUw9LezaFTlmGZcm1RUx+ttlaWJ6WVn7FSGB7Xg2JjwtgJQFtxrcINEI1zoG22sc66+Jkl4oZIco35xt7nOmhko0mlinevkWnWMKOLmifvh5oSbL6iHCFw3aHm2dCChN2xFTMKYwWGH8Z2Mzl7BptfWg2LvFAaUaYM9TBYYSW8Twtex8UMuLy2krOSyxw0XnF0lxlFxjn4DGZga61WvCEwUNQw9hiFy+qgfjZi+pPlWCv2KnJR9y7TXOk1K1mNvB+trWBNVNJa7ZHRsTPjExNFq+28Z5NNV7wxy3+NcZAwBPEParOX74hWeaNFF0sZf7lUU0ccEjwc2LIQC4XrDc/mwgBXoHNaWdk9aANUh2W7lodlIXiYzr9iys0FsTV/IgWQ1sD6QFCSIXYQZhSFSBsPnQiVRh3VlfhqCWnzuJUYacQ30mym5UpSRXhfuZwk1UBKJ0mtmtQ5tIPC+yoc3pdUa1mmRscuzHC6VqtN9u8KsyA1GY0X1SoeXFFF91Ot1icmJi7IG6CDqsWvfvVkp9M5ceLE3Lnzbr31dnqJEyc+fvrpZ1566WVrDf3fn/zkpydPnnz33cPPPbe7Vqt1Op3JycmTJ0/+5jdP/+IXvzx06FBRFJ1OJ0mShx76yfHjx48c+eiDD37/6KOPLV68dOXKVd/5znffeuttet3333//4YcfefHFA4Rxvfvu4V/84pdJkrz66qvPPvuccy5N09/85jcHDrwkJE2r1XrhhRcffviR99//gP7LsWPH9+zZW683Xn/99T179tKrP/HEk3i5e994481P1odRb0HdLqbdcT6dsZAeehnmo8h/p0V6ITi+wuA5a0kPLtpT473nnAHch7TiZIr9tKLcIBkoYBNW4guykWPRt7I1Q5nBFpVpCQ0rMvuYAFxEEA0REsZaNCigOuhhmdZ50SJEO3RaEchAy1wGV6CT0XhKO8sTsI2xwDSgoA9erTA4GuMc4A0kbY9S3uXcD+nQqWhrqLfQIXzC04cKxZsXNW5lcsz/ySJbhumSbJKUi6UHQlcYsM0qyg9HC0LCXJsprWfkh0fBFVbsjWgdHAYgsmYpmtJKbcSBl16+7wc/vOvue/bu3V9vNFvtkQzNJW0IBAPUaEFoKy1qAjw/C6iimmfkSqO57qJnFVZJc2F2Ub10ShAhHy4G6TO40QxmFLovrOhZjQ3drSjTZPdgISeL7rUA0uIW4BgPi+z3WKNsGAfLwZ9RgBvsF9TchLQuJnU02CGtDY2wJloitmrXavVSpZJUw3Q8aT5ofEW1Vs8ydebCOaXzPCfKums6d5Xd4EmtBjlWQoLaJKlWykm91vgzl79arf6f//mb++77waOPPlYul/7Yw6haPP74rzqdTrPZnD//yqGhHc653/729XXr1q9evaa3d9m//du3R0dHd+/e83/+z//dvPnGa65Zcfnl826//V+NsUVR3H//Axs2bFy6tLenp+8//uM709PTr7/++j/+4//dtq1/48ZNP/vZzwcGBhcvXtrbu2z58mt+9atfTU1NP/PMc6tXr1m9+uu9vcsefPAn586du//+B770pS9v2bJ1yZKeBQuuuv32O3bt+sbs2XMWLVr6n//566mpKefcXXfdvWrV6hUrrlu9es0bb7zZ6XSee273okVLtm3b3te3fN68BQ8//Mjo6Ogtt9y2cOHi3t5ly5df/cgjj34yjmcWSUSstYoHkaqw34liG3yUpBSmcxvEG0RZqipKi9KRgp4WL+YwHWOpuMG04+WJbwYAXATdFpHbCzNHeaPKE+VmiJSEoJZtoNJY1q2X6MPAihttxW8B14KSLFUOhfXUBND5iYHmOGPH+xx0TuRJDvNTKb6J66gxllgfehgEMHmaqTxsVJU2ViumJaTmdSXvumAbdjA5Sh4RuigNRCvXkUgpj2KvZMXhJCXaawPgEsmmgVBYNgSiKTDGIvSQG9bYYk2sjooC9Qyif1utdrOZPvzwI9deu3LevCvnzp23bNnVd955d7lSabXbzvmRkVHrfHt01DrXarW8z30e/hRFq2i1rXPtkRHr/MjomHOuKFrO53le5HmRF4XzeZ7n7TY9YNQ61263rXN50XLe53nuvW+1WvyErbbzvtVuG+uKoq2NLYqWy/O8aBnni6LVarWdz+m9FUXLWt9qt611eVE479vtEed9UbTyopXnRavVNtblRcs6R79Cz9xut+m9FUWR53met5zzRavlnG+18Kmta7fb9BnpyX1eOO9brbZ1/KIjo6P0nD7P86Kwzvu8oIfRs42MjBhrW+22d77ValnnfFE47yi4t1ZrpKmq1RvNNKsk1TTNkmqN/l6vN2r1Rr3RrDea9Xqj2czowUm11mimSVK7sJv6ycnJaq2eZrpWbzabaaPRrNXqjUZaqzcazRTvrZ5lulqrp2lWrzUajbTeaP455O2JEyd27vzGwoWLL7/8ioULF23YsPHQoT/MPcTVIk3TBQuu2rFj13/913uDg0NDQzsqlcoTTzzZ17f88OHDL798cPbsr23duv2VV14ZHNzR09N36NBr586dS5KkVqsdOXJs5crVPT19zWb67rvvXnHFggULrrrttn/96KOPTp482du7bP36je+8826r1Tp+/MTateu+/e1/bzQa3//+D669dmWpVHrkkUfnzLn8tttu37t3X1/f8qVLe5988qn9+5+/9tqV11+/wRj77LO7ly27+qWXXj558tSGDRtvueW2kZGRgwdfWbDgqptuunn37t0bNmxas2ZtlmWNRqO3d9n11294++13iqL4pL1FmkU5/nyHs03XMmAdB/07JKzRzp12jkJ40r6pW0HPnYcJIGmXgl78dx4Keus4Gk+WdchFvOhiZWenaXnCP8nyJBS9jhT0Dgp6VjoCL6Llj4EydCpFIQp63h0b9BYRTwMBO9JzRfQFKICUYFkY5xB2eZCvRDEn1gaxE4DmoKCPCWTkh2diBefdIohoHkZCGsosE22PQZIVXtoYJiSCion8jwrEOHC/cJIlQZZOiwH3YziVT/m8SPFgw+F9RrbSGoifGDCdzw8ceGnx4qVXXbWop6evp6dv4cLFCxcueuBHP6o3ms1G8/RwqV6vnx4eJrlOo5lSiBDN4Wk0msOlcr3RgFynUm80hkulZrNZrdb4YZWkXmexZqlUoudJ07RUKtcbjUqS1Gp1nsZTl9TrSq3RGB4uNdO0XGFlJ/wHxLuWq9U6qUVLw6VmMy2zC4FZ4jJmf9brjVKpnKYZ2QtK5XK9Xi+VyImWVKtVAl4ajcZwqUzP02g2oynTNTK1VWu1SpI0m2mpXGk001K5TM9crzdK5XKtXq9UklqtXq3ViJQulyuNRvP0cKlWr58eLjUaTR4+UUmSpHrq9PDRY8dPnjx17PiJkydP/f7Dj06dOn306LGTp04fPXb89OnhEydOnvj45ImPTx47fuL4iY+PHD1+8uTpIx8dO3nq9JGjx0ql8sgFPay1lUpy5Oixjz8+dfTYcX5vx06cPHXq6LHjp4dLR44eP316+Oix4x+fPHnk6LGPT546euzE0aMnlFJ/4mnb7RFjzD33fGvu3HmLFy/t6elbsqTna1+7or9/gLCjP1Etms3mggVX3Xrrbc8888w111z75JNPnjlz5q233r7yyoWPPPLoq68euuSSyx566KFOp/PyywcXLVry/e//oNPpKKWefPKpW265raenb8WK644fP/Huu4dnz54zOLgjSZLp6emRkZGenr7Nm2+s1xudTmf37t09PX0HDx4cHx/fs2fv5Zdf8dJLL//qV0/Mnj1n9+49RVH09S3ftGlzmqbe+61bty9evLRSqdxxx5033HBTs9lst9u33np7b++yRqPx6quH5s6d/73vfX9ycvLWW2+fO3deuVzudDp9fcs3bbqhVqt/gjrB1QIuBOKZuR4IIBMvTJGCnkcIMOwOuXqKcQ7O+1TmPcjDjAyg5rFfBSv9g9lV1iZh1zOV5UXIUqW3YWYo6PM8CqwNCnpCz6n8ROQ2L8RpyhtqHyBmL+CJQ7R1ioXeRmMwBKywzqlMieqRPlpQ04JMtqwZbWXZ+Qp6wDjdppa8EAW9McZpLey6EUwpJWEulmOCeoS/9TOyVKGiEfpaRiykkfqZBUtB0sZWmEJMLWJGQUy9gZWaADF6Hsia2awnPSXY9QC7WeeNdc1m8557/m3+/CupVOBP79KlvX19y5ctu7qnp49+9vUt7+1dtmzZ1b19y/r6lvf1Le/rXb5s2dU9vcvkYfyA3mXLll3Nj+lb3tu7rK9vuTzPMnkeftiy7oeFfwrPiX/t7V0mf5H3E730H3jYjHfFD+v5bx4Wf+r4g4QHdL+0vKWZD5NPHZ0W+hn/1vkPi5+tr295T/Qw+acL+Ke3d1lf7zL5lv/YSV7a09fT27d0aW9P7zJCe/r6li9b9kefdvHipUNDO2644aaFCxfL1bV0ae+VVy78g3w1eIsnOp3OqVOnL7/8iu98597HH//V3LnzVq36+tq1169evWb+/Csfeugnhw69dskll/30pz87d27qzTffWrDgqrvuuifL1MDA4ObNNz755FNr115/9dXXnjhx4t13D1966ex77/3u2NiZTqfjvadqUS5XOp3Offf94PLL533962vXrl23atXquXPn7d2794knnpo9e86ePXuttb29y2666eZms6m13r59YPHipSdPnly79vqenr51666nV+np6atUkkOHXqNqMT4+fuutt82Zc3mpVJqcnKRqUSqVP3m1aKZZUHYCzg4sbgRW8ObUczpmpnjHaSxL+mQIEsOjpKA32oDCZdkPNEIikfTYdwc1IatlREEfZslBQa8R9sfDMAAZYUqP9c4Jy2d4hDWtgzIaT4f3L8sxtSAK8y08csi7FPRR+eFhZxF5a+C38nCfUdAvQUlZhCCzgt7nOriafXcLQu5rGhTaFZeSppmFBozOhjmPUXcwZ8CWYSyIX4eAkzTLjHNKmaLgbkCBpIW4wEDqitBDMXJCF2swVVDL8DXxDSC8T2gwTUnamOmUKTU6Ovbhhx+tXr2G9n3yZ/HinuXLr+nvH9y+fWBoaAf9HBzcMTAwODi4Y3v/wNDQzm3b+oeGdmzdun1oaMe27f07duzq3z4wNLRjYGBoYGBocHDH9u0Dg4M7tm3bjgfv3Latf8eOXf39g0ODOwYGBumR9OTbtvUPDu3Yvn1g585d9Gz0Kv39g/0DgwMDQ9v7B+g56Xl27ty1ffvAjqGd8g77+wcHBobk544du+jl6GHbtvOv9/cPDQwM9eOD8AN27Nq2vX9oaOfWbf2Dg0PxU9GT79hBL7Rz6zZ62PbBwR39/YODQ/xBhvid7NxOz0OnZVu//Hd60f7+wa3b+rdvH9iyZdvAwNDNN2/t7x/cunX7wMAQ/dy+fWDbtn7+2T9w85atAwND9OCtW7cPDu7Yum07PeHOnbt27vzGBfyzY+eu/v7Bbdv7t23rHxzcsWXr9sHBHVu2bBsYGNyyZVt//+CWLdsGB4d27fqG/Nm5c9e2bf0Dgzv++JvZdeONNxGYE19gc+Zcvn//83+sWjz99LOdTuepp359xRULnnjiyRdeeHHOnMvvuOOu557bvXv3nqeffub3v//wwIGXLrnk0h//+MFOp7N79+7Fi5c++OBD+/c//+Uvf+Wll17qdDpbtmzr61su1eI737mXCGrn3KJFSzZs2FSt1jqdzg9/eP/cufPuvfe7u3fv2b17z69//Zvh4eGHH36EegtjTG/vshtvvKnRaCiltm3rX7Kk59SpU+vWrV+16uuPPvrYc8/t3rNnz3PP7S6K4uWXD5pJ7LMAACAASURBVM6dO/+73/3emTNnbr31tq99bS5ViyVLetav35gk1U9eLZjfixT0iIEyjjlqiYcLIk74JEirJ/tWbUImq8I8L6Y3LDIHM6UcW6y7oq21KOi1BuPHYIWKEBij2SsnIhAEIkFBb1hBb8GC0MbW88BRlmNlolFxjvVGgqcBJ7EkmgJwb6DHp09K/xFwGTOHQFp0oHYl5y7nSC6N0CcVGb6yTJmQTyd+C8tcjuFAJOaQlMrzPIMkSc5GXNXAyjhq6USToyFOi3lXj/l3GQfWapFpefCl+LKQH264gzGwfPPVwiR5bEbRPif80HQx/LjqiBV47LHH495i6dLeBQuuuuOOu1qtdqvVHhkd9Xlx5sx4UbTaIyOtVrtotVrtkaJotVotnxftdrtotcfHx/M8b4+M5nkxMjLKzEHRahWtdnuEfjfPizNnxvOiGBkZzYui1W4T7dFqtVqtdtFqt9sjY2NjecHPMzo6lhftotUuWu2RkdFWq90eHW2120WrGB0d4wfkRXtklN5q0SrotUZGxuglRkZH86I1OjpGL+fzfGRktGi1R0fHcnrVkZGiaNFnbI+M+pzf1cjIqC+KsbEzrXa74Cdvj+ABPqeP0BodGyvoA7barVa71W7nRdFuj+R4ntGxsbxojY2dyYuWdb7RzJpp1mg0G400zXSjkTbTrNFsKm0ajVQp3WimWaYajTRNVTPNGs00zVSzmWWZqjeaSul6s6mNmZq6YBaH+BgdHavVm800yzLdaGbNTNXrjSzTtXqDTCHnh8uOjZ059yffTLVau+GGG+MLbOHCxddcs+K99947/8GPPPLoZZfN+fd/v/epp55asqT3+us3NJvp6dPD1123ateubx47dqxardbr9enp6f37n/+Xf/nazTdvefbZ52666eZly65+7733nn32ua985ZJf/vLh3/3ud9dd9/Xly685v1q0Wq316zf29S1/8MGf1Gq1w4cP9/Ut/4//+M7w8HCSJGmadjqdhx76yR+rFosWLanVag8++FBf3/J9+/ZXq9VKJcnzvNPpvPDCizOqxfDw8Llz5zZu3Nzbu+zBBx+sVCqf7HuZldE4LehSLOVUG6M0Ed1iREIamnOKdUa0JdeCC+WeyN6gjtXIQ6U9r2EXlVdKWw+1hvABAMGtCzwznsfKAurYxGsD4EPCTW2s9Rqz80Tgqy1iX0FLiIkXIhNrjOOUWYtoVRkLgaRFWhA1JsoF+QpYejonFIQes9ySCAIlGCLtoEeySPyO6d9MBZ+XhgwGHQYv5TKBQ0HsRA+MSWyaAh3TRfQV01ZASzuScaWPRuNJrrXlmhcmd8KmYKP8cMMtmmW3XTD2m0iwCwmDy6NwPe/zVrv9u/c/WLv2+ssvv2LRoiWLFi2ZN2/BihXXHTz4Sp4XiJByxjhSqckOgAoY9WeIAQ9pvizDc57KquOUdY9Lgi+qvChEeUwmDrks6RcJGPQ+p32PlfEehlwmYshv4VVo++G1Mdo6ajQNDRtnW4ZxzkvQsgmoqTfGtooW63cxHNtgCDk9LZ2QPI92NiDzqCRTx0zdttiMqLWlJPByJalVa9VaPUlqVY6SrZXLNHCiQmxQrdZIMECbgj1KnAqVJNWaNhfSPh0fU1NT2phyOZEZrrVao5LUiOuenJz8ZE/72GOPzZ9/5fz5Vy5atOTKKxfOnTvvwQcf/IOCrkcffewrX/nnr371siVLeoaGdhw69Bq9q/37969evaanp2/lyutuv/0OY8yBAy/NmXP5hg0be3uXLVhw1QMP/Ojs2bPDw8Nbt25bsqRn165vbN58w9KlvUeOHHnzzbf+1//6xzvvvKvVauPZnu/tXfYP//C/n3zyqU6n89hjj1977cq+vuXXXbfqO9+598yZMw888KN//Mf/++tf/0YpNXfuvK9/fU2tVkvTdP36jZdeOjtNszRNb7vt9t7eZddcs2L9+g27d+85d+7cvn37v/zl/+/uu+8ZGxvr7x/40pe+fOLEiU6n88ILL/b2Lv+Hf/jfjz762Cc7gbNo4KiJBOM+B9vM2/wwh8t254cDojFaG++81ryysIgIe1sjQaHY0pooSzUvWnRnysYc65QRFkTWRIsIJm2gUDTMohNyZa2jVFGN/HBLmdU8KY/2tkxKyzJNK5GViToaTRKjN92mP7guNNcqDtkGDcArBW3waQK2w8zwjHXANM4heOWoCMn6pSJBl0KUdPhGrFU6zqClpgF4URSiRVFICmuZFtsanfAAM4ZgWvpoYvFlaRz3eXEmK+8eDM6ktaGXMlAkSzOXA4gzmOqjFH+PUpWtc4cPH77r7ntuvPHmDRs23X77v+7bt9/FrkMNdh0hj0QO0fUTK8HYjGJx7Um4uuHaLNwbkVgMElIrLMm7SuR2CAhAgr1sMsLVAj2C3ErRziZAi8E5BAZI6gHqk4kntXiJPiTdISyEKM823grkeUEbOT7Jcdq8zzOlldJJUmObQrVWwTRTio9NqrVavVECP89ZgZhcVElqFARC2eP1euPCqqFmHNPT097n5ALhcRdJ7fTp0ugn9QB2Oh3v/dNPP7Nz564bbrhp+/aBxx9/nLbw5x+lUvn551944YUX33vvvRl2tlOnTj3//At79ux9993DY2Nnnn/+ha9+9bIHHvjR4cOH33jjTaoEnU6nUqm88sorp06d+vjjj1999RDd1Lt37/7ggw+k2o2Ojr799jv79z9P6NDZs2ePHDmyd+++ffv2v//+B2fPnj1+/Pju3XvK5fKZM2cOHHjpt799fXR0dGxs7I033nz++RfGxsY6nU6e56+//sZzz+1++eWXy+Xy9PR0tVrdu3f/73//+3Pnzr377uG9e/dSzzE6OvrOO+/u3/98kiSf7ATOwrz4EG0tkifLTYbYHViommXKYnhO1jVdh11yKlNxrIUoU4UlnhFkZEEnaG2I89QzFfQs/YTiSDv2+hoB6MklIMi+uMZ4IY6Spb3PVRYr6IMminVWIUs1HucgFYK8FA74EpdYSu6k92xQzOIWhH6XaRhS04M8V2iPHPwWIhWTEFzrvOYJCliOKUgRXhP6gPLqSlGisBJWnHSxVrwg4pBgubBErmoL74uBU5JbTMIPM1UULZSc4JXTSBYRwRi/+ZA2r7h5xTcicBlFYuRFK8uy373//pEjR0+dHm63R8DSU0YWWdVsLOPWQYjFqa60VpL6Gb6EnB9ppZ/QoeZhypNIDwS4M8ZaSbISAybFXvFyrDWbHCn/OJfGy1irlNKAEGfskDKlJd2EzgldOdzryFhGtJi4lSRtXmpe0M4RHEkbAku5xaD6MqWbaTY8XE6qdY6BqiQy0JSHpFbDaLxqrVGuVOsNHpdNjQVmXNdqtfrExCfc4P9FR7s9QhP3yKaXptlf380opcrlSqPx51o0/vSxb9/+Sy659KGHfvLXP9Xn/5jlvU/TFDuUPMTywMSrjVEIgIptCr5LQW+MMbTM8Z0DySaHOiBL1UmYMySbxHay7wldBa0mkGxSMHiLNrypaKJ4RKWVgKDuLFXhWvKwv4MXxDrX7M5StbI5lTRDjs9S2LgBuUKSa5wrp+KYT8NpptoYY1yXd13mLUeRq4r8txFERjnkSoeTnCltdEhm1dpQjF1wacEbSPtN1GAOe5f86jRKZ0Lx5lWVSjWLnbKsK3kXQR3WOUXWZWSpwkfGKYQ2tESGVNQehnx6G7Q6SwuSQRklWarO+9bISKvVKooWdSc6QsC60+YxSJGvFkcT/cD9KOsctwsBt7SoncjBREsHIRnbg6hpo1olyzGhOhnyw7WxDgPs6OQ004y6W+/4OtRRJ2EkpZ9ybbMw1cNgZDp5yxXCr9i6BPWaiVsQ2Wll/C3n3IKEqEcNhDBTGspdmiPEkyp4fEVC+t1qnYXIzXI5qXLSX43GV1QqCU08bTTTPxjL+rc4pqen2yMj5C2vJFWfF5/O6/75x+7de770pX+6//4fXdjokc/nMasJv4XEuol8BcwqdjqQ7TOwTgp6SeWDsLJotbLuaOt436Q0zMAuTzPlkNuTRanLBqatFBtnYdepHhjBjnWYOy+JqmRbE2Gu4CoCOjkkS1OWquyvM/av0T7OFrmUH+1cLoiQsB0O8y0iJRiFFXJwGy3cHjm7kI1lkd/CAk4xeRTaykqwEGREyzG8IDgVEPh6pcRIb51gU5SelNKzZQi/4kQmtA4SGIzqzp+aY064PyP+Cd7MLBLmUs0j6jve5vu84LT5kKVqpcUEsmTyvBVnqYoSzJLHEPHGMhYiylJFZ4aYkzRTlmuST3nVzhym5BqkzavI1CLF2+c55XBY6zJN8FqXOYZwPzFIswaBd0g8FiLltPmgBNOsHZe9C9Lm6dp2lIfGumcN76eYn0JKfJZR4dGAc8U9k9I3m3F/LNu+0NZr02ik5DLB6s+xSzKplMejVmunh0v0MDF5UMIHdRWNZup8/ilnpk53pkdGRmv1htLm3OcvIfzgwVd6evoee+zxvyku9zk5ZgE+ChmouNRoAVU5DxxFdGiUygfNTHBgAT7yPHdFMVYgW3tDYyoiyzd2nV4bS1k9gtd37Y5ZUIuxlJa7EGsdB6Fjao1SCLQwggjR/YyxEFkYC8E4m2DH3R2AkRuVDR/c8YC1hm8jhLQHgJ5ub4vY0bQ7SxVjqG2gslUMvlHLpQQBY6zMBDYFH6QIgAzS5mOgP88Lqk/yixpaLMsoeSzMpS+RGjgicjnK26M+Ue1M08zAOGkQiCSKsnC1ZMhS9awEE4+hNtZZF66WvCX7ZQOaxEhenlLe+1QpDwuhocFZsP2nUJQFtXemHJJ3FY+ck1mBOoyFoC0/Il7o/Bkrkg2uATp+M+ilgCyZ2NQS1zznOXGEVcU5ky6pmFF8zsw/7T+QH07zj8Ui0z08WHPafHQr0VwKBzDTGJtpVmPTeIkwFgK9RbVaL5XL7CIsc84r55BTC1LlUaaU8Wesu4AJH3/pcQHzZS/sMTU1NTk5+Tdi+z9vx6w0y4oWNFGCYyC5jIlQ3PBgF2hDZHhTSdexYAXsPpOAWGV4WjWJnYwsx7SLT6n1Bgguu2MbDdrjVsYGvpQhCN6LEQiT2RCarVwkeFVQhQKbCr4BY51EsNELEW+uje1aRlHzLAhGDWa+yIs0w5hVn2vreG1CubJiR4+4eoHdqIczxnme/8xbSwVgXeh0UXwpbaznKT1g/omAsVYQoZDUAnsHmhLBRgghVJI2bxHRqDUrHQwr34yxKZ9kZDgi+ZXs6AqfBe9HxayPNKwaHKwx1udRL4W0edkoGJ4lx2WD4lIA/nCkPLPrjmVOEQwoMm4RIjvrHCkdGD/MkEqAwScG7IKKglIYuJP8Enot6xkblBFGUQsiDxMpBCBTpw3CdQA5Gmg6cCYJPgq++nC10KRIPJguThtm93ZdLUKTNNOUUwJLlWqtfmp4mMYNkdO7ksjUuYbE9vHoumqN0sgrSVVp8/ewcb54/LfHLNx7NsON4Xk5ZoTBhQg2yf+xBKoYxFCDOWSJVEQJBso3kmzymsurdhc+brhrIFwbfKnSWOywzkITIqGwuiiKjDBosNnAtR16oBDl5iE7yZDJaqPZRN2rIRKhsT0HBuJlNSRgHVFavLm2XIcCPmCjLFXYFEISH/dnoogFTSI3P78ftA78BsIsJm2tNwi+1cYQJ4yAXq/j9VobRHJFUx8A5dFIanAkFrCb7/qWBTICR0JoT5eiLB7tADon9FLaaGvkeRAb4+kxuFpYO4zdA28yLAntQCNpvl4dIXKZTPlmYyPzECZSOoTp3DpcLaR00JGrRpZ1UT+L9Esba4zz8K5D8Wxs6Iei3GInVzL1KCaOjCR2HQ/jT0dlQ7p5Bg+NnGTmAp3zGe0e+GE4yUrVarXhcpnGVvOIbGTHVpKECQmKlS0nlWqtklQlTPB0qdxspta54u970nW9Xt+7d9/bb7/zpx/2zjvv7t69h7RGY2Njb7zxxr59+7Ms63Q6xpgXXnjxwIGXGo0mPbjVKo4fP/788y/s3//86dOnv0B9ySzZ3/loFLDmSQOWHFgmsinwjWFYOy9rEy3Hsi8jfphaEO+iYcWYKBerCaEc5cDa2ION9xNAZ+k8IvmKFtVjFueHm27UhZAcrBE+z4kU5ZVCG7gBuG65rmEY0UxpCMYo6RrUtI9bEAOqWf4i4X1ZlNetJNzbOTQKzAZnKijT5A0QEKaUNoY2zoFNIShPdrUxhmPi8QbeG2NomqEUVAEJpZdyPidERmYEYadsMSBBvCZGR4nFYTVEj0LuHCVNAymyKKKVv1OG9XTwBhpeZE2cNs+4k6jpFFAXbUwUw6XOu1pIQUfLMfNS9MWAbBPWx3FptE4xftU134mFbVCNS7GPygM8SfgIDK6iz6BvgbPFcE0aoIKGPUyGi6JUaL6SQ8uOTqWr5uFWMsZaIrF5TEWdW4fhEme7UoJsDaPxqpDMlss8ENsYOzk5+bnFfz614+WXD371q5dt3z7wpx925513/9M//TPZJpIkWbFiZU9P70cfHel0OgcPvjJ37vwrrpi/b99+evDx48f7+wcvv/wKivl76qlfj46O/q0/yAU5ZuWeEaEsnjyDkXZatvlBQR9NucA1Sld8huWYwShCciQ5Axs3K7lyFN4nVm26XSHZtCJSihX0jt+SBpZirLUOu0WAMzPYdR6wY52KneGaeVdnyajB4JKIFCUf0DAJz1JLQqtEOiU1j4luePEAIBgV8JAwtIMgbIdTIWu3QWFzAjIAczNccRmI9z7PKJpXU7YHR8xqpk1YlOUcceA5aBglfCl1M0ibz2XJc/CxawqsZRaGB1WxtkezjgAnnI2cQrSIqQVXC2qVZc9KBt4oJpMjFTVhoYb4cyEM8pz02ex90XDV6NjToAIrToAg/V00FBoDr6TG4FtWXcuxNuwxjOyi9PwWDatzLkMSTDfMhZwV6noiW4Y8D1+u2pDpT+NFXZR6gJaLfrIgwsQC38hvURSF1iZTmqhs+sPjtau1Uqlcq9fDCCO4Lij6UKbRKW0+Q37i83b8v//326uuWnTLLbf96Yc9/fQzPT29P/rRjzudzvHjx+fNW3DLLbdZazudzi9+8cu+vmVXX33tj3/8ED346NFjK1euWrVq9euvv7lu3foVK1Z++OGHf+sPckGOWWfPnqV1Ns5SFfwkhl/zvIizVAXzFTSAN/UiEGRdSoDXqVTM8Fuk0cTgQNgibggotqTphXHKFt5vgelpWS8kCB3SGr5vaR0F1eGh7QnIMqoa91J5QSJLsT7QDayRA2ihWRJy1UasuEYIB3oUjIXIVFetQnYsfZy8aHUx/4zASFyVE4gsFVkz91K5grhI2jWpeXSK0hAjz8uN1gGBpFYm51QrGuKNtHkpzyJSylngy9eMMlhk2RoGVY8owbSBOM1Yp2HDjB9grctSsWiEZk5aGXeeZEC20vFGx1hL6ucgfg3xJJIorLEJkLgq7YmUBgqnWZ3hQkga4X48bDV0XQqeBs8KrkIzc8DXkoHSVxrWLIpoRDfPF6eKgh0VzCjo70HDcLwxC3xxtWilTLlSKVcSa93o6Fir1aYnadQb9UazVCrXajwNm8oGy2eTarlSTZKqte5Tljx9no/p6em4WkxNTU1NTU1PT09PT9Pf5ZEffXRk9eo1GzdumpqaevPNty655LL77vsBPWDHjl033HDjwMDQrbfeRmX42LHjq1evWbt23cTExC9/+fDs2XOeffa5z+oz/kXHrOnpaXJlp0iCEw248KW0Bc2wIRK/RaSLDQg77hmJyC40wAoBiwxsCpCdKImrkuWYKocAZcT7GfgGDMAWWSkkhzyudpkKCnoHBX3afaPKq9hAorJOFAnkuHV1VPPIjmdJKMyBgGnW5Rqj9S6LWFOSwbCgVkMJxjWPYypECSa8iHORgh5VrcvUknPUo/wrdQ8i2czhG0hD2rw0cOG78D6X5ZiRQ7D6QPBFCZZFIiimYQwaPsfPA0uBJE46xvEZILI+SpvPpejKANGYzolNLXmeU8SIgVIIrYwKSjDs3Gkx1doorQPhlOcpLeuavyP5Kb2U4tqZiYiZ9h9pplxI3uXps3HbIVPTQwRIkBtogQTTNPMhnsQY5IIYi5nkSnmIsoQV12GGlYNKTRWtVqa0NoZGkzaazYkoHmNqaurcuXPnzp07c2Z8ZGS0KIp6vUE556VypVyuDJcqlUq10Ugvlgo6ms3mvfd+b8eOnd///n0LFy6+4467JiYmf/zjB1esWHnixInjx09s2rT5W9/6N3m8c27z5huXL7+m3W6/+OKBr371sieeeLLT6aRpunnzDffe+93vfvd7W7dur9frnahanDlz5pe/fGT+/CsPHjz4mX3Uv+SY1el0xscntDZ5HvktnNewvynW+NMNltGNKsAU1m7eThLbDNeYkQ0g3YdWNqdiHXeiJgy9heFECm5BOGA8ywzcXmEPC0jBxgr6oujyW/B+k4OkZJddFC3yW0CB4yn6W2Mb6DHTSYUsVYztDNQl5CuRq5axEdCwM1fDLBbmwlAtNc9DQa+CjU4pnfsCX43TYXPKphY6q6mkzZOUSHH5tzCjZFF8E0Hk5/vqI82otRG9QaIpeTBsazmKHCvoiHoh3kI2FtzcRGibMQxtyeAsxSmTBNQo69jhKK2boHMkWrWSvMKIkIcxW/sZE1aMXFQgIfBB6Ox1cezcETJ0KY2vfDtESmNyqpEgAJnbKFS8RjJHqPTdfgufM0irtRGLK2htMbWEfBqltOJ8aIdPKh5DTZMzyGc39t/NPZ2amqIvqN5oVmu1LMvSNLtYKuiYmJj4/vfvmzt33rp169euXTdv3oK7775nfHzijjvu/MpX/vmDDz54//0P5s+/csuWrfFvDQ3tWL78mqNHjz7yyKPLl1/z9ttvdzqd3/3u/fXrNzzzzLOPPfb4pk03nDp1stPpHDt2/OtfX7tmzbqjR4/dfPPWgYGBTxzF8Skfs+h/pqamWq22pRWH0AyAAA5CDvFyy51Dm0Qr9jf00QSezFAT+ohPRm9B1zos35b9FgbxU8I0YI3QIv9XSgvBTn5aUmTmHtPfsPwpCNqZKvCeTFtKg5/E7Ek7AytQHIIUtyDMl2pob8ReEBJ8cx2FNYkQS9xYZC8ICnoKrLWRZDOsF5jOjXBZjcAP040ICQIjKzKhW8bYnHLI5SSzRoh1sYYzHFWOHF/S+MsG1gil74JNgVkQnh3LRgFtxCfBLD3F3wrrgAbOSuVwGHglrmaPqEdwwnBZww8vRVdrY4xjFqRrbGKOSYvKOYxAt9YA7ge0JfCgFg2uUlTiQ0aZR/q6llsgoqYBarGdwjDhlHOoFNzXWsBPpL8ocbAzlOdxGsNoyPhWyvNCGUuCCDlLJrD0Oss0DVxKkurIyMifefNPT09PTEyeOTP+9+BD/vOPY8eOrV69ZvPmG6vV2p49excsuOrOO+8aH5/41rf+bfbsOR9++OHvf//hkiU9AwOD8W/95Cc/Xbly1csvH/zud7+3Zcs2Gjp04MBLq1eveffdw6+88srSpX3UQxw7dvz66zcsXtyzevWa665b/eabb342n/MvP2bJ3yYnJ2PWWkPtKgQj34exgt5JXAfpUrxsAEEqYCnU0oIYWRcQ6QN+UnxPABBUMDwHbyBzkiy0t3Tba74nc5l9nWPjBnVpV7ZrFmWyAh+P1TJOaWM9ah4+AlM47HKnT8djtxHWxK4xeqSBhFdpXeStgH0J5C0KegL0FKb7Rfnh8s41746lXQtmFPmZ5wUeHzTKgphrSZsnN4M2znpxdZkge9U5x0DJyFs5yQh/BQ3DMLpxhCxhx83Er0gYpA9QnEzM34h44OUkG2O0BslkqQ7ZIPBlQ7XWiII3ISZZ+yi8zzqnpQWhq8g5AVRJwxrBXBz6YnFBarGPOCfRXtxboF3Q4JmzTFF6lQixeM9jWEEnLYiTdCyODqOzYWmWu0J3G9wqihIbabCKpvuR/pJlihI501TBIVHxPv8MV5P/GcfLLx+87LJ/uf/+H509e/att96+6qpFd9xx539bLQ4deu366zc89tjjg4ND3/zmrSMjo51O54c/fKC3d9nBg688++xzl176Lz/96c86nc7x48fXrr2+r+/qb3zjlmuuWfHKK698UbRnXC2mp6fHxsYkh4PudhvNAdVwEctuUZxQoiaSICMnYL1WEt2qIymhY+V7PNKON6eiiTL4SxTDiV22sQq50wZKElETcoi6FVWii4lfGeegJZOV9ayG7BH0QlipCRDnrDoCWOjz8goo+eGSKuFCzdPaamuUjstDbEbpXo4x60JwbZIAadjWQtNAywqbeAs5k2RGUbpLsmmdVxpp82Cz6ewAVZMk2sAQaOwYHAtzXRyG4ZA2b4yziISi1xJGXUFxpDEWUGnjcl5GHTSmpEZT2CnjFz0AeqOxfdZR2LtQ/VxU4M7hAJKutHkmeyzsfuYPpc1rHSKNjbXWUKAIp+uDpbdyBphtIjxNW6nu1DoEFNF2SRi6Poi4f3jAF5l+QmSk1obS76kIeZ97X4yOjuR5cfbsZFEUk5OTrXa70UyHS+VarVEqVbS2X5R15/N8HDjw8le/etlPf/qzqampt956S6rFPfd8a/bsOR999NGRI0fPrxZHjhzduHHT3Xffc+21K++774edTmdycnLHjl1f+9rca665dsWK6+bMufy+++6bnp7++OOPV69es379xmYzXbly1c6d32i325/RZ/3LjtBbjI2NYcIaWgdE+hhOzoCCHhsliwQCeoyMx5HOwEBBT7gBPWekYTVYQDHGlRXlRhsbIruVoloV1ISagCOMUcKya6O4KtHpU18flStk5QaJqgw2CP5qACABrACTrwWjDztipYuCR9qxT8IQTaqxPFkaOCp+Czphikl4xuhVqHlOKyM9AcE+9HcslF4p8gNyC+JdIIqkPTKSyapNPNabW5CgJuBVjOsKFTXqbgAAFftJREFUD05gdp1OC6meLL9P5KNQ2jxkbBYpAISsq5Clyu5rjeApF+WHc80T/zkUZRl/r/AGAoaKFVxYlLkhFhZKlGCaV1sod51jHx8mRFkXZpnEofSENuGURhbCoKKeaUZRsbOS/kskjcNzsgE24zhhlElOduF2anR0rN1uT0xMjI+Pj09MTE1NTUxMTE9Pz3ByTZ49S6MmhkvlerM5ftFxfSGODz/8cMWK6wYGhpzzBw68tGDBVXfccefZs2e//e1/v+yyf3n//Q9++9vXFy5cPDg4FP/WyMjIpk03rFhx3dKlvXv37u10OvV6/aabttx885YXXzzwzDPPrF695vbb7xgbGzt16hSx3Na6b3/739ev3/jxxx9/Rp/1Lzu4WoyNnaGbipF98KWG9zu8UIq8D22y4jsHyRlgxRmcYY0Qdsfcv4uC3klvEYT2CgJWwsqxzEUCX45V18bAoiGSTZknSosm3eEul12wZCrYAIiLJscDoOf/qKOVgnhOHf2iR3KJyrQhEjiKyCYqnuuQFiWYlbncyFLlKFOlmYbhBZTzgMM4B6FzuOaFLFUMNAX6ZMAM6ZCCZYqipUTKDHtBOMnnWRFFsilGARPTMKJhzYK8DU0j0ubxcsY6Q4kXgOkFbDRMSPC8jQwBGzlTZY57uwgkFNleFjJgYEaJxkvEITTWydBfo4yoqJE2DxrGIqufi6IhRAi6WK4E1BUp6RUssqeo5JCWjERTfKdo5JBjyogxlpRg0EBr77xWfPW12u3p6elOZ7rzZ3QJU9PT1rpqraGUHh0dvUhTX5Cj3W7dddfdc+fO2759YMOGTV/72txbb72t0+n87Gc/nz17zk03bdm0afPcufP6+2da9u666+7Zs+esW7f+2LHjnU7nnXfeufbalTSEdXp6+rbb/nXNmnXDw6Xh4dKKFatWrVrdarV+9rOfz50778CBA5/2h/xEx6y8KCg1NkznhpowIBWWcuUkulULjkzbXtoa06IWz1t2zvPsNrrBGBAIYyGc8yFVFPPRqHePVCgkeWIBKL8BxxNG5WmzLIty5UIAkbO03UYcemT3Y42QVgR/0zZWa16R42W9gBAL65GhACWBJhAXCj92RoUTCnpk5eZ5nmVQgonAN4Kk6Hmc52nkGcL7hIYhsILelUWMvBLtKUuAvLBHwl6EqMdoqJHwKBpACinfHCJOLXRxmjsnbazLtC7ikywzZbWmHQN43fPC+zJFZRt9BrM+bPJAPCWdXlp/bcRsSQylcD8SJuaiiDDP5DmsLUp7z0WX0CompUNMsuRpciowwVDG8NSNOCCA8g1x4VlpX5wEBCAI3WGKhqaRWAAwqWFN07Tdbo+MjIyOjo2Ojo2MjI6Ojp05c+YvhZKmp6bOnj1LJoC/0Rrxd3gcP35i165vbtq0+dlnn125ctWdd97d6XRKpfJtt/3rhg2bnnnm2TVr1n3zm7fM+K3nn3+hr2/5rl3fpOlDu3fvueaaFc8+u7vT6UxOTj700E+vvXbF++9/UK3WNm7cvGnT5vHx8X379s2bt+Dxx3/16X/GT3DM8nnRTFNW0FsrGLeHotw6p7Xtkq9gxB6tQdYGesNapzKSr/DNn8MNyy0IFPSiwPF5nmWZ9wXdgYKki0pSUgjTSEGvYWnWMFKILYMRGLxbw7F9Qm8gCH2Gizgo6MMu2zmnaNXOkI/ieS6FqDnBFWvruyYW8GroQ8YD7V7DWIiQK8fMhxWhfaQ9Zf8BqAtCuhQkm90ew64WhDwuUrxJGWVgPQMKL/Y3NgOL1pZCDOM+T2H7zC0IYy/cW2hmfZ3ssmFGCcmGEt4Hza6TWSOQI4csVWsdyqFXSjvLUY8pKcEQdkKtgPSLdKKKopAWBN8s1mvisULQL3cY9JY0zg8VUx+pn8miYeIJKxDvBWseYokN+iEFl4lC2rz3eTNNi1ZrfHyclvj458Xjc3KMjZ0hdVmr1RKZ2Zkz8h/b55MN5HSOH5znuQQy0v+dnJycmppqtVqtVqvT6UxMTHjv/1vF8+fkmAW/tCngIpbFTiSbHIgEl6/qUtCH24bynYA5gEXk3SIPTTPWhQxatDLSghDuxLSg42yGSEAVFPRMhJpIoyWtDIJJGGLmdDxPUd7iPvOiZUJAEK3vmosNr9QYR4P0QGMCOh8r6AVZAtAPBb2NADfGwYLamIBsqpPILBFpDb1bY61irxz3XFqbnHfHPJlHQWoJ5t/YSPclvV3wW7CfxonrRUUEMpRgxjn+pIJHCbQFazp/y/RhlTZBAue8Ch7DQEpTe5cpDWgLcSmZyuG3IDJMtvn8eQG7ISnLCnvhfG6RByWmlkCDnZc2L4U/CAQw1EjKj3QqhMuJokxqXrxDkqhaqJ9Z1kzFySCwNgOpNjoyQjzEZ337XzwuHn/BMQtIMdKiWBNlMSaId+5BQQ9ewVmfKV61FRpt2voZy2EJCrYMAyBYJDQyR5o249S8m9jyjeVJWhklQejITTLG0bAdHUVbZ3DkSgsCzMorJTd8zvSJRLUba2yIn/KRZMUh5kQhUlewEReNYeCdcjT/wJgw/INaEKVoMp3CZDrWfcHjYmGm0zOUYBaRfEQREZDCPHOUNm+g15QX5ecpuiSbdPINsjq0YW2VtDKQNsAYESZZsU1BigdALbYrSpGeIfCVFsRIxWUuPcoPZ6Jb5wCgYiOF2DuwHBsTpc1n4YWoBaFhJ8jxJcFb+Fwm7JCwY5DJdNpaaylR0VrAgDS6nDYBBrm2oKZcDtxVfmrcSiZIAwyEFfmZsbGLpeLi8YU7Zgn5JlE5hGlgg8yLo6hHIpbYWEstSJBsGuNsoARFvmKIDNC8iXbaYPSClSxVEk0RKUryFY5boJcO2h7rIZ0KQ3iAWZ2noA8hgJ4JCdaiWAfxIj6mkSXAAKAXIlRUTAAfmNShZTdTPOgm6HB013Js4ohsxcuRhRmFmwbrlDGU4eGD9hR+eDjLkFqIaGvDg5IEF2LRkfOSO6uNVTr4BDMtMScBIuOOCgC99x4eQ0Nx8wpaWBft4jltHtq5cLVgaebi7YnN9jy7mz6ucYLjU9p8iMyKKCLaFvhcXNz0lXEqIsNK1mqURoEW6VuWKkv1wEo/FwlzFcUkI22eehAdzc4TXQaVNAEtDa46yscVNbbP8yzOi4U/HLeJ/dQmlV48Lh4X8Jjlw6qtLAAlAi6UNs6GYHBF7icMX2OTXZ6rYG5g262xLvwKcCe6wRQXIVp8Q8izwzZQKQbcY0W/BlUb4U680daciRQU9Bo2MeiXCDRgiCbcz5E3IhZi0QLE+03rtDLWBVjcAS4TtiaTzHDvVQbAAZAUrXqolJhvoXUOuY6x+IyGwZzQtSB5l4o32VkEMbMIeCckB9XaalE/Q0SrtS7ylgoJhvTrXrSnRiSqueR+o9HEhlrT2YtS67urFAOYTr56aH81+y1y6qtEIzRD62WjFZznDyKgkHFR+ZahfuZOBRkwBidZ5HatVps7P2LFtVXGKFi15ZP6SNlhTJevBT1QIfSJhOIouH+MdQA/sU/SdLYsd5OwzXufp1k2MXlR53rx+EIes5zzshcTeN0g3lWaaFlQAi3BOztNCyKQKysK+rCVhpNWlmNjLLs3oiAjuQOVBBkBCogU9CbwpZpuVEI2rMAUQGBYI0RPYhAFit26tlEQukd0a/ijbdSvMKbhghlFSzcQqWUYOLLWZpn0VfAGWi9ssMW8P9JQGm1JYGNMZPETaAWDxwFJ4WzrQCdkMQ9Eq7YTqgDgPhiRDFXBIMXISNq85vHg4GxyG9Vjotlj+A7xJF4qhMasXNAwLlMUT8JNGG20rSzHoWENafPM2CvtPDQULsqACSSKEaEqVe6wCQgPc5BHW+ucjtPmbRdyiA/CPQHLKFDATNe3zGJuE+kFuLsifUeeq8iAqTFbLNN67MwXg8+8eFw8zj9mnT07SUtzmmVIznCpBBm5MCZBkGgbpo9l0fLkpN12UZZqHrJUjaEsVXiRwHPmou0hkgPLkxUFfQaXXM44GGEIQRRrbZSlmpG0hn0SFrMQDBT0wJcwVbtruk4O4lQU9FGuHARaQUEv2iqw4h5oCS0o1oX8HyoPYjMm0Y541jSb4BCy5H2mOSHRIp6Emg/yyYnfIs5SFRMJWhDupUQJFkNbWRR7xXxAxIJY1q3xdCaC1KBL5hYk5IcjuUhzJhjb6NIso9rpvA9Xi/ewUPDVwvOllUwY5ReF5TuMABFFWRYP/0AfAOqrW3oQhfdpyJotgiy7WXEjrZsCoKcgB5edTZpm2NlwrbWw+InogPszUFD06mNjY5Nnz15kLC4eX9BjVqfTabVaaZp1+yQwyYdDaaxznm/UkCzN4RPsaGV3LgxNeZGpDDBXWBpYQQ++tAjJ0sxPWlZJzZSvxFmqvMsz3Qr6KFWUlvssy7zYbnlNId9G1/OIY4BAhkxpHQ1xixT0Gqg3FPQu5C/NyFIV6pv278LTBI0Qzy2QuTqYVk2mLYT+QpOD+T9okoTMj0U7WWRyBHpGAt8Q9MvaUxQzSMKwR+aVmi+GPOdxsDaKzzLxWAh45cBgcfIu+if4LSDM5fUXNU8bqXk+y1TOBABLVAE2hqmxeUibR0OD5dhhdCD3i8gPn5E2b5iUDuYYdBXEZvOkUmNlhnZIMg81HlsEw+OnwhBi6xxMLfGwXkOnYmzsL7ZTXDwuHp+fY1an0zk3NTUyMiJ6WeucQu4mYQI6jIXgcQ4KN23sGlOKJhYoK/nhUNBbDwW9pF6HnDv23GkIXgXFttZpbmVsURRdQf/IUsXtLfKVAiIWKOgZGecWhDeAEg8OmAuMNCNv8SoWa6LMDAV95EKgVdtD8ostrCQkhhAkJfMksDs2kdeMlkuf50oZKWay0hH7nWXcgnDxZmGuJWRMa0O9F1G7WOaQNs8phA6euxCsJMG3Oh5FxymEXOyzLGNBF8ROYZJVBDPGrQw8bmxxR+HRMg9RwTxISX8iPcAS7I2xzrItIzajzOgqxG9Bk7vy4LcgF3dwSBjOa2llUaNpEFsCKt4JQcKNl9bGOq01pnNL2ryYWjLvPWWpAVxFoIjzF0vFxeMLfYTE8rNnzxJMzHttY4yx7XablqoMulhgBTm0PRw3lEHBmcNELbcZ3VRupk1B6EpERJBk07GCXlaK0MqId1rbSEHvFNgF53lGhUg2i2h50pEuNijooQTDw4TwpLQ7eQMtWYloQSTHgEJfQuwCho8y6MHPaTBwgo3uilL5nMe85ShkifJUvBczMKuNSU1kZDlGfVI6OE6yePxOGDlnjKTNZ8pan+kA9IPp4UxAtCA6LMcEZ9kgFLZhkpWwPjkjPESEWEdtn9KcQSs0MrMgGiJUKLPRyshMJ9Yxa8uYpEcmq9BXxnDmitKaQgC14c+bY1CV4EKGCqcMUiSfCg/ZDh7DHCO55Lvgk4PWASkAnDZPpdR7rxXXTjl7EGUZSxy41hMXQ5wuHl/wY9aM/58XRZ4XeZ77vDh37hwlz7Ra7ZHRUbmHTYi2NnlOCvqwHIucxjmvlBGvnI2GY0M6JTMzwrpGNcAal5H4ChC8j+xgBul+ol0x0gNFRCiRECE/3DoyYUsZc85rFbac9NGoJUAOedjqagMzirAgmsc52CgcwkSTOYi3EMmmR3440xtd+XQhI09kV6LfJXwplB8ZE40UVZIMWOsk544+hXD1APrZY6hYrhroWeFpRFBLvIWB1dxIKD08HPwGIh2qk7R5H6XNG5hRIgbbMdAPZI+IMYTXzliO5Xl0NIyElmmqTw4JlXSBSeBHDnY9XC3GaGMyHXNvwdivOcGXax61rUoTfmhkD2FwNgy8I/J+hLLSGDkuZP4Xxa978bh4/LFjZrXooM+Y8R/Pnj07NTU1MjLKBKZ3oiBkxMN13WAzsALer2HplxvMBexYa1bQ8+5Yc26SbJxZNGWDQ5DrCi0E2GVD4BumcRgL/RJ1A5YtHVbegOTTGUg2FY9ltnHMicNAJ60NvStZ6Kk0YpyDRwsCM4o2hF0g48hTWpTCjASpVS7KOzLS54UKLbR5WOBkD0sGC62MdZ5irCL5EMPoNIbB+Zw+JmlzrWWju9DdznmttMt9KI2Yzm1jMwr4D+kVIhjHSjPnfM7mD5BhxjiWBVO2WKjxkaBW83RuLhtcO4MZRSgiG81yV0pb72RSi1wtOnqfTEpDDp6R40fqn88ZSDQC2cU7GyM5KyaKMNCQbEAxQbPNRWVnJiYmz7/XLh4Xjy/Q8QeqxZ84pqb+//auZLltGIb+/4dWBLiIAKmxVbdVegAeqN6aQzvtjHmNY0eMDFBvw4+GcNOAklDFloms3vLDDca1iXJWi8tSniz9TLDZOLgt3WG96fojuALyleXM2DGlJ0OYZNhLQchd9nFGfqjMN8lmRq/q8Irb6xGM4VWsuIw4uwnOBl4GIXHLUgXdjRwOOzi7J3npWWG186bb1o8cWQJP45qoeMKIXrUjzK7cIKm7UjlwPy6ruKPHlIqcFaTNhxklL2gLYqfamqE3XRzxC60txEu9YrhTgaO7tmYDGTNwRcM2gzIpNtfIgaNInFxp89XD+ywR0lPr3Q8foVhxt9yc9m6x7jdRHB6Vwm/Bt3jjUmptNcfm4OEVGorFitewavvMWk+bz6XU3WDbOENkI2Ber3e3eK//e326W4x58KraCDLKpYEhDAU9RYj3Lbxv79IQhB7iRZSVGKUJCdA9U4FDdtKJs6iWsEcBYoZkMxK/2Tle2BRKKOg5Vyc2RhTlfXcHe6k1u3V8QdUu2QRDAHTbla8+kFkHrXEOyzLm4X2L3Eay4XIju5HQKr7RGyZ7bag+JvAFO+D4kml7kmWpokHCpgBnCbwLsTnWLIGDedRjqY1LjuZNxmbH1KnWavFnu+DtoQTz/4VthVX2Refk7GRy95kZTsMU94kXaE9F1SzfkV8ZT2/WAjEM/JeYQvbosAZSegU74hbNoNMdB7uJpoKG6cS8oh5xMgA8WC2kXRDFbx/dMMo3B1sWKYRcFMM/DBT9Q1/g93qvv7Y+1y0+Pj6u6zrPc87j8XjMeTwez95FRMNvYd+WRNxFEtHz+TjPr+f59bqub9+/X9f1fD5ra66T4TzGSEQ6B3EeYxpaAvRmz1A3zjkTsY5p+Z3IgnYMqkKHozqI+DgOIvKi3Hr4wysiwVVHIlbVlGjvfUvU2hKqBmSkOrZEXeTLttlF7dD7W88T19eKvczezS7E+oGVdhH7XSFi6ULMXXRLNMawAQ/ANDo+gqzuzDlTIp9w3nv2MRiVKYdPZUs857Sa6LnfnIM9sl2yTR5zMrGIIiWeawh8d/zZxKpKRCK6beTiNJzErazrGLaHdtVbIrfQd/fHWHsQUWs5KbHtQLDZddnvq73D3uXLlsxfYkcNEYE1xEeQbolEJKVkLxhjujC3efYtMde2JyJVJWIdc0t0WBr44/l6vc7zHGMafMR2t3Ce80iJ+i2axQVjNlKQs4yREh3HYXcIMe+9E3EEallfGWMmIruE3mVLZI28tX3O352V/V7v9c+un0fPqOM7erWUAAAAAElFTkSuQmCC"/>
          <p:cNvSpPr>
            <a:spLocks noChangeAspect="1" noChangeArrowheads="1"/>
          </p:cNvSpPr>
          <p:nvPr/>
        </p:nvSpPr>
        <p:spPr bwMode="auto">
          <a:xfrm>
            <a:off x="612775" y="-9874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solidFill>
                <a:srgbClr val="000000"/>
              </a:solidFill>
            </a:endParaRPr>
          </a:p>
        </p:txBody>
      </p:sp>
      <p:sp>
        <p:nvSpPr>
          <p:cNvPr id="7" name="AutoShape 10" descr="data:image/png;base64,iVBORw0KGgoAAAANSUhEUgAAAg8AAAFFCAIAAADkbJliAAAgAElEQVR4nOy993cU17omPP/IzA+z7p17j4+JylkISUhIRAmEMiAkcg62wREw0dgmmBxMMCZHgQAJlCUUQBkhkLordlftWNVBgeTvh72rWj73fnPP982Mzz1nTS+Wlo2a6qrdu97nfZ/ned/6L7/9Ia8Pv/1mmB7T43nz5u1vv/1GqeF0CG635nAKquoacDhdLnd//4CiqIIgKapLlCRJVtxuzSlIqsvtcAqSor7ud7hc7v4Bp6q6HU7R5XKJkizLqiQrTkGUZbV/wKmqrlev+10ut8MpuNjxXW5RlCVJESXF4RQlWRlwOF0urX/AqaiuAaeg6bpTEF0ut1MQRUkWRUkQRFlR+gccLpfb4RDcmjbgcLo13SmIiuJyCpIkK05BcgqSrLqcTpGdoQ6gwym43ZrD4VRU1eEUZFkVRFEQJUVxCaLk1nR2pabp+fDhw1+zbiMjbwYcgqK4BhxOSVZESZYVVVZUQZINw3BrOjVMt6YbhunWdGoYbk03PR6EMMYEE6IDYJqmpumUUk3TKDXcmu7xeHUdUMMAEBFCKaWaDhDGbk2n1HC7NWqYLrfm9fqst0GMCUJY0wHG2K1pmBAdQK/P53ZrXsPQW1rJvn00ZQqZOIEkJ3sqa4h/WJYkIA5IjeWore7Fw5vC80alvQ2fPE3Dw83cXPi6H1IKEcKYmKbHrWmmx8POza3phFIdAIwJhAhhgjCGEJqmR9OB6fG4Nc00TbemY0x0ANhlGtQghAIADdPUATQMU3W5qWGoLhelhg4ANQwdAEIIpQaAkBqGpumUGqrqppS6+RLpHo8HIoQwRphAhDGhLrdGKHW5NcP06NYJGIYHIYwwRhhDiDAmmqYbhqFpummamg68Xp+m64ZhskWGEOsAIkz4mejQ4/W63JrH4wUAsuslhGi6DgDCmAAAKTV0AL1er8utGaap6YB9OwizQ2GMCYDIME1N071er6YDQqhb06hhuNwaxgRCSAhl353p8bjdGjUMXQd8z5im260ZhsnOHxMCIDRNr6YDQqlb0yilLpfbNE1N1w3TZKdEKGVvAAARQjVNo6bpdrs9Hq+mA7b42FpkjLDbrWFC3JrOvmWPx6tpusfjhRBCtoAII4Tdmkb4+nvZHnZrmmEYAECEkA4AABBCBBFm+5ltBp/Pp2k6oYamA7YaEGF2WNMzard4vJoOMCHszDVdJ5RiTNg2AAB6vV62OKrqotSwj0nZpoLIMExd0w3DdLk1SqmqqqbXOzw88vbN2+Hh4Tdv3rx//1fdzn/vr//yN/nUt2/fMpCQLXhgYV2SFElWRFESZVkQJYYBgiDJiuoURLdbEwRRUV2CKMmywoO7JAuiJMuqIMqqBRKCKCuKi2GDUxAkmaGFLMmKIEqqy+0URFV1OZyCorgcDoEdXxAlSZJFSZFkVRAZMIiK6nI4RVlR2ZsFUbIPpSgqPxOnoCjqgENQVZfD4ZRkWRRlVXXx+C6zt6kOpyDJisMpuFzau3fv/pqF8vsHdYDYPxQESZIUQZAEUQIQQYgwoToAHo9HB4BaEQdhDBEa9QfbMULTgWmaACKIMYAIE8LuQIQJgsi04qyuA0oNFjR1ACBCAEJCKCGE/YcOIDVMDSKkA7h1K4mNMdLSfV98De8/pC7dLQw0XTt154sFD1eldKyJaVgWcTN/4uXsiXc/W/Ds5jlw9SosLjYbGpHHCxGm7FanFABICIUQUesEWBxhUczCD6wDwE7A9Hh1AAilPNhhwuIU5NEZUcPQdd00TWD9PYtNOoAYYwaBECLT9Og8/EFCKIAQQAzZ8mICEcKU6jowDFNnYV0HmBAAEEQIWbiC7EWmhhXoAcJEA4AQyq4CE4YBJoCQfVmUUl2H7AIppQxXGBIj/peGpgNMKItcACL7eyGEQsgiKcSEaBpbFgaK0DBMiBBACFrhGFi7hRqmDliUBIQQhMjorQIhYudmga4HAMgQka0qQghiDCE2+HFMTdepYTDsZKsKIMQYY4z5twCgaZoaAAhTXQcM1LG1lzCh7OC6Ba6YEE3XCSGaDijh3y8ihJ3bqLhvsKOxlAgibJ8DWyuMsabpmO0W07R3CyGUbSFEMFtz9itNB6bpYeAN2Spjwo7DzoHBhqbzNTQMky0sQsTn8/+V+d/f9etvgxbv379HGEuSIogcCVgY5YFYkgVRkmRFZuGYB2XV6RQV682iJCuqKsmyKMmq6hJFmVUY7KeiuARBkhWXIEiKosqKakMFww/2obKisrDO/l6SZFGSRVF2CpIoyU5RUjTgFGVJVgVBVFRV/HdQSnE4BVlWRFFWVBc7JkcvQRZEWRAlUZRlWXWyjxYll9vtFCSE8F+zvfyDQ4IoS5LsFCVZUURJVhSVhXiWU7MwhzHWWXplbWKWtkOIWJxFmN+cAELMcnDDwBgjjFgUs2IBhgASQtjNACDEhECEECbsJocYszfrAGLDBC4X2bkb/XAIVFf01JU23Dj9/MaJR9sWXl844eGSoGfroxpXT7pdEFpaMPHO/PCL84IezA9pPncAGV7s9fMowPCAoRRAhBB2ORzGEEKYZYvEYMUBpbrOwwFEGCIexTChLKixlNzO1tlFsQsBEBFq2JjHwjqAEFogBCEiLNAgzFbPKl/YGvLjsGjLwhNLZjHmb9DZMdkbGB4jzFAPQIgwgZDhH7LfBiC0CxQWfVjUJpRCCFlJRCmFEGPMjobtyMguH/CgDCxkNVjoBxCxEgQhTCgF1jWyi2LfMkML9jaIMA+jfLcYOoAs2rJNZX9ZhFIGlYEFYTkENViQZTuNwTMmFECEGQgZFngjxBEIYZZ1YL56HNLYdwQhYokR+3SdQxfkWEWMUbsF8TcjjDFh24D9NOzdYmMexhAhhLBhGDoHb2j/iu8WACmh/CZiFQY1AV8cZGOeDhFLBYZHRv6AyPm3ff1t0OK3336jhjHg4HFWklUW4kVRlq2YLooywwBBEHk4Vlx2iJdlhcV0QZT4++3SQWUMFaOnFEGQREkRRYm9QZRk1cWPw0oZQeBxXFYUUVJkmdc3iqwKHZ2SDhyaLkPkBFDUdF5/iDJ7G/toQZAlWXE6RUmxLmQUOLEPFSWZnQ/7KcnKyJv/eHuZpkdV3ax2kSRZUVSe7CBkb1wWd0Zlx+yeYdGHsJsWQGRl2RgAiBC2wijPuPkNBiGhxE6vIMIAYWKa0DCR1weHhqHPz+4ZQgnEFHuHtJftzrpLXSfX3Fs6/tKCsdcWhdwpCapaFVa/Nurx0rAHxWEPFkXdXxj+oDi6rCjidvbY24Xh3VePKq9eUgYYJHCGrJTBmOgsiWboBRGLYqPgwWD5oz4K5BDC0GLMOFgSCgA0TY+NeawEgRABhDHGmFCIMKHUCvFsxVjRwA+CEEYEQ4RZrs2CoHUyyA6IgRqIUB1Agom1yBhhAiHEhJ8YoVSHjJKCZBRWUUpZBoDx74OaVQKyj7beRu0VY7jCoEiHkFIDAg4YCGGMCMcVFgcBJJiwlJ+BJf+WGeOHMIDstBlKQauCYRfCfstQHPPz4cehEGKI8KiYy0GIGqYOIUNozHdaALwx5qUwoQYAiIM3wsBCfXZKrBqwdwv/ljEOVLqU86UMnlnaxI5jhXWeIUFrNezdAhGCkEPaX+wWiBhWsUqJAn4CwDRNtlugtRrsVvorCYO/39ffBi2GR0Y0TZc4VCgOluw7RYu0UVg+zgOuxP+XETKMnhJFmRFBLBxLo5J9DhKiNEoFkUVJ5jSXFChB+HFUl1NSZIgk1cX+oSgpkksTm5rJ0iXu5ctc12+4bt12/3zW1dAgKqrAqg1REkSJHdkCMAYVvB5yCIIkyaIoMQ2G/7RKEFFSVJf7P1wohPDr/gFe3CiqrgNKKLIYA86JI2RFHIPX+AASSq2Ai2x4wJiwBNOOFJx5t+5hiBFEiFIDsErfMKl/ELvdsKvLqK3Vjx83rl7D1EDEQKafqJKj7Gjf4QVtX0R2fhku7J7U8XVc7WeJdRvjGjcl3VkSe7kw+FZRyJ2FEbXLYssXRd3MD72YE3QzP/h+ztjnP23RVBemJsIYezyQGobHowOAKYWAB3qIsM5vacKLGyuIYIJ1nSX7nOXnZQomlIVOK3LprB6C0KAGWzRGzoyK+zzis2WxgrLBYgGyCxErqlo1gcnDHwvEgUVm9IUF3tQAVnHDmQ0EGcywAEcMyoMpYJUHZ+cxJphFbYuAAlaBiCllxRZgNZ/HAw2TDA5Crw/7BwEMhGNeoBCCGOGDMBl1HErs8MfkDVZQsYqKQnthrdKTlxQWHgMIbYrSkl4gpcYoNYLXLMgqAVm81nlpgjEm7EMZVjEY44Wm6WHfKcM8iBAhxM5s7IqZUMPCUQAtXLEzDIgQK2UCRQNgRBmwYJgyoCX8Gg22qewjI4uJ4puKZzMYIkysu4zdShixhOyv1SP/Tl9/A7QYGRnRAbDpJlsEdrk0iyniMdcp8urBop64kMCUDIcgSLIiiDIL2SxqC6KsqC7BxgOFhWZ5dP0hWxUAlxNESenrQwcOKC2touKWVU2S3aKqqX2v9V17yJQUEhuHYuNoSCiemiqV3lMwEURZVlzs5GVFFWWZieeKRXDxEkeUZVllny5KksAxT2Ssmtuteby+/8lCeX0+G/80XQejcmd25wQCqA5M08OpdogCvDzLmzCBEHEmx4qJOgAI8VwecT0ZA6vGJ4bpliR87ZqxahXMzKSzZqGERJow2di91xgcdsmi3nxr4NSSF9uie74Jl/ck6N8nmYeS+3dOavg0unVzQvdXqe2bE159Gd/3edzj5WFXC4IflcQ+Xhp/Oivo7sLwe4XB1cVBPee/w5gi0wMePiItrYAayPTolBr+QcDZ8wCvDRECAHDMI5QpDTqAhmnyuxpAGIhigeTUJqZ4KQYAtKsHK4tnJQgXAHTAIjUPzYQEVBCGx1xQ5QQI5cKJvcicH7cLEWRxWYixflaJoOuMCwL2cTgbhjDCXORAGHOinxM+wDAMxmUhjBGliJrawACtrYXnzpEdO8h331GnoFODWxgoRQBAWQYQQYMLtgGakdcEbM/YtRSPyNQmjiyAZPUQsooka7cYeoBPIwFZwuLW7KjKlnq02mwxUQgZpuH12WIGQljXISFE1/mRGbqwepFtAJYhWQQmJx4ppfyAo7gpwuUixqfxdIrt+dGYx5g0rv0wjMdEBwAizKqrgCpjqSCYXynbewhAaJrm+/fv/7BA+se//mi0+PDhg2l6WCnABANZcTmdTEwWrPjr4tFW5kw9Y34cTsHWBhhsiKIkWSWIKMkMRQasEkRRXU5BUlWXIMnsExlgcKhwirKiOkVJ1XT07bc4KMh15lx/d7P69LheteXF9c2NV/Z0VZwTn9aCB2XSzZuo9K565Kjr2XNRdSuWKs5EeHYCLpcmCKKtgjgFUZZdnAeTZEmWmT7PNHZFUR0OAUI0MvLm312owaEh1eUWJdnhEDRN0zSd21cIr3/ZfWJl1ljXIaVUAzrb6yxbZCoFS49YxLE1OiuiEUoMpnvrLJ1n9wzChq6jb3cYGRnwiy+Ns2f1K1dAbbXW9MRZesBxpnhgf1r/rqjXu+Ok75Oc3yUp308FPyR2fh1XvSFqYMdk8uMUbVeCa3uCuj3h1RfxrRtiGtYl3F4UeSEv5N6y5MfF4U3LgmuWhLSd+w47BoxVq2lKCjzzM+zoNDVNdzgRALZeGpAcCROlzdGYx+5qW0xmAgujv3lg0nSECdAh5QJPQIbRrXBMCad3NB1QarIoxvklJp5jrOs6i6q2C4CpIIwVtIQHyrJkprvy8GTRUDazxGCDYTwHM4Ol/IHfMjnEwnhm9AKEUF0HCBEAESIUP38Ov/oaT51K09LIpAQjbRrdus39up8MDgNMqdeHvT74ut+zbh1eu5a8fg2oQbl6QYDOagJAreyYgagl3lDbbGZzVqwqteQNYodOTr4FwnHgu2BOMIh44cvAmy8yg3aEkSiR8xdQXQO2yg6mEHBECdBKCHD4YRkS1QC3bNj0FOMALX2aQIQMw2B6OBytNOiBMxydIWGumXF1nbNq7FjsZrGO49Z0fitRw07RWPZGCP0HLi/+aLR49+4dkwpkW5R2BsK6lZhz1cFyHIky04ddbkEQXW7NKTCFQBqVuduMkOSywrHlaBIkWWG2KBulLCwRJU2XKyvh5AR92Upnw8OXV4qdl9P1m+nSrzPrDkytOzZLa9mkPd8r1HzTVX5AECVR0WRZEURRVlRLTVEFURQl2TEK85yCyJy7sqIy2spW7AccTlb9KKrL6RTgv0d3+v2DbrfO5BwAkKbrhmEgTBC0/E4BTxTP76x8x6ZcrRofYZs80XVgmmaAZMAE8NoCQ2pQrw8gbBimBiD1DkLiQaKkdLSivgZ/23lwf3PnycKmH+Z270p4vSdGOZRET6aDwynK/uSXOyer+ybDH5LkPQnKdynkQAo9kAS/S1S3xSs7pyh7p6vfTu7dEvd8Q1TL+qir88OqlkQ2rYyoXRzcujK099wu5f49snipMWkSjoszUlJIdLT7zl365g1LCVlgQiyK4cANb9lXOGHNGHaIkG6FXUoNXddZTcA8QtCWIjCBXCyx9FIWVghnsQCATP5BCDNPFKtOmCWG+WUDEj0nKwzGtGg6NzvZ2SgTWhHTwwkvQZiPk8nIPEDrgFJueLWDuK6zHJYZsdi3DDGliBro0CEyKd5YvgJevqSUP4DtrXJdhVB9/1XNI3dvhyYJECLsFMCBgzQujixZQlVVZ75bgExuyQ2QmSzLZhIRRMxRBgzT5KyaRW3ZQZbtMY6dhu0E43QNwoRJJhhTuwJgVjFMqKZZ9ZnpQYjgzEw0d472+jU2Pex8NB6Ode5546o4tvUJtiAaM1vrwC6V7AwpgPSsJjM9gCEWBMSqF205B1rqum2/hqP0vNFIb+8Wnd2S7C7TAeIKBzIMY3j4H1bu/qPRwuP18RxflDizpKhOp6io6oDDKVtAwgCAeZlUl4vx/E6noCguJ/OhWnK3orrsQOwUJIWFY0VlugVDBUkKRG1BlJyCYPtrBQC1U6dIWLh25ZKr7nNaOQs+mG0+mTvSMO/FxZlV+5O0igzwYKZwfXrbmdm9tedlN2bcl1NgzBLr4ZAFUVJVNy9lRH4JsqKwT2QGX9kS4QVBYoq9JCsOh9Plco+MvHn//v2bN2/evXtnmKbqcrPF0XTAkkpNBxhxl47FFTB75Shx1aqjWUC0XZgsnDGtT9eBYfUfQIgIJphS4PHQ9nZYXo4R1oiXGF6l/wXueyqUH399tphcnjNya7b/ynT0c4rjUJJwINF1JMV7dqbv3Cx6Io2eSMM/pZL9iejHZP37JOPgFHpwinFoCv4xGe1L0r9LdO1OUHenvP568svPY7s/jblTHHarOKZxVWTr6ojaJcE3CoObv1vpqLxHb97CO3aTfd/DHTtpZzccGiaW0A0QRl4fHRrWA1HV+Av7CmGRAiFMmVxpWlZXOFrnZGQFZ7p05r3hlk3MKRrLpIS5WMKaUTRd504wwv4hI+gJQhggyK1T3LJJGIXNayCrUuF+HgvLmWWThSdKDYi4CDzag4CscGz4/frgEH3zlgEeRBgRikUJVz1xl1/uObip5dNZdStia5bGNCyOrCoKqyyJbfqqqPfkrlfnfnA2PkFnzpC4WHDvPvX5mINA0wHChP206zbE1WZo02KaBhjdb9dSaJQIT0b5WRn3xX5iTJjyQQiB1soTQnWM6fAw8HgNwwQAENPEHp/m1vCDB0ZcLDp8RDc9xDDBKBs3slQQbnkClgWLlzKm5fdDlvsZ8trRspzpOqDUBLZuQawMidWrlLIQz23co1RxVkyMsopxXs4W/2ySkBCKMEGYsIp2cHDwDw6qf9jrj0YLwzBFSRYlSZJkh1OwQryLuWNZ9BctJysj+gNiBo+zXAnnXiarBLFlbdXltmK3aFunJMlSOGRZUVyiIKkut1OUJES0Y8dxaLhY9XCoe/GIY/5wZ+FwS+5IzyJUk/fi8nS9aq7+YLb7YabrwUyzcYXSWyvIuiBKEjPmjjL4Ck5RUVzMUMvPXJIkWWFaum2RcjgF2Wrx47KHKMuKqrrdbremqC4nbyEUNB1AyMlWahjcoYG4fcVS5Lifh+V3TBOGXOhDLPqwPI7nTdRgFD/PIiFCXi/pfQlmTEfzF+gOcVDtQPU/i7+s0k6mgROp+PQU3+X0oVszhm7OHL4xa/jqrOErs4YuzfBdzPRenOc5O105kt67Z6pz92TwfZLnULLvyBTvsRT/iVTvsRTzpynGoVT9hxTX3qmuvVPUnXGOr2NefBbzYEnY5YWhFcvC7pRElxaF1S6e2L5lxsvLPypPLjlLT7y6/GPf7VN6Xyf2DGGPH3k8sK/PuFuqN7cgr08n1BJCRznoMWH+S4gtS4xF9FslCLHorFEGSszICnYcnh0jhAHiOrPtLoWQJ/WWX5kwdQSyFw871EYmq98CB3oMLVWAFUMMhNibrfhLAIAGNbAt3bOwjjEeGtYGHKSsjJSXYwABQoQQYpg69TT9cqR8QUhrSXD38tCnJSFnM8feyp1QtSDk+rzgG5nj7s8df3vmv1R8ki/X1RozZ9JjxyChnE6xZBgukwTswtwTxTDPVpsBZCQP1nkJwk2lNngzrZhjIefTMMKYeH3AP2i8e68NDRumCZ4/x0+fAoSoz6fpsLfsVvsPXwzUPkELFhjzsgyPDyBmT2LKM7IMrNzCwKoxGx5YnTe6kcI2SgVkbUJ1zXJ2GMbot0Hu7yCaDhDLFX7fb2EbfH9fgkBbzgnsFktdZ/em1+sbHBx8+/bdPxgr9Yeixfv373UAJVlmZiFOOvEWCi7/2tjA4+zv+iQ4kyPLisgyd0ligViSuHYtSQr3Vgm2eKCKFgfF+ySEQJ+EoAHX+QskKFi/dd149ZVfKRrsXTDUWeCX1/gHlnk78o3mHFKX7e0s9D7L89XO8PfuVuQB0Q0lDQiyIlm+WEZJ2QZfSVadAu8xFEVZklRR5K4tRfkdMeW0pP4AnyYrgihBq/GKy4zc3o4wIay92Y5c8PfULb/BmOGEUyXcosqJb96WYSCEsWlil1svWYyDQ9D90sGByqHSlf7zKehUsnE+1fvrdHR++uCtWSP35gzdmj10fdbw1VlDV2YZF6aTn9OGLs+AP8+s/DrpzLK4X5aE3lsb8eybBONo2pvTqf4T/M/gyameY+lgX6K6I077KRsczFB2JbZvSaxYGf5kVWTnF1Ma1sVXLAtvXhvTsSa4ddn4mpLxrcsmdqyJ6Nye23/zMHzZofsGzd5XZPoMT8oU99GjRNOAz09MLyPEbccL+4MwsVGTpZCcWeJmG0SpwdxE1sIGzE6jRWBKKGPA+cKytgnuuuHdIaPrPJZj2s0oAEBMCS8aIEaWTxTxrovAN2saJgAAGQagBlOYALNFMS3X7zcNw337Ni0upv/tvxoF+VBWkMeLqUk8/lf1lXtmR+9M/vOFzPF1xWFdKyMeLwytWRRWPj/0p+lB3yf9aVf8//g66r/vTZ346mmdNy2dfLKJGiaA2HbcspNntRG0GvvtSzAME3i8kKlc3GFlQISR5fsKLDLgmMpqPkIpM9pBjPXubqOmxn3pMj38E9y0kUxJJkuWeAeHXS53/bEfy+eGl6X88+Pvt8IzZ/C0dPSsDXu8f9GMArFlEuM2ME4zBrzjlh3ONlDZqQBTQZhQx6COWKYJyE1q3NBl6WSIZWBWVcqPSawWQgAgtN3PrDNplIPOcpFRBBGzTrx79w8FGH8oWnz48AEixB1KkhzIuBXVKYqqy20rFqwmkAJtCqrA+y0Yq8NjLgv9rHSwO+aUQEMGdx/JsiIIoiBx6YJZXSXGDrl1ualZ/2ar+KACgnqvsnxYKvLLxaazeMhR/MZRZLYXeLoKfZ0Fvrp5ZkOWXDFnoL1Mrn2qfPWVq7FRVF2yooqiwhFOUQLNg0qgq4PB1WiDr1Pk1qnRtZQkKaIoCaLEUk6WnDK2hHA9DdvEMdvtACLC8lDDAIA3l1miK7HdhABxy6Y9koHRuzqh4OZNGh1tnP9V7Hw48HOG927u27Lst3dnD9/NGCrN9N7MHCqdM/Jgrv/W7KEbs4avzYI/p6snUv2/zqAXpr/cn1L3zaSyLSlVW5Lvr4s8tyS89utEeGTayKmpI6dS/SdT/SdSB0+kmEemkP2Jxsk849gccjBF2pve9llcwyeT2jdPat0U3fxJdN3aqKfrolpXR1wtmPigOLRzXWTPmqCOFeMrP8+t3b+559Ix5cZN+ulmMyRYLywkVdVQVjA1AG9b4+sAIYKQp/BWRsx7ibmXBvM+CcjZkgDQ8q4xjJnzikefgMMYWXYaqrP2N0Kh1wsGB8nQ8OhvxO4+s/SP0XjDu4gBhAhxLAEIIf+g7nLjzi4gK9gwrCBmaG7N09qKNm3CE8Yb+QXmT4fVBw+A6nIJgiaKav2jho0ZV7Im/Dj1o68S/vXXrOCGkvDywuDywuBr8yacmh10dNrYPYn/ui32n3ZN/lN3dfng4SPwwgXEm6IhoRQQagwOAcNEFqtm288QwsQwdUmmTU/x69fY64NWtwQc1YzC0BRCZBgeACGiVIeIYMp+BTBB1DCOHyehISQtzUhPJ4UFaMdO8uDh6ztX6jYXl2WElqb96UTyn0p/2ot++cVMSsSNTwE1sOWtsssdVg1Y7RSI2AZfXgNZfmhLFedZAg4kAew49rQbrkkgfoPYxRxjnPAovxZTdLgKEtC6Rvf6IMC9tpDvBBRQ1D0e7/9Fi/+fr/fv3yuKKnIqX2GyhOVnVa3gzlr2JNXlkqxcWxwV4p1OcZRQIcqssOBxVpQkZpxlgzpUgXuiWP4u2/0WoiwH+q4Vl7O/X3YBQXBKnT8KjXliY56jaq5YnSXVzHM8mStWZRnPc32tOaQpt+dyWseNte7KRzQ8Qt++XdCAoLolxSXLClMaGA9mn9toJGOtIZZa43eoTXoAACAASURBVGLA5nAKTPZgbSWKogIAIW/lRdzTaWc6EFHCbRiWOspM4sSmU2yamGW+loOeQGC3bVueQkKoppsLFtCsHK+rz1W6XDmX4DyX1n86HV2d8bZ87tsn895UZ49UzfM/yPTfnDV0c5Z5eYZ2Nl09k9a1f2rttsT23ZMHDqSKP04jhzNcP06/s2HSheVhd9fHlW+Of/1jqu/sdP/ZdN/Pab4zab7Tad5jSd7jKb5jU7TvE3u/jqvaGP1wXUz/1knC9viWT2MaNyXUr4y4VBB0at64R4tD7y6K+jlr4oG0Px2e/F8fzQ/rOLmtr/IhuXzFk5FBIiPghg0QAGSpNQAA5qpklk0dBjgHjS/OKP2G9WKNctAj7qAPzKWgliiNLCaEt+NhYvgHdcMkkozLyuC32+n+/QgAxIybVlO03W9hejwAIeu3mFn12aGo6dGpYQwOao8f40XFxtJltPcl9A8iQiEm2Oejr17h/AIyKd48ehw21b+8fLB938qePUue71rZ9t3alnUpnUuCu1aEVy4MPTFr3ImsiKt5EQdS/vzjjJADGdEH0j4+Nm3MhdlB52cHn5k+vunmRaABArjDChGiqS7S3EIqKkB1DZBkOjiITA82eI5MCNUN03SKaOlSXLyI9L4kg0O6ZXvFFuZhQgHE1DABocjr0zWNKSHUMBEmxPQQr492dpErV12lpa6K8oG7N7t/Pdm6e211QUzNjH+9O33s4cR/3Zk8obXmCXnahA8dAv0DkPJ+F7sliNUuFiNk5fqYQOs7ZQmBXRMghDkZi5B9HAAhwRSwVh5LsceYwwa7LmaI4BY7yppRaMBFjawuSCsJsJr8LeYKE2xVObbaTwj9R2rZ+6NrC7dbYw0Qdr/FgMOpKC5BELm1VOVIIEqSwFq1mffJ6mtzud2s525UCaJYrXmqJMmq221bnliCz7DBGivC+rdFW/8YcAqKW3MIkqyCF88eP7tWIFTnS3XZvWUZPaWzu27N7Lk1a/DFfKVyXs/1THdtTv+dWX0NN9HWb3FCgn7hgtTzQrQsXrKiOhwCwwDGhqkulw0V1rQokXeZMEOtWxNEkbdqqy5dh6M7zqClSdrhD1pDHaDV4czCHBvUQS37CgAWV44xCjjoreZbw9AhxB4PqqnF0THo6Ance3WwdPrIo7nGvUzxwoy2Q+kvTqfhh5nDzbkjrblDTTlD9zPwxWnyz+m9h9Of70tu3Jnc90OqdjQVnUynJ6cZx9Po0WnSgWn9e1Pavpl8Y/2kK+snl30W238w2Tw3zXcu3X823X82HZ+e1rIjufrzqN7diQ1fxFduinHvTRK/nfTii7iOTfFPN8bXr424UxJye0l42ZLIKwVhR2ePuzQvqKEopG5B8MOlSa1XT2mtrZ4Lv5DTZ0yvT4fYsMZAIUIRNTE1kOUZo6MEW8OqzHTA7Su2e5IQCgCfFoVt+EEYEgo4/PC8VUfIUF24tBRu3mxmzSXxcWZcnPHDjxBAbHowV0EMHWHi8+mEEq9PpwY2TA0ie5KS3ZahuTX67DnZthWFhxlp6Z7LV9yOAZfjta5pBFPq8cIBBywtdd653XvrXPvWgqaFIU2FY1rnj2ktCmpZFNxaEvx8eUTf2qiXa6LqisN+zQ69nx92Nz/8SuGke4XRB6Z+/EPKn6/ODSsviLqXMabu66WaqtLBEYAIpgYwDEMHxtq1ODbGSE1FmZl061Zy5Srs60PUgAgTw0M8Xrcs0WvXUFSksWu3jjAyTAARQrxZATDjlNenI+xxu8HlK3heFj50iPr9kBoYQmdDzfMD25o+X9j07fLmr4qaPsttXD2jsTiuMfvjloVBNUVRx9LGfxX2367u+pJVJ9CtEUJ0PuDLagnCVkckazayuuq4Sq9ZOrNlR+YlCJevMGCzZKBlzDVM1paBLBYx0G9hyfiaDhjNaLVu8GYUu163WnnsuZyGlXZwASvgojZMXQfDw8N/ZIz9P/r6Q9HizZs3giiJVgO2zeAzE+2AQ2Dqrq06sDjLyhHFKhdY14UtJrtcbmt4nzK6a4/NDWQjbDkjJCuMiWJFjD0rUFU5VomS6nRKvbWHlMYs+nKhXJ/T9zDzdcUc+qrIP7CU1OfB+mLcssxxbeaL+9sdLc1g+WoSP4lMigcli+VnzxWAGJjxjhCnKMsupyAxTYJrFRbOWSZaLsOwU2K5LTMdjvan211j1pQhiJhl025qJdS6wSzGyTAsroBCiC37CtVsvyOLa11d6MgJ1PTYV73Bc2cavJNhPp7rr84DZfltR1PqD6Q5b+cNtuSOPM8bbswF1zP6j6W1fJfUfSDVcXSadjLdc3Za/8Eptd8mdH6fiC5OG7w9e/DaTO+vM+CpaR17kk4vCTm9JPTOxqgX3yeRU2nes+m930+p/jKudXtc34+pDV8mO/dONo/NVPamOHdPf7k5vndr0rMtMbUb4x6sib9TEl62OOJmUfiZORNu5YU8KgytyhtXvTq9YWtR1/kfpLanLpebenzI8BCvT4eINDTg0ntQB8T0AAANw6PbBhhujbfb37goPdpBD7izU6ceLzA9xPRAABG0GiYw1nQdv3mD9u8nEeGeyYn0m2/cV66g5y3ayx6XICBCseklzF+rqlpfn0fT9Re9tL6enDmDL/yCAIS2ekEoHBjA69cbkyeTKSnG3r2u+rrq88cfrJ7ZuHZ6x74NPcd2dJ39caDsSsOJPeeXzzw2O/jyrD8/zA+6khN6PSfoQUFw3aKwliWRdYujGpZEda6KfLEm+umS8JpFYU1LIpuWRDQXhTwuCL2ZE3y3IOpGTkR5Xkj9/LAXZ75T+19RTDSXmyDkcjhwRYX6ywV88CDZuInOy6ZR0f4bN/BvvyHqoRi/uHOpZkXmy9sXzF27cXS00dWleX0BzCMUEELb29GZM+Srr4zUFBITQ+fMMe6Wyn0ve0qvN28urs6Pr80KvpL0z6eT/qkue2xT4fjm+RNaikObF0fczQk5lPLRt/H/8suU/+F+Vm+OvAMII+ZGowb0eA2vX9OBwbUB3tjPLE/cHU6I5RoPzLzRdQgQZmYG2zfIuVwA7VFamh4gG5E9hdB6g30rjW4qDNSLEDGz9e96DKnB5ogQ21XFaF4dEkKHh4f/YcioPxQtvF6voqgiVxpkpzWTlflZGRnFW6AV1R4AZYvSLMK6rOhvT/iwfLGibFFPbAK5Pd02MEFEkizNQ2ZVjqxaxlxBElxu0U37O++0X53aemWGo2Ye6VvoGSjyySV+ebGvd6GvpwjUFThvzO77ZZZa/YO7s1a8eQtt2wm37XR19TpU9+h+C8aD8alTkmTPv2L9Fhz5BIGp4m5N581H1BoPB0a1Sum6YfBRBFygQ5g5RHUuM0LmGSX/xkEPAGR8PXfQW7MQLGYfA0h8fXeGH8wwH857fXFmy5EpnWfS3HcyjLIccCf75cVM8W7GcGvu8LPcofoc350Mz41Znlu53rvzzYszfZdn4AvTW39Mr9wW131sqq8+982z3DdN2W8qs41fs5/vmHRpVdjZpaEnS0IurQ5/tnOS82CS+XMa/Tm9Y++Up1/H0yOpnmOp+Ei6fnimtj91YM+07m2Tn32TWrY6/uGK6JZNSS0b4u8sCj88a9zV3NDGpdHta+PKi0IfFIRcKYyt2bNhoLoMvup2iw5EDPPYCSM2Fu7erWs6stz3/9ZBD7kcarfUjeq3gNAYGkaEwrY2euoU3rYNlt5DAGLDABAZXh8eHPF0dKmXLoOnDV3Xf6naubm0MKlsTljVirm91y64e7s1iLzDI/D4cZwwiRYUoCnJZkoKTUszihYZxMA+HzZM6vNj76DX4zO374D796tV1S/u37iyaPrR1I+uzJ5QmTehcWFo66qUmmVJVYsiny2LqCwc/3PGuEPTxp3LGF+aH/akKPLCnAmHpo85PGPc6cyJF3IiHywIq12e8Ghp4qGMoOOzx9wvCGpdGt20IrlpcfSTosjzefFnsmNLc4Nr5oe2bMjo/Onrlz//0PHDl+27Nj7fvbF932ft+79yll13N9WpZWVaa6vqdIgNNc3b1z+eG1ae/N9bdq9DNbU0Lk5fuZKqKuSJs4FNL373AX/zDUlI8MzNQmvXuy/+4m6s7v3lUOW6eTezY+5NH1eVOb4iK+jstAm7ksceTvnoZtbEx4UhLSuiK0qij6eNOT9t7PWZEx5nju8+vguoKvUNA+qhPr/e0Oipq9PcGvb7gWXV5YwQZmozb45hnYY4MLWeT95FVi8IJpQZozVNJyRQWzBDM+TlAsSY6Bq/ieyJuYzRZYkFcz/DwHRb3ro0ulsWYwwhm/tiTe4CfGDt/60t/oPXhw8fPnz48Pbt23fv3797944h64cPHzAmjBGSrUc1CKJoN+X9234LSy5WA318ijUtysmdSLYqoFhtfQ4+gUNipYMlfthTp5gnSnU4bKxSnYKs6EDueyULmthz7/nFyU8vpHWWzvYKi4Zci1HvQqO/CHctRM8X6vW54t25rjtzyK10eG9+T9n+9qrLjq6aV93PFZcuSIo1UESxKhjBHnBit6ALosQmG0qy4nQKqstti9LIetKAEeh4ApaRY1TbMKFsPh0JzLcAiBBdBxjTgDvWIlvZkAnGWVnqLtUBpJ5BinWz+vOhslnDtdlDddlGZRZ8mNl7Pt3/OAvcy3rx6yzXg8yR1px3nXnDPQtGOhe8bZv/7lnBu6e5b2qzh6vnjdRkDz/OMkszSMXcwe7CkVfzh7sLRp4XDD7ONy9MBSdTXu5LeLQ56vyKsFNLwis+j0EnU+HJ9P5D07w/z9KPpskHp9ATaer+5M5vE5q/nvxyR1LHl3FP1sW0bUl4tjG6enV08/pJTatjy5dEPVwS83TdlMeLIsryQ57MDykrCLqfO6F0QWztV0ueXTwu1FbhrVs9kRHo9Gno81PTw+UcaE0qJVRHmBgmsrqRLc8SQpjoEBHToz1/DnftMqdOpampRk6Ot7TMHBpB/iFz+K3ucrt7OttLr9Yd3lWzdl5FVvCdaWNKp41/kBFUPWf841njnhQkdp3e31dXDSsqPPt+NL/4Eh/8Cf36i3zvtqvqsftlj+Jw6Kqq9L3Uerv7qh72P7jeemxv/ZbiWxlh16dPeDA3qCIv+GlxRGtJ+PMlYc2Lw9qXhr5YFfFidXTb8ohHRVHli+Lu5QXXLIpoWZlUVRJ7I2fihbnjf0j7+Mj0Mffmhz9bm1RREnlmztiD82JPbl5fuWZG/ZKoJ0WhV+dNuFkQWbogqjQ3pDw/9HFeUGVeSENucGthWFN+aENeSGN+aEN+SNPS5Navlzz7ZlnLpoLagvjqrODqeSGVs8dVLUjsr7jnP3KMJiXB8seetx/I0FugA63/tfz6lV5VJdy+5W6qe1F68fkPG5+tSW4onFhfENRYFNZUHN5YEvVofuyl2eNOTBv3U/qEw+ljLmcHl6+Ib90QU7Mk/H5BaNnc4Oqs4Oo5E9v3rXdU3aaKE/jf0MNH8cd/9nz1pdbeQf1+aFUAo4x/9jRfZJoejcl10HI/Q2tIOxftLMNroO0mMG2ed65gTAPDz/mtBBFnlrhsbs1rAYGp9QEvNbFGPQb6e0Y1o4z8A82m/d+DFm/fvrX/2zQ9Ho9X16EOIFtxapiUGqbpEaw55L+fySrJamBwk6q6OcsvSKIoSyKbEG6Nk7KedaGMGuTHKhVRlGVFsT2sdvsb+ylYjJDIx3XwKbaKogqSLGMqtj7TN2zQzl958exa57UpHddmdNyY6e5YaDqKPUKx3JIL2ws9PQuNZ3l6VbanPm+wPhuUzWn+YVLdrogn25Mef1/87N55hk8yQCLCcmAQuiJaBl+mscuyavdb2P132Br8Fxi1bTWm/kV2PMqySZBVSdiDjLiDg7vmqX1jWF1jJpfvAMTUBNgAXTeGnywYejh36Mm8dw2575ry3jTlj7Tmv20toFXz6o9OfXoyXSrLBvWL3rxY+KFvwWBnIWzKpc3zh14Uv3EsGnpdNNKzYORl0bBUMqguHlKKh6Ti4ZeLR1ryhqvmDZXN8l+bTs+kvP5+cvOOxAebY+q3xUnH0smZ6f7z6c6DScJPU50/Te/YmdCwNaF5a0L/3ild38R1bE3o25HatDGm9dNJzevjnq2Jbl4dWbs88t6yhNoVk2qKI2tLIh4tCLuWNeHUjDEXZoy7M2f8ky8W9FSWozVrjagoXPYAejyIWDqNDsigH4y8QYTg4RE48gZ6fZASZI2Z0yGiHi+4fRunTTUiI43t34p3botP65zN9a8aapyNVS2/Hm84uP1OybTrs8Y8yQ9pKAxuWhRaXxBcVxj1dOmk1sVhjYUhVXPGP57xcdX8Kc17Phsov/W6oar3/rW2vZuaNuU1rs2qX5/XunND8+5NNZ8vv7d83uOciMqMjyuzJtRkT6jJC6vOj6zND6lcFFuxePLTkoinxWG3cyfcmx/+oDjmflF0dUnE06WRpQujj84ad2pu6J2iSY8WRpcVBl/NmXhx7rhTs8cdmjbmfmFwz9rIjrWRpavTFu+7cfOzFS3LQhuWRd7KDXq8KOJ+Ydjtwsi7RXGX5k64PHfC7eyJ9+ZH1RZFtZeEty0Of744/FlJWEtRSMvCkKf5wS1FYe0r458vj20qCq/NntjwSY6z8r7+5ImrplpubXh571Lfz3ueblnQ8tWSp9vXNX5W3LA8vakopG1FdPvyiLaVsR1rojs2xL3+ZlLvlvjmZbH1heF1CyIeLowtK4quWJlQvj6x58tJlasmXSmMvZMVUpsd0lQS9nRpUPeGSOVICaq9ghpr9R27UUSEUVAAO7uRx2PZnSGfNg/Q6LHB8HfdgtwQiO1eEMu5ZJkAWQFhwsBIf44oEAWm1tsmbNaWhBDSrTEnCGGI4F82cloqiM67cPiZWO39pt/q1/vw4cPIyMiH9+//Tseb/29Ai8HBIYyJpumDQ0MQYeZoYrGeqQtOpyhKcv+Ag7Vwi6LMXUB8JqvbDuiB1gpRYmP7JFmRFFsTlmVZGXA4WY80s9KKo+bLCqJkh2OHU2CTM373cAvmsBJlSVJs5UOBSK6o0HNz6Ecfo4sXtb4j7saMV/dnN5yZ2nB2xrOrM16WZ/U8yu+vLlRq8s3WAl/nfE97ManNd92e03tySvvhpDsbo84vHFf3dcqrulIXwFLpffXKVVlWRPYwDFEWJUW0ph+yC2FgpulAt/qzEApsO4SwPWKItxRYgytYxxAhfBQg5QQrFzMs62fAQR+wr7DnASCMDEOnBjFMgAwsPn9Tt3TkydzhqpyhJ9nuG3OUW5lDDXkjz/MHW3KHmrJR1bynp6bXHJ1Zc3xOxy/TX16b3nV5evMv05suzOwum2dKi0fQsmF58aBruR+v8oOVfrjCD1cM6qsGhXWDPatHuhaOPCsYrJjjuz7D+0saPjGle29C7c7Enh8SjTNp4Hjqq/2JnT+kCccynQenvtyT3Lsrqfnz6M5t8f27EsQ9k/t2prZ/lfT6q/juLZMb1sffXhbT8MnUptWTa0oiqhdFPJ4fdjcv5HpO2OOiqNtzxpR9s0Kqa/BMnw7HjsWPHkFWRkCEBwfV6mr46adkw3p982bj3DlQV08whobJlpf19NFr143PtpiVVX13fm7Zs7xsXc7l+VMeLkmvWBB3Lf2ff0r8pxtZE5pKwjuWRT5fGtG2LLJrdVTHyqj2ZRFdq6Lal0e2lIQ3FoZWZk6oSPtT+dR/rZwbUZkxoTpjXH12UO3c8WUzP76b/tHl5H8+l/rxhTlx1+bFPs4LfboosmVRRFNReMPC8Nbi8JbViTfnR1+YM/7njLE/Tfto37TxO9Mm7Eodc3z2uF/mTriSPeF6QdijRTFl+RMvzhl3fOaYQ9PHViyK6FwZcb8w6MiMMaWFId3ro7s2xe347ufv9h7t2xjZuCzq8cLwhiXhdwtCruYG1y8Lv7cg7HFxdPmCkMs5waczxl/PDW1ckdCxOqptVWTX6qiu1ZFdqyK610S92BDdvTaqe3V0+/KoxoJx9cuSn+9e1batuHX99JaioObCsa1FE5vnT3g6P7hmXlBDQXDb8sju1RHd66JffZE08M2kri0JA98lO3Yndm2Oa1gcWV8UWlcS2rRpSvWm5PpPErq+THq0fsq9pckV+SF1i0J7tsS0bYzq2BTZ+2noq83h+oU1sOOR9vARjo4mJSXI5UaUjyxE1shIZE2b57IE56n4Y50Cc22tVsFAbQH56Cf2wCvCW5eY3jB6Br7VTo/xX0ybB9Z0RWLPGYPAakahNnLYA9xYRoIwNg3z7du3LGmGCBHDJJS+/XuzS/0vocX79+9M00QYMzxwCmKgCU62W7VHPSCINUOMmuzEmulGe4SYOCGPel6FVSJYDdvWUCmRt0aLrE/bPqZ9nNHiAX+EkRjAFUZzqZqunjiJ4uPQpER85IT2+hbpWmD25KKugheP5tScnlV9albLpYyuO3ktlzNrT017fS9DrpwD6+eTmnxyb458aVr74eTqHZMebYpu+TK6++Tq/u7n8PsfUHCwUl7hBFBR+IVIksyHfwiSLCkDTqdb13/3BBurTcxyDUKEMUTWE10M3i7Lq2hstRdZj9BhmRQb0I+sflqWH3GzBqEAYWN4RLt5k2zZAjt6EAFvnn878njO0JPs4Zqc4cpscG+u48ZsT9W8oaacoWe5qHIurJxjtiwANTni3Zm9F2e0nZlafTDp/t7J9/dMqjg4peXqbKElHw0U+9DaIe+GQWOdn6zzk7V+Y90g2eSTVvmdi/2vi/zt+cONhf6Hc32lmb47c14emNx1PM3z60znweSKL2KefBVf923Ko89juvckSgdn1H2d1PhVfN93k1/vT2/5dmrzVwllqyOqNsTVfZJYvi7xyYaUp58kN6+KblwcXrk0unzJpKqS2McLwm/lBF/PGl/z4xfuR4/MNWvQzZvYx4hvAw4N0fIKPGeOsXIlnjWbhEcYSUlo1UrU3AKpgTAGCHn8g26X6+Xjex0/b68sibwy5+PLc8bfzh5fljnmSc6E2kXhN3PDqkuielZHdK2O7FwV1bU66sW66N4N8b0b4h2bYrpWRj5bEvF8SURrcURNbsjt2UHXM8MeZoU+mRtUlxNalx/5MDPofsbEc6ljr80Oqls65VFBTHlucO38sDs5wadnTzySPuZmYXT72sltKyIqFoTeLIy8WRhxPSfo13lBZzPGHpz28a4pH+2c8tG+tI+v5wR1r4hoWRFfvijmSVFYRXHUg4Vh5UXBd+eH3FkYVrcqum9TzK87Pk88Ud3+ydTm5ZFta2Lb10TVL4u4viC6dmlEVUl49+rYl6ujnq+edH1h7MmsoOsLI6tXxj7fOPnVp7Evt6R0f5724tP4l5/GdH0S1/VJXNeGuLaV0a3FEc3zx7ctDe5ZG9GzPvrFhtju9bFd62I7V0c/WxrZtizyxacJr7emObZPlb6dJO9J6tuR9HJvsngks+vL+Ja1ke2fxPR+Efdya1Lb5tiubXFtOxIfrI6sXBPVsDKicXlE16cxvV9O7vp8UuvnSe1bYge2hptHp6HOcnL+Ihk7Rj90SKe8/9yK2ogQ9owQPs4AWZM5uApt98qNEv8gRr9v+uOtSxAiRPDoTAsEJiRyFQTa0/5HT5u3HxcWuFX57HrbQMXOk00TgAix2WIMq3QAWXeO1/c/m0L9n+31/w0tPrx//+bN26GhIY/XSyiVZcXlcjFUYAQ9y6AlW0iwLEDW/HDVKUiMVpJkS72wNGEmSwTUC4VXA5IlcliP2BPtaVGsv0EaJUvY3eCWICGpqlsQRFlxscLCFkWcgigjLF6/gcNC9YWL8LMGREup+zPPy3yjMw905JOBYjywDLxcQgeKad8C0JItVOd0XJ/Zdnmm40GW92n+UMM8fH+26+rMvtMzXv6U2ncwqee7eKX8a+lJtZGUrG3cpKouJ39okiiIrKucyzAII435cHQuwSErJbHHzIFRo601Tce24zPwIBdsjXIjbJYqy30060kDhFDMn6VDdIiIf1C/fx9FhtNZs3FHO2o77Hs4G93L7v05TbqdMdSY97Y5z1+V03dxunx3tqch22zM6b8+3fUk6+3LBW97579pLxisz9PuZTQdTynbm1D2XWLZd4lPjqbUnZ3Wcm1u7+Nc5FgxaG4YNDf6yXqldb7ckO2oye4pzXh+Ma3rShatyTcbst0P59LSma4bs7qPpD35Oq7s85iHX8Y17U5UTqQO/JTcsTvp5XdTendObvwq/vGWSb8siTiRP/HMguBLJSFnF4ZeWz753uqE5o2xDaujqlZEN6yPrVkRW7EwvGpReP2yuOtZE05O+ZeaA19TRfUYJqKGx+cDmBCvTxcFvaFKenhLr3yo3r1tHDxAtnyO2zup1w8xoR6fLjifndxxqSS5siTqbmHY7dzg0ryJ1/MiqkomNS6OaV8R1bEyqm1N/ItPp7zaFP96Q/SrDdGv1kf3b4od+CTOuTmpa3X8s8XhtUVhV7MmHkkbczB1zNXMkKqcsLLMoOrs0NrcsIb80MbCsOq80Nr5EZWFERV5IbULI69kBX+XOmZ78p+3Jv5p99Rxh2dOvDRvYv3i8Bdr47pWx7atiOpYFVW3OOrxwvDyhWEX5o7fm/rR3tSPjs8cc3z2xOOzJ56cNfZk5sSypQk3CoJuFYXfLQ6/sTC0eUXY/S+zPzr1tPmrgu614a8+i+vcEH+nKOphSfTztbHPl0d2rorsXB3VtjG57ZPkxlWRDasja9dO7v5sUu3qqNIV8WWrJz9cEdWxeXLLhtiWDTFVK6LuF4VVFEe0r530YlPc6y1x/V/Gv/487vWWuFdb4l59Ftu1JaVyTXzfNwnK3lR131TwUwo5O53cm6M9zm49mlG5aVLX5gRh91Rhx+TX2yb17018fTj9ydbE0lXhdRuje7+M6/4s+vU38cr3qcq+ZGnfFGFfsvvkVN+lZO+9Itz92Dh5Sr91Dy7IFgAAIABJREFUm5iBKU/Qeo4eHjX+1u6ItHyDrKWO9Rpxf6D1XFvA53zwJ8QYdsrFShB7Er6lrhP2D1nFb/Xi8HFhfGww4E8fwaPsdgBy4Z0QA0LEBEV7ODTX2NnwHoQIpUNDQ4ODg+/+0087/6vQ4v2HD8PDwwBCVXW53JokyYrL9bp/wJ4ga887YtwRS+QtUZrZSQXbpCRYTyoVRUmSZPuxEIqlXrDJUWysE1cvmKytqILIzE78qdq830JWBEEa3bXHhvfZJlqRz/5jHBSHH5euOyUFbt4CZ2fCzlrv+3Ne72a/scmHN/nQBtO9xos2Dnk/HfJ8OohXD2pL/M4iX98i0FYkPpnXc33Wy5s5qGruYFO2v26ecTvDuD6LXpuJfknx3MpW2h+4tu2gMdFCxWOFUJF3BfJayuEUdAAhtGb8jRrzyXZkoIxF2BpEqhPrecvMhakDaHeoMpgxTI8OAo88swZa8DlrGBM6OOjq7MIzZ9DsHLOzzd9z1HgwU781Q7+d6fg13Xlttlmf62vKGWrOF+4t6L1W1H1pplo+16if57g722jNH+mbP9RTONyWP9yS62vO0R5mtZ5Me7gvsWxP4sO9iR0XMtt/zeq+Ow87lvvperF1Ueulmc8uT+8py3S1FoL6HNSS6+lZ4HmW42me522cq9+b+fr8jLafpvf9lKqdTvP8Mt3/63TlxNTeH5PA8al9+6aUbYq+siL8WEHwvpljf5oz9sTCuP3Z4Yfzoq+WxDasjW7bFN/xSUzb+uiGNfEVS2OfFEfcXhhxJT/s/rzxFdkTKrauHOjpJtRQFUV2DNz56bvb6+d1bs3u+DSt5+vMnl15r8/sUusfY6AjTN2Co+bSmYefZtUvDb2aM+ZCTmj5oqiWpeENS8Lql0a2rox5tiK2Z1Ni7/ro/s3xrz6b/OqTeMdnMQOfxDo/i3V8GtOyMupSXvjxjAln5kUcmz7uQMqYc3PC7s8Lupsx/uK0sSenBZ2dFX4y9eNrc0JLFyRenjn2ZNrY7xM/2jP5T98nfrQ78c+nZgWV5YddnBt8YOqfdyZ/tHvKn7+f+vFP08Ycnjbm+Myx5fOD69ektK2Of7kmqnNlRMOy6Iol8ZWLQsuLQi9kTdg39ePvp084mxdyIS/oQl7wpcLg83kTb+ZPOPLFuo+PVzesn/xocUj58ojGVVENq2J6vpomfJPw+tOYzo3RbRtj2jfGdX8S27s5vvWT5M7PJt9fHHoka/zhrAnHcsMuLwzr2BwnbZ/U8knsLwXBd4vDyxaHPfss6fX2Kb3bk9R9icreyeKOBGlHgrI7wbE9qXZzSs0X8erRFHJyqnkv09e/2BhY2nYzt2JnavuemdoPKfqPqa6Dqf3fTnaenPrq9MzWPYktOxI6vo6XdqX0bUsU90zW9k+RD6Wic2m+Oxn+R/MGW+aPdGb7e7/QVAcxPJZEwTIkhDHhQwB5F2rg0eXs0XhWImUzQljTdHbXmKap67rtuLU70i3gYf2efNo8tat5xNkkiwcj1DA0Pt6YC4rQEhSx/fRGa2AtG2jGZswgFOCcia2KUwoA9Hi8mg58fr/fP/if1nH7/4oWb9++e//u3W+//fb23TvDNAVRcjidLLVnflaXWxN4WLcmO0mKKNkt0+wB1KLL5XZyYZn7WUVRYnSQZI0CdFrR3zbUCpayLcuKYs3dG91vMeBwSpIsSpKsKKIkMdcTmznIgME25vLHuKoqV0FkWWDCBnvIRFuH2t7tVipMssVnbPDRz3zmZr93y6B3i8/c7KWf+s0vBz1f+81vBsH6QakEdJaoT3Kkh7mdF2e2nEp33s7Qy/PArbnGwzmee5neWxmDl6YalV+qFQ9xwmSyZYtjwCmorlGTaCU2aYCaJvfFIuvZarx0ILyGYM3A1hxyLrtZu5b1l9qzVA3D1CHEPr+bEPw7tw/LmzD1eN1ut7F9O01MJlVVpPe08WCGtzyDPsikDzLRvdnoXqZ2L7P30qzeq7PE+3OlsqyB2xlCaSasnOe8NVu8P8fbVjDiXDj0cv5QZ8HIi4LBtiVmw3xQnac+yWv/dXb3pYzuq5nPL6YrzxdIzxe+LM92PF3g7l6EXxX5pJIhZ9GQuAj2LFEq5hrN2cMv8knNPMfFGa5fZ8CL0/GFafrpqc7DU/DZdOl4Wv+BKW27ku9/GnNxadix/KD9GeO+nznmh9njf5g9/vtZ4w5mjC9dGvN04+RnG6LrVsfcKYm6uSi6rDiyrCisYlFY/eKIW1njTs0IvrWupPSLdT9mpe5Mi9g2+aNt8f8Pc+/5FNWirvuu/+TWrVv77jXnVMmxm26gyRmanHPOOQgYUBAEJChJzIhIECQIIjnnHBroHEceowM451xrnfthjG6Y++y6de8+p+ocy/KLbQtVOt5+3+d5fs//1ez890/+eiNheosx+vsZtONCh4v6RP7XN7OV6c1edyrt/+259+2BCKMOP703AQarKea8YsZpAf04l3ZSYMUpYfHvMoVlTGEpk1vMENxlCsrs+KXW/Lu2M8mWrwMMu4IN34RYfAs3m482XUukf4+kvXK/88FL74OXfpPTnWrbXxscfuv00H/tfqfD9Vat3S+Prf9eaf33+1b/Xm9/ayLUbDrC9Hu42UQ0YyjM8rWPfre/4WSkyVy8+UC4yVyi5XE2fT3F/DDd8iiDvpREX0syP0in7aRbdQUYtfuZfY4wH4g0HogxWcy0WM60+B5n+CQ94t+ez/ekesymms2k04YTzPoTrFeLnY7LmKKHNpwy5lahzXSG1WK27XGRzUw67WuSxcco0+kM+mqB/UyG1XCi5Uiy2Y90844Qw9Ygg94488F488kMJv+Jk6jOiVttr2hygNqcoHZnqMMZanWUtbqdv3BWTfhdzgarD+JVcL5oN2m500P0ia0aZKu6vYguD+XXAEmbu/iTz/E7t81mx/UnrLF8xkCa/Yc4q8FU+uoD261GV2GPh3rGX7UaojlPUEsTCG4sKBhRgChOKLWPde2xCILga9AvhGl9schfwSS6CxW5fxNKJfkHb6wglMlQF/kGQIBaQVBUW84I6SiEOmgbacyVKwD0uqxXW/6hwxtTtHkq8UMZc7UZQxhGSK+81rJIua3kgIIgCJVK9b8nYOo/nxZXV1cymQIAALVaTRBKPl+gI7zeuAgJdL4jUie44YslxwMVf6NiEDJqBZFIrpmsQuoMRTJoqZyE7u5ERb4p4UFAtiTdJGfohG7d45ivhQlKyVVGch2AEInEQrGEJ5GKIVigvQhJFCBfAl3sdwp2Y6Qn8ag0S40XElA+AeWr8UIMyEXkRQRSrkTuIdICRJQBHiWejQUe9/me9Xuf9gbwR0OhH/GK0RD0hz/2IxCf9FcP+2hGQqCNLllhKWqgr5ieEQAgCfwQisTk533KeEdhLylzN2XmoPZcbRWztheM6qUgS9O0IJrrf8QIqhQI5PMLmEgEaS7RyyuEIAAt7RlBUADD8aUlzMQYrayFeVPQsA/wxV3S7w2NsC+6PE/eeon7fZSTfvKv3vvv3Oebnabq7RebnXdeu532+J/3+3F63MTf2KqjiJ/i2KuzqCt+7E9R/E9uzO+nkb9fRBPHUZyv3oefPY77vfiLIQAnkZCmIdxE8VYMdz4UO49Wn0ap+fHIWsT+e7eLUd+fgij1XrRwIAD46k2M+wG9nvx2F/QTW9nvI3nlznnuslrlMJxP60mxeBNv+SLIoNbrzlOPW7Xut+q9btd53an11KvzvtMRpN8dafoy1KI70momibGYSPsWaTwVYzoTR/vib9zpoDfkbd5i8/dyo/+j2PT/LKX/233bv1fY/1Lt+lud563hSMPTLDNOLmMjjTETY/I13LCNrffE5benbr+9DtDvDDCYT6MLy22PC+mH+XTuXeZeAZNfypBX2EKVLMl9a3mls+ieraicKbpve3TXYTuXsZ9ruZxhMRRp2hNo9MHPuMffdDTYeDHKbDHSbDjE4luI6UKk6VKU6VSYyXCgUa+3fr+3/rCf4Qdv/Wbn2y3OtwYDDGcT7RZSHRbi6RuJFtvJFqfZVnvZVqMxZtsZFtwC+ky82XSs6X6axXKC+Uqi+XEG7Tybtpxg9iHQZCPH9iTXcjnHdqnAca+YKXrIWKnyi6z/MnU/nn+PybtvK6iw2yhgLuTQj8ttwFpnuN5eXO20WmK/Xux0VspaybEcTafvljlLH9qIH9hKH9pIHjt8jjVrDTJ8H2E6n0k7L7eZTDV/E2GyUGaPv/ZQtLsD73yVfT7KUbZ62k89G6BZDFQvBqlWw9WiTBVWppbkKQ7S4cOkS07i1WHs5UbU5Vbs1VkydpS43uU79oTVf5fxJtH8RYhhHVu/1lv/eZBhfyFztZ0t++ov+x4A7MWowWzwPPlo1PtgOA2BFBCMarU97DqBRDXcQbpaWa22d523+OsKQpoAKfC4LlevxR/AMIIoAFCLjKR6OECd2YlCWFJpf/IqQD79UW1ZLykQIrrODKrLHdR9tZBu5mk9vuQs0ZZzUEErCCJr+JR//PHH/24D4z+ZFkqlSkzhuKlbEJWAo0YF5Vwijzy6cmyBUExW3Qlu9Gbr4gW6GUN6hK754SKxTCbXbRg3T0mia7CSlC8QSmUy7YYhFN3otyCBg7opJaLmilSnsYvEYqFEJgIhIU4IAVB2yuHPL4hEYvIb4fHFcgV0sf34YNKDvx0pPowXHMSfLIRzViMU3BRQmKkQZisE2RfbcdvjIRsjQZzVcPA4Bj2I4v8I5I2xpdOh0skwZNJPORNIzAQQs4Hwd39xl8Pplzzx9ARYek8wOiaUyoQiiVAkIX3clP9PrQZVGuyPPyEE0Z5ZtTss+U9Na+QgDbWwloGKoNQaiyKYbgXBf/6JLK0gbDYUFIS+ewcfHUMgCKvVCEFgGAbCMEYQ8JcvUEoGuDwnny9Rjrv/nA0EvrIl/V7iPvbeK7+NFlfpFx9wjC0Z9Np45THT6Djf5LTe7nzU7SafDSR2wqHlIGwt5HdJ3E9p3E9x3E+p9qcs7qcsgTiJhlaCFQsBwH6kGsmGLxKkm6GyzXD5dpRaHKcWxGkU6Zec6MvdEM1+yE9uJHEUA89H/tyN+OMgDBj0Qob8fs5GqyeCsS9+wrdusw+sh4usetIsu1OsPkSavAo2bPDWq3K6VeX8a43b7WqXOzXut2u99ZvYd1p99Zo9b78NsvgcbDIWbTEdT+8NMelgm3R7GX/30pvyNfnsotfE+vUx7f++T//3+9Z/f2T/yxPXW40+dw4LbUQPXHdy7JYSzHYy6OsZ9MFI484A41ZfwxZf/Y5gi8kUxm4ubT2bdlHCEJQzgUc2SJUdWm0HV9nCT13ASjukyhatZike2XKKrXZzLPdyafuF1l+jTNrZRm1eRuOhxvORpqNhFmMhpitRprPhJmPBJp98jbu8DId9jUf8jCaDzeZjzefjad/CjH9EmBxnWXOyGUcZFtsptO105kU+8zjPZiqRtp1hwSuk72VZTsSaLSVb7mXS99KtjtMtOBmWxxmWXVE2/dFWU4mmn2JoL6NYH2Joi0X0wyrXxobXb9ua0TprRa0D3OAoq7HnP2bxH7PE1fbgM3ui1R1odBY/Zcnr7aU1trJaF7zND29wROrsoVoWr8Z1tdhmJc/q4oGD6KGN8IH1aRlzNMXiY6LZbrUj3O2D/YhU78RpuMkabrJGnK6WZ6mBbDWUq1HWqIgmRFKISLOVUKESLiLgIjVxFwMKeTvJB99Cvj9z6C22epNi+SLMuNFfvyPIsNnPoDHA4H0GfaLKYbndj7sQIT1NkJ7Eg+cJoo0Q6VY0zBtHMCWIYZA2dQFTUEhE22Oow8HipBXq+hhFpllBmDzS6pjNlGyg86NTkdhr7RqCIIhMv2rJkpDOpnjjvySohUGR5CgUw3R2RGoFIUVELSHxurlLi7PUNaDolhjdaYvcnP744z8v1vxf9eM/TgsYRi64fKFIzOMLKLCSWKr1nlJsVwGVk7gOVJPPceHN+muRrhpPoC14kJLgVdENfrhIyyHXvY+uqVSbghZfi9LaEm/ycnXtbqLKMHQhOJlQKCbjb2KJTCCRSXgC6cKipL0DLCkB/P0RTw/hzr5ICnH5oFwOAvIhSJQnOY4D+GmclZid8cid8cDtcd+DmYCL7VhEli/nZRwuBG+P+22N+O18CziaCZaexGOcOPFs8PIr99VOd+GQj3SUrRjz4/b7rLe5fHts+y7LfHn4tViBiKRyoVAsk8ogGIFgFFWqAKUS/vkHIBRhMzPI+/fg/iGIoiiKk34PiOwBJjk8MFVDBurWWG2FAKxFRUEgjGEqmQKQH2wSH3rwuBT49m3M0xNLTwefP8fEYpgs0UQQGIRgvoTgj2FTfuiEPzrmi4/7Xs0E/D4bAI+yD145nX304g/4Hn1w2+702nvtttnpPtPkPN1ov9frjR5G/xTHX57HXp5HX4niLi+irsTxl2DSlTxBI0q4hNIvgXTiIpHgJoAX8agsHZVlSPfjBIth6HGiRpp4CaVdoqlXcNIVkHAlSbkSxmMHUeBW3E9+rHInEpuKhEb94FEv6KsPMOi3+9zpS7b5UKHt52TLnniLiRSLiWTz4QTLrlCLBvc7j+x/qbD7pdLp1lN3/Tqv2/0RJuPRpp+CDN/6G34MsfwUZPzO36gv2vpriGmPl/64t+FSoOl8iPlbzzsPWX+vsP/lkeOvT9xu13re6Ymy2Myy5JUwj3LoOxmWuxm07QzL7Ryb1Uzm1xjTZp87PZHGK1m03Tz6cbHVXrEV74ENXmNL1LDQahZabYtVs9BqFvSEBTy24ZXbckptOcVWkocsTrHVVi7jRyJjMcrkW7DxRAxtLcnqe5TVp2D6YIDxfDRtPNRkKMCoj23wwdf8lb/JYJjRTKzZeqLFfjqNW2BznmN1nmN1lGtznmfFK2Sup1ruZtO5RYzzQqvdXOZ0Cm08zmw0jrGcSuPkMk+KHL/E23yOYo4nmncGGTT43G5k6zUH6g+kmFZVloe/Hhc/td994rD+wHY8i9Ybb9aXYD6QaD6cZrH30IZ46Ux0OIMtjtsV9tOF1nN37fYesThPbA6qnBdKWful1ooaO1kNS1jFklSxFDWsiwrboTzaQIHlSoPL1nuPi4VggJ+hxMo0qkcaVb1G1axR1aqJOgyokguyZbx0TFGCggUycTpvJ37vW8jEM8f+UmZ3rtXrJPPnYSYvggyG4kxXs2jTqZaDCZZdqVYDhYzxauflLr/VXr+1AS/hXiwBFGLCVIjzDFBAkEQCASCCUbcmRItHA6mcBISiOIX7BUk9ANMGjLQc8ht5C935l5wWqJZar1vZb3iiqJYOSOsrgWEY1PoYdeo6KTj+RWDXRtC1ByiYChXCVOSbnAewtn9Q142oA9/qTmT/W0EJr6fFv/7bfwNBmC8QibWP4+uP+WIqLqD1HUl0jD8yQqFLyQmoOodr/6tEIrvmh2uXBtJiKxJJRCLJze2EZNCSs0FbZ03pw2Idh5wyO1HDg5pVYun1l6qdImKpjCcUKya+o9FRkI0NZmSMeXopUjPh9rfSsxORZBOBfmBwFw6WaLAcHLoLCzNlnBzJSZbsPOVoIXj7O1uwH326FnkwH8LdiVZwk2BhsvQkbmc0YPWz184g+2w0UDDO3u9yX2h0WnruxO1lT9c5jley9tpc9pttz9+Fyw5mhWKFVK4AABDFcBRGFKccbH4eePAADQvDGAzM3x+eXYCv/oQwNYLiIARBGEFay1FtuIyy4l1TNrWAfpUKIpQYrgFkp4qDBs5sEXf3OcKbJr6NAmUPiZg4KCMTPzhC1BqqYQZV4YhUtXdXteoPffMFR8Ogb8GXs4GqKX/5F2942AedDMB/BAPDbGF/4Ol7L9EgWzETJJ70X2xxWuxwUayFihcCT7+ypduRl5J4jTzpEku7RDKUFwlKcYpGWaCSpCpFydKjWJCXqIKzYX6W/CgB5adogFQNkqVGMtRo5iWWe4Vma+Qp6ot41VkMthmGTkfDExHSQX/JgLes3/PsgyvvvdtBk9NhrdP+I9uVAvpRmfVmAWMxzWoumT4ZazEYatzlb/jc484Tx98eO996FWC0nmZ1lMPcTKVNx5mNRJrNJttORtH7ffQGfAwnfI2mA4x/BBl/DTT64Gfw1lf/LVv/ja9Bo9edJ66/NfvcGYs3Oci1OitgnhVanRTanBVZcYsZB3mMkTjT0STaWq7NTI79RqnbwT2nxXzbjQIr/kNb7Kk9Ws0CK20VlbbQE5bskS33noP8iRNc6ww8cRQ+sOGXM7mlzM1k2nSU2X4O4zCHMRLLnE+xXkswHw42/sA2fO+j9znU6rmnUb2nQbP77Weut1756n8INOgNN+0JMe4LM+oPMxyOMllLox3l2a6k0/dy6RfFDH4x4zCfMZNsPpFstZltxStiXtz3Ws6yHYo2m0ujvQ0ybPfXb2DrN/rotfj+vTLJza117tHj0q54o5Zw40Z//Wds/afeenVs/ac++m2hxotlVkCL0+ZDVncqvTfZrCfRpD3KaCjTfPmBM6fGTVxpf1bBOn3E4lTYrJYw9h7Zgq3OB43OUxUOs9UO8y9cFt86CQ+SLtU1KqJKo2zUKFs0yuca/LkKrVOjTwm4BgEfXJzErw77TrW5jlbb9hUyX8WZvQgzbPDX7ww1mkmjHxczufesBRW23McuB0+cjp7Zrzx3XPnIPl+I4G/EcjYSQdm9S/yRkniHHRxhaWnIly/Q1c9rfrjuEgtCBKHUxVq1/HCE3DFIUo62jVyXt7j+LA9fzwOYAn5Q70PV4lLzgHx0YzeiSxhO/hU6IiGCoqA2GX7zox5MvQ+oPXzh1FyBYKpugMSKkLe1/67LHUHQm9nn/7U/rqcFCEIkOZVyxPIEursQ2YpKWVqpDYO6COlmgI7ULRZLyAf99fIhkVI11AJyeJBKAzlUqLwFXyAUi2XXcFmJVEB1CgmFFC2KDHhTpintCqJtvxCIBDffViiSSOV8oUgMgJKxb3Bioqj2mXxsTLw5wT2Z4IpeAkCLGm+8Uj66VJZp8HI1WqrCHyrhUkSSpzhLJsBcQJAuPIyWX8TuTQesDnpxVsK4G5EyThwiTOauRe6P+S+9d9/u9RJ+8z/86D3T4LL3xvus22ehwfH0refPqYA/Z4LVg17YQKRsa1SugDFCjV79oVjfwFNTMSsGYmqGZufgvf3y+TlsewaYfAotdAIyGYzi2NERrAAQ3UcMql8a1Ol1lAEDwxRv3mATkzKJQrT3BtsP4f/wPOyzAy5yNH++RtFx6GRWvjEv5RxBCAwiOIKrUASXrrUjP3wlI+yD1y6SL37qhZDfN0JUC8FH772O33rjcxF/rAb9vhyhWY9E54KIhcA/DyL+dR4tGA/4XmO31OYk+uF3MeIt+OGnFsVfYpkaPFeD56kVmeS0UEM5hCAJ4qUgkiwCyMZkWQA3UXERrwQyVGi2Cs1RQtnAaap4NZw/5Suc9oe3giTTIZzPbMEXD3w5WD4TeNHjwen2Qsb8lUNsxStnoNXpotrlpNJxp4S1kU7fyLHdzGDuptG20uhz8RbD4SYvPPUeO916wdYfibGci6cNh5u+CzJ/G2zZ4Xmn1eVWh+vt91763/2Np4JMRgOMegIMPgUYdAcY9EbQ2vwMnvvcafc3fBlkPBhtup5rfVTE3M9nrmXTltItd3Pou7n02VTaYpbttyzXgSSbjSLb/XLH5WKno/vOkipHWSVLUWkrrLDFnjnidQ5IjT1a70g0OWMNjkidveyRraSCxS+zEZTZSO7bHOXSdjIsDzItRyPNWvwtPgRbfvI16PA26fC4U+/46zPn2yORpt9jTUeiTN4GGnT4639LMJ1LNV/KoC1l0OdSLN+HWfRFmI7FmozEmIzGmo7Fmy+k0Y/K3E9rYk/ueXHu2s2kW70JMR6IZ06nWvVGGA7E00cynYdS7SMaPlk3j6znWH9PM5vLsV7Ns+qNNqnz1qtn6z/10n8eajheRJ8udxjJoZ0+tN4vY/Sm0j8k03pSzCdyaSvFjIMKu4saR+4T1vEj2716N+irv/Kbv+CTj2wsSDIbfjDOFhxF48h9NVFL4E9UeA2OPibQJ0q8XqPqRJFqubxQzE25mAjZ6PT8UemyWOb4Nd3ic5LFcJL5eo7VxX0bXqWdsM5d0uAsa3aB21ywLndoPgQ4z9BAxRA/c2s8+GAtQirLxdQv8PNZzMsXCQnB5HJQpUJQlFIsKLYNVWKh0CnGJIdYOwPIgw+sbZkkUZJkpo98apO+QRiGSWCtVmmACIIgt3yKREtlA2EtrFALItO2g0DaLiYURW+q4tdGFR0SkYpooNeZcwi8bkahelYg8tSMoKharSEFjH/961//+Mc//r+fpzRXVxrN/8zaV2paQBDM5fLF1zGF654GChguEpGiNOk+EorEUpnihphM4ZvIpUG3DQiEYh0Clk8VkQr/w8FKrG0NEmir8SQSqYBqQBKR7FgtBorywkokMi5PIBRLSNY3+QWItIV6Qm3kWyqV8YVisUh8sTV9vN3BOX7IOcg62kw4WPLhHURiQDEkyUMUJZdEpQopw8ECNX5fidyFhdmgIA0WZ/OPEsTn8aAwjbcafjLttzPqs/bFe7Xfa2vU/3gmWLQYLpz2W+l0PXjvwev3Xu30XW31kgz4XE4FaaYCeT2e5x/cj1vttp6zj4eeKE7XEYKAz7loXx/S2wstLqD7s4Lxam5PmuxDiPgFC+xwVKx+gqZn4YAAZGQUUmtQgiA/NwHX/4bIlhgUwHGYy8W9vbCaOsHh0up7tnw9GNyMOBvzFSwGKGWxGiQHOc5UrObI1nLAlSLp+nvgcFyy8HD1pffpJw/pMPv8k4d4yAv54YvPBlythyIzgSdd3rLx4N+3Qn/fjfzzMPIfR5G/74ap1kM12+GX2+GH3R7fn7I4X7yxrTD8MFzFj9WgeRqiWIPna/B8NVagwkq6eRTlAAAgAElEQVRU2F0VVKQE8wi4SAnnq+AsXJ6By9OVcLYKyVaj2ZLd6LOJQP5cmHQtBDqORjmxgkl//g9feCtUshBwOsIGZvz5g97IWqhyPRT56gN/8uR2uJ3WO3MqHLZKnGfyXZfzbfbzrI4KrA/zWdvpjKUM1vdkm09hxm8ibDoDzFqD6M+8DJ+63W7wMGzyo7f4mk+EmSxHma5GmU2Hm46Em46Em3UGmtW6Gz5x+rXO43Z7oNFAjNlQnPGHaEZboPFz9p3nbP1Wf4OXgQY9UeYTqYyJZMvtAusfqfRPUcaLudYn9x1OK9yFVa6cCufzCkdFrbO0xkFYZYc+cyCaHJVNjqrnTtgzB8ljW3m9O/DMQ1BhvVFs8zWONhJH+xplNhBm/D3eajPNeirCZDrceDXWbC7KbCTSfCrWfD3VcjeTtpJi8THE8H2I4XyqxWkRk1PE2M+jreXYzKdZ9kcYfQw16goxbPLWa/PV7422mCsNPr7nIqu02y2x/xJrtpxptZdrtZVteXDfi1PhKi6lPah9YPBiZiLHbaeIJnpsJ6liHZcyptMsJzPseuKtG/30WmNMFh+7nDV6Ii0OcJO9pN7h4ond6SObs8c2W+XMHwXWQ5mW3wut5h64HL4KlE8Gq/kZannuJZivVOTyNiM5G8ESfoISfXylbrxSN+JotVx2DwIeyOUFPGHC+WHs6WrYbr/37DOn/kKn4VzWSLbFzj1rXiVL+MRBWG0nbXJUtLqBnW5Ilzsx7K/cjtYART81zWqs7mw9ZuGDy+Jnt7314DNevBjtxYZGYTMLNDsbu+CCBAEjKKJt0CNPRhQOFr7usCJ1aR1tXgGABKEEIRhGUdJQS/ao/zVvQbVzU1FtQPcyVGeyAiGqIwShIlDXAHOq/IM0qlznLSg4FWlU0bUzUXAq7X9tKv+B4wBIGXMxjPLKk9+URqNRq9WEUgnBsFqtRlHs/2Vm/POf//znP/+p0WgUAKhUKv8nriZ/++c//4nhhM5rJBZL+TzBTZaqrlZaZ3i9fqxLZTfEZKraSJuq+wsEUBeAkMkUlIKtpQFqa4soBi0Zy5DK5FqWlDZvIbj5PtrabZ0qfqOdm/xVKpPzBSKpDOAJuMebLfvTfsdr/qcbQacbwbyjxOP1MP5RAg5XIEA5jpSq8XsEUkwgpbCiAIcKCbAQBwsRxV3+SbriIgk8ikYOw89mA+ffuM+0OU+1Os6/dd0f9N3p8Z565jDb6LjW5jzf7HzxyVs5GYBOBODj/uAwG/vmJ+z1X2v0WKpxOO3wIcYLiK1uZPWNaPQhOJovfR+yWcnYqbISvrATtTlB7bYXr2OhvQ2M7YcFBaEcDoBhsFpDemQVwDVLFSQICEWJ6mrcwhIaHV3sqZhuZJ6OB8IXKQg/EeQk4JIUpTSJOAxR7YWpj2MVk17cLjdOny+y4I9vhyvmArdeu212uO29cVtqdNjrdEFnA/7YCkV++CJTfsRSELES8nMn/I+DyD/2I35uheKLgdhCoHIl5LSfvfzS5Xw2SLQVjorTLonCS6KAnBYqrFSF3VVjJWrsrhIsUMI5SihLBWer0Fw1lqdC81VoPnCewF8Ogc7jlVC6Gk7XYBlqME15Fq3ip0k3kg8HvJC1IOVmkGDIC9wOv5Qlqo+jiDE/rNcH6fKXPHdbL7VZKHFaveuwe9d6Lo9+cpfFvefAv2dzVmJ9kEtbS6f1xdAbvI2qXW8/c7v91PnWY8fbrWyT+SizuQjjngCTFm/Tpw6/trjdfuWt3+J+u9rhtypX/Rq33xq9bzf53K730qvzvF3rqV/rqVftfvup153WAMMfqbSFTPpuIXMtm9EdafIqwvxLCuNLosWPTKv1ItZRGWu3lDWWbvkp0Xw8m7Z/z5pXxZLX2suf2guf2MKNzsJq+41iq940m48JtvPZNnsFjINc+m4WbTXdejPN+jCTfpxJP8qkb6bSlpLoQ5Hmnf76rwP0x2JNBiKN23z1P4UZLWXQdwqYZyWMk0L6dBpjIcf+II++mWs9nWrVF2H4Lsx4NNni4pED75HDSoHNUqb5TIrZSp7t+j3PtWIrbrVz1fO24OqXY6nGe4/twVc+0GsPoN1JWmfHrWCdPLD/kWX1LtHiawFD+MJF3uoIttnD7c5IqzPYYA82OIAN9tJGF9ELT26T02yF81yT5+ZHL8Vp3qWmQq2q0CirlcgjDKzA4VIVdl9F1MuBijN+2gUv7oIbd34edXYeeXIYvjXO/tHg0F/AfJVo/iHRcrGYwa9hyZocFS0uUKcb2uWu7PGEB9n4doxKkq5GypV4HQw/JdBaSJAsOYg8X4nkbkdenEVyBJkKZE717hPEtEHCw9HpaQzDyMIrEIIxbSUJaXYiH9ekwKBFomnVCwAkY3rkqYe8CJEf7UnfoAIAEBRTaE1K2lgG2ZahuyxpI1AgSMYpCIKAIXK3oJxOul2EwJVkdJwMZ2hhDRCsNUZqo+M4CFx75XVlyf/BK4/juEIBUNx1BMEwnBwD//rXv/74448///xTc3mpUWtUKhXpKpbJFSjl3VL+639S7u9vUqlcIpWJtPk1baLtpkWVjDIIdQgNsTb0IKBWEFLNFpFSBFl9qgWDi2QkGFyLAuTx+SSBgwzKCUWUrK1bQXg84XWLqpAifotEkr/UQujauW9YocRaBq2AAoNTHHKhFOBx53lH+XJ+mhJ9oMIeKtGHOPwAhx5cqmo0ylocuadEy1TEA6kgi3+ciIIlavw+ARep8HJImn+xEyM5TJQfJJ1Oh52MBez1ea29d93o9jz44rXU4Tzb5DhWbXfwzhMb9z/r8uB0+/KGA+GpAGI6UPrF+/SN216L13Gr29FzO/i9s/C129ozx62ndugbJ+yt89Fz9/MOL+kbb6DTWdrudFLvIJzphIeGEWMTwpqBvHwJzszgIjGAXMt6AIIiQhHx8CFqbII+rt6fHvhyjzX22Hrjk7eCk6gC0sUHsQpOkuwkDjqIUfMS8bNU0USA4KuP6IcvuBxydRx10uszWsEafmA9UckafmA99dReOOyrXAxSLgYjcyFXe5G/70dc7YZdrodcrodcrQcTi4H8ER9gPVrFiRV+99397LnZ68HdiFJC2WosV4Xmq7E8NV6qwkpVWKmaKAP4GYg4TQXnqOBsFVqgwkrVeBkB5StO41BRohrLUCMZKjhdjWRo0Aw1mAqfJwhmwvCdmD/Oo1XbocLRUNlMuFoQo5Enqrej1D+C1cPBUJc/v9mH2+h7Vuu+UW67Vm5/UekgqWSJHtmKHloL7jE5JbZTqfS3YZZNbOMax9+e2P3y0utOd6DRbKTJRIhRg9OtZ863K+1+qXX8dTDEeDbGdCzC7KWfxVPn32rcb9W436r1+O1zlMlUOutbMvNVgEET26CBbfDCT7832qw70nQylfE12aYj2OhjtOlqIfPkgT2nwvGglDWVw/iRY/U9h/42xrQzyvhDnGlPosViiT2vylby1I5XZTeZa/U+3nwpl8krtxGUWwse2GyX2K7kO57k2R5l0Q+y6Cc59K002mCk2ccQk/EYk7EY0/fBhjNJZtvZ9J0s2ki82WCC2dldJr+MySlhnhRZnxYz1nPpi5mWcylms+nmI4lmXTHmCwX0vTLmaYU157HtaaXNWZXNZonp6yK/kOfTbx/nHlXQBC9dd9tdFursthpYpw12omYHRbODosnxoo41kGvxKd1ipIDRm2X+JcdiPM/ya6blYC5tv8YeandWv3O77PYgejwEPR7c0QDxfiIkvUvgNSpl25Wm80rdekU8UaL3Ds+TN44jDo7DT/ZCd+b8N775rI+w10d9dsf9Dt97z1fZjRQydx7YyBrs4JfO6Ad31aC3aoStHPPDv/lKF4IhQZoavXepfKHEm2Xyu1JZLgYVapC7aqxMjd5VosXHF1E7nAyVapnY3UJi4uGoKIzHRQkCQVESzkHqFjihRBBUVycMwYiSIFAMR1AUJwgIRpRKJQTD5G+R/H/SSovj5MswHCcgEMZxJdV0qwBIOKBSpYIRFMPwG+9G5cBJ/iBBKCEIIQgljCAohqMIBsOUb4VQKskVBKAQ61THO1mGoatnv+mVx7UyDLlbXHvlqXMWjOM4GdVSqlQatQbVOoDJtyW7EckhoTu+YTiuubz8+fP3P/74H9oz/iYUSURaIgX5dOYL/kLgoIIRWq+qTtzWNVJoVxBtM52uKu7GZUmnXoioSiKdnYkMact06gUJmpVKZRRBREgFsMklRigUaw21chI0q11ByGGmE7rFUqmcLxBJ5QrRzJzsU69CPCnmpKCy3EtlNY48UKEPL1W1KqwKkBQJz1MRoAgBS4TcdBV+X4XfV+MVMFACyPMwqARHSnGkDBDmnSyGnU2HSRdDoa1w/DyOOxO098l9v8dzq93t4LW7YtAHHPbd6vTY/uAlmw+5mAjhjgXik37KIS/1sLei13O9wX6x3nG80naq0l760hV44yp86wt3e4Jd3srPnuB7L36zvfSlB747BL/5AHqxMXt7JCoaWN9Cfv4JIDihugRRDIFgoqgQ0dOH65vPlycnmhP6Ci2/3mfOPHc8GAuQHMbwNqIgfjIsSIGOElBBAn6eCMwEKTdDVbvh5yM+3NHA9Xaf+Qb3hXrHnRan1Uanmaf2W689LgZ897vY863ex4N+yu1w5VYEsRiEzQeKxnyvtkLR9VDJcojmIprYj5CMs8VLwZAoQX6RiEgyMSAfA3IJuEyNl2mIcgIqBHipiDRbhd1VoflqtECNl6uwUjWSq0Yz1WimGk5DxfFKME2NZmiwTFyaDOxGydeTlMfpV2fRP89iwJUU+Wy08iBCLYpXixM1x9Ga+SDlEBvvC1D2+mHvXcUvHCVNjtJmR/iFE9Tqqmh0kD9l8Z56zmczZjJoC5lW47Fm4xHG63FmW3Gm67FmK3EW/f4GDc63ahx+fWDz7+3e+t+iaRPRpiPhxg2etytdf6tx/63K9be3oSarmYytLNpUkmUL2+Cph369t16Dj35roOHHOGZvsv2bcJPOUMPxDPp5hb2w0mGvzG6jzFlc7XJSYTeWxXgba9afYt6XbPExkTadT5/Jp3cnWbyJMdsstgFqXMWPWcIqFq/ecf2B/XYBg1vKPC+x3shhHufTV1Mt2v0N+yLMpmLN1lLMZ+PNesKMvsWbHeXTt3Np48lm6/l0UaWdrNoeqHaQPrHbK2Us5dCmkkyHoo0WMy3fhRt1JZuuPmAALY7K185Qiz34wh5vYSw3BOe+GP/WnKd4aX/xxnXmKWsg1/JllHFLmGFvmvnyPeutx7bbFYyxPIvuRNOP8SavYozbY4zbIo2eBxm8CDd8nWQ+WWJ1UGd/1u563O683eG82eWx9NFjfYTNOUgQCPMVwAMUrlQi5QJRxs5x+MFO8NYP36XPHtOdzt+bHSebHSabHcbr7cce23bn0b4V0M+fsKC3blcjvsSoL7YUDK+EgjvRsv0o8CwFg0pgqIrAmlC4FgTuiSXZYmkeBFdolHVX6loCLd8+iVo7ipZK8zBiANtfQVe3UBgBtPxw+LrohSwvghCUajz976NLurwFaa6FYSpMB2nJIgiCAgAlSOgMJgjyF2QnRb8HITISS1EItdQpCIJBAIK1vCkIRqhkOOW80vY26ojoEEwmrnTGXCrsDesi39Rc0dIccG3QCr7hvtVmDCFIG++gvimIuoNBGEZK+v9DBPW/ibR4VL7ucUzqFhKZzhcrFIkFAjEZ0tatDlKpTNtFIST1Z5FIIhCKBNq83k2koESqi3yTnigtk1Uo0hVCCHTyhljK4wsoOoj2AkZ5oqhZJeXp+i206w6prt/8i8RSGV8qAzpfQb/8Iut8x+cOSrlZGmXdpar5Uln7U9OgRCsFZ0nckzhYcReQFigkeTBQpMQeqonHaqIGAkphsEhN3NMoH+JwmZSTJtuNE8yH8Gf9UX68cClYPhcgGWOrJgMuPnpKx/zl0wHrb1z3egL430OJgzh8Kxb47qee9QOHfY7eeBy2u168cj/u8N5tdjtrcb5oc+R1OP0cC/nHdPg/JgP+HPdT9flg752IbrZyfwDZWcVW1qDFBZx7DAg5uOQck/Lxqz8xkQR+9Ah8/Qo4njl5F7f4iNFfbDV433r5pfPRMJu3HiLcDRMdRCPCZPgiHhEmq4Up+Hak6ijy8jBcNOW389Zd0ucn6vYnvgb9/i3g8lu4vMd7u9VjodV/sMJmoJzx5R5zqcNZNhl4tRYCzwStvmaL54L/lMRdCWI14gSVLBnei5QvB0G8eAwoQGV5OJCHg4VKqAiDikFJnhIuxOS5KqzsUnVfhZUScAmqKCTgQjWWp8aL1FihCkrDpIkaLEMFpaPCZMVRtHgzijsdoD6JujqP+f0ihjiIvxgN5I74KtbC1JIE6DhaNBGIzwT9nPFHv7DFHzwl77y57Z6SDifigwfwyh1od4bbnRZKrLbvMvcKGSeF9LNiK04hfTXJfDzKaiLGajmRPh5h0uap99Tx12dOv733NfgQZPHU9Vabz+03AXofggzb/fQ6/PUavG59jrJYSGeOxVu1sg2q3W4/9bjd4KPfyNZvDTJqDzF6GWr6MdqkJ8ZsPochrnLgVzqsl9ge3rPbLWetlNhslNouFzMmcqw+J1m0hBl1RhmPplvu3mXKq1jcRyzhMwdpq8tpo+NcCfO4nCF7bCt+ZHNSzuKUMDazLHsiTCYTLdfTLHcyLI6yaWtZFr1RxjPpNNF9G2E542u8ybd02mop86CKBbS5wO0uwhq7s3vM5WzL1WzaaKJpa6hBb47FWrWt4LUL2uWKv3a56nVR9AU2tX9496lJ/c3lotdrvclx6Z51f4p5U5BBo79+va9eva/eM1+9Jn/9D1HGA/EmbyKMmoMNmwMNGth6z9h6TQH6z4MNWiONO6JNOuPNPubQBu9Zj1SyJpvsl7s9tucDD4/Cj8/jDs8TNo7CdlYClwY8J1ud+ssZ3Xm07lxadz7tY47l+3SLl/EmbVHG7dHGXWmWe22u2FKYYjXiYikMkeQRirtq7L4aq0bgaomsSCItkspKuYK0c17CyUX8/nmSVF6mJqpF0tyF3XCBpFCuKJArcpX4J1wtAiGC+qxNuoy0MQhdbepfCq9gisChy1voZgMZ3biO6WlTciAI3gShwyii5aDj2ty1NgJFytEoCoLXeSmq5RvDAQhGMQLSRsphBAFAGMVwCmGiFSNJhUVXa4ZRleDUaYt81kNaMf8mHQvS9sZTuV1IC0BEURCCCJxECqGko1dLLoFxnPjnP/+Lrty/kV3W5BNfKLq5Ogi0Vx3qiESCVMXaZzf5WZ5LFlCLxCQUllwI/uPqIJZqg9YkP1xCzhUqJ6GrxpPodBGhSCwRiMQiiVQoJnPaYq1ZVqQ9asl0/RbU1ymklgyRWCIQicgVRAxA4uMTIiEBNjCQfPkqUHxBwIcqtAaQlMlFBRj0EIMrZMJcubhAISmA5AVSUQYMlGHwfQK9r8JrMPiBCq/CkTK5KBuT5cDncdy10LP5IOl2JG+SfTTgLZ8Ou1oLUQz7KGaDr86iFUtBex89+BPBP8+j4KUQ+UyQYibw8KPX2UdvsI991ObKfceWffDYa7I/bHNV9PlJ+0N5Xe7cLk9Bj5/ksx/YH3De6nja5AaNFEFz9ejsE/BrgeBTxsHbrN33xdtDz893N3D1n9DFjuxDhKLN7qjZs7+YMXifudDmtD/oz5kL5a6FniwEiQ+jCUUqAWXi0my1JE0tTdKcRat3w/hjvopx/3+shP78HvhzKvj3mbA/vgeoRgN2X/n/eOqy2ey0UGs/XGGz9dbj980Q9VrY1kf/6RZX3myAmhtzCaWp0EwVlA4cxfLWEiBBrhIpxoBcAspHpOmAIBUU56jQUlSeDwqzBIdJvL046Vmy/CJNhZbgYAGmyFdipWq8SAXnKs7ipfvRorVQ7rQ/dy6E8z1QdRz58yLm51n0v0Rxopnggy9sYCccPIw8HmXzZsK5U9HCITbvk89Om+tqo9vWc09ui+N5swOv3Qt87QW2OOxX2sob7BW1dtInNvwHNtsFzOEYsxc+pu3+5n0hZjOxZtOxZt0BRq/Yxi+9DJ7Y/b3G/tcPgSbLqcyTXPrncMNv8SZD0ca1HrffBpkORZqNxNI6/PSfeRs2sA0a2HrPfPTrvfWe+ej9yKAfltkNJ1tulLAO7tvslFmvFVtvltnyquzkdY5AvZO41unwod1QOm31ri1c56BscASr7TfL7XnPHZEuj8Na1vdci5P7TEU1C6ixBZ+y5FU2ggfW5+UM/gMHwUN73j0G/x6DX2a1kUN7HWrUH2c6lWrWFWHU5G/QFmr4JsF07qG1+I0b9skT6nRVNDsd3GWuZNO6oox7083fpJoOlNAP37gA/V7n711kn90HPta0jXYSsy7HvV4rTY6Tpcy5AvpohkVfomm99+3HzreeuN9+6nG7xuN2jeftWs/b9d56DT56DWzq12fees989J756DUHGLSFGb2MNXmTZNadbTl0z3q23WlnIfD4LGLtMJTDi73Yitzu9histB25x+hPN2+JMHwWqF/rp98UaNAVY/wuyqgp2KAj3mT8CWt72E96lqq4KFYhTy9VLzTKlkvl80vlcwypkUjzVXgdhj4BwWIQvMsTZR9eJCqgwv2L1G8bEXKgXIlXoEi5hniEo+1K4gSClVS11+UVeHWFXl6B12VEf2kVg7UMZlCLX9Mpz+TDnXwBCMM6AgeZjbjZKANp++2hG1UxOocVBMEIQmZBrgUJ8ppEHsp0sQwdvIQKcJCo/L965Ull+7pgA6LiFzqcqM46jFAzTxvXJcPn1+hDENK1mmud9wiKIAhKEMr/4rQgc9pCkYhPfiTXXYSkMpKcoc3NUTkJXdqO/C3qZVIZuXPwtS2qZOhBKBJJZXKhgDwfCUi8ILlGkC8jQSC6YJ1EIiPV7BszRsvjI8V2rTGXx9OafbUjRCQW65okRBIp+T48vlAEQuK9A9zPF7FiAMtzEkWLTJjG58RzdsPOD6PlomwULMfhRzBQjsGlMFAAyHJBeSEgK1RI8wmkhkCfyKW5oosMRJGvAjI1QBJ0FnMy7iv4EXQ85CNfDP25F3G5G8b75idbDLs6jRJMBpwM+ormAoUzgfh26MUI+/gTG54MUoz5Cj95Y198wU8ewo9u3E+e+6+8Jqochh8wvz22GXtsP/6YtdrkvlLnuFxjf9psI3/Jgl/ZnTc7rFTaTZTajBZZjRTQRipD57ufLXQUnT93A1+5nbf7j9+3GSiznqh1XHnvyZmPkBzEyU7jMFm6Ci1Q4YUqOEcFpKuANJUs+ZIXp9qPEK+EYdthv68E/7kcfLkU+PtiEDHpv/+avdHCFr1zO2hx2m13m25wFgyz/9wLx9ZCljucplo9dob85afJaiRTg6ar4EzpcRJvKw4UZiiRQhwugCWZkDADFOZKTpLONyOFB+nCw0zefsrFTgIszr1U3sNkWYgkXYkUE3ARJssR70WJ92J4S8HAdpjyLPZ8Kmizx4sz6iebC5LMBl+MRx5+CZDvhENHUaKl4OPRgNkW95UOb/lYoOKr71GnG9jnBXz25nYFgiOJwGc/4L0n8toV73SG2pxOnzqs3ndZLnWdybEeTGT1RZi99DfrDjb9Hm02GmkxFmXeF2z0xkfvra9Rf5j5Qpotp4ixmWV5kE9bSjGv87hV637rQ5Bxf7jpUITJ1yjzTxGWz/0MP0UYf0sw64s26Ys33y+z3yy2/5pCH8uymcq1Wr/LXCthCGscgGdOsmeOQIOjoMZ++54t2uyqqHOA6x2l9a7H1Q6KVy6aIZ/NJ3aDGebzhVbcaluw0QFodFRUs4BqW6jGFnjqBNQ4ANU24BMb6UOrkyL6bLp5X6zpm3DjzhCjlyGGLYEGLYEGndHGQ8VW6w0Osm5P7JOXrMVJ8JS1eZex8cB6r9pm4xFjoZZ12uOx9dJpqY7Z0VpU+GV6oS9hscVu/6XL/gun5XLmUh5tPstiLNG0K8KoyedOldutKrdb1e63q91v17jfrvO8U+d1p97rTp3XnVrPO/Xed1r89Zv99Ot99OrZerXedxr9Dd4nmo5V2RzMBQmFScenMVJxMgZkQQfx3B5PTqP9YpnVfBlj65HNRoXNdBF9MZ82n2Mxkmr2Ptn0Y57lRL3d0XIEABbJ5SVCSR5PlHMuyDs8z9g+Ttk4ThSIinD0kQp/pCYenfAzpnfDTgVpx/yMmd0YJf5YSTzC0LJL4omKeIDCdRC0BcFKRHMlbX6OlpdjHz4gB4egUolg14XE2gc9giLaMJ0WNk6anVCU6jsiH8c6diGkxaFfNxlT+TtEVy5AziryqX2tikMwqjP4IihZCovA6E1jrs4ET6rxKFXLQVm8wBvGXEo5R2CdmZ4aEtd4Ekj3tekCHNfEIF37LAQjCHn4osIoAACpNZr/yrTQOlnFEm1rEKlg8yhHE19nhaKe2mRLnTZvQYnJ1x0VWnifSEIyuvla9YLULeRyBaVda8GCfCqqLRJrFQu+QCiTyW6G9XRRbZ3QfaOplDLRCkRigZA6l+nCgxKpVCAUiSBYODMLsVhISKTieE4iLReex51shxxuBB1vBYvOUxHgLgyWSEVpCmkODOTLRFk8ThLnKEIkypLJcnjnSfzTVJkwS4mWqZBCmBt/OMY+/x56NslG9kOvuNGqowjJj4CtLk9oI1R1FHk6GnA0EQqfx+NH4YIJf/lcBH8iSDobDk/FysZiDt8FLDxznK1jLb1w3Ot0Fn3yPH7lvtPmefrGW9jtJf7oLenygHo88T4v4rMXv811vIz1MZPWl0Pry7N6l2jwOsH4dbLFQB59v85R9tKd3+qy2+w80+i4/sH9/EfQ+WKYcDcaPEsg4EI1UajG8tVovhrKREVJhCT5SpwEceIv5kPw3Sj1XpRsIRiYDxL1+xy98txpdT1+6Xny0pP7wf3kvcdss6Ng3BaF+sYAACAASURBVO8PTrRsJnjtred0m+tar6/sNFm8n3o0G7z33W9zhH0wFcrbThYfp8rP04QHcafLEZKTNPlFhvAglbuZyFmNPl2J4e+mAYJsNVqiQotV+F0CKADOU2FeknwvSrEXhZ/EcCYDp1ucR2vsV167g0tRF99C9z/7nIz4n475ybcjhIuhay+d5xocZhtdD997g0OByGi4ajpY9IW9+dKb84END/oAA2zxW9eTOvujWoelBzZrj50PazwXCp1WCh2nkiy7goy6Q8xm4syWkiy30iw20yyn48zG4yxHooznksxPiqyk960l96yP8mgziWZtvnotPnc+hJn3xdp0hxq/CTJu9jUYiDWdz7QciDNtDzacyrLiP3bsizcfTGUuFtkuFzOmc2m792zE9Y7iRsejStZyibXwqYu83mHvkZ2o3l34whvq8rwa9gZ7vOYfOiyV2Z5V2UobHWRNjufV9lC9PdZkjzY5wHW2yDMWVGOL1LGgWhtRhbW0grlfROuONplItVzKZSzlML6nWrYHGbaFGr5NNvtaythqcjhtcT6qYR09tpktY0yVW0/fZ05UWJ+N+KIbYaefXLc7veK7hmI7Xy7VMEbKGbPVrB/3rGfyaQfFVrwKu91Cxlyq2VSS2WCMcbu//hO3W9RP91vV7req3W899bxd63Wn2U/vVYhhT5TxRIr5TAZtIs1iuoC22Oy0txBydBZzfBrLEyShQBaBZCtPYsEuD1GDPdjqiHc6453OQIujuMFO0mAvbXY4qbUbLWaOVNouD3gdboaeX0RzziOPzyO2jsPnd4IWd4PXD0NX9sNWDqLFsgIVXsEX5y7sR01tR62exk9sRsgVZWrisQK4K5aWEOgDAi2CwUoA3gEVKJqTh/3yG2Zmjru5AQ0NEIJgSiWoVS90oB0dapP0IJGaM7WCaLvudS/TBWPJRlVymdBiRWDddoKipDGXfByjIAiTNGjdNoBQU+qGv5Y8bZFwXG3gg4SI6FYQbUKQ4lIjZGUTJcOAullFrgskVuTaiwXrqp+oSAcAQCiK6xAjJPgWACGlUvXnn/+/71F/o5iwopsXIRkpI/8lXkeiooRivkAkFktJPDiJb9LBZW9wOERUE9E1geMveQstMVBCJe+Ef8ltkF0XpBFLRGUypCSUkIr4SWVcntbgeyNvIdDiSUQiic7gK5FIeQKhGEGBnl7Q2kb8eUAGTsKKMlBSwOck887S5eI8SHEXQ6oU0mLBRbxcnAXK84XcDB4ng8dLFYiSQEU+DBQgYIEKv68iHqDSzNMF/5M5f/AwgjiPVHGj8f0wdCMY3gyRr4dJV4LFiyGc6VDFcRR+EQnthgsXwyTLofzpMPlClGA0bLPTZ6fd+eCVi7DXUzXuJx/w3mtz5n30AQd9sRE2MRKoHva9HPJWDniL3ngdNjjP3Lf+nE17m2L+OtG8M96sM96kI8a4LcbkXYrFj1LmYbMrv9eX0+u92O68PRhwupC8OlM6t16lAnM1eIEKyiaATFyWBp7FS/ZjlFCuCs4W7UbJ1kPB3YjjUd+jPj9uty/vvdvFW5edFqfVFz6n773hEfZqm/PiSzdwM0p1Eo3tRB5+8198777Wx94bC9r84rPc47nS67na770+yN4a8T2cCTmcDdv57nuyGMXdSuLvxXM3Y3e/B6z1ey11eWwOsoWHqThUAomyQUGGcCcZ4mUpdkKhw1jufChnPOhwIOCgL2C/hy38EQKuRZyP+3K++V9MBp+OBPC+sHm9XoIvvoKvoef9QSfdvrLRoJPPftudbhutrvttzjsvnLaaHE87XI9euBw3uQmfO8naXDk1TgsFzJl8h+kU2vc4s7lEi/U0i91My+0M+nYmfTuLvpRuuZpuvp5uflLE3MihL6ab7+YzzooYO5kW6+m0sViL4WjzkWiz0QTm2xCTtkCD/gTLD5EmbcEG3TEmExmWG0XWC/mMoVTL2TzmSqnjykOvk6duO49s5kqZKw+cZA3u8ibHnSqHqfvOy09cRV0e6u9+O89dlx/ayBqdgCYHsNkRbHLg1jkjrW7KTndlhwv+whF/7oA22GHN9vhzB0WtnaTS9vgeY7uYwX9ox73PWsljrOcz1vMZ28XM0WxaZ5LpUKnV9CPWSL7V5iPb5fvMvmyLrgzz7kzz2VYnxUY4NO653h8f/W66uq1irMS0PdqoI8boXZLpwl1r+TNHQaXdTh5tJ8dyN9dyJdNiKsl0OtH8c6jhS3/9t0EGAxFGXyKNBqOMv0Ybf4k2mcmwPC1jXty34T20Pb3HXHtiezIRJOGlcs/jF3dCN06iAXk+DhYhinR4Lxb+wga7PIHP3sBnb/CtK/jaFXrlAnU4w61O4kb76WrbqVeuK198ducCz44jOdzIw7OofU7k8UWMWJqlAAq3T+OXD6NEsjwIKjm4SJnYCPmyEji5Ha4A78oURefC9JWjuGNuOgzdVWIlMFwpkw6hvBXieEM8NYEkpaDGxmhHB4RhECkGwPD1wABAgpIltE4kECZV7psIEMpfqx0VJOWJ7E2CUVLHhrQeVpQESckBANVFKyjuJ6o1O0EEoVRod5QbFX5aFUR3TaKMuZgCBEiVBSOBPTDVAaVT2slVRtdNoKt+orhB2t0C0C4fVECdMmJhkPZchuH4fwFZ+DehSCy+YVEllwaJRMbj8UViCU8guGk0ummd0j6Or0MVpJ+VDFLovFVaDjmfXEG0sodEa44Sk4OHeh8eX0y1c8uEWqqHTsomNXbJjbwFxbUlSbTXnKjrS5pcDlAyjFAsEYqE27sCDhcE1zXK+kvlU1hRLBWng4pyGLyPo5VKtE50liHm5cglmbCi7FLZrFE2wlA5CBTCYC4CFaBQiUKaDyvyQWmG8ChFuJd4OBEgXA7SCGLV4vhLaYJanAgdxXCXw7irUbvDQdyFIMlaiHAxED+KFC0GiRaDBN8DxUM+wFe2oN9H9sVL3Ot9+s5jtdlh+AFz6D5z4Zk994M30O+N9XlddLqOl1sPFVr15dLfpZq3x5m1Rpm0hBu3hBu9ijZ5HWPSEWnSEWXyKsGsv8T6R53j9Av3gx9RhCL7iFeZND4vk97D5CUqpFwD5x3slst42fKjaEiUrcZLEFGGaCMCPU9UAxkqYYpyO4KYCCAGfbABH+Fn//Nutqjfb+e1+8orz91+74sf/rKdCJQbJ92L3f3qu/7Zc+mjx/xb94V37svdHqsDXqsDXqv9nrvfgzlr0YKDBAIqRGV54pMUOTdjdyJgtdd7/rXL/vdQwU780XTw8WzI8UwgdyWMuxi0O8I+GPEHd+KI03gNJ1Y+HXI2FgysRl+M+x8N+hx+YZ9/DxLOBMPTQciPAN5AgGI9Ft+OEI75n3zxl/4IPOv13W13W6x34Lz2Uw4FYgO+vE6P3Wq78ybP1QrnoQyL74WOu8W2q3m2XxMZ8+m0g3zaSYndWp7TXh7zoJC1n8fYzLYcijVtD9BrD9B/G2I4n04/zKXt5litZTBWU2hz6XbjqXZfY82f++p1hph+TbLqijR+HW70JtyoN9Zksci2N9HqVajxu2ja+0TmRL7VfCnzay79Tbz5QIblfhVr+b5tTzrtY5bVYCnz+P8h7S2/21q0LN/7l7zX73WPvlXV94ROnMRJzMzMbMsMMrOTmJLYTuyYY2ZmZmaQSbYsljYIN4jl3FtVnfdhS0r6fbw1RobGyIliOx/OXlprzvmb3c7AgBfQaAfW2uyVmlMrrHnVNhef7NAWJ1WHs7LdWdHiKG+0xept5I22sgZbzkdzeqkF+5Ol5Ksd/NmWXWp1WWC2lPR6Kfk17YPFbZnlZonF4Tebwy82h5U2d9W2ohYHuNn2sMSkN9FoMPPVRpMdbyWgfKLFvW+ePuq5/MliJeftfv6bw3zjm48W/HqHswLT1YQX+ymvVuNfNHs/bvF6fJLy5iLtzTn5zUXam9scE1qeCS3v7X2+CTXX5DLXhPnBgvPRildrw66zPvhidT7pzr+LhnhJB5cha6eBd/R4EZghgpIlAjICpiJAihQgo2AqAqQg9/HSs0jJsp+4z1na63Q36nE05ne7EwLdxwvANDYv4Z5NuueQUPS9Sv5JJSsB4Yydq9C9m8g7XhIXSl0+Dxzd9Vq7DKMByTxhGoIWAMKsvauoldOwe04qguRKJHmYvJwlfk/hfWVfb8nik2XBwUoGA1EoMQyTyeXILw1cLiWahqWITK6QEvZZDEMxnPhsbkjYSaRSmVwhlercsTK5XFeFJJPpUhd6L6z8l31WJ3FjBrEEwyVSqUwuQ1FMJlcQnQKIXhUnXvXAWt0JSy7/FfnWI7BQCYJguAzTdxOIJfrItx4CRFAeiCn1e8aQWGVwAzFXD8ElJH2JRKrV/jMtGn+BIBgAQRAk4LIQjw8QRdm6NiGhrhwbACEAJAgcunYjPYHj1wpCPM31pinAkOMzgDqIoAaoazwlaOQABBHj4Vfkm3glvsgvxQKCiRIkAiLC5fGJqWAYZiAkACFYv8rAvP+jYg+EYSEAwpBYCsICsWBKLa9SyyuV+CcF/lEqzodBsgBKl+OVKvyTVFggEmQT80OOf1YrvmHIB1SahaG5iKRAIixSYJ9kSDbMTKbvkmib4VJquEacoJalqjGyGiersVQxK451FHK/FUhfC2Bs+srZJDkvDjyOEBwESM7D8bNQZC1UvBpy3u20U2Mz/cF0rMBsJM9sMPPNaL7J5Duz1Y+WO5U2c8WWIzlmA+lvuhNftUYZ9ZFeDES/GI17ORD7ajnt7Xa22XaG6WLym64Io+/hzycKzVdqbA77vMTMRImkoGl/eeygG7iKEfMyOczyqdlqEZCF8DOg62iZMBuHc0TsDDE9QSvPfFDnaIXJ6oso1VaIYskbXwyEJz14Uz73o67Qtp+WGQWu+1GG3KlLvkJqBGsv6GjQZf27/fp3++0O571e16Mxj+NJr4ulgPuDUN51nISfLkdyUCgDuI2X8NPoh+HAFYm6FsI9jRLRE2jr/mfjrpfzXgcDLkcj7qcTbsdDftezIch1+D/AGO1thIQSwl71pc0HUad92TvBzI0g/mag7DBUNOvOmvCGjyPFlDDaQjBnKZA3F3g/5HvV5cUb9MGnggSDXpwe781PdoPkVzPZ5lvv7G4+WnIrLRkVdvv51vu5tktky+NMM2b+26t829s8y8s8x6NMq6Hwl03+LwfDX01FvhwI+bM3+Plm/BtmrulN+puVONP9FMvpiBf13s++ej5r9Hm8mfzmNtd8MeHVHNl0I9PqON/stthyLMb4u/+zjtDnPbEvRpKNu2JedEa/GIh/2RPzYibN7KDIfPmd3UC66UTBW96gMzbiwm+zP6iwOvxkv/3B5rbSGm22V7U7KdudlO2OimY7uMoSrbOBvljdlphAVZZ4gx36zY5ebHmabwpU2e7nmPdHvuwNf76a+/amwZHa5cIZchOPeQh6XES9ztR6m+ns191JL0ZzjbdrTLv7i536Kd/bCrZrzY9qbLiN9nCLnaDFll1vPZ/9utbvcVfY06GIPxt8H391+1ul0/9q9XtCyTNlvjO/zX1Lf2fGLDZnlVmyyy055Ra8Smuo1p71zYbeYMtstLv4ZnXY73pzGnlKjTqlRjJZaRxWGgwUieBisfCDRFQkERWKRe/E4g+IpAQR5UkFGVJBmoSRgHDSMHEmJkzDROm4JE+BfcaRSi6YBsJZOFaFoZUiaa5C9hHHyjcvwycOfRn8lMWToO5Nj8Fdn+WLoDteskJWopQXS5D8o1vS9KH/ETVaIMwUSLIgUdoFK4rC+yBhU1QXt4gU0QXucBlhPyU0AIVSQVDECZAfimEyuRzFcByXY7gMx+VyhQJFMYVCQVBpURSVyeQohsnlxKsCx2S4TCaTy4mUBvGKoKhMLkdQVK5QEEVJxOd94m8pVSr90x/FdT0FMoIO8gsjSJBLxBJdVZ9cVyv7m7iNojpeOi4W6yBARIuaDJcRaoRBP5ciKIbJpFIpcdrSS9w4rjNZ6SC+avU/q1voPsJDsK6ZTl89BOk+0UO/oLAgLPi97xoWcH+7COnXFGIF0WU1dP0WPL2XSc8OAfUIQuK09Ss6DuvzgPponj5RoWvKg/VSOaG08wEQgCC+Tl2HeXwA+JXbgAQCIQ8AYFgAgIQpC+IDgABqxKSFmKRQIsyTioogKJ3Li+MC8SCUjEpzYJjM4cZw+bEsTgSHG4shJQpZOY6+R6Q5ClmZRlEtR99JoGTeTRTzKFh4FybjRMqABLUsTSNPVeNkNUbWKtKknDjapv/9hr/wLlIhSZKLU8T0ZJgSztvz52744edh0Ir33ZDHeYvDdJFJT4pJb6ppH9l4KPPtaJ75eKHp9Duzkdy3gxlvepKMmyOMpsmmtBLL+xJLSqHFQZHN/nu74yLbs0Kbi0Krs/cOoykmA+lvlqtt9rpcqMv+OEReuOlOXD6SArnQXVJFXV3v0DfqZfHsbCXtkCy5j9ZIyf/593wUSJVwklVoukaepYHJGkak+iZMeRIgnnWXbvnKToOE+/4PfNIDMxI5Ct3vdN5oc9jtcVlvdlqptVv6ardUbbda77Dd6XE+HcQ9joevoiT8dIiWKOKkoXC2kJXMPo/knJNEtBgpJxG6DmMdkG7Xg+/Wfa7nfQ67XPa73fb7XbbbHHdbHfY7nbm7gVpezN+hGOQy/HY+mHdMUghTEW4SYyNIfBqF7vpxNwLpG4HUZe+b+UDKeCB9JvCy22O22PSi0R4Ycj9t8rxs9tsottssMhtLfT2dYXr9yZ77xW43z2w2+dU02Xwg0X4+yey+yOymwHydbDYbb74Qb7yZZrWR6XSaa32VZXqTZUrJND1MfcMutGQXmN1lvjlLt1iPfztLMh4nmTQHvuoM+vMo3WSXbDyXarWSZX9SYMH5ZHNbbDFMetkS8rwzyqg79mV/3Mvjd2ZXpRabOSbXpRbMSuuTMqv5fNPNMovrZgfuoBO33xnodpL2OgnbvaBGR7TZQdnuJG91kDbaYvU2aK2NuMaaXm4m+GqF1tkom+24ny1pZebn78yOC0wpReaUQvODfJPJdOPeDOPpcsvTHhdozU+47Hvf7XxSY71dYrqUZ7xW+vawLziiY7Kgv4k+40XpdqR8t2P1ODH6na/a7PYqLbriXtUFPO6LeNYT9qwz8Mls9POxsKcN3n9MxT2/+2DO+WTJ+2oD1toBtbZwowNQb0f9YsVotue0O9w021Ga7K+nvDmUJC4re+M4ZGbLn3qXIRV8RIRVErhSDH0WwSUiqFQElfF4eRDwQSL4KBWUSOB3UuF7TFoh4GUKuEkSQQ4iei8RZCPCAjY/Cxa+Y/Izr9kpDDAZEhdgaMkaJWRg2+vwjjR9Gti77bV6FXrFjaVyk0WSAgmSKxBnSpAsviB99yqSQo/hwRksMO2cEb9NDabzaxVKBMMINRvHfzXTSQmNgdCu8d8i3LrcNYIaKmd0LFu9Hi4jqFOEJ0rPGSREcpk+E/7LB6Vv5DZ4ojAM0zXoyRWGGgxiWZGiKOFZwmVyqVSHD5HJZCii6ybQcaYRoq4DJRzA+mZlzCCf6PLheiOW4d+L6MmGBicY8Y/FcByX/TNnqJ+6vAUIAaAuJ0EIBoantu5xrAOMwwAAGeYHDAsB3eMYJKp+QF19BQiAv4C1MGxYHUAQFvD1xah8wDCE9NlAwxCCYN1pC4BA/VzRHbiIJUZvzOXxAPD/jHwDIMQHIYI+QpzL9C3fRD5cAIIAn1UmhshCKFUsyMGkZRCQTr8LZdJJTGYEgx5Op4ZxWNFiUbZEnAtAKbAwC0XKUOSdAitVyT+rZBVy9L2Qm0Q/8L9e877f8sVYEZK7KJhKEjFjVShZI0tV4+QHZTp8F3214CdmxajQZAxKkPITGAcB9BUv/kEwchuPn0UIln32G20n35mNZpkOJL3sTjTuiH/Vk/J6MPPNcM7boaw33SnGnbEvZ8ivOZUOrE/Wl+W2NxXOV5+tqNWu5+X2Vx/tLz850784U784jWSbLXy2uZ7yZG8ESO9JXOhD0fZG5e76JePbznrpyHjNu4r2tKKOlYVyuYB8fFK+vVeFST+IWYlieqxGnqmRZWqlaVoxWQsmKE+DNBfBSkowvBuM30VpeVGCw6CDNtfFGtulb7bL1fZzn6yniy2nP5jNlVsu1zicjnoyVgOZO6EgPQUTZYm4aayzWMZhmOA+ToFkq6TZMkGamBEjuiPB1xHgeSSwF3g/7XY14nrS43g55sZY9mEs+7DXfeW0yB+cKPF56P2SP/+MJBOkSXmJ0G2slBWnFsQztoJvlgPOJvx22522W+zAGU9g3P28xeGo0W6/3u6m0+/sm/NhmcVRufXRR9ulHPOxZJOFdPPh2JdjcS+XyK9n4l5Oxby6yDXdTjdrD3k1GP6iO/jPSdLzi2wTuMRCWGrBf28uLLEQlJjz3pvSCkzPMt5eZ5teZL5h5L1l5ZsvpNi0h7zoCn3eH/asL/xZa+Dj/vDnG+lvaWU2tI8Oc+S3PTGvOkhGK1lvKSUWe4Vmq1lvN3JN1gssLr/Y8TudoW6ny3q7zUqLjUoLZpujvN9F0uEoarZXtDpqu1zFTS78r9ZYg528yQ6ushR9scIbbBVNdli97f1Hi+Mis6XM14PxRgdFJsIme7zHCWh3OPhiNZb/tj/3zXq7I20n4HzCjdLhwOh2orXY0HpdMnt6wuvaF79YrTVZ77Y5HH232/hmPVpk2pHycjDdeDHbdD719XD0nwMRf87EPN9KfnGc9nIx4XlH6NOxpBenpeZAiyM07M6d8OQNufKG3c4b7K7aHMDNQPZ+8N2aP4MSw2aRb25ipjd8a0cdW2fcVvYiqHepLGYmj50LcPIh7nsBr/iennZxm8DnvBcAZTBQBgNlTEYG4zaGx0jisJNv6YnXtEgWJ+HgOvLsLpoDZB3eki4YCRRODI2XMHXo07HqeUyPmT4P7t/xYYLJoCj9hpPAhlJhcYZAnHnHTQZEGXxBGo2TcESLWb0OpzATxvd9l0/8mEAnguEYpuO8ElBYHMdRBPu9xALVk18RmRzBZYg+J2GgeqAYJpX8H8BaDMcJCYHIAOJ6RAcxPBAEM1R5Y78Y0lKFUonqcVUohuvSfChRckFMFB3eSpexICywiC7ZZ1DCdcrKb83KBvCtIcpHWGl1DVFSBMNkiJ6PS0QIERQlfuZ/moL+F8OHd8L2CsECHgAYPubzfgPNAnq4k87YyoeIvIUh0a1nm4MgJIBgAU/HjtXLCZA+g23wX4GQLgGuFzkMeQuBgPBEEbMK1IHQ9eqFvrj7VwDQIFoYTLd6NCExKoQ8WAiIxFwA5rDP2ddJvLtwAZ8MA2SInwzxk0BOMo+RyGPEcxlxACsJBshicY5Umg8Ls+i8WBY/HkMLlXipWJQjFGQp8c9ypIRPTaBueN2te4tvwxBamJgeA91GC+6icCheIUrE4QSFJElwHwPfkMDrSB4lnEcJYR8G4CwSQiNJrmL5m8HUQZezTmdKs/PtF5u7jxZXZRZbBaYDia86E152JRn3kV8v5JldlFvxKq3BSit6hfVRme3ZF4erL9bUarvjT3anZVacOie43g5ocNwus1kstTgbdpXcREgYJLWYLEXK+i9mcjYOqo/n71k1R7uVE1M19Pvy3cPPqe863ld0razWYMIcITVSIU7TKAo1ikKNIkcjz1Jx45CjAOQogL0eAB6FqZlRgp1AcCfkZtx7rcZ+uth8oshkocJ1pdpv6oPVdIn58jebvU7nw2GPoykP6nYQn0qScFPk4mytIl+J5SqkeWI2+W7Ln7EXAF2GCY7CuKv+0H4Qch2OngfLb0K1rMgfnCjpSQhtzkvNIYHHpIMez6M+V8ZumOA+ln0eDt1F868jWcfhrONI6mLIZrPTToMdOOUhXvBClrwZQx7LH632vtjctzlzOpwYzQ7cegd6he1wrFFj0NPeKKOx+FdLKcbLqWZ7OTbXBSYbaWYrCa9Hwp+3Bzyr83rcFvB0kvRyM8n4Lu/tXZ4JUGwOFZtd55isJ746yjCnZFve5FhSc0zOs03XUt5OJbz9HvS82f9xa+CTloAnrQGPh0gvjwosL0rsRpJMO6OMZshv+uJedce8GE96PZFmM5xhsVD0dq/CarXMeqHU5rjW+rzRhtliJ+52ua62ufhoQa20vKmwZX5zkTQ7ytqc8O8OaKMdWm+HN9hqvttDX602c03Wc0xOPpiclFmcfrQQdjvKZ7xkEx7SUdfbToe5EtOezFcr3+1OZz1OJtxZW36MJY+Robzw1vHdobCdRovBbOPmOKOmxBe1kU+/BD/+Gvy4NuxJT9zzOfLL+YTnM7HPFhOMNlKMDtJfzMT9WR/4uNL3b81hT0ZSXs5VmN8u+jCPQ69mPU/HPTn7YZzrWC6TzLqNO1jwWV/w2N7zmd/0Glx0b5lyap5w7J1zm1r3O7mIubslM2jpNFrq2WXcMYV0cB67shuxfxx1RiHtnwRQzsKur0mUq4i986CTq2AeP/38Nn75JIgPFzJ42TtXpGN6NCDIumamDG4FdG/4TJ4GTR4HCYSZHJB8yY7lC1JFkmyRNPuanUDjJ+F4LiROnTwOnD0LXaSETB0GXjJj2CBZKF5FEKUMVyByBaJSY0QqAv+Vx8b1aClEIMA5XFwoRBRKVCYnujF+rQ64zs+qHxioHiyoq6n4Pb1BjBDiT/VJC90uQkS1dZk7DNftCrofRrd/EBARAyfR0E2gV+BRnXCCoDKZHNHfr/5/Bt/f30ZECHUriD7uR7z5v9Kw9BciIcHXDQz9Z3YAEAhEv6EGYUMkQqcKGMRkWJ+30M0YXVOFQRiHYaGOF0LQAwGd9G0IcIAQRKQCdd8O0K84sJCYNAAIEl1+oH63gPXyhs6YSyw6+oYlQuog5hyXy4dgIRcWCnb34Nk5ASDkMgYYlDDmVQT/PoFzn3J3Hky/iuQzkmBuqoCXDvHIID8VhtNBDUlGbwAAIABJREFUKEkozoBFGQxe9B0nSiDKVspKZNh7GCIj4mKpsBhkpgjoURJ6FPsgELwMVopSlNIU8DqMdxrCOw1iHwbe7wbS90P5lCjGTqT4PkFIj4IvQ4U3EeBpsOA0gj7te9Pryh52Q6Y9kS5H/LudvM1eVGdD+ey0XWK3U2xO+WQpbnFUdbuAjY7sOjuoxZHZ5ECptjn6ZElvcOa3ul5V29Nq7YWtTuIO57tvdmsfLVZqbW9WfET0KBRO1cry/0NVcsJr7z6ZrN5eyNndvuY2S7hZzR01yQU9fYOtc/ON2zuVAgYZB1I1imKN/J1Gnq2RZwmoScytMOQmXHwezNn1x+9J/P0Q2rw/pc9ts9Z+v87xpMmOPegjnA657XDeqLSfKbVcrLLabHU6GHTbH3U5m/OiH4fBjARclKGQZos5ZBE7RcROpu0GXy16wUdBEkqkkh+jAmJUtAgtJ1rNjBIf+XOXvWkzHgg1QgkkQqfhp0MeB92u3LNI3lXk9bofbT8EAZIV4jTpTQxrwoM17AZMeUHTvswhF1qfD63d7bTGbq/Kkd7h9o8VH8WAi6TJ/vaT3WGh+VmR6X6++X6h7V6B7UGB3XWJw26u/XLi68GwP6eijZeSzVr9n1a5/1Hr9WiH/OY402Qk0mgp/sVl9pvzLBNKjsVtgRkl2+Qmz4RWYHJX8PamwPQo8+1Gmul43NuB6LdDseZtEaYDMcarOZZzaW/6Y160hD7viHo5k2a2mWO6X+K4XGQzkPxyLOVVT/yrsRzzk3rH8wbb4xrrqzrby1qviy/Op+WWlI9WxyWWd5XWaKujrN1J2eGkbLFXNNkpGu3YlZaLWa8P35vdlJvTqm2hXifpXqiYGgdvBl+12e/WWq1Umk2Xm0xXmG4OuDDPwumH4fUTX80bFqqrEpe+mk59Npt4ZzKe+Xog8cVgotFQklFfglFXzLOhxOc7Ra9PCoyPsl7upr3YTTPaTjVaSvxzMubZQOTTar8/ukhP1vJeUVodbk4iTlb9V4edT3fCbi9T764yrk9jt6d9R+stZ/vsVxfdVze959c8J5fdO6cc64YcRpd9pjcCe+d9Rld957YC+xe9O+dcp9YDLyipe4fhO4cBlxdJFErsKSXq8jrhgBLEZJKZrIy5Q3/KfRIbyJk5Dlk4DeUJ8hR4OQgXDG2FdGx4T5wFX7ESmVDyHT+BDiTxBOlcQdopI3btInzrKmpsL6Bn03uZEjVzHHLPS1Eq3qkUeaAgkw0uSRCZdG1T0dSEi0SoUiVFf1XjSaVSTC5HcBztH1C4uCBublhjowzFcI3WoDbL5DL96kC0c+vNryhGbABE+TaqFxJ0EQ0i443hBFcKIcrA9QxaVK9C6yKE2K+2V2LM6InrMolEKpPL9Tcr4gimq9szvBLG3N8yfZihRum3vIWUuIDp0YqYRvPPiNu/7RZErBqGCbSGQZbQg8F5EATzAQiEBYTRlvgtBAu4fACEIK5OTAb0kW/iJCXQH4gMeQsukbf4tQ2AEAgKQBDm6WJ9um8KGnjpxBAC9e1JIASCkI5nrlfFDeK5vhQWIMLneiQJKJRKuQgmurrG/HxRcjp4f8LnVLCvw2knQayrKJidJmCnCjmpvPs4+mUo4yqUdRfGY8eLBAVCUQGKFkMCMgcg3XEib9kxQlGuUlYuwz7I0VIJlA0yYrg34RCNRNsJ4F2EoNx49lEQc98fuAjDoUQJK+Zu05+67ss9CxMzEmWCdCE7CbgiMfb8Wdv+d/Nedwv+koNQdNFbteajWPJRTHnKh5wVfY5ovwev2RnrcVP2u2iH3NRDbrxOp7sGO6jHmdnhcNtoe/LFltroIez2EPW43DY48jucsWE3ZNCV1u66UeewP+B9u+EvYibK0RKNrPg/FUU/5GUH5+/q5+uTF7bXb/uYd0WrCwWHe5XjUw3Dky39w3XUs3c/lMUPyncaeb5GliMXpckEZLUoUcMjCc6DGUtet+O+243OW/W28LwnvuCjWvFB5zxpvW78YU/plBerz3WvwX6twW67zfGg33l/wOVg1O1kxvN2J0jATORckmh7QfT9UMqs18267+16IHQajjIjJbRwjBGhgWNVHJL8NgS7ChLt+0vOQhQckowRKbqKoEz4no370/fCOJQoHEpRIxlqNEMlTsPv48GdsOt+l+MW581qm7thD9mKLz7hzul0Pmt2fdgI0s754L2uSLuLqNEB/mYjrLUTNXsBtV4H+ZYXJQ7779zmkkxGo4xmY1/tZ5gtJbxp8X9a6/Woxf9pW8CTrx6Pajwftfg/aQt4Mhj2bDnx9X7am83kl9PRRj3Bz7qDn/WGPOsKed4aZNQSZNQR9qo15EVXxMuxFIu5DJP5lNfzKa+H416tZJmOJbzqjXk5mm46kvp2LfvNes6b3oSXY9kms0Vmu9U21DZn8ZAXOuwJNNjDjfaiJntBg4Oiw1ne7gzU2vK/2Qq+2cgabMGv1itZr4/KLDjf7aVL3vfnuUXzM9FTK4Mrdeud/iufTFcqzDfq7fc6nY9m/Y6PcgP7ex2qh9+XJn5Pe/Et+smXkCc1oU/qw558C3pUG/K4lfTnZOrLmVSjhXSjvQ9vKF8sLqssjj683c83Pih8fVLy9rzc5Oyj2XbR66NPpjetduejnqdbQed74YcrAcfrQVcnKVen6RenKWdHSYcb0XsrEStT3pO9DrNDTitrXjPLnrWD9hVdNhU9NgNzfksb4Z1Tnq1T7jMboafnabSbnL2jmOl1/3NKKpNWSL3JPjqLP7mIWj0I3DyJnj8OObuPZ/Eztq9it69jJdJiqbQYR4o5QG7Hql/bpk/flt/EQdAxM+aSE7dJjZg8Ddq+i1q5Cp87D504Dp4+C164CFu9jIJF2TK8QCbLF0nIx9RYpmhP2T0gM36NNTeLYQGu1UrkCl3umgDNqrX48TleWyuPiceePZNlZUoYTEyp0l+WULlcIZHo2r8NtCjsd0ATjhMmJcLPaqgHJ45OBGaDgMUSX0efldOtDr9WkN99sTK5rrhJDylBdM2yOLEeGcQSIjxoyFvojmaorovp19eR/CJQYSj2X6SX/0X/IIYN0TzBb/E3oVAEgjAECQw3KP39ByTyECKRmBgSXL5O8NCtIIS4rW9RFQhFOpMSHzDwOQjsBzGuCMD4r4SE/pX/awX5VbP6O56EWG4M1X6wQIe34vH4sFDEAQAx9VZKTpW9MuYPTnB5vSJeqohHFvHIqDBbLS9TYsW4uJB7R2JdRzAuQti3YXx6opCfj0hKFLKvStk3SJDG5MdcMiJuGCRYkI5I82FhLiopAmgxIn4ScBN9v+uHQokqLJV/GX696HW37iOiR6uwVBRIAm4iafuB/Ksw/l0UAqULGPH0oyD+ZTjKi5OLknB+ovA4Un0Zim/6oyu+6LyvYsYdXfBAlwKVS77KJS/Vqp9ixZc96ETvcxGMurG6He+7nZjDASfNflC/m3TYjdHmJOh3lQy5cTocTxtdN+tcdjqcT8bdqJuBCJyrlpeqZCUaRekDXgTfxU+t5SbO7ExQZzBhAeM67/K0oLO//mtD1/hEM4fxVSIo/XdN0Q918YOqSKvI0uDpWlmaXJTEP44Ubwcha97Ymt/Dtv+PTf+/bwU8bPnBc76ipSBsO0R+HoKeh8DHQYKTIN62392i71Gf2+GQ/8VyGOcqmbYfejrlfjblSZn1Yh2HSrnx7N3A20WPuw1flBOl4kUq6BFqMEbDI2GXgYKjEBxIRhnRCkGiQkKGqNGMfRLnPA4Dk5WSDIU4TYVmqvEslJfMXAxkTAecdDpSupwYAy6qFW/Nohdv0FM87aNc8lLP+ypGPbEeZ0Gbs6jVUT3gLmrxPPnguJpttZJqspFmspdlRskyOyK/mYl+tZxoepBqMh5p1Oz7pMHrby3+T5t9n9R4Pi7zss/xS2wING32/V+1Xo+qPR9Ve/xR7fmo2vPPukCLGo8ntd5Pvoe87Ah/ORxvNkd+u5dtdvneZjrxdW/Ui+aQ500hzwfJZpslThflVtv5b4eTXvXEvehONJ57b86a8ED2/MUHkccV1oxqG1Wni7LDWd3lDDbaH5aYH5eYw412yjYnvNnhttSUO+yiuIvbv6qIntohd/ZVfP/0omUttHVgqCOvszOra+zT+HrJ8GZJVO9YaNXXhQ7vxUqThrgnFcGPPvv8rczj30pc/+W9y1/fu/y1zPN/Vfk/+hrwR5X3v1YF/G0s3/jom9Vlow2l3prSaHPd6XjT5UBts7tpsbvscTpd9jvcCD7cCDveiT09JJ8cJJwcJJ4cpJwd51xTCm8uCi7Pck4PUo92E453447343Z3IttGHEvaLMvbrZqHXL8Pu1V1237psa8dcOmZ8ptZC55YDaoecZ5eD6de5d5e5xwcxx2exizshDVPeTROuS+ehl2wknZv4pbPogC46JadtkGJ2L0ktS15Ny55TZ+Hdqz5da77bVxHnLCitumRB6yYA1bMISt2hx6zcB0+sO/fve07dxy8cxVJ5cazoBQqN2GDFs++X5Sl5chfGkvDw5GtLSWfLxWKZHKFRILIZCoEwSDx3R1/BhacKqu/4c+N0PBwCZ0hU6l0xEDJrwojnb6N/Hocy+UKiVSiPxzpK4wQQhXXoTikCErwwzEcF4klOC5DEAzHdZcxvXZNtFwQniiZAVqu2wn07CliMOiNuTofMLGC6Or/dOoFLtb/2MRXVigUEomuJ0ouV/xXRsXPnz//AhACsl4VEOpTcr/RogT8395juFAZRGkYFhpEaR2BQw8SN5idDKE//eFI8EuU1oU8+JBAqI9860IVhvQGsYIYstwGKV4gEBHflA9CgL4YXJcxFIqAgyO0pkZm8hb/4zFc+Y12OX21SbreDLndjeBdJwg5qTxaIvUwiHoQcHsQANzHgfQ41nUY4zT0etufz4wWi3IUWBWKFMPCTAYv8ZJOAgS5WuVXsaQIRd4r8HKVvETMSRKxolVYKgonYXAy7yKOcxoBXpGYxxFiXqpaniXlxPKvI4A7EnSfANPjAGq0kJWokWVrsXTsPkrOiVYzY7GjMGwvVHUUq9gMRNZ9xEeRgjVf0Za//DJMfh6IbPqK1335Ux7guAtz2I014gWPumFT7qIJX0aHq3jYHRjyko578ga8r3u8DvucTybdLxa9WRexMmmREn+PSwoU6AeNvFR4Hz+zmh0zsdt2soqgX/+hLDs9+zI22bS20tTU0jI7XycVVuCSKjn66UH1Xqso0ijy5eJMMS9NIUrRsmI0l+Hqs2D1ebj2Jk57F/PAT9FAKRpRqgbL0spztGiGRpSsAZOUTBJt0fty0ptzQeJT489mvS4X/IHrODErBYOSZGA8d8uHu+0juQtXwjHCs0ARJVgJRKuhGBUrgrfnxzqOUErSJZw4/kUEyo9HwSTWWRR4GwPT4riUcCGDjMHpSmk2wsoAt8Ilc+7CGV/OmBe+5iOe9TxotN+sdTzvdMaXvP6+6f+w6qdaCsWng0RDXidVztMpb8bi36ymmx7mmNOK7WlFVmfpJpfZFrd5low8c3q+5Wx+1ECc/WWOGTXbuCkqIN63uDEssDvk1Tjp5UCYUZ3Xoy9uj2q8jL66Pfni/McX57/VeP75PcKyMeBpR/Cfi2kW29kWu1lmK2lmCylmfTGvJtOsR1PMTz+YSxttJQ22vK82h0WmoymvuxNfLZSbr36x3upwP+1w2y0y49Q4KFsdFB1OSIfj7RcrZpUV3uqg7HHRTrn+55ILh5I9cNIXNL5d2tW03+exWm/dU+H6qa4g9Fvrk+p+369Nll/a/1bZG1RSVVPotlRrst1qO/3u9WDq8974Z+0RT74HParx/rdPHv9S6vbXIqf/Wejy1yLXv+Y5/I8S/39rSP1zodpyr8fpdMbrbDXodCXwaNJ9b8Z7dyVkayV4czlydzNvaz1zeyN1dS1qbT1seTVwbS3i+CD7aD97fzd7dzttayN2ayN6a4O0vh42MO5U22tb22Nb1Wld1W3TPuTQN+LY3GP7rcv6c7vVp3brD53WtSMuPdOBwwshG0exO0ekzYOI9b2IqfXggQ3/6ZPgng3v4Z0ABjdXjpVeMpIvmcmrZ1Ffp92H9oMXbiLmLsNGDoMmjoIWLkJ3mKQ9dvQeO3qbQera8Wvd9B49CbzhJC6eBU8c+a9SQo/psatXAXv3OVzmqry1Xe3igf9pJPP1lV1eieVqHNdIJYBUMktlpV8wYmFJMSo/wPqH5b7+yNaWlAAu6Z7j+mo8FMP0TXziX7wpohpP+Rv+VkbgaVECfIvpVHF9TkKPKcQwBEGJAYPojVIK3QVMZ8RCdMBaxEAvR3VTRG5gmxNKO5HII0xWKNHF9BtlRCzVzRgMx+Vy+X91WhhIroT3icvjE2V2RL4BFujasEH9LcjwODYUrBKADVAHi4V0KwgIQpBABwHUGXNBWC+hG7YB3R0J1EW+CVAHYXYCQFgfpID1Xd86lq3B4KtHHwJ8gRDWAWsFPD4MwRIuKBb0j6Gu3ohnEFRVTz8aP50L3x+yOZlyvVrwpMx6nM55nMy4n855XK37XSx7ny/73GwHXG36UlZ8bvdC2JckPj1WCGdKxHk4mvVDlv8PPBcWZMKifEiYBQmz1cpvKqwcBRNl4mQJNw68jUWgNAWSwz4lXS17s8/CEYiMizNwOEXISgRoJAkvmXcVI2InQbREFMzTyN4rWVFKabJSkKxkRquuQ1WXQTglErsjQScR2GWo9DIUPvAXHgRiV9HKqwh0119+ECBe8+LMeysp4ZqbMPlBALbkJZxwB0bdHtZ9wXFvSqfzQaf92aT7zYYfdTeQdREFMxPl0neYuECJlyixEv511OZqHHl8tfFkW6Wo+6ku/qkqPTv+1jfatLza0trRNT3TurHZLICqtYqK/3goVSAFmDBLjedoFDkaRa4Gz9VguRpFkUb5Tqsq0SpLtcpSjaJUqyzVKvI18iytokSDFaj4MdB5EHAdBd5EXK36Mk/DFEgawk9GePE4GA8eBaJMklKUKKGFC04DcUaEkh+lhmO0wljxbRh9M5C+E3i97HU46Hw65nq/E8g6CYNo0bS9oINR56NJn7vdCBTOFTDI0tv4v9NiHygxmv0IeMV3r9Fu8bPVQasXddATnvUAp7x5k97yNR/xnN9JvcNMkdXee0dmiR2j1JpRbg99tIY+WrE+WPPLHTkl9hcZb/fIJk2VjS1fG+/zTNgFb1bzwr/F54zGuC6kBi9nRe6nm/cE/9nga9Qb8rbTz6jW7dEX579Vu/7x1fNxg9+z1qBn/VGvFpLfHOVazJGtZtIsdnLermaZT6ZbHxdb8mtsZS32shZ7WYsDv9pmPeftcNKr9hijoWyT64Xg2wFP3qAXvhgEdjqDnc74op9qNVC77PtwHM66L52+aP6wvpq6tDbUlzxW8Lot/s+m6Ged6S8GSk27y8w6ik2bC9/W5b6uTn1Vm/q8MdOoPsd4qMp8ptJk5p3xdM6LqfTns+TnM/FPRyIfdQb/7ZvPv1Z6/LXC/a+V7n+t8vnXmqhHn6IeNRS9mul1Wp3yXV+KWp0NWZwKWFmMWV1OWViIm59NXFmKW1+JXl2KWZoPHR73GBr1WlgIW5gPGRr1GBhwGxlwG+xz6Wq37Wyzbm+27Oq0HRl37elzaG+x6my26uuwGx1yGhtzm5zy6R91K262SP9qklBpEvnxTX6XfeeK38RucNe89/CK39CGf+O8R+282/YVic3PFokLaZzU2aOQ4d2AL9Pu74dcmjd8Gla9qibdPo64Vo67dW37j50Gz16HLd6FjZwFjV8Ezd2EMmHyPZg8fxVyxoo9osXOnQWf0MMvuclUYBq4PZG2t+Hf2wXXt3INLpYcMLlf92/CVs9C7tiJiDhLIn0PC9ellGupRCrXh58NAjKKolIEIfh9OoOTVEok44g9QweIxWQoIW+gmIE6pc9b6H1NCPKrnfu3ZguZXEEIG1IExXGd3C1FEFzf6/crZydBDB4tfQEUasAjYjgu1sFupYSYQSTPdar4f7ni+y8ABIG/6cOwoY0O0Hcf6WmyBCgQ+i0VYTApcYnLEgjpVBAI0l2E9GV2PH0Zhg48Dgv1uWshUXfxqyfjN+cusVuA+gsY8Tad8vFb3gKUSKVz84KqKoDF44FSoVgIw3SJhCG8W0VO+sTsaaFoErzLYR76sE5C6QchrKNQ2pY/Zc7zbNrjbMb9bNbtfM6Tth/KoYSyKRGsi0jqfjjrMl7Iiv53jPwfsoIb7ree65GvlLkTeimNFU7nxoOCTKEoBxHnYsIMASsRvIuHmYkKPE+jLJTwUi+XfVhn4bgwExdlKLBsTJTNu4vl38Up0fdaZTEKpUuBdBX2QS3MVmO5KjRdiaSrJKlKKF4BxymkacL7GAWPhN6Hszf9BKfBgqNQcN1bdhrycBelPA1UcmK1yjQFmiE5I8ErQfRht/t+p4f9AGTdmzboRB90vZ/wvFj2vt0PZl9E35+Eg7RkGfJOJS/Vqj7KpO85lPCt1div84PfD1ZGqEvNV2ubnKn//Y+G+9vauub2L3UdnT1dvYOduwfNdEbtD/UXrfKTRl6iUZRrlZ+1ykqt6otW+e1BVf2grNL/9otWWa6R56nlhQ+qz1J+pug2AeXEC2jh/IsQxnEIRIsBLiI4R0Gcw0ApJ04uTFShZJUkWUINx9jRGjRZiybLABLn3A+mhkKXIczdIP5lFP8y8n478GLWk7YRwLuIvloPOJr0OlvwvtsLQ8AMATNJheep5AUyThJ2Ei5e9WOMu131u171OvMm3Dnj7jsNzvOfba56nC/bHPh9btTvnvfVLkClFeezzVWp82WhJf+jreSLtbDCml9mfZFtuk82HqsoCv2+efPeA31njJWYACW2Y+nJJdGfPkS9H4l6Oxj6rD/g0UTYm77A1yNBRi1ej5s8Htd5PfsebNwe8qIt6NlsgvFmuukq2XQ++fVE4uve2Fe9sUYDCcZT6WbXFVbSFnuw3vb2o7m82Y5ZYbmS9aY74cVCjSPnJBblpCGiXPFBJLwXjoFpalEqAmZ+PxgrW9vK31xr3WzeHQ/szzTqjH32nfSsPvJpTfjT5rhnDUlGNQl/1sY/60j9s4P8rKvgRW/pm873xl9T//yWaTRdZzVZYTqU+2KA/Gwo8elI7JOhmCfDMY+HYx6PxD4ZiX86mfli7N3rloIXNelPmsredNfbzE2Hz04nzs/GLc4lLMylzEzHjo2GTE6GjI37TkwGzs6E9w/7NHTaDw37T0wEDw55jg77To/6jw949bW79LY5dTTYtNVbTY57D3Y6t1Wb9zTaTvS5Ls36zU+HLM3FDI/6Vn63+PjdrLDRjFxlEl9pEvfNrGDYvm7Jo2vRq2PO89OIU8Oa1yk9/oaZtHsdBQgyTmhxI3sBXes+ZSOuH8Zd2/f9OrZ8q6fcy4ac83qcCvudP0+59x0GDJ8Fte/6jlOCznhxF7z48fOAucuQhYvw0YPAxbPQvdvwkT2/7q3UI0YrWzgtkkxKgYo7evj8ic/sSdD0cRCVlQSAGSx+ikhcJJTsYbhaKkUxAimIEdVDCgRFEQzVSdwECUofd0AMCoFMZ8PVfdLXWadQXfMdgYHSoTuIXQH/PVJn4FkZfLHIbyEPPZ4EJ3KFxLfTRygwojMD09dvGEJ/ehgJoiuURVEcw9VqjUqt/s9/tkrvLzrvLAACIEg03xmqJgwXJ4LrB0ICwuwE6Iq1BTqFQFe0B0EQzNObaPV0P/B3xp/uWgUJCPVC54vVzyEC+AEShlr97gLoBRUQEoC/1VfoFBEeAAhFgt09xM5OEhEjBNhCeIZ+XcajF6OiWo2qUa2pUiuLNXjug6L4h6b8QfVejefJJZlSfqqIlShkxgHX0ZyzCPA6HGGTJIwICSdFiX3k08gCIH/lfoC0vRWwsZe3ukua3/5vPXzvmcvZq48sXoJYnCkQpPEhskRcgIvLETgXpMfKpJkaRaEKzxexktlnEcBNHCrMUskLtcoyufQ9QE+GOMkq+acHdZ1G/lWrqHlQN2qVNRp5mUZeopGXqOWFalmeWlYkF6XJuSQFmKAEEhSsaNF5EHwajDKiteJELRwnYsQyDsN553Hs7di76QDmnBdvyRfZDf1BiVIfhnAmPa/63U7GXLk3sSp5iQTO4VLjeLdJmKhQjrzTyEtlaAmPGkvZieycLauaacib6s2eXizd3wOB73zWt8OjptmF1v7R9qvr9u29Dhar8e/aWq2qVqtq+oem8T+0Df/QNGpVzVpVs1bZ+KCqf1A1PKgaHlR1WuUnFV6okpeiYD5wQxbcx0g5ScANSchOFtLj7zd82fshvKMwxm6glBP7oMhQixIUQKwKSVFJkzFOjOA6ErgOEjFi7zcDxPcxWnn2gzpHiaRLmLEIJw64SuBeJ4o5yVIgRchM4l3HYlCaCs1WY3kQNZZ7GoFTSf+ghv+4CBWt+1D73U6+O1A63G/7PU/aPDarbLAJL3TUG+lxk7Q7CJud6V/d94tsbkqcxFXWgk+W/HJH4LOroNz6/qNLXW1NSeOgd8tY2PfBlqba8Q953eS47qTQvijbMn+/TJ/4L172vd6PtmLezIYb1br+Uev+pN7/Vb2/0Tfvx41+T+t8nzaEmjaGmTcGGnVEvOiMftET86I3+kV/3MvlnLeHH8wOikxFdXbyZntpvc35B7Ph5FfDBebb3Z7AVYJSmC0C04+vo86vUouWp1IXd+Yv66/Woza/WUxnv17NfbNd+Ho5+9VyrvFw8p/fo5/WRDz+Evnoc/gfDbGPuzIeDZY/Ha15Ofj1Rfdn47aSNx3FRrWp/1af9C9fwv5bfdRfu1OfDWYYDaU960v5117yvw5kPu4vfDn53WZ+2HGg0eRL/t/qS5+PDfuOj4aNDoUPDoSOjoQODgT19vo2NFrWVD9varHs7POoa7WpbbFsbXfo6/caHgzq6/Lt7vQc6g+G1S9MAAAgAElEQVQaGfIf6vccHwkc7g0Y6fcb7PUYGfScGPObGg+cHA0Z7Pfp6nWt/m75ufH1t/bX9X3Wn9qtilus0r+aJtSYF446Nq15VU+7lQ86Vs+5bt6QeEDGPjWGworni9KZAPmamdC14vdu2KVu1WvmInTxImzsIHhoP7B23jO31/HzlHv9unfFgvv3Te+Zi9A9Jqllx3PoMHCHGbNNi+7b8und8F48D1k599k+84TAmGP6Z9LyYP5izdxpKhd+xxfEXjGj925IVFY8IkoTiT+KJRcKxQNhUZWiOKZSIxhu4JCjKGaolNATOHCJRIqhOg+rjh+OoiiK47hMIkUVSqVhM0BQXMcgQVBcf+DCsV95QJ1L6leo8BcGSlcKi8sMq4ze4vV76uKXw4rgzhrGhkKu1IX1JFIpgmo0mn9uYPyFuBcRKgIECXSPdVD3OObq4bIGKxQAQoD+fGTISRiq8QxJ7N8Ig7+AtQZQhwE2pVMvAIgHAL+r4gZD7W9xEIFBHidQtUR9N08kFqenY1a26MG6RjOpRD9IwDQxmKHCyx6UVXK0VKOo0yiqcfS9Sl79oGp8UNY9qGofVHU/1F+18hIVmqfC81RopkJCRvhxUh75h6buf6tr1qjdmUsHBTtdpYd1Uxdlx3eZQyefI2bX/KbPD5j1YnEpDKcCYIpYWKBR1snR9zJxmgJ7p5IXqOUFcmmWgB4NUkkonKHACtTyj1pVhVpejoiyMWn5g6rjh7r9QdX2oOp4ULVqVY1aZZNW1aBRNmqUjVrVN63iswopUqH5aixDCcQpoVgxJwYXJQoY0Xc7gacz3oyD0Ks5H8qQh2DbT3EZgp6FCXZDVVQSsBFwPe5+1Ol00OV8txsmBrMkUKYcLQIZqSAjUQSkSeAcITdFDGUhUC7KTxbfk8CLiKPDjMylhbSN83u4/9813yTCWgFUt7bWvr7ezuVUa5X1/9C0/F3TegVOTFHXLvhTD+q2H+oWhaxWraz7oWp5UDVrlV9VslKt6iMK5/OuYxnHYff7QeBtHAqmokAqeBUpYcYjrBSEmwxcRVGXffnnYXI44UGehnHipDQSyohC7mNk3BgxK+5q0Zu25S9kxikkaRpZpkKSxruOhe9TFEjOgzJTq8iSiVIF9Hi5KF2F5ihEmRCFBJyEie9jlFCGlhfzgxopP44AF3yAWW941ud2MPCq040/5M3p90bGPfExH2qTy81Xu9Niy+MiS06ZpbTKSlTlIPziwvlowy81FZZZTX8ll9Z/zqtpSP/USWqYnSyPn04wTw7MtvFq8vX8XO/vvR5ndUy22ot9Mxj4/KvL36qc/vbF7VGN95813k9rvJ82RTk2kZxqvJ82+D9rC38+GP9yjvymN+ZlS6TRYMLLKbLxJPnNapbJ6XtTsMaO/tlyhvyqM95oqtxqf9hvo8Njd8Z7jvL5vw8y1q5b7zf9e9NeLmUaH32wuPpoeVlufv3R7KzUZDLteWfCsz7yi7Ec4/akpy1JRrNtRVzaJsTZ59A3F4bTh5ocDpYa6GerrMsNOmV9qS2vM+NlJ/mPyVJb9uk0RNvaHMhsLfq39hqTlYU8gL8FcA52Nup6uvyPDpth6HxsPHlqpojHO95Yr12YK2Pebwz2xzU1e27vdfDB42vqzOBg3PBgPP1+8+Z6qa8ndmaqAOAfH+53drQFzs6853D2hIKLmekPLc1+k+P5MHR2dNrR1O6ytFHB5u1sbhcPjft9H7D/0m2T32SeVGtObrX+NOdaMuGc2+3QvOSzR4tevYycOAs+4cSxhGS2MGXhPPT9kEtOr+PwQfA6LXLlNmLuOnTwILBh2adhxad41LVq0aN1x3fwJGjoOODbotv3Dd/+09BlavTYUWjbWlTbUWfAyob/8sr7rUWryZtHfacvBi4i5jZjlg+Ktsc3b7JonAwat5zK+ULjfxSIv0qxIwzDEKVGPjcv+/hRDgASuRyX/ZaSM+wEBIcckxFiskGBMHRmEExAHfhWrotqS/VeW932oN9IcJkBqy5F9chCFCW2EL0qjqAyuaG+AsFwnKBNISgq0/foEesI4QM2sHKJIScx7EP/FFLw58+ff+Hrj0gGcobefSTgA6BQKCae3YadQD85dK15AoGIzyPauUF9TkIHrDWE8gz9rHpV3NBL8esIRvyRQPAbh1ygA9YSUwcEdDBawyyBYAGHD8BsDu7phb1/JxbPKrB3WkXlD833v2tafqhbtKpmjaJBq2zRKpvlaIUCr9YqW+T4VwytUMhqtarvGkWDRlH/oG7QKhu0ygatolaFf/67qoolGA6av208HFYAJJTtC7KDePxwgB92ckcuXx8ymaE8n7yKWd5gQh0q7LMC/YAIC2YWKicnyoS8nAdlHgqnwoxYAZ0kE2co8XxE8k6taNKqGrXKOpWsSqtsfFAR06L9QdX6oG59UHc8qDu0qnatqkWrataqmzSqarW8RCbOwgWJSkm6mJtysxNwvuR1txcuuI9TiuIQdpTgJgw4DAV3AnjrgazlQPwyBKGEyq/DJSch5yPulDkf+kkU9yYGgXNE/DTOTRTITEQEuRIwBxUWquVlD6pPanmZTFIkYSWw7lIHjwf9l68CV86mqctXvKHlvbabuzqhsJLL/3LDH6o83M9aO6nd28xcPa08PIAkXSpZpUZR+6D6/qBq1ig+yqV5SqwYvEu5WvO63Qng38awLiKY59FsCgm4iAIpUYydIPZxOPs47Gzc7WTY5X7Ln30YDJ1H4PxENZqGMGLhixAUSIJuYzmnoZwzkkyUKuXHs8/C+LcJCJSmlhWq8QJUkATRY+TiTJkoi3edyLsIFd6EA6cRGERWy3NVSJoCJuPsRBU9XHUTId4NpY14AXPe/FlvwbIvNOFGa3G/a/dnN3uw6jxOSm3nUs1PS1yZFfbcKluoxgGosGWXWsDFxvC7lxuJL76HGadnF/o0LA3m+I+kurWlhOb7J3wMTF5P9qJlmVLTTfYT3o6GPP/i8ke16x/V7o+/uj3+6vaoxuNZjcezao8nNd7PGwP/7Ig0miYb7xearGS9mSQbTyS/mkh+ORD3oif25WiS8WGRKavKmlJqvppjMpdjOkx+tVVnM3NW9N/HaSuU7/fTIaNk08n019RKG2qF9Urem5nMV71Jz2dzjZcKXi8WvJ7LfzWb/2Iq3+Rue8Lw/7NExG+tiby/Ozb8F41CPlofUkL6v/rrfYknxMVRX0P5HwMdYSIBk3jPv//Hv88tfDo87v/58+fkTPb6ZuPPnz9vbzZvrpd+/vw5O/Ph9GT4f/+n7vlyQZkdHMxWqxU/f/6cnMheXKj6+fPn9fV6VYXLxnoH8Z69nf76Wp+pqfc/f/6U4ZKR4fSLi9mfP3+eHLdPT4XOzYUOTXm1jrl87LBOqTGPrbXIGXb4MOXyecG9Y8unZdmzet599DRo8TZ87S5y4DAwt98pp8+xdd1v9jKs79B/+Cyodc23adlnlBJaPe/1acqtfcevZdOnc9uneiPTe3z8fw7t/9+jJ//PyMn/O3RhMbJDniiJGO9KGm/LW/rcspX0eTnt6867z+uFKXOdZpPHRtOnj6cu/5i4CJpZ85xdj1k+TF5lbQLI38dHcKMXyox0XCCQKtW4UkU4Yg0XIbFEihkOPnqpg2BPGaixhG6B4bhYIiGWBsL8iuv7XwlAIYISSoPOFyuRSImlgUAZYhhmQNWKJRK98qGLZUikeiMWquvOM4wHYvxIpIhcoWsP1L1BJvvx48c/My2ISB2gPxzpDK8CEd/Qzv37hgELiBJvHfxVjxc0UJ5+3wkMowKCdcBawyIi0KsaOk3iV97C8HVEfOLVwBEBYUKEh3XwcwGPD8AIKtzaQq2tBd1dPF4v5z6SQ4sGWWSpoECBVaBIKYaUSsRFQmGRUFgolbxHpR8EwlxE+hFFPkmQUoG4EBLkSSUfUfQLhn2Vy+rEkhKFpCBpe9V/aVUAZoq5yexr0v1FIIMWzuFGURlhNG7awm1B90nZp52RuFXKGbtPKytv62vML2vemk2h7sUI+AWYOEcCJCFgohLNkUqy+fx4kTBHIa/Uqrs0ymYZVqFWNP5QtTyovj8Qr+rOB3XHg7pNq2rR/VLWqvAPMqRACKTdn5Au1wPuDsPF/BQFkqHByBppAsqL5p4F07f9+YchnO1QxqKv8CBIwyD9YEf/4EZjNBJCj4VpsZybKIiRgQo+SMBcATsFZCTxqIl8Wjr/jizkpOPiQgXyHmKmsM5DROxsuqRzgdrdezieubr7ZpaSuHpYuLJnMXHhPkeZvBi743/hQeV33Irqg1nS8tkN0KbBC1Xybz/ULQ+qbxpFhUZRJeFnci4iBKxE7k00dSeQsux7veV/txrC3QtjbIZczAScjLkdDzofDzqfjrrRt4JxOEUGJ8vgZCE1kr7ieb/mQ9/yZx2GwPeJMnEqBidCNJKAlSIC0wBWAsCKZV1FSvlkNZYr5aWyz2Pg+1j4JkLKSsCgJBRMkPDiZOJUKZSCsKLl7Cj8/2PtvZ4aS9Bs3xNx/okb9+G4e+fOdPf01Ex3V2VVpQeSxFuBcEJ4J7z3JC7xnsR7770VHoRAAiEv5KW9t7zZsggysyp1HySomhPnaXoiCIIHheBF++P71lq/xY6R4dFaIlqBC2KvBJDH/Kj9fow+BDjkox31lfQFMOo99nJeY3NfCZud5e2u9Op3Kyk/ryT/NB33rC/8L/1h/9KL+ltA/WxXe4ew5vVN6ftPsRkFqMqa6OLLTA9e7k+M7FfkXCdS+gti2ov16B+mQ/9tO+b7k8RnR/E/LEb92B74Q5P/XzqQfxmN+f6k6DWtzlnS6S5rd5G2ukDN77h1TvjiV+dFL8nlb0Rt71nN768rHWj1TpRRVxw5JX33dAo3Il4NPP3gsJX/El/xdjP/+XLmT4NJf9so/Pmy5vVO8c+zWT8Mp/z1U8w/t8f+hbo/8+uv1vWe3IO5zs9fft1cHKTd4CwW88ZKDf50wGq1HmLbP+b868JYru0zz2ScNNS6b282/fL1K4Wyv7xUabVamazD6+tlq9U6NZ2ztd3y5ctnInHjkrD89cvnla0WSMrW65UTk5lKpVgLy7d3++QKodVqPTwcWlyu+fLl4fp6rbbGEXc2YfsVZPJeQ73n3Ey+1Wr9+vXr0kopDjf87ddfL/A9a8vRW1uRU8v+ExsBy/vBvQveuT1OmUPOeVPupfPuw6cBc5fIljXv8lnPnqOAMUJQ045f/qR767b/7FXYPAnVtRfQvYccPw1pXfMdOQtZpKDqVnw+Lnl3Yb0b95NdlnE/jZ/9tzHyfx2X/MMUM2h+Pm+xZHDLa58UQ+JgNvHBk4e+/dseWGowQxhF5CR3npYWrecWrudWbKd+Okhs30/v2M9bJVfxpOUq1bG+b1T7ww9wRrqezoAZTJVMpoafoFIarW2rMBrteQvVUyzDXqltEx50Or3iKW9hUy8e+VS2H9S/q4PVGQxKpfLJiGVfQdTqp7yFTd54nFWwbXjYOjNsK4ht/OgeV5lHXrrdx/VU3PQfvETZ1GObePD4OP53oQfAjoGyyRVPmTvgt/HwmLqwowAlNgIHYKuasKfkZPKnzownHAgA2mmAtt3iCXz7FNi2tXPb/rwnYUNk99cCoEQqkEil2zu6d87yuWmxqEd4GwnwElTSHFhVCAGpQmG8SBQrEMaKRQkqVZ5OW6FWFqpUZUZ9552xz2zogeEmSJbHESUx+QlsQRJPnCQG45VgdODOSvb5ymd1qlKaKaBGUo8DWNfhYmESX5BA5cYIxElCcaJSnjdI6PZeuZmiba1ge4enPkn5RZTT1Jr6Fjy+5k6fb4ILTXChXlsnleSJxbFqdb7Z+OnePG7Utxh0NXfGzgdz14Opy2JsvzP12taLe/PQvXnIYuq3mDoNcCUIJDOvUbRzpFyUrFNmmfV5JnW2TpIgoUewjpG03YDbkyDOWTB1K+Byxpe87Ce9DjeBiXoIowUwEmYMxIoTs+KFtFhYWXxnrIEVpQpRBnCbyLmOphwHU44DqSdBnKtojbTIBH80aKpN6kq1tIjDSKbR0gjMMiyle/ByteFo/ZjeoJIVqKTZAC9BLsKoweyso7XIvZM7bZ31vvWLuevLXddnc6cRrldLcxVAqpgZz7kMh+hxPHw4eSuYsBhAXPDjHATDYIqCG397hKRtIiirfoKLSC2UISKGyxjRGjGGiQ3kHAWp2DEiQjjjCCm5jYflqUpJGshP5NHj6PjwmwMElxRtUOWqxOmMUxTjJJhNQNNOkFJuvEqYIL2NlvGSFOJ0ky5fK8/SqXKNkjQdP1Z2HX6z4INteHdY50jqcRGMe9B7PTRzIeZZX/2op7TL86TIgVLnxG52xua9vil9C9a/uyxyWEl9vp/zYiHhr7UJAci2jeG2mptW1FVt0nBqTnNcYV9sGiHTmZLrcJ3jxi1yIGe9pGa/ZOW8YOS8ZOW8YOe+ZGa/2Ij7qSPwL01+f2kL/MtQ3OuF7FfXja7a2VDLZqRlwd846gb3u6q73iva3inb33Ma3u0XvQSGPR6YMRJZce3hztDltIqCvu31JNU4EmscLyodrqscjsvfXtS+JtS9mcz4viL4j0WIf8xy++9pHv90sDL1zWodLg8Zbkg1m+8Ipzt0Mt5oMPR0Js7OFFmtVhxutqnB9/R4/Ndff/327Ve5QtTzKW5zve3r1y9nZ7Nt7UE6nZpC2SPf7Fit1smJnNXV1q9fvxCJ2xf41YfPD6sbHZCEDYDMqlpXEhkLgJy1rQGJVGC1Win0s/H52ofPlnPcfGHRc+LVxrdvv1qtVg7nuqraZXwiy/aU2T/qPsON//LLr2e4T0OT/v3TPn3zPi2LXn0bfsO7iOE9//Jx18Qup7JV96Y977HzgO5d38pZz5ol71asf/MB4sOSd/dhwNRlaPWCT92yb+8hcpsZOY5DNq77DuOCmjf9yuc8B468Utez/nHqJnu5qnwjtXq/ZuI8Y/0yfOoIOXEYdE6PovLiD0johbOg7k2/sWPkBS9WKEtVKNJPb8LG93zmjv2I7AhImgpK0lXKbK444YyVJtHemIan9a/f6L77F2NcgpbFMZgfjIY7tVoL6/QKLawzmuzqBQxrDbZ4nU6j0drMUSqj2fz5y2Odxm/Ks40f/sQKfCrVsJ+2nvIWj62xNqKtrZpJZVdBbGvNYxeTTbdQax75ItqnVcYWHLGr4vZiQe1/OM5t40Q9wppsEEAx+FRhJHxspHi6CNl9sZBEDPz2WBcIRU+cKNs4sVUh/S5GB0ASmUgMAvaKPZktk2HjpUPQI9HWPp9+u1zZPFGgjXsIgLaIn/3qBYAShUJyTZLVNYIH+6C4SyVNh5UFGnmxRJwl4MQIuFFcNlrEi1HJMxTyHKUiR60qUyuL1KoiWFOuUZfC2iqNplIqzxWCqbfCOABKVKsLHjTx8UeT0QcHRlWJWlEIsjHcGzT7CsWjxAGCVAY/5ZIVzRbGQ9J0JRSVfjL8hxkWkVWtklWqZE2HR00ldb2zy91GuNKsr9Brq3WaWq2qFgAwAJCgVlVaTMMW04BR3wJrK036untjm8XYaNI3WMwD9+ahe/OA2dCl0VQa9I0qdTGLGsa+joD4SVIBBriN10ApImYy/Qx1vYG4mPO+XvRlYRHQVaiaiVZTUYKDAOKCz+1JGPM4mHOOupj1upj3YV9GiplxEDdFKy+V8DOk/BSIncgnJ5J2Q4irPqQdxO1lNOcmRibKgfjZPEaiiJvCoUQxL5B8SohUkKCWFcCqYpUkCxCmiPkYOZgqBbLVkhyOqL7xDNdOOGFJp+8M/RZjv05WLWNEsPDBJCySuBnAI0QpuRjeOYq87kfbC+Dg0ApOolmbadFnmdTpADmeshHGPgnTgBkaIE0rSTNpswyKNAUrVkqJElxGMI+Cb3EoKS9BKcmWCJL5lFgmLph2FMQjxUq5GMZJ2NVWAP04RECOVggxBlUWLE3XQmlmuNyk/2jSFZv0FWbDR7O2Qgdk0NaDLofc2ZP+0kVfwzbCsheo30Io5n0NS4HmJT/jjLd2zPeiwfOw3JnWGgDUv+PXODI/utA/vufUOvBqHfezfm5OQ4XUjMX1HX8aGj5oypzPT29JKWhLyphMT9jIQe1nO41F/Xya/pxT8JZc4EzOc7rNe3Wb95KS9eI0+aep8L+1If7SEvCvg7Hfz+Q64gZ85bjgz4zIL4Swh4NAy7bf3bqvadnPtORt3kbc30Q8wAV04CNm42Cd0qVTJIt3Qil1jmflrxcyfp5J/WEp69lx5cuTqlft0d8V+P9jjvc/pDv/tyzPfzpYnvpmtbbkh3yqTLm7M9+c7zDIF2aTsbYksLslwWq1rqy119T6UKlHJpNeJhMZDNqu7oTFxbrPnx8IhPWZ6Q98PgWLHby4WLZarSMj6YtLjV+/fiESN/H4xc+fH+aWW8QASwywO3uT8YQtHH5zcq5RJhd9+/ZNb4SXNrot93dHR1PVVT4iIV2hgvQGWKEQZxQ8q2sP/2a1fvv2jcoiXpAO7h8s89s19QPvKnuc8rucSoZdG+Y9e7b9Bw8QjUte8W0OtntUJ9a/dw/Rsx/QfeBft+5TuepTtenTvO3XsObXuR04cxU2chE8R0Kt0FAT1yG9xwENq76Vc25DON/G8yK/pZOijaqeHY+2DZ+hPb8VQgiWjF4jhK9chh1RIi+Y0fuk8MnDwE+bvisk1AE7igViFMosHC1m8Tx07RJ1SovZJKJ2ryKu2Ql4BuqEmX0rOVJvbpgbOiRjI0IuFVICYilfA2uVCpVOKlVIpTqzWWk0GbRajVQK24IRGlgL65UqlZ5C0fD52vsHpUZrMBh/z6H6HSvQTgx8Inkof5e3sOnbT7uISq2x3ZR0er3Nxat5jILbI9+w7nez5BFYC8NPFi8tDH/5O0y0/8XuOJI8joSnSPaj2Ql45IeDECQG7NUUT6k96N/5YqWPeQvoaXL8HyCATzipRxXEZsy1rQ42W+2T8QmwLRagxNauIZHIALvEDdiMuZBMLpKrxRBTAZXJgBQ+K4ZFRnPoaDEvXsSL4zLRYm68SpYr4icJBZEyWY5CkSWVpshl6XJ5ilKZo1IVQ5JkgTiSL46QSNNUqmKrPi/hDBuO3dTLs2FViYyfBXKSQG7KLTGceRnKZETQeDGQNN+gb7yHc2vwvS/nGBRu74OuUiCo6Z3o2D3sPTzt5vObVIpypaJALs3VqKqU8lKRKA4EMApZsVnfZdA1KlUFanWJHq65N7XdGVvMxvY7Y6fF1K7VfJAr82BtNQAmiLjxICcNYCdzb2L4tPhbApp+FsInx4KMGCkr0ShJsSgwFiXGokq+E0Q/cCOgM+TJsMfppC9+1ut8zOt8yONywZd7FcklxYjpieBtgogaI6LFMHHhZ2Mee23vzkc9SFsB5MMg8hGCdh7MuginHCNJe8ibvUAGPoRPi+JTo0FeilJSAAhSRdwErSIXEiYppCVmfZ1S2VyHWys+uBginowQ9mt25tt22ik4jPgCybmMuD2L4eGjhMQIgBIFUiJgEHMHZ5q1mWY48w7ONMjS2Meo62U/KTtZI8nRSjKMmgyzNgMWxCkYUcKLIMFVOHibAHFTZEAGBKQpwUxYlqqVZiqEKRxCNPM8QsyI0ysz7vQl98a6O0OtSVtlMdZZjM13hgaLocFiarHo603qUqO0QM5Mkd9E3F2gtWsI3Yb//VmwfjdAvuSn2wq72w2wbPkZ15CEpver+W9pbd6iDi9ipSOr3oVY8mo38zmj2kHQ+J5a+tN65uuCjxV+QyelM6vE0VR+b0hTesVodu5+rs9Kwk/Y1J9OM19gMc9x2U5XRa68sjfsD29JOa+vMp/Tc19ik37uDvmxP/rVeOrPC8XPTwZ9BLhIoxjzWZLyIEq4B5LvpekPUOKDHGOUZxo0RQf0MtTK1jGrQiHJUDLiuINuxPKXhwU/7mT/cFj58rzp7XTWD82R/9KA/nNNyB+rA/+hDvXd2fqk1WrtKgrtq041m83Es20y8ezL5wfs2gD+cNFg0LZ2hJZ8+BEAWUIRA4sd+/XXbwOjWWNTZXd3puubQ6VKZrVabyiHuIt1q9Xa2R0/NVv75cuXU/zK4dns588P04vNAjFdIhVS6RdWq1WrVW7sjEFSgUajMJv1NzeHnz9/3t0bqa4NUqlkl9f7FMaF+c6YWehY0xz27ZvVaNRBEIfNI5vMxoH5iqzGF3ltr1IaX6Mqfk5sfVM661a/6f1xzTPpk1Nq3/v6Db+uncC+3cChw8CWVe+KWc/iWa+PWz6Vq15Zw+7dh8iOPcTIRdAoIXiUEDRHDR0nBvdgfatWotJ22xFrWP/xwdxRv9Z134ED5CQ+pHcf0brm07eLWLlEEdhxx7SohfOgicOAni3f7m3/GXzQJikMR4umC5J4YNopLXqdEDx9ipg/C94jRWxchvXueNWseW3Qujmaoz16V+9u3vhR4Ra56py9oBcKtSkp+r4+tVar2z8wpqZpu7pVUplOb1arlXKt0iySaBH+JlSoYg+rNZlVMGzjpduoU3q9TWnQaLU6tVqjg3U28K3aDjBX20i0uid1XaNVqVW/Z+L+toI8djHZjFh2hrntHR6rkPQGg+1aZTab/y6qIPhUbmEjZ9j+tX/McttS0/YKIxCyF5o++WL/3ct+S/nZnv5Pab5HN9RTmO4xfW2/Mv0OLmsvWIWgJ3njiVNra+cW/5YCAcAnXrpSyJqln4eQ9vxIWH/yAYJyEkjHh7Buwm6pYVxmBJsWyaaiOcwIHi9CAiWDYLwESlKrcpWKTI26VKHIUSgKNOpyvbbWoG140JUOUafid09vwU9qAEM9RJC2/Hk3cVJhipAWJ7yNF4oxgDTLqG/6etd+I2hJWNtzWmGVnm5xRI1MThGVWbdz2DYy1XlJaDYbih+nRaFYHA8CSUJBpESSAWsqjfp6o75eq6nQaastpjaDvtagr1pHzCgAACAASURBVDIZauXKbBiuMcANUkkWJEi5JYRzb6JBbjKHFMm5jlJB2QZNvkqYYJBnWAzZ9/qsB1POgykbFiaAuDAVMYy9icBP+J/PBF9M+FwMe54NeZC2ELRTFIcYKWbEixnx/JtI6l7wca/rXqPjbqPTyYDb5YwXccGHtIUg7wZeLvuez/mez/kQ1vzJ2EAS1v96D0E5CaWehdAvQkS3CSJujIATLwHzYFWJQV1I4DZPXI30bLWUz7Tnzi8U7WAHidNyQbYQF8g+CtRBKQZpipIVq+bFG5RpJk3mHZxlUqfrpekybhJlJ5iyHSS4jtXLM43qHIgWyztGyigRKm68jJ2sFmXAsnwFlAWKUzSqPLO+XKfO51OihYwEvbbYpC8y6fNMhiqLqcti6r43dd2bOsyGRlhbadJ9tBgb7/V1d3CNWVd9b6o3a0v1vMQ7ZrzyHK3DB8u3EfKNwPvT4Dt6lOUyAl7yk4+6ioZcBUM+lFZvQoXDZYUj9eO723qnyw9vccWvCeWO9BpH4ocX8yW+6YOLtasb0rXo047kgYLS/qx8SlUwqcR5Ieb7vvAfh8L/Nhv9V0Lec/FHJ165Iyn/JafKEapzuip0xGY57xa/X8x5MV/0erfDjbIbrJJmmA1VD5YGi7nm3lBuMVYZdCUaVebWTV7I4urgcQqJnqgBk2UXKHDRVzzhLphw5y54U3qdsWXPd0p/3ij6cSHnh5HEPzWHf3e2NvXtm3WuMWapM9tiNt9c7FCvjp8+4TT6eV29Z33De51eoVZDLNa51WqdmS8bmyyxWCw4/MrGdvcvv/xKohziLtasVmt7T8z4dM2XL1+Oz5d3j6YfHh6Gphp5QjoAscdmKlRqSK2VL2+OQFIRl3cDQFyNRv7t27fVnd7q1kiT2QxCHIlM8OXrl4HB3L7eFKvVyueTAYBpMOruLOZP0x8iyn7IbX9bPuAcU/MirOp5QufbqlXPum3vtBGXuM53+ZMejZt+M/jQXXrkHD5kYD+wfQNROuf5Yc2rZM6zdtOv6ww5ehU8TAzuOEEMXwW3YX3yp2IcJzbfT2FDp5qKp0M/TLv17AXMXob1HyBnr8JWr8LmTpAdG96De4j1y5BDSvj2VejYQUDnql/nuk//tu8A1mcehzymRNAEiTR+0gk94oCMXieg+nb8BrHI0aOgmmXX9h338Uv/ug3vpg2vtm3PTweRDPKxMSpO+4c/wMnJhmc/6N3d4ckFs9YiUvAXzxs2KU1CNk7fN2qKiTO6uqomJmCTSamxl2rYJoRKbW8xesKeP3qi1BoYfgoD2oC19siFRmvjRD35a9WaR0Pto7Jtw6fbVJBHUrpW8+iJuruz/IdHhdWmW9gaJn6XrfsNUS6TyUV2bJ/tZRJbSEIM2F8M/baCgBAkET4WZdui2vZwHwhJpFK7sPGIFQGeLLYg9JS3sOU2wMesuK35zs4KtGUDJb+9DLKLHHIBn8U8SWXt+1E3/HHjnucTHhdTHmeTPoRVJP0imE4IujlEUI4DGIRQNh0lFsdLJJlKeZZcli6TpUASDCBJUijzVKpihaJAochTKHMU0uSS/Y0hwrJCiOEQwnhXkazz4NuLUO5NokpSrFZXCMFcubJIq6mWSzM3SGWhSwORq+sZe2ccqHr7JLu8uTu9eKS5e1AmadRrP0igTLE4AQIwgBAjFiYKhJEgmCyX5Wk15VrNR5Wq5M7YbDY0mAw1ak2RTJFt0DWoFKVqRbGUnyliJohY8SJWogLMhFVFZkO5VpqvhTIMykyjOlstyuRdRHHxEbTdYMKUN38fJTuPFuyFX82hcCNeFyOep/3u+BlP6nEI5QjJPA/nEqOph0jaQTD7OIR3hMQNeWKb3511vb8c86BikfzriNvzMC4hnH8VQd4JJC77EpZ8z+e9L5Z9rjb8SDv+5MMAOj6EeR3GpkUAwjRInCIH4tRgtJAUSF97T1wN6poryZxbbsBuiLjZsChNyornX4RB1Gi9LFWvSDMq02EoRcaIVvAT9YYCmSj1Zivwct4bYKYoxXncswjRVTQMZBq1ZbCyRAPlqcBshTzPAH+0mJruTY1aeYGEn65TV9yZGu+MTWZjs9nYaDbWmQ0fzYaaO2OtDi6H5NkwXHKnq5RJchTSIoWsEIarTboWg6JYBWULaYlKUoQGF8bfCOKtBCooMXeiFAMZbSSGmA8CVLP+zA6X88q3a3kvzyodpYNe/A4XdovzTvGbtawX2wUOqyUvLofC0yf3y1Y3hXt5B71pfcXpLZis4fiAw/TnVwWvT7JerqX8uJ39civlGbH4rbzDDe5xgftc9b0uqg5XVa/XbZPLbvm7/Tpnwqy/kIGRAgVaZZXF3PH5ruOrpcugqzmnR/YfJATNrdesJm+fB8vEaXJJDsDNFFEx3Jt4Fi6ctYOkL/pShlzw7Q77ja/XPvwwnvkjcXv66y/flgYw6+OFljszmYhl0fF3dwYWA6fTKwExu6HWo7klwGIxPn3s9w+GFpabLPd3+0fjTe0BX758vmXhb0hYq9Xa1h01NlP19euXg9Pljb3Jh4f77rF6joDBEVBjs3++ohxrYeXGzrhMLubwSGcXW58/P1it1uWtrp6RjKeD+Ldv3zY2OgcGUqxW69bhEPZ03Gq1/vrtl08zZX7Z/xpV/VNRzztM4+vQqudhH18kdTllj7sk9L8Pb3eK73cuW/UaOA2aIISOEIIH8MjGdZ/CCbfMSbeKDZ/mPf+add+SOe/iae/Cac/mfZ+mo7jvJnZeDE8VTqAaZ51a1r3qV/0aV3yXr1Bjx4E92IDly7ALevTBDXrnCnVADsMz0Rcs9CYxbOIwoH/HdwjrN3mEWLsIOaFG7d2gydwEGj+JykvFMxM2r0K3SCgsPbJtxz9zxLVy0btmzbd1D1G34Ve54jVLrgRuiXdN7cbYBENTm5xOxYvm10gNndspjZue5csuy8zcXe7sFfVAm5Nj+OknfVeXSm98zEnYRWlbMZHtQGQn0T6yYx9VB71ao1Vr7SVLNiSJWqN9KuqwcT5sHX+PvdxPY+Z3eQuDve317xkVVqv1v9gUAuBR637iOP0mJtvCepDsqVMIhCR2IsgT/k8ofqq0EwOQVCa306KgJ1rU4+pgl6kf8xZ2qC34BPywv6c9TiGzzYnHaQHZoYQAJJErRQAkkSpEgJx/M8jA+vPOkGpaNHiJ4u+HgPtI8pTXyZDn9Tbiat3veMTjbMrrctWXigsS8KKUsiyJOFkCYaTSVJEwTiCK4vPQInGMCIwBoARIglHJwxdv2kqxRwx2voITrQaSFfwkISWWTYwVMpLUinKFslQMpQOSbECSfcWM270I3qOkx24etp0tnZCS93H5zb1N6WU9C2tNItEHQBTDZ0cIOXEibqJIkCwBM0AQIxLFgiBGLs+TyvNgTZXF1Gwy1MkUGRrNB626CoRSICBDKsqRibLk4gxYWWCES4xwiUlXCsvzIXYyhxDJOkWTt4IvZn0Jc760rUAZMVxPizIy442sOPFpKGnBV0EMpy76HfW6EpZDrzYi8PO+F/M+uBkv9ikaBpJ0QKyaGwNch4svQyTkSB4hlrQdRNkNYOPDZdwkASmSf50ovInnX0UIKYliOkZIiWWchlxv+F1v+lJOkbc3YVx6OJeJviWj6LgwHilWREaLTjwvt6NiZ/baL/a0mgY5J513hgRIaIM8TQNi9PJUoypdzonj4sNkolSDoUAJZdziwzm0WEicrpHmG7UVZmMNrPmgURbptRUqeQEoSVepyvRwo0xZplYV3xkb7s1d9+bue3OXxdR2Z6g1Gz6YDGVGfanJ8EGpyeOASWptwb2u7IYZe3iD5onSlcp8HVyj19TKhOlqKFvOTJSSoxnbgZytQOFekB5MhCWYO2minoBWLwaqp7zBIQ9ejzuxwZlQ78T95Cbs9qQ1Od62uZDqXbZL325WvBmvRRZ09hct7RBm0nrLsqaqMmtTCpMianEVofJGR1aNw0XFW0rl+6sKF1rtO3q980Hxa1LNW2nX+5vatyflDoc13nu1iMNOT9JaBO8mRcTNvOWkU5hpDG62TF7GEyZOXOQ4zBz17SafU+LlsjKZ/INAXMLmFTKYOVRyKukq5eo8logNvlxD4KY9dz69WW10uD2f//rVOtubvDlb+/nzl4OtaRr53GjQLMxVMxj7v3z9OjaSvrRY+/XrVxoVu7vT+vBgoVBP1rYGzXdm3OXS8ET8t29W5i2ORN61Wq3zC5WHR+Nfv37dPZrFHk8/PNyPzjWKQLZULs6r9uIIaDCsXt4clcrFdBap7lO+3ghbrda1nYG51Tqr1bqB7d3ZH/rl61fc+WzPUKLVah1Zqm/oz/r1129Wq7VtrCSq7Ad0+bP4htdJrW/RtS9j297EtDokD75LHnKO63LOGnfLn3Rvwvo37PjVbftULHu1YMOaD2Kyxn0+bniWL3kVTvtXrwSWzvrlj7oXTIU9X9z60/hZ8Sy6bd2tec2vYxvRtO7bsuY7eRo8cRI0jA0Y2PHv20Ys4IIv2TEiaapMmXfNiV+5QC7ikasXwQs45O51OJWHYQlTCbdxRHYMW5zKEqXjGHFzuKCOLZ+yWc+qZe9WrH/JjEf6oGvLfkDDrl/RrEfHie80I/+YO82ineHo2PHzit5zRPOu8xIxeOUaXbLs07TrXb3l+2E7hkw/0OUWaJ8/h4+P9Zb7J/+SHYT+uyaMJ/Ct3Thrz/Rplb+TOuzMQZ3BJp4rlEobFtdmhbLNDM2jCvKkq8sVCp3e8Pewyu3TQiQGQFtA75HAAYCQUCh+7L62t3Pb7k5iAHzsHXpCwErFYlAuVz7GKezOqCfnq80ZZRs8NlqUvZfC5owCIQAAbfMJAB7VdUgq/H3e4tFABUISSCIVSWVyESDrH5Aurwhkatb1tvA0mrnnw8WFUVf96Kv+jFV/yrzPzYznad/702G3i3FPfL/7SbfbXrcrfsH3loQScqMAYbwMTBHx4/icKC4TzbtF827DBexouSwTlCQBUBRbWPRq5WaM0GmRJn/WFX0xlBh11bCqTHyL4dFi+PwEtiCGyU8UgrlccdYZNW71PKR+t/ZPMxQspUWtzDg6L839+KlpsIHGzOLdJnIYGB4rVsxPBEVpEnEaCGKEwhixOB6S5dN5cbdCjF5XazbUazRFevijXF4Ea0v1cIUBrtJryg3qAiNcBMvzdKoCiJUAMOJBTgqHGEk/COETIgBqDA+PVotTTPI0kBgJ4ON0tGj1DVpxFWZkRmqpEZydQNJaEGEx4GYdIb4KA8kRfHw4dTOQuuHHPw83yhLuVAkmeYJelqKRpMk4iSwc+hYXS9sLZZ9HSXnpKiBdCeSowBwBOZ606UdY8iYu+1yt+5F2EOSDAOopknkeLhemmQ1FWlkmjxCq5sUJpB8xO8RV0rgSSNMr8tTCbC2YalBn65TpRk2WXpkh5yUDjCSTvkwJ5SuhPK26GALS5LIck/GjUV9lNtSb9U0mfbNGXSEGMCCUKpEVXnOTcKwYQJ5r1FfCcIVBX27Sl+t1pTJlnkyZp9UWwnARKM9kiROkqnwLXEHnJGwTg/H0SI4wWaMpt5i6DepKmSBDKUrjESKAazTMjJRcRfKvIyFWPP8cJTgL0VHQBmwAvOQjGnTn97oBA+7AoAcw4C3td4P6XHUjnuzW90u5Py/nf79U65vYt9a/OA5uRap20P0VxTGopqm8NEW/t2bEDeh20Y8i1YPBjHq3m9r35Pp3xx9e05qdyc2u1NZ37C63gyqXhbxXyxUOB70exG0kmRhKo6DOiKF7hEgOL2WW3PWH6cODqziOMB9PxVCZKWxWCoeWRLmIOV5Frg54zna6TLY5zXa935ny3ply2xz24JCWrVarxax/uL8z6OCOD3GUK/znL78Md6Vg15utVivufOzmZv3bN+vqZnNDW4BGq1IqxYvL9Wo18OXL5zuLzmq17hx0LaxXfv369cvn+1++fjWadJOLVVc3a7/+au0bSyOQVqzfrCaT1vrNSqIddAxlGQwwR8BMKnZl88lWq/UUv3l6sfXLL9aBUczAUNLXL19vufiByRSr1bp+PFDcGmg06axWa+dkRd2Ac3GnU1jt84zB95hOp/h2h/hOh5C6l4n97wpXvCqwvtVYn7Jlj/zZIPRSv/f4MHJh4vn8le/8ZOZCsn9/6Zupndyt2k8HER3YqJcziz9OrZRMh3+YdK+Y9+reQwweIQcPkfvk6Kmj4G4sYoeE3rtCTxwEdm36TuMCGeJkve6DTFm0TgidPUWsXYbsklAHZNQJNfKIEnVKjTmhRTCFyTReMkOA2SeHb12Fn9Hi53Go5h3/zkP/yhXvvEm38iXPnHGPmk2f5iOvms2AUVxS/354+7Z3/bJX/br3JAk1hAvJm/RMHfRIn3VPWnSuOMgSUfGGukaYQlFo4adGVZu76ckXa2/NszmjlErbScp2cbJhz1WPjCmNVqtUqnU6neJRFdfrDRqN5ilvodFo7cBaG1BdqdLrDZb7+/+EafF/zlvIZGIRIJHKnqrxIEgqBgDx7zqORHa6H/CUt7Bn7sS/Ze7sqjUkFQpFj50ZUtuVydalYbssgZBU9Jjae8pbPKU3nqiCYgAUgpBUJpdUVeu++07R0s67vaSsJ1FWPEjLvsRZb/yYB3XJV45DkqY8tpodL4bcbqY8T3tcSP3uR01Om3VO+92uFytBNHwIm4q6pYTxGFE8VhSPjhbeRrIp4RxqrJCfJILiRGC8SpFTdbqah8UxoS6OovNUNMXhtfCpiVxKhIgRx7lGc24jGfxYjjhLpSoXADkbeNTQQbTDHL4adyhV1KqVFZe0ogNSMv66ZHy24/i0VSkt5bNixHyMVvVBp61UynNAIEkuz5XIi8icSBGUazG1WIwNCkUxT5golWaolQUaVbECzJELE/TqAoO2RA1laaB0g7rYBBcZVXlGdblJW2LSZBmUGbLbBM5ZKHM/gHMYfrMUcDXrLTpE6mhoM5AE30bzD4PPJ71uNoNAcoSYGMrE+pOWfakbAVfzPoKLYA0/WsWPgSXJZn32nSHXoM4yqLJgWbqUmwAyY2W8RCkvEWQmUneDbjYRgptYGS8Zuk3lEpNZZ9EiSjwsyzHpC2FljkaWJeclaiXpX+8K606x4+fjalnevanWYmy709ffGWrM+mqztkSnzDRqC1RAtkaSo1eVwOpSk77CrK/SwxUSeZFUXnxvbLo3dj6Yeu5N3TptHQCmSqXpHCBrnxJF5MRwoGQmgOFJ05TqfKYwdZuI2rlCcaEUoSxVJEsTytIARaZMmUflJV6z4qmchGtWlExRcm/qNOuqjHC1SVelFhcYlAV6eZpOlgay4ujYIPKqr5SC0omiTaIY7VmIaMhLMuwpHPC46XyvnPPWTPndtr8XdruIut13P7ydzXmBrXo53R7jP311gW+6Ow8m9iTMlWfjGlGaMS/DlJdi2F0x6HU/G6gc9FYPeZgmvJXD3qxOF/W0t3bSQzPupp30JDS92yp/s/3RcafZ6WjIjUlEy2XpVFZs/3ZE/PxY8trcDSuVyEolUKMF7CTmedjJjNdGr8tck8NExcuBgh+7sr//lP1DR+6zxvR/6yx5cbHXq1WBeq1CKxcv95RVRfz1an9BAXKGGyOHW2PlEsHF+QwBvyAFmENj6eXNnlTmKU9E7R2JWtqo1GjFRpMaT1zuGghq7nLAEUaNZpXRpMQe9hQ1vD3Dj+t0srGphNYeBIN9qjOqmDxSRUdUcRMCgJgU+mFpg/v2fq9WC+IISxfXWyw+paU/or0nWKXksTjHNb0Ralgyu9selP+Px9fLMg3YOJJTP/S+pOtd8Mfnyf3OBWPuWYPvkJVvPAreBVQ5Rfc7Z867V2x5Fs57+vXX/Y+Rm/86Iv+/xlnBkz2IqcG/je3/P0P49xMbr6cP0rHTcbuLL0cPMJMp/fsevcfIlm3E8HnQDiPqkp1weZtwQI0d3ENuENEMQYpQkn5CjR7a99+7QdN5iXwg7ZIZO3cWsHiO3LoK3r0OoXExfCCTwcdsEVGTJ0gSN+GaE3fJij1jRB9RItavIxp2EIVTblkDb1P63Cq3Ihp3kXmjTuXLbm2H/jMXQStXwb0HiPplv8JJ94YDRDsO2Y4LzF/0DG1zRjQ6IT85DJzVGPV6lcpetWTL92m18OMjXqPWaHSPPRm2vIXd7PRYhvFUomcLdtguS78ZapW2dm5bDYbuqazJNplgWGcwGP/D7ar/blrYnuaPTECb0mCXIp5As7a8hW2c/L7x9PccctFvwFqp2HbagiS/98WKxfYKI+ipnRsARYCtCgm0g8pljx1HT8PjtxZYCIAkEKwHhke0//zPmvJKxtk2aS6BueBxNeV1MelJmvOhryDwQ65n/S7kcXf2oo9gI4C94nf0yXmv0fGoweGw7u1WveNelytu1ud6x598hKBfhjCIYWxyOOs6hEWKBLh5YkGyQBglFMeKgWgxEN9zMpK1gUOtXPrMbxEJRSJGnJCZqJVna6VZSjCdK4q9uo0ismLp/GSWIO1WkD1MHHq2cFV/vE3nV3BF8Xh6/PRyQ89QHyhqVkjrZWAWKEwz6mrvjK1G3Ue1Ml8kigOAZDo3msyJ0qgrjbpqjjCJI4zh8aKZ5FDGVQibHC4RYozaYp2qUC7OhpUld/qPOmWuSZv3YK66N5ZbDPkacerNKuJ6wedq1vtsyJ26HiC6DOfsIaFLtJyRLMajgeMA8BJFWkGcTXiT1xD0LQRAQhkVSWJiGG0bwTkJlbFipaxYGTfBqMm6N+eZdNmwPF0lSpZxEkSUGDYeTdlGsk7CVKJ0o7bArC8y64tMuiITXGhQ594Zi43aAj4lmkMMA2/jjZpci6Fw5maZIWpWQllaRblJ13xv/mQxtpkNLXeGZpO23KSr1KtqtLKyO32VSVdlgMvlyhKJopjBT5MrSi3GGouh+d7UZjG23ZvadZoynjD+VpiKoyWuXaLw7GgGkMSGUlgghgulciWpB3Q0SZAokKcKZWlcSRpPksyWJB9RozfOwykcjFyZq9GUWQzNd4bmB3PHl7tOs75ZIytWAMlSXiLEiVeBGRJ6nPAilIcLVnJiTKJYEz5UtxUETXqDkx7KTV/9hr9k2PO8xonc7ikd8ye2upK731/1ehcML8RPLVHmA2SbCONRmHbFH57xhqe8hH1upDZ3Xp+PdNTTsOR3v+5v3vCD5rzkK4GmtaD7Zd/7Fd+7Zf+7ZT94yY826nXV707fCxWCybf8yLmzaPfJ/drtnuXTkMmDYIE4DeTkzA3GYMcRF4u+G82OM6XPh3Ke9Wf/MJD/06esH9pT/9qe+6w26d9qMf/2IeJfPqD+VB/xx/aYf+6I+6468s+lkX+uTPyuOef7zvLnbR+et1W96Gp729btVNHyOrP6p8yqnz40v2nucalodyhrfV3f41jX7Vjb41TX59Lc79rc61L56W1bn/vURMjIiG/zp3d5dS+SK39EF/4touiv2fUvq7qcG7pc23s8Pra+y6t5U9rilF37OqL4b/Hlz0oa33b2e3UO+BS1OOQ3OyRUvQgt+SG45Bmi6Bmm/mVRr2Nyx5uopleRbW8LJl3yRvxcMtE/Rxd6lEQFtbyN6HBOXE4PW+/+aeLwT4N7/28/1nmy79NpYA8utB4bU7NdNHYQ0Y1Ndp3f/NPQanRvfEavY+6oe9suYuwyZIkWvsGIuBYkMoGUC17C6W3sJjH8jBonkmZA8iy6IPmYEr1PCt+7DjuihG8QQzYIwUcU9Bk94podf8mK279BLeEDhg8RWEr4DhlF4MZzpCl4Zkw3Ftm079+4hwwbwTgMdAcursTsdCNnStKn0IUznrlj7tXL3hULXhXzXuXzXpXLXiWr3hVYv4INH1Tfe++PjuGDLhlLgWe3RyajxeaJ+i3y/UiFssEEnxJ2SqXKHrKzq+Lwb6gPtfYxOm4HoasfKYS27g21WqPRwDap3LbEwLDu7/FB/btpYfs3/ynTYBO0Hwkc0ke12VZhZDM72eizkBgAJdLHnIRQZM9MQPZrFQRJnkAdTzipp9XBFgh/WkGe5of914ntrUdPziv7CiJXCPcPtc7OcEz8LfFs5xP6oOnVWa/r6YAHfQ1BXfFjrQeQxzyuhlwvBtwZ0z6USZ+THpf99neb9Y5b1Y7bH16vFD7f+Oiw3fLucMjjfN6HsOZLWPe/XA8kbvhdbfvdHATRL4I4jHA+P4LDQnOoKM5V1DGucg/fwqemyIVpRrjcYq6GlYVSYZpKkqOQ57AEcTRuokpV9mCuh7XlIJR9QKlGreLeTa+3HRfjGRgiuWR5/dPqVtfkfCuT8VEJZUHiXLOhw6hrgcBU7i2Kw0SxOVEkdjhPnCqX59B5UQIAA4pT+cxo4W2cEspUy3KkglTxbYKUnyEX50C8NCE9BmTH61WlD6bWB1ONTpYvJERIr1DSazRrL0TBjFHzYsUEFBOLlFAjoIsw8CRQRQnXclO4x0HAeZiSHiMmoUBqhEYYa1ZjdJJEMTkaoMUyj0O5l2gZL4l/HUXeRp5NeJ7PeJO3kcyjUDEl1qDKMiizdIrsO2OxxVRiMRVbjMUGbb4STFOC6SA7UcJLlgtTjHChVp03TFhsPdtTK4slojQpkKNTVZv0DUpViRjKNcD1D6aWe1PbvbHZpK826au1mjIKP40Fpmo1hWpNoUSZK1XlAPJcFpjGkaSB8qwLRvTkiT/hNpHGS7sRJBK5CefMRDwnhiLE0MQp2xTU2lUoiRcvlKdxJSm3UBKOFY29iT0gxfOBbJO+1KgvM+vr7k0terheKv8gFGWKuHFsSgQDHw6wEmB5tlaSoeQmyFkxoiu0RhhvkWEs3Ji7q1DjHoK7HKA4DL47CBIPel40OINjvqJJ38tu16NW9+K+4bdTB6zNQO4OUk9Ff+FHma7C4S2kaglB7Hi/XPZmreLtdZ+bcgNxhw95uEGrjkLla0HwJtJ8pG1dewAAIABJREFUFPLlLNhCCH+4QX0mhVsuo1TUOK4ghsRCz5+iIxbGfeaWW5Z8+3b8Z3YKsftt/SOtlOsPUlYidzeINOpx0PDmsMUB2/R2ufoFtt1xvdelOfHP7Ul/7k3+rinyTx+C/1AV9scq1D99RP+hOuJPn7L+OlX/YrLt9WTv+6kh9/F+t6kxj94h59quN8VNL3Prfi5sepnT8KK216lzzK11xLVh0Lm2/13dwLu2UdeWYdfmYZehKZ+l+Yj5ufDWXrfytjdpH59Fln6fUvO8pPNNeZdj56hXXsur+MpnSR9/jqt4lt7wvKbPObfxdV7zq8LW100DrhXdTpktr3LbHOJrnweXP8vucSwZcU349Dah8y2q3SGh2+99arZTZqZDSrlbPsa/+sfgT6g/j579z2Hus1G811BL2hAia9i1fMW39SCg+zhwj44WyVJvhYljewH5wy4pPc75I271i97Vc161yz59h8iug8C5axSOH3fAidmkoQnCeAaQfM1NYAEpNH4yiZd4C6SIpBlMYQqJk3RGi7xkRVN4iQwhRghliKGMK07UCjG0fz9w4Bgxfh58wIw5YcWvkoNaceiA9dn/OUb/49Cm40D/vw3N//fhg1cTm8ULMR1b/kO40IEzZD8OOXod3H6GSJ52T5r1jBhyRfW7INucI0bcwodcyhYyxBLAaDDb0nw2uUL91PX9mOCzxyl0epsR1labajsuqe2xDMMjc1ClhXWaRwHc/t0O/NDo9AYb+FarhT9//vyfMiqs9t3i6XH8SI19fKyDNkKUPS0BSUBICoASwNbO/eSFFQOPvlvZU2gDACAAlIjFgO37I23QFgB8/FkMPCI9JLaF5vE9ZSIAgCQSW4GrGADFAARIZeKLCxiB0P/4swy7xdwqxzW92K11wDY6Hnd7kOZ8SfM+9CU/zhKSOeV72O6y3fhurdZht9Vpq95htdJhq+rdRYvbZsXb+cIX2zWOK5WOy1UO6/UOG81OW63vdtrf7356fzLpSdzwJR8HMq6CSQeBl6t+opMQCSlKI0jWiFO5xBjGCQpkJasl2TJxjlJSroNrFcoiHVwrV1aIJQUkNobCibkVlMRsnv6XHvOfp66mT1KumAkbx6U5H/sKa/uHpj9dk1qU0kKNokqpKAZFCYAgUQZmAPwE+m04lRcllWWLoVS5IkenKTboKszGapUsm00Lv70JuyWH8WhRUn6qlJ8sFaRAvERYUXJvHrw39ZjhD2ZNikEQZRDFmhRp8tsEynYwYz+IeRDMv0ApyWjpRSh51Z+JDeXsBXL3gziHKNpOEHHZB6JFqIVxvMvQswnP03GP0wmfs0lv3JQ3fg5B3g5inYYJSdFyfpJSlGRQZ5v1pSZduV7zQQGkQ9wkiSBFBWXKRCmMyxCIh4EVZSZdzb25Xq+rVShKBy7n3y5TJcpas65eLS+TAdk6TbVWXcPiJ7AE6XJF6Z2h9t5QCcmyuGCqXJkMyDEEXvQlN4koxByyYjbJkVu0hHlK+AYdtUuNmD4OHTv0X8GHCMCcW1EW9iZq4SJyixp1fhvNk6ThGXGrlyFzp4FYMpoqTji/jZo5C54+DdkkRoqluQZdiVaTb9KXw9pyMZTLFqSKwEy9Kk8NpGml2QZVHpsYIaDGqkSpMJguYyezT8K0onizJuVOnnTPjJbshtCXAjTnIZb9QMFo4GU3gj3ly51wX+sO/n6IVD89KDkLhS7RspsonTj+XoUx0GK1h0Ga7YDbUc+TZufV0le7Hx3Js4FKWqxFlqIihPJXEcxFhOICrRcm6FixamaUUZplVBcq5el8IWZiH5G/gvm/x2g5c2VzZ37FrRUTs31muEUONkKCEjErU3QezttB3m4H0hZ9KePuhCnPwy6n1aqfF5reHrQ77ZY/m8n+biT1X6Zy/7ZS9tN88bPF6p83RtwWhtymet6PtLwdaHg50ucwOefRP/qua8ixc9ipuO1V8sefyj45tE+4t467tY27t4+7t427tY67dUy4N466Nk+4Dc37za6EL69GLi6jukc9Szsc0uqf57a9KelyKu5yLO52aBp3q+x7n9HwOq/tbf2IW8uIV27bm7rh962j7h+6netH3XM7nNCVP8fUv4xpfB1Q/ty3+Edk1U+IGi/nnIw3mA/RfdExfbFRXQGhtT++aKv+y/Bx6GQzaqiweDJw7jhg/CCgZNKrYMKnftm/cd1/Hhe2T4qcPw0Z2QuqX/StnvPqwQZMHIc0LfnkDrnlj7q37/gPHgf1HyLbt/36jwOHj5BTZyE7lMh1ImqDGIajRzP4ySJJjlxeLJbk8qFMkSSbD6aKJKlCKJUiSthlRQ4eB7Yd+NdjA3tOAjt2vT+dpXqvLf1/g3i//rKCcb+CUceCIYf0seBnE0eRq31rN4g1SnDjhl/xlNfHTd/ibe+YGffgLhffBkfUsGvEmFvIsJt/z7ugXtdJ3IBapYH1RrXlHjYY1SqNFoa1j41JdkH78bJk6+PT6x5XEC2sVmm0mt+6V2H7UmILaes0WvtbqZ5ifbBOpdL8Z20V9mlhk6Yfm0pt4QaJPUr9SHMSiESPg8R+F7KZbp9MU7biVZEIsOnkEqnMZnh9pEvZKYS/VePZBHM7wFxiN+aCkL0UT/TbOvJbhkOukByfaJIwUNcA9Xz9pseF2Om8XfN2p8nxpMfrtN+NNO1JX/QmTftcj/oxJryEy76sKc+teoflCsftGhdar5t5IwCcRpI63193OF+1vz+seXva7M4Y8iZ0OGPrHU6bnQ5anA8GPM6mPU+nPIgLfixsIPcwAKKg6YeBlL1AMhbJJYQJbiJBVrwCzIe1TXq40aivh2RlOFrCITlyn4TmiVOYwtyhs8rW676uq8FNQhaJkUSiZS9uVzf2tXSNdp6c993c9Ap4dVpVPqwuMeqa7k29Smm+QJBwK0jgARgekKzVfDDo6oyGJo2qAhCmQuIMUJQGiVJgddnDXcO9ucr+Zaq7Nw/cm4fudI1GVZZBmmiQYsSUKMouknEUxiWE8wjoy3lf6lagnBYhugxlbPufjbifjXrgJ/05p+H0vQAaNoC04X826XEy6k5Y8OIeB7MOgrj4MCkbo5Wkm+Bsiy5HIUwS02N1ikKLsdqsr1aAhRxSFOMCxSBECGgJclGaXJyjVxfdm9uM+kaDrtFi6rg31N+Ao/9jgcUAB34115sNjUa4BdZUajXlSmU2H0jGM+LPGYkiME0ux5A4cWu0phlyV89x0ehJ8D47ZuQU1bHl370fOIgPm7gIGzlEr19GEpiJC7jgrauIS1bSOTNmmYCawoWcsSIBeapYnsGRYnD0qNVL9AkveoMcvk0Kp4EYQJ4pV2XLldlCMJ3OT+aDmVpNgVFXajE1GrXVAkYkj4aW8JNk/BTKcRCXFGVQ56qBdPZxMERC6cRxd3DaHZhydxstOEAK9pEWMkp/Fsaf91es+n89RFwsxL0eJS6t1l9Pe5KXA3iHQbRNpJyTZIEzjLx4AynCSEBpcKHinUDmCoKzGSIjxWsl6UYJRk+LoC/5EFeCFMJMWJajhvL0uiodXCaT5eIo0T2bXh9XUX8Yo7+cXbtgRIiFFScnbUcnnSfH7TRqG8Ar55Nj2VcRjMsIxmn4xazPQovDSpvj0bjHQofj1iens0HU5UTWaVf0XMHfFit/Oh5yO5nw3B73nGhzHK59NVz7crbXY2M5eHrBY2klYGcnamsbObviW97t+LH/XfukW9esZ++iT9+yT++CV9+Cd9+CV8+C96cFz6YZj655r8n1wLmNkJk15NRKQP+0T+uoe2Xvu9zWV7mtbwq6HGtHXOvH3LLa36S2vqkZdMtpe9Mw7lY99L6o+11Bz/v0DqfwyuepjW9SmhzCan4OqXZxzXF/mx76LL7MrzoDM+ZftO6cupb4fe/o//p06N1TkTv4dnjXa/cazYcyLlmxdQtedct+C6Sw6Yuw5Qv0HimKIUxnilLnzkKLJzw6thArxLATRuzkcVjRuHvFrFfHhn/NvHfVnPfIUXD/LrJl1acfGzCHC146D1nFo9Yuw07okWxR6p2+9Ju56g4upfAztsixK5TkBUrq5E12Lz69/wzZfuD9cTsuaa3pj7OXzwa3o7tDc/pfFU+7lc14Vi64Fs0GfD+297+mr1M22hI2uip34urWPQpn3TBjzmH9zl41Du+KXno3OiE/ufq1vQvodfFtfxvZ63fKOjKLpJrxcfUtS2MwqOzIQPgpc2f3xer19tZuO5NK/YiqtRds6GzMQVtPn1ZrC2/bVxCNRqPVwjqdUqkyGk1/Z/3R/z4tbIQ+mz3JloADQYlAKPrfOOSPeWx7VNuuXojs/lq70iCTiYHHmB4offTFSn6PgRKLQYlUDgAgAElEIjEISsSArV3DporLAbGNcC6WSKSPQroYgKQAJJeAchnlWkZela7HA5MewilfwaTP7bgXZchtv+XdbpPjTosTacxDsYmAsUj9UTiMRe43v6cMe0hW/BVL3sYN/6/7ocYVBG/MT7uKlM76KOb9TasIeNVPuuCjWvaVLfqwpn0oM36cvQjeKVpCRLFPg4Rk9PWWL2HFi7LnD7HjVGCGgBrHvAjjsxIBIFUqy7u+xRzdhJHZ8eTbxJvb2Bt2AgjEXrMLDxgthNv6huMFr+2Tqav6taPUms6u2vbR5fVhUNxlMbRZjJ0WU7/FOGjQNWhVxVJZNp0fT+MlyhUlCkUpJMmRQrkaZZlKXiIFMo1w5YO5wWJsuje2mnTVBl2ZxfTp3jxwb+q3GDrMmiqTKkcDJPKvIjiXkWJyJMSM0YIY8U0k8yAIuEJpOdHsAyR+wvNiwvNi3Jt/EsrF//+svddTK+uap1l/wrjomIh21dN+6lRFVVdUVU/X3ufsvZfFexAgIYQA4b333nvvWXjvvfdGCCeQkDeZSqWUPlMG1j51KmouBGvvnouZiJ4TkRcoIoE7Xr7v9/6eJ+hkzPXgi8vljIfulAWJgmgNn4aiCDBJfx+mEHJ14nCjIg6DMixEIY0VWqkKu6WGQgsJUy5hziPNBSRSaKWK7ZZKC5X/bKmkiArQkGI2Z+NoHgSXhG4ev18Vn6hmf7Y2PVu7LFQtZE6VAnE6OFEDxu7fcdZFgUdPVUm7OylzZZULiVEzZX8zc1i8VdGy6dl95Nu27dVz4Nu65dO47CdSxSJYjhpIWReGzJ2x9+/DLmRR48dBS8Lge33UjVZwrY14BKN2JWG9u75f9v32H8PugWiZIUZpiL9TRiuAxHtVtAZKIol8HC+hyAoLVQ7rkyFdEmpMs1E5CJCkuhUATykUnE4Y0ig4i0EySGMsaYy3YclWU4JJLiCUEVatwKaJoR7C7Y9cUixonh+r3Z1FrvwlGwGqg6CbOa+nnSBUm2SnMmxois2caIFi7abEn8nUZywFehCIdwIgZdQzFMvcsI0H/saHCIoosduan23tFrJMCyROHAVOHQX2bvmwhsp+M3I1LGr6vS1LdFVf39bV2N56eZGllsao78OUV1zZRYhcyDub9pwu/b43+++7c/+2v9D5cLlbfHMsvhXdXp4crQyv9sau9X84WPBZ6nNa6P003/VxpOZ3s/2f9zZCjw/jTo+TRRd5+4cRy5v+DcNORZ0/1X5xGljy6lvx6lnx7lnyap9z71307Fn07F30qBpzrp106V5y71726FnyGFz2Ht/wm9nwn11jjS341fR/zGr5Ibnlh6KBz1ld7xJbf5fb9z617YfsrneFfR/T2n5K7HiX0vVBUPvb9OaPwTmhfoXerDKeWx7np5SPrgW8uJGA5BkPl8G6vxjY/r6j1601MbjBNe2L0+Q5e+2ad6WMv5BFNix6FIy7tWx49+4FHD5GAMY00JRx9BAxexFcv+hTt+Q5euR39hRxo47q3/EvnXKfOWev3XHnhZzVm9A1Uejgjl/TkmfnuvfIvt/aFe9WmXinSl69r20+WwnaPv1+5cxtceu/zO79h9mz/zh3/lezZ389c/7T7KLz1Pifjxz+OLT4vrs8qoeVN/w+e8Qle9ilesGjds0jrsfFuSXzb3tn/3rw9H8e1v9fM/v8lf4PU7P/rbfbrT7YpfS9Z+UPHrXvghq9nQrffSr5nXPZbz1rv+84bDSdnTOurnhnpxnDSZomSBLDiW9uu290kF+pljCSfD06OGoZGI6/bsci6DfMFPYWg+M4/tbmw3Gc+KOE279MC6MR1ur0wC/eIYf99Bu8723ZCXLUMl672RBkdOQNb1BYPWSE1W+0qG/3Wq+1vl8s347wHIAgox4AjDAMgpCD/OEgeTiSD61W5+hbwGZEBxogGEH0T9qT4cfFYvVqnHWH83Xd0zznpR5ztm0EMmv+zKavccVX2P15teLHg6YPogGn867Pwi6nhyEXYN4LW/N5GHQ6bn4nG/eTT/nJxt2hZT/LcZD1iG2/4L8IubYjluWQ9XLN/ioMtp0EMbehNnUUA8XBinDpgZ9RFgFK+HdbPqJVr7ttP/lluF4Sa1QnGbUpJkO6Ec6QqwUqXRyJVdJErRZIv5FHiZ7C1kTRldsdv10Q/S8j4J8MGpuPR9S6hMml8pyqgYHRPuFVB020vti6n619L7a+F0ubyZz1qOKLnkLv5HylNlKjj4LhTMycj8B5kD6Jwgq/2hpfrE12pvmZabPSDQxVYmVqLUzNs6X9xdb7Yu17ZposeJEFL7UQpQyWZ8FzrUSOjcyWHbDPR91u5ryv53we1wNu5wPEiyzJqs/Dlo9k00ex52cQBlGKMNMjT33GBm5DcEOGWZcJPsU8nYVIjwONqgQKKdBJotX30bipzMbU2q3VL7bmF3vni63DbmklsVKTKQtF0kBDkkrNVzyFyu+58lv+0XVFydFOwqZ47nH1n56b7XQtgqY96qJuNJG3uqQRYRNnfunDjJC/MNuwzG5b/Fw24+M53v3d6Gn8clvCxpe0rY6WM0HHYdDAof/cLedMHonj2QiSeyoJHz3wXbjkbD9EzwtDdx7Dtp5C16Shx8qw5RvOxl3Y6VPMyjVv7TZEpBFcygQKfZIaShRro+800Q+6BATLQ7EsC1X4bC2zMiUmbSIgizDr4ghTNg4XWomCF1v7i73Lbqm1UpU0Wk6Zs21UFm5MNCjiSVMOiaQySIoNivkDKJg4bvpuRmiWpiISvvk+1PTI192Eyy940lO2QRZNmTOsVI6dKXq2FmFgouww6H7DX3bKxsFEO5RoV0cblREgmACbcsxIoVqffCXhLpyxpo4CWpddcqZD/+0X6ceVyZ3HAJEsdXmvcH23VKvKUstTlNI0hThaLY5S3wukx2zRsNth0w8LFc4HK+NyFSBT6qRy1ZNCq1BDj/dnJytJq/3vZ1t+PF32OVv3O1z0PlrzOtwOEl2kXJ3F7+9Hre/wx1f8O6ZcKwY+1I8796/59q369K569615dy6796549a96D655t8y51c64NM27V4455/V/SO14l933oWXRY3zLb34ncHE78Mu8V8XAh+zOd9H1v01u+7F0zClv8ENK+w+5vR8qRl1SO99F1H3Hyg2MqeT5pyf65YYFlLF9SoOd874LqP8hYcb7x7GJ33SuuTVFRbQ5pw29L1r17BMGT9xxxq+DJ87Zi6LgkUO/8mm3mlmPzjWv3i2f+bOgw3v+8gWnd9unacWrbsGzc8N77Cjg9Im/LOQUjjrXL3iOnQTOi4JnzlkrQs7qRUjXmlfNnGvLstvQjveaMKpgZzZ0bjl9tjZqspA7lhE7EccfS/frT/LsjvfvjQnoT3/XN+Y32hU0kMhrZ2X1vS8c+1i54Nmw5D1zHjwn5FQveYa3fIxv/5A2FMjrDv3ckvhjV7dz36BTT/uftU7/856Tvxno43xxY/d9dK/46FL4g0f1T25VPzmX/H10W/DZ7bE1MYV2dqa0WpRmHMtOjigbxwiKps0oStGMo8eHoJijg/3toskxMOi3BSoHDsSRhThWbDHcAaoiEQS1Pz//kaeFo30NOgrVIKQHHIE2AEGw7jVzBmDYpH89WwDAL+6815slx9XTG4/27ZbpTY/qKE84YgkYNul1AGQ0vfb49K/Nu1+Wr173d0060GDUgabhYcPVDaCRYfv59g0f86zbQ99H45KPfZdlWvJQjjrb94PsByxmP8B2zCK2fM0b/oopD9mku2rGw7TqY97wtZwHk/sB+lmPpwnf+xGfuy8ud0PO0kk31bK3fsNPt8PCxTzbNcdyFAAfByFCNiriW/SRpDrSgsRbiXi9mAs9RTBIkkkVJT3yVwrDTJokFIiH1fGgKhmCUgBDgsmUbYQzAEMciubbmGaGagKgvAelYOtGUL9fGr406bN4HrF2uXg3KFEVaoCcvommgroOjbb2Z3uTjWmjyVoUyVfro+XacIU2QqHhq3URejDObM5jyDrMXEzjRc+WWoaoZshqmign0GIr02q3tlmZGhtTb7e02C0dz9b+Z2vvi63/q33oxdb9bG16tjY8W2q/vtQqzwQ6YahOyHvaCUDlfEITabhk6y85ZlkEIuFJtvwfVr2B82DTYwSqjoSf+CiQwhA5NiYX0ac8nQbLL9kGRaLmIUZxzdNJYhii0m5pebF1v9h6XmzdJFYO6ZMUknClPEz+xJVes6VnwXqpAFbHAU+RKJg5+7jCXXs410y/ULVyIHlTmt510e2zfPTnkzepK6P9Byk7Qs7ZdeDJdfDGBatz1T97OqZgJqJomv9xYu5fj10GLi82nuZ1ngRuSngKKEZpzHwC4kSq8OXrkIGD4OGTwJWHkBFR4MgVZ10ati7lnWui7oCYDTF/8jToy67fwaNAqo+/kAv2H0PF2lidMZcgCjEsg6GKKCKfwPOtVA2JFJiBDAotebY2v1g7nq09dkubjWl5tnVTWCWJ5NroUhotBmRxsC6ZwgoQfTIGJPyMpx3eF//5sLzjdPqrXkAr+aQhGXiIQYEUpShcfRNBowU2utxKldmoYsqURpszGCzbIBNoxOE0VmxjKhFTDgDE6fWxWiBBpUt8UEWeitmzxwHlk66p/V5/Pbjw1/PzPScuY6LgpfvQGSF/7iBtaqFBrWjG4FoYqDVoyrXSJMUZ92Hqo2QlRweatXpQrdG+PTq1DpZL1u4OQy/XvC/W/U6XfQ4WvXeXfXbXfXe3WbtbfvMrXn1zHuv7oTvHvJ5Z97YZ19oJ14oRl/Ylz95V7/ZF98Y5954V7741784Vr4oJ57TO92nt75Pb3gnqfhfT8GNm78fyKee2RY+pXf/Nk5Ddo9DBBa/87vcJbe8qZ1xr512zet+XDDv1bgZk9jqFVHwXU8mp/hLJyc3ilcdxqoL4XU6ctp+COz783eDI333Z4A/zChY+V255VWz71hz4dVwE9l0E9V4EdOz7HCrCAWPqmpA7sO1zcBt0eBs0eeQ7fug3cRgwdshqWfHq2PBZuGavibnr9yFzl8H1856V0651C27V02HDe0EbV5y54+CRXd+RXb+hHd/d67AdUdj0adzgftTKOW/zgr1y7De67dG95FI39bF4+F1W37uMvg+JPR4p/W6ZA++zhz7Xr3g3bXhXLXkWjruOHbFmzgO7t3yKJtxKJ91qFjySu94LGn/kNTknjfmkT3n4VDv9ZUnyv+k9+W6o1aX6/Q9Z37sW/s6/8UP4F/eg5s+uhX8zefnFMr9I/v132MYGZbPhDjUeSTkIUW8c8lfj9ysz6m0vlng7diCI4wiCUm8Ac8dr39QaDtQ5SVH//zsW/920eP3HH3x12DnyCdhk1jnMdL+QaF/1qKCjgP1G4NDpAYMRdlS1tbo37Mcvdu43G+uvEOhand7xu15NfG87Ua/UKSOsgSCIsQKHx/h338Gt7bKrOf2kl2XT4/nY37Lvr5jyVi8H2G641H4gsu5rWvNVz3iAi17mVc+vtxz6JNByGPAPwkDzQbBs3luzHUyKQn9+DCNFYeZdtu2C8/WW/XLHfrkPYYTspznPhwVfk5Cj2/PT7rEsWgEDxCDSCFwbR5oSbEQibUrGwUQLmmTBU2F1jFIYrBJxlVchekk0AMTrwTg9GINj+ThWbDCmaAABbMpgyEorVU6TZSZz1vVT+MFdmAZM25L2+i085hyswOa0qbWChb2cJ226haol8NIHlUCiSpCrkxCkDILzQEM6gVdQZDVN1mGmYlCfwhClNF4JaOMQOPfZ0mylap8tbS+2rhdrm4WqJ4kqHC3FsHKarLVb+l6sgzTVQuDlFFltY1qerS02utZOFeCqSOm23+OGL3QfYoUEFBhjQZOf6XQLlgo+Rog3/K/nva4XPR8P2NITjuycgxtTLGQmQ2RjxiyjOkkvi1OLw6WXHEAZC4OpVqbZxrSSWAWoSXi6Yt8fBNwf+t/u+cmvuGZdguZegOhTYF2cThnB4HUFF1sfF8XVZ0eFx9vuc+duM1upKyNDp3nX0jC1LBRQRmukAq0sWqOJPbgJ6tvwbJx3r59zK5vyiR8I8eqv/zC9VbiXOSIK2pPzNyRhe/LwU03EviJy9JxXveL55Zw1fc+ZuGEvPYbNPnD3FREHCv62jHepjti9C924jZg8DR7YCb5VxkHmFIM5E8WyUCyPoYqtdKGVLnu2tr/Yuix0E4KWomgpQzfZLe02uo4mK0xwoUYRqVcISCTXbiknTBkmXayVLjbpsyB1OonkyYWxpWsD/21OcqNq/wOeiOkTYEUsCqZYiFwLnovD6bA2UXUdbpAnWenKZ2uN3VZjIYtxQzqBFFiYSoqoYsg6Eq/C0QoCKzeZsgF9lFjOmz7yrxz/7Neb8f3kQflJWue5V+OhX/WWd/Y4L6eh6emxHYdbSHODCaoxgtUqadLjTpBePAfBuAPS/KvHpNU+yB9KJefBFxt+13vBe9Ney72ftyfdz/fZJ4ecowP2yJLnl2WvrSPu8Ipv1fDnmkmX0pHPBf0fCgc+5HS/T237Ka/vQ+W4c8mwc07/p/zBT13LXv3rPnWTbg2zHkVDzvGtP5WQoKyiAAAgAElEQVSMOY/u+y6cBF9dC86FEWPrfpk9HzL6PpZPOie1vysYcm5Y9Yrp9ONX+3XNu0/vc9KaEgPyUzyq+R+7Uj17Qn9oL/nPncvc4ciksQ8pEy4xXU6R7Z8iO50E7U7x3c554+5NWz7LYq4STLqVC3ZEQTfSkAdF6K2MK5KEHN6xRw78G5Y8m9d9Vx9CNyW8xZuQ2bOgmfOgiRNOy3wkK6t2cjPtURUt18brDakWMusPTPYzVYhjpSReZKXyaKKAIgowNE8LZF48xIztsXrW/RrmvQpGXdL6PuWMuDSu+46L2JM3nM5jVsmSZ8ua98IlZ+4sePmCM38WPH4Q0LnqUzbhnt7rFNX6MbrzI7fpnXfJ9y65f/dfSyP/edfp3zRm+dd+513xk3vx71gNH7itLv4V3xVNhGpuD+xuXmRjI0qSyKvH4tVwR72W6V4B5ujrshOBYYTDd+SQrdIM823LlqQoBHslCX47gjjuqf64ocU/ObrcEARDkBEEDeCbAFX3i+Huzc4NgAbICEEwAEKGb6G04wjytvD6BgF0LNEa3oi2kFan+/ZzvgFrwV+B0PWAATK8LdGCBgQAwOVVLCqK/OGdYX9Lspomm3Ymz4N+/8T9B1mo9SpIueSFiniadZZk2t14wHq+Zb/chTJXwVZZqPEsED1hYQf+wkE30YTH1bi7YpP1Yoz6GYl+1gpeVIKvQMyLKebFGP2ij3jRRTLKGOQh3HgfYbgLNytjLXiWlSok0VxEn4xByTSWSZuTTOpIszaOwTIJQ6xBFg3I4w3qBMKch6K5OiAGx0rslk6KrDGZc7SAQAvEmJHiF2szbC66VUSp9AkUlgYZs/jbu7+Zvdm/yd67CVLqk3WGDMiUYzJnacBEuTZVos4yI9UYXsNQrQzZjKMVMJgFalONYBaOFJJomY2utzHNFFnzYm2zW9oYsprAig2GJJMpj8SrCbwKQYtQpBjHSymyGsfLYHMOhpVZ6Ua7peXZ2vhM5BL6aIM4wvjIt5njgDu+/CIEhxKemQw7k84gyZBUIDvhKC7CIWWC6poPymMIc4bdWmylS2k8j8RzcFMuIEtQ3vK1siiDPhECUtSyyMdTlvQkSCeO0j9G6h+iIFU8YkyANbGkKYUwpcoeQnWAQKnLaj0Z/G5+/8e57fLtrnUh/0wc8qQINQIpuDnPRpc/W6pINFfzFCGWcM4fgjYuA5ZPA6YPfVuWPFL73d/1d/23sZnGVbehM87kVfi0KGr6JmTlgTt5ze49CRgRBvdfBg1csafFnGVp2JE6ak8ZvinnHqr4N7qoqfOQvl3Wzn0EgqfrTIkKKE5tSIDNeSSZazClPWnjYVPe7+31EJyuAeJ0YCIIZVmoGgIv0eljlTK28pFjAhKNukQMzqLwfMyUbSHLrEy5lS6lsWLSlAvry4eul/NPD++eijEFH4PSMWM2Yc5kiFwSzTDpYhXXofJrroWs/Gpre7G2WOkKu6XZaMoxmjItdLONaSXwKsRcBBuzCKySQMuMxnThU+jUkW/FlKdbb6Pr/EL9eVjTnnvVpnv+bLhvfE9aedfSToVEm3wpiVWqc0Btjl6WYzKems0EbDIZYbMRNjkekxnTaeXCg/zdOafDZa+bo5CLzaCDWe+TFd+HqwilNEX1lHl4Etq74No+59Yw6VIy9LFuxqVu2rVk6HPx4Kfs7vfZPe9rpl271n26N7z7t3yrp13yvnwsHHbqXPEe2vbLG/wc1fBTRu+nmnn39i3vxTPOzhVv+JBVNucm6HwX1/MhouknbvWPgraf+E1uvtkpYSUxqf1s3pe4n0bb/6xn6V+0Hv6mc/n/6Dp815zhX/49v/mDoPUTv/FjZMsnXtOn1H7nxkXPjjXvmnmPhmWvyeOA47vgO2nwrZR9/8S9e+Dcy0Pu5dzDO3bXhlfTqte6OHTqmtu569u/57fxyOnfSomrafBNaa8dLJJr4gk0BjXFX2vrZ5+mJu4nJ0WTm+IuI5yLINkEnkuReQhSgKJ5ekOGBki/lMTOHHE6V/xa13079lltuwHtJwGlm96V694jx6z1q5BHTaIWSlWCSfeqGKFMsHMbOnsS1LvpVzXjUTTmmvXFOabzPaviu/+9eewvh1pCOn7nXfXOo+hHn5L3vuU/Bde8j277fC7ZtUVEkx4ehMGA0TTuyCcw7FuZDkEw3CEDf3V0079cNGE4SVFmFMUJhwyDeuVHYW9HEIcCFkGfn1/+x5RH/2/T4i3ihr7dL32Dy0LQ61//b52J/4ebCIZNr0cHh+viTYYBGl7fgYxGhxbpv6NF/Urf/bph5ZgfkFGr1WGTUyiHQ/z1f6HcPIiuAdPjpmTI+3LIQ7YVCJ6yDOeBJhHHfMkm7jmMMuzFGEkpeeYbNi4OgS8D0RsO/cQHTgNvpz0lC17Ibaj5Puxuzutpyx9Thb/gsV/JWNqUgIPxDJL4TKV+ZVK+0imYOoYwpBOmTLMqloQSGTzbZilCwAxIk0CY0klTik4cZtIkWcg8HErQiMPktyGgPhkxZ5N4idmcSZPVNkszbEol8FIMLVbqBHfKqAd12rUscfcmdO+Wd62IedTFlJ10/W/DcMFuqw4I14IZN/I44VPEkzZJAyZdSgULp6xbeZQZKUSRUsRUisGFmKnAStX/bGu3UrU2pt5KN+igLCWQZIDzQWO+DkzWADFavUAHRhugFAwtstBNCJIPQSkYWkgRlVamGUVKQCARNmQgcCGB5tmYQrul1G4ptmBZiCZWdx+G6mMtWIoFT7HgKb9/Tnum0ozKBBRIxaB0kz7FCCSZoXQSK2LICgLNZ4hCBi9EDZkImGEEEnWqcI1UoLmLwA3pdqbw2VJgITItRDpqTDUCcQyeQZiyZffcJxVXJglU3fqIbwJvH4NuZXyxMkamjtRpomF9Ko0X2plyG11NInlGbRKoTdGC6QCUBkLJWihx7SasdPT9b3tK/tPYUue264iQPXjOHToP7T4KGDgPbN8LaNnx7b0I6r4Iqd8Jbtj07dljDRz6DxwGTFwGLYlDNiTcycug6VPO8SP/XBqxJw6TAHFyMO5KJjgT8/dvuQd3YaAxw2jKUuliGKruxdpG4OU0WaY3pD3KuaA22qhLJNECM5ht0CQTWAGGldst7XZLnZWusJA1JmM2iVeT+GDR0dXkVf8zkqF9ioN1KUZtConlkki6hcy20XkmMAFHszCsyAjnY2g+gpTCpnzYnMFQjTRZh6EVJFEPmQsQtMxu7f7Z3g+ZCo/EIaN73gUjrj/0DvuvTrees1rPvGr2uJkdVYKC1uiGwsEL1pcD77P7KNhQaIZqcHSXoJ7RV6wphqAYgmIYbgV0N6LjhItd/7vTkMNpj7XuT/tTnjeH7IfbcIlU8PQUe3MXMbju2brgVjnmVDb6uXLMqXLMqXTkc+2kc9OMS82kS27fx7yBTw0L7n07vuOnrMF9v9YVr6Fd/xUhu2fTN3/EJfvL5+xBp+xBp/J597o1z5SBT9ymd2Gd76IHP5YveRZMuCX3fYps/tEpPcwjN13QE/S3nV/+RevSnzX3+tfyPJtT3Vtz2Y2u0W3vC0dd8oZdMgacE3ucMgZdWlY8Rg+8N4UBy2cBfds+vVteF4/hIJSh0iVcnwRdrvrKFJFyTcS1JGRg27tu0WP8MmjyhjN+Ezh7y/2yl5pUVxeU25LeXDaxWXKtyB24bi8+mUlYWXaaWEjdHBq86JoRFt/JE/SGVB2UKtHGQKYsFM3RQSlWuhBBclT6lEdlwsCmX8GUe+qYe9Gqd8m6d/6CR+2S1/RxyKMm8UEfdyqPkOkSLp8iLxWRIrVg+4G7dhe8JQ4ZOvOr3/CI6/j+X7f3/mnrmHfJB1bNj6yq96H1ruHNHyJaPgraPq3fTuGzc5b0DFytQUmSIEkcfy1MOM4TDGNx9O+wN5CUI9x++4g7+hbUGynE0fV2JBa4oxlOUS8v/yMu1f+PaeE4RgC/8MMhR6P7W2H72/AwQEbg9cIKfKWRv9XxHKmDETYBoMNI4WAFGt6sGOAb6sPB8zA6kOY6AAQh4y9TCoIhoxlpbMVCw8xtXcDBJq6YpI9iLBtewJzPdb+zcNBdPOl1M+F5N+ujOWJhmgj4Kexhzf9qzP1qzO16ykO24ofeRiJCnumc9SznPivD7GAsIgmTb7Pk2/7a0yBEFqa9DnncDxbvBsrOQrW3USZVHPwUAcuitGKB+jZcLuTpJNEImExhmSSSiZsyrGQFgxXSWLbdUkxhWYgh06DJQOF8I5QKGzNpoowkSlG8HMerECTPyjThWKkKSDgSc6eOfOfP/McOA9vWfSdP/fcl8T8snn1eXXhUhIk1MTJdyo08TgulSrQx55LQs8dwhS4RQfMMxkwCL3+x9jxbe1+srVa6gcDKGbJGCSRey0Ju5CFXT8H3ynCjuRjHa2A4UwdEgYYkGE5D0TwCL4fhdI0uAjQkIkgBBKXpNOE6DV+j4mlUYQRWbLfWW+kaxJCvl0WjUJxZFws8CWBtIm1KAPX5Wzs1T48llDlH+xBpUMYC6iilhKNTxWJIAUNV0ngRBMRDQIKFKsZMmTCYxOCFdkuJhSyyMeV2SxllTiNM6SicZdDGGfWxFJIvu+NKxGzFHU92ztbccFUPIVJJ8IOELZPwYH0qjRWTSJ6VrrbRNTam6sXmWBLr/mpr+9lWY2GK73Tpo/u+n4ZrfjO9NnTuPXrHHr3jjt8HD18Hdp6wBkWckXt2475v+aJPzaJ35ZRn7YxPzYxn7axH87JXx4ZPx4Zv65pP67J3x4pX27Jny5Ln9HHgwT3vUiY4uo+8eIy4V0TrwFSJKhGAsm1M7bO1yc5UkUSJQpuo1sbRRBlDVmPmfCtZSaIFJF5OEg0WusnGNFJkNUO1YkgZbUysPZ+M2b2xEJ12ps4MZpBoIYHmE0guDCQSSLqNzsWQNBhOhs1Zcm28UpekBVLMSC5szkKwQgwvJIkKyJStAeP1UAqMFJrQAgQrftLErl8FNi26hXezf/qy5L8yXXUc2nLmWzCTFFtbk9FZ2HXAHxUGbInDjVA+DOXJtC0warRaXiiKpiiapGiKspCkDYaWAW08qE+TP4ZfbfmdzXtuf3HZH3c/mvc82/a9uQyWPIYfXXEmd/y6lz3aFtzbF926lt27lt1Gt30WjgKHNr2rJ5yzej9m93+qnnVrWfHqWPcZ2vefOGbNXQbPXAWPnAeOngf2H/qXTrlFtX+I7fmUPOCUMewS3+8c2vGhas2r/yKwdd8vvusjr+F92oSHy0Tj7zp6+fXu6V2fS4c/lI98KBl+VzDs1LLgMXvot3HGmjnwq5vxbF7y2hSG3Cvi9WCyWMrbvGQN7ngdi2NxtAoxFV9vsk6+uElPuUp99MIZq27BvXHFs33fr+0gsGk1oWqq0C22Jay4vHUltXG95OPS7sdlYfjyTsD0QOVG3paIK1HztVA0aEo0mjMZKl9vTNu+DVGCiWY0U6FP0BqSb2QRd3I+aErdF/PrVr3zFjzSptySJ92yFzwKp9wrZj3mzrib97zdR55YFTtzFrgrCT2U87v3/Nq2fLYkYf3HAQkDn0Mafvw3vRN/2vrFvfCnkJYPvOYP3Ib3Sb1O+WOugtYPTUuRMPCI640kSWKv+64Uir0aKRyJxSuH3IGTomhHic8BlSIcK7OO6fJa/379RkcKgmEYhhN/9Guof3pl0DrgfYBjifaNRKsHXkmxb2QnneMIAoCgweAghXxD0r4RPoBfGfS+xRLg6zXXG4XQoVrSGyCDyQzoQQMEGYyw3mAyAABwswcdzRhOV+4PJ66mEq57nHTzXsQBh97zo49ZiDCEeuABx0EHnc5Hvc7CcU/FAQu6CVEeBNwveZ0Nu16NecCXIfAlh7gJftaGG6/CUCn/GY4mVeGQiK09CdGcsqGncMNTuFrEU12FyU5Cno44iDqZgFIBSbTqJlxxyVPfhusk0QZlkhHIhMFUAiuhyWoCzaeJQtxUiJnyrHS9jWkk8TIYzjCbc0BjCmDMstDtDFVPU7XP1g4r3aDUp2yKWIsXrMFdVtuab/e6V89B6t/P3Qcsz4keY4Wy2GtZ3JUsVgslG+AUI5ysARM0YDpFVlBEqcmUbWNani1tX62tFqoOx8pwvFShj9eASYAx12iqMJpLcLySImpMpiwjnIXj1TRZh6MlGJoPm9JBQzyGFmJoKQAkaNV8nSZCpwk3AIlGQy5iKqSxct1T3KMwBAHjAHms7Fpg1sXjcN7MQmtxVcfkdCOoLkD1cQiQhJvTIX0MoI4zACk4loOYUw1AlFLKNQLJDFFoo0ttTLmFyMeMqYQ5z0qVWohcC1mCGjNgIMFsSCHMOSYwF1SmGZTJJm0qBmUYVQk6WawZSkGN6RReaqWbGKLcSlfYmSq7pe7Z2mSz1FroChQvBJF0mSH5VBk7dOofOlv208R4055Pt9C/+4rVJQwsX/bKGnUpnHUvX/SsnPOqnfHoWvf6sus3us8a2fcf3PbpWvdqWfJoWfToWPUc3PId3PLu2/Dq22B1r3G714IWz4If1AlaKFlrSIDhFMScTWDFiDnfCOciSIEaSH9UCIxQJomV2Jhmhqyx0dV2pt5C1dksnVamzkrX0nQjhlVTRMMfqIq4w+XQw81/pPItZMOzpenZ0mJjqq1UNYUVo6Y0EsslsGKjMQ1BslG0ADRm6Q2psDkDNqebkHQATgFNaQiah6KFcl38ky5KZ0wxIulqMOngnj11FNC06BQ7Fvd+dP3d3GrjJb/hMDimvTCsqiqpo6hpK6z7mLV6z18T82euQoTyTqsV//r8j8/PPz/bf2+3fyXJSzNcZQRzVMpYpTzSoIrS3XNEy143696SQz+FKFSvSjZB2SpN/NIJa2zXZ+HY9/CGe/eUdP+UIFXEK9QJx7e8sb2Avg3flgWvkjHnohGnwmHnohGnknHnsgnXqlmPlnWfphXvimm3knHX7CHnslnPkmnPzGEXQccnTsP79DGX8i2vsk2P7FnXuFHv337p+fedh4HNvNLhD/P7Pqei4CNR0K4waE8YdCQKunngSOWhD0/cfVHw+J7flpBjMOaYkTypgv/wFLIrClq/5EjlAo1ScLPjf9TnfDnnca8JW7sNGTkJ6Nj2Lp2KKZpMiWms9Mpsjasv6dqMP9QFFR59+bh8lHjUvnqfcfoYfKsMf9Ql7EkjFq5C5s9D5s6561e8+TPO+CFr/Spk+zp064q7ccXZveOqwSQjkn4gj2g/8Uufdk2ecI/qd06Zdqva8B48Y81fsYeP/ecvONu3vInjgJUbzuIVu27FK3PcuXLHp3rfN37sk3tD0H/uXvuruiyvyu+CGz9xGz6ENn5M6XOunvPIG3LNHXE9lsxSVjuOv4bSGEE4bN6OUUFRDPLt6EC8gqQwHCcJ6vULknqVbCOvbPNXIRJBII4ZQlJWq/WPPy10Oj1sMv9yffSLndv4DSv71pOAHUcQBz/c8drbzRKse8NAQa/hx2vf4nWWvAlW9XrAaEZ0JjOgUOINDWhhkfZRpocg/eWsZCJJNRCkHY80TYfJ+jzVo07X3U4n7c6a1WDjHtd8FkZLItA7Lq2Kwh5CUTFXtu4vXvamNGHPpghax8cVPN1FsHo3ABUFU/dsGxAJ30co9lmqExYDCKymOBuWjCqiUVW0lUy3W/LsTB6FZKhEYdr7GArJtTMFViqfxnIoNJtCsnE4U6uIkd2FyW95anmkAUyGDRkGXSpuLrJZ6p5tLS+2DhvThGMFAJSgBeMBYxpJ1uBEOUnWwOZStSH1QR2zfROydhV0KolePfePmC/501FJ+17epSQaMuWDUObMSeD6NVcBJJqRVMichqDFJFlFkSUQnKUGEhW6eADK0hoyELSYIMpRrAjFCgiikiTqIVMBBOeakQLImIQixTCcg6IFFqqJIspxLB9Bs2FTJo6V6LQxWmWkQZ+sU0eCugS9OkEljdBIBbAuCTfn0Hg+bspBoWwCzgS0ZUMTHaNTzRfCOq2u2kbX/sxUMGiqCYyD9Ql6tcBoEJhMSRiSb9SnaVUC1JyGIhmwMYHCcmg0X6+IRQxZFqrCSpXQWCGkS0KgNAovtFuabFSdhai2UhU2ptJK1VBYmYUuxpAsAi2hqVoSL7LRJSiWjRMFBJFDkVmgOekBiLrXRx4r+SsP3PZdH85s4e+m1ttOQgZEfr1Xfm0nvmkDzvlDbtUz7s1L3kM7fsuXQfu37BMx++KRcypm71wHr1wEzp74zRz7zp/6b4nYJ2LOwS178Sx45jjky3ZA56rH9GHA6mXg4X3ozVOy6CnpVh6rBVPV+lSJKv5MHKJQRxFoIY7kIXAOiZUxVCVFlCFILgRn6g3xKFpIUw0IUoSi+VasIPZwh7e//DOZQ5N1NqbVzrTamSY702S3NDBksYWqooha1JyNIpk6IEEkiTi+C72VC7TGVLEm9kjCPxDzYHMWgec9agQqIJUi62BT2pM2/EYRenjPq1/wyxh2SZoK/fvxvffzqw0nwfWHHH5TgU9+Q9pwUsMuq/cyoP8ycPiSNXvF3ZPmqeAZM3EtB3Z0hgESb6HwBgwpgwzZkCETMaajhlRYE4+AKbgpi0DzIWPmjSzi+I5zeMu+fOCJJCFPqmijsQBDKuTqlIOb8C0hd+2KM3cW3LPhUz/nVjPj2rLoObQdsHLB61kNyB9yLhxxLRl1KRtzrZx0b1j1bt70rl/xSu93Suz+HNvmxG36yB13Cp92SVp2CZ5M+V8H7n7bWFow8H7l2Pf+gfN4FSy+DHx44EieQh9lofdizuWW79WW/81F0OUN+0wYdCviiq9Db67YT5JQpTbiVsoFDYnAU9jZlPvNSrBJl6EE41au2QOHvPaNwJyh9PDqupSO0oSW0oFDwdI9Z0LE+X7uqOG89VTJOlSGCLVRYiB26Tq0dce3btW7a8d35jhoXRg6sO27cM7ZvuaePoaLVXEyXeL5k+BUKThWRHafssr3vDPn3WKHnPmdn6MHnJNGXIfPgweP/asWPadO2CeP4eOH/u1rXnVz7kWTrsnDTjFfnCN7nQQ9v/vtl7L/2L3i2xWQsOiaNOYiaP/EbfyQ2O3UsujZsOiZ2udUNhZwLz+1Wp4JgqQZ2lHqJkkSJ0iSpEiKomiaIAiHdptmGAwnKIomSYr4VY5NUjRF0Q4cCI4TNGPBcZIkaccLFqv1D3/4Y+cWRtjkgPd9GxUOxKweAGGTSa8HQAOk0eoh6FdHkLe58qZZfV2ffeWQv40KB1QKAAwGo1H/rW+BYhq11jg9TQQFEn/1V0hqBqyQa476dSOe+i8fNd3voUEnfMbFvu7NbPkRhwF3gy4XvU53454Pcz6a3QDDWZBNG/GzSfAVinwGIxAxF7nnUkoeo+VZDBE0EKc7CYFEXIteQMr5tD4KVUaKN/1wfYydTLHTGRScCkriYFUCjWVZqVwrnY8ZM3UP0UZVAmnOJJFs3JiNGTJAZYzmIfxJyFbeRMlFERJhkE4TiyGFqLkQRYpIspKh6myWRrulmSRKESSDJCsUQOKdiq82JOqMKffKCBWQbKEbGLJJA2bv3PCGt/1ZMxX/fFTy5TDnVhFmNueakJzpk6C5iyCRSqCFkrRQqtqQda9OuFWESzUCHRCn0UdJlDyJOtqMFFFkJYaVKrSJD0qBRJWkBrJhUwEEZxmgRNCQoAdjDIZUHC3DkBwCK6bJKghK0usSVFKB7C5EcR+qlPDl4lDZLUcqCnq4ZKke+AiUAQPZ8od46X3a4nLV+mbV2lr98OrA4NXqlGjpWD5ybxgATM0mcwOGNqHmKsiYS+Mlv7fWW6lKGIo3wzkE1kDiTQzZYKFKUWOGQZtCE1VWusZGN5BoqVGfjBizny09X+0jX+1fnq0ddkv7s7XLbmljqCqarCKwMgIvs1DlGJYt1wsU+mipRiDXR20/8JZvQs5U/A0pt/+c1bThEbJQ8W+nJPyN2didvvLjhMp177xRz4G9wMXzwAd1AkGUmJAsxJxOYDkknociOZAxXQ9lKPQpCl2CUhutUkcp1eFqXdSDIuzwLnhDxNq+Dj68C9m7YW8IWesXvLlj7vxxwIk47PgudO+afSMNB8Fk1JyDIzmYOQ9F8hA0H4SSSbKGJOshU6YBzkOQCqMpF8eLLETOsriFt3x1pBy1kqU4UfdsaX+xtL9Y2u2WFhtTY2PqCKxQp4+WqgUybcyjKvb8IVwLJgtlgmNp2Jks/E4VLdMlQOY0qTZGCaSiWAmOFWFYoUKfsCIMrJ33TOj6lNT/jjeV/s/GbnM2Y+v2gzInUvyKq70KqzKmgtoufbuuAtuPWWULni27njM37Jkz3twpV6aOxcx5FF5HouVGKMsMZ2NIEYnXUUQ9gVeCUIZCG6PUJjwqBbeyMJ0hG8dqMbTGjFSYTOUmOE+jT9m64k0c+A9u+3aseg1u+wzv+rYsefZt+S5ehByII9ev+G3LPlVT7rUz7hNHwVti/pfTwJo175Y977W7kP7DgNwJ15i+z/zuT8E9nwKH3n0ayvt3PSfejbzmmU83D1y1Jg6D0yF1rEQYdCNkgWASZk4H1bHqh3CZiHOz4Xs56XE65nY05LLf73wy6yW+50plPLU2Qq/kn4y4Xcz4UnipGStauw4q/BKb0pnvm1fHKW0on8mr28rrFyUO3MTXnhf/2ylhhyhzW8ZZlYZtPvHXJGH9RwHFM26dxwGbUt69LuZOFbt6GbJ2xVkXcTavQw4fQqVgnBHJlBri159Ci1e9YoacilY9M+fcQts+hTR+jO93zptwL5zyKJvxHD1gnTxGCJ+iziVRx5KIocOA4hWPvGW37FnXpMEf/ry79V/1TAU0/JCw4B4+6BI16BLR9ql03H3xNLBvy6d41HXxxE8oLYLNKhynMIpCKAonSRwnaIYxIyjNMCiGf9uLRRAMx0mCIN4aFa92bsZicaiQHI1uhwTDEXo7ahm///nnP27Q/Sdarc4AGR0tufVE1mwAACAASURBVG+tOt2vOOR6AIRgk14PGmHzq2TC8LrU5GDQ/ron8WqqAF/Fea+OozdTHmQy6+7EWEEB9Rd/QbC5+pFx3fUefFqhH3PDZl1s6z7WFZ/nLd+Xw4Cvh6yvZ4G/F4f8w30IdhRwM+Z11ON60vv5dsoDPA8inkKt6jBaEUbKeLg0zHQfRmnCLFCkxZxIyMMRaThlTqLAWEYfaYHjYLkAkkZQxngrkc7gWaAkWn4aIjvhaG74JJzO4NkUmgk8xWjuIyB5jEEeo5dGGxQJBlUSCuUwRCmOFADKBJ08BtDGanUJ93LBvSJOqU8j8QorXWM05cmBGIIsx4kyiSbm6IH7oI7DsBKGrLUzDXam4dnSei2LH97xC5+r+2fDmsKt1i1R4JaIsyZkb4rCJo4ilkWcA0notSJOokm8lHIvpRylLt5ClTJkCWRMkqp4ajDVhBZjWKkBzn9Uxt3L+Q/KCLkmSqWNUOsiVbpwjT5CB0bDxiQTlGw0JBmgRK0m6uk2RCLkPFwEPlywHs6CpBfsu8OA2wP/u8MA8WmgRsLTPYUc7GZOTJUX17X3DFQdb+Xk7Wwl71zOiybZqwd/PXeTvnXRfnrcfn7aL9yvPzloudq+AYcgtB2C8y1YCkOUo+ZSCEyDoWQSzbOQpXa6zsY02S0tdqbZRtdjWCGOVjBkO0014HgZQVRZmRYr00TgpUZjFmhIxpBshq65V8atXAWuC9nzp4EtK15DJwG9+34tG17ztyHDV8HV696VG4Gh8+3/akj8Pw2rfjN+77Mw3XUSsvkYoTREk2T+P9jbXqyNFqrUSpdZ6HKarmKoaoquJslKAi8wALHSq2DxWZBczNdqYhTq8CdFGGBIJ/EqhqozGHPu5REn95yNy8CNy6CD22CxnK8DEzG0EEHyzaZUCi+10I0U2UKRdQzdYGG6UKxCA6QotAkAlA5AqQxV+TNTWnk6J9g8ulWX6Q0ZBF6JomUMVf9saX22tL5Y2imiUq3lPyhC7uR8gzFNqUsSSmNnToI2bziXiog7TZRIEXmtSrxUxDxqImmy7MXaytCNEJy7cxvcu+1dMOoS1foubCj0X46L0jaLOoU+xWsCt7xav9KazOm4iu3QhtPAhtOAlpOAXiGretOze8f9ShamAmIUujgSyyXQfB2QLFFFS7UJakMGCBegWDlN1gH6DOlTqEIdpQWTtGAqaMw1m0tBY/6dPOZRGf2ojNWCaaKnmPmToMVT9upFyOF92Nh+QMuyR9+mz+BOwPQJe/Gcs3PD27oOnThi9+yy2g/8Og786rd9Fq/Zo9dBlfteFQfeWdMuwQ3vPxf/17/rrPqbrpX43sDeVTcAzGXoJhtTaaMLcWO6ShxO4TV2axMGp8iFHNUt1yCPgO+4htNA9Y7/cb/Tau1PGy0fD6c9L7Z9hRs+55NeV/O+Kin/QRuzehtcOxnvmVXtm1dWvpAduTnFXloJXlr9NHP4r0YvPb401S/59+4H9B6wOrZ8+w8DKuY9k/qdW/b9J+9CzjSRSmOSGc2BzVkmc6Zcl3D6xJ8XseevQ3ZkvFlxcMWBT8yYi6DXKW7cNbzHKaz1Y86UW92G97ww5FgaPn7K2rnji5Sxl8qYW33MyF5UVGt0ykRQxrx73JDTX3Z3/mlHv0vZ37tW/uTf+ilyyDVryn1wN+BRHXMhiWhd9Jo5ChDJw7RQL8NYcbmS3t/HdHrKanP0LUwmxLECi5OkY7mWeIOcOz6aXy+g0Ddg7Wst462aR5kdAnAct1itf/jHf/zHP1Lr4k++BRIOh7bj9PDrvVjHC68EDtBgeN13etVX/LqW4aBFve7OvsIKX/sWej1ggE06lQZPTSX/9u/w6kb9w7XmclTcHwgsuD5fBn49Cfx6zPp6xPr5LPDrLeerJPTrE896zcEOWeIJ962mD1sN79arflqp+HG15t1Rt5N82Us06nrY63Q04HI67CbbDQCv2dorrkkepb/hmdXRdjKVMUTThhg7lfZMp1nQRApOsZI5NJbF4NlmTaJaGAo9CWg0k8YzYW2C7IKjugpV3YSpbiNARTKoStbJ4sxAOokVgtpkzFRI4eUoUqACkmXaOD2U5rAVqcAksToKxUtfrA04XnUgDn1Qx+kM6U+aJMiUDZtyTUixAc6ZPg6sXwj+fnz9P8woyk77p6/ytkRhm1e88aOwxmXvwX2/jRu+TJf5qIq+lHLuFOEmc66FKqfwCq0+7kEZ8qgWPOkTZUCaCozXABEqXZhKx3c8CiVPp4kGdPGAJlYPxGp1cXpNtOIx9OGCfbnqc7nkJdrwvVr1FS54iRa9hSvet7sBkouQ29Mw4VFYU1sFP7mzvLpcKwofOGzhLl8dPXaqZHHi29DTq+Tli6qeg9709cXM7dWM3bXvl08jNi4HhEfdlyvbshYar6TQHAOYiCH5FFZE4gU0UU4R5Raqxs40W5kGgzEJgGJhcwaK5prMKQAUbTKl0VQpTZUiSBmClGBYkdGcffIYPnMc3LfhUzfv2bTsOXzCalnzLhx16dkN7toPKl3wTR10Sup1Cu+K9ump+qmn/98NH6btN2UcdA1fpYrVcRaqyEaX2+hyK11J03VmrAqCCk3GbAzJwJFUoz7u8Yx9sex3Oud2feSnfIpQPEQiUJ6FrLJSDThWajbnKbUxl4+c8we+VBUOgnEEXmJjWnCsFIbTITjNjBRQVL2NacOwEoMpy4iUQHAmhuVjWL4GiDchuRaqyACV/+3CdcNVn17Hl6jDxcpwpS6ZwMstdK2VrsPQYgOUogPibp64YkWEEc64VcTPnPjPn/ovC4OOn8JOZPz1e8GOOOpeHSnVx8n1aY+aqEd15M4tp2nZo2DEJbHrA7/D88PQQuR6e9u5R/2lf/JkQnhHflRftk9Rbel2aNWZT/mpX/25X8OpX/dlwIE87EYTeSrjaQ0JaiBRJIs4lXAl2lgjUkRTDRa6xW7txMzlek0yoE/DsErQmPWkDlNoI3VgkkQd96hKPBHzD+94OjBVZ0iVaRMBKF1rSN6+4S5eBAvlEes3vCt11L0uWgLECZWC/n3/omn3gknXsln3kiXPkm2vylOfymOfujPf+nPf1Dk3l4K/+dd1Hf+1vT+n361n1cuMVNgtrRa6xUo325h6O1Nvt3YxVKNGGnF/6C+/CjWZslA8k9JEKHb8jnqd7kZcbgadjzs/rze832r9eLcZjEKpAJg4vJFeOZfUvBEXWlGa05OZvtvyn4YP4say0mdSY4ezkvv9cwY/ZQ06Zw265H5xKR5za17zLp/1zB5xSx10qVzz7jphLdxxL3UCMZgAoxlaOPlGF7V0x67a8K7b9y3Z8kpYdg+fduX2fI6ddo0dcons+JT2xSV3wr1z23/qgt207jt0FLB0w27f9Ws/8uXVF/yQ2ORdFc3udArscv2zjq7ftDc7lX/3Y/4PXnXv+V9cspY9R884SiDbhBSIlbFje/7zp34iabTKfEKNTtF/9V/I2XnUZidICkFRhnkDzWKOQwOOYjiG4SiCOux41K/VeBT9i2Lv1YqB4wSJYThF0wiC0haL1WZ7+fr1j2BDciTYjmnxBg18Ta01Ot23UfHrvdhvVQndax3vNdw2wiY9YHCcLRwx+JsMQ28wQAAEG/V6c2MrNjaGQzvQSR4w5a4YcnrodaZPA3+Whr7IQl9koV8VvJ/14XYgwnDBfpr1Oe1wWqn4caXyw2LJ++mc75cLfrtc/GG97v1eu/Nmw8etuncHje/3Wj6ffHG7XvR63A5QXnCBx3BEl2DB0s0qASThmRSROBhHI6kMnkdjOZgh1UrlPlsKLGQ2oo2hTKk0lm3WJ5m0iaA8WicRyK5C7o9YoDLdbMg2alNoopKha1CkmMQqbVSjAkwTKiN0xhSSLCCJAhTPwvF8K1NntzZY6BqJJlENxItVcXfKKBNSRpGNKjBFD6VKNMnrF/5l61n/5/jtvx95cl+6PlDVynTxo0fBBZOuVfOe++Iw0JSDoSUKXfK5hC1WCkiiwso0I0ipDoiVqnh38pD7J+7jE1+mCFUqeQoFT6HgK+Rh0tsQyVWIVMR7vAiUS0M1qijFY6j8liu75D3ts4QzvicjPqdjHmdj7qI577NJz9sNL8WJ35eerJz86gBBT0BU78M+T38VVXS8mbY+bJBG6pWxBlUsqIpWy/g6lcCoj4fAOMgYaTSmSPVNp8rxgZst/oZ4WDQLwoUMVWmhKxiqksCLUbQQRUsoopYiKkmikiSrDcZEvSEKNiXjaDZkjIdNyQxVamGq7ZZuu7X/2TqoN+YcPrAXzlhzJwGTh6yOVe+6OY/qafeKKbeKSdeySbecIee0fqe0vs8Z/Z/S+94ndf4U2R3+rnfkX35Rf/q/WXuv2Mb6A8vTz/uwC+xs9y6mZxrTbrin271tf/baX6ioKmVRIiVmigoUSeWcc845lnIo5ZxzzhIlKlCimHPm5eUNJCVVfbbb3gepyp4BFvvgBi4oEbh61cH/f875nYnxwSPCiTz8WhllsmQ92MsM5gKeNE0mTZTdhCpFYQZNrOgy+GKDdLZCvNqk8nb9ddIYrTzCbEhDoWLAlClXsUFLkdGQeSX0F0iZam2EBch22JoctqZHR/fnhwGTOUeiChUpWTpDKgBk6YxJan08Xx4m1STK1CliVbwJyISgVBjIebF41nnTZgPi5doErSEdAAqsYCFiLUDhIjtS+cnR+WBvkqpiz+6Yan2y1ZrBFbInD0lrvJANAWuWFzTPCzoSh+7dMcdPKLs3DLEySqRgngkD+7YIxaM+aT2e7EYXn9bCbwf3IkfZBRvepQdUSlkpsagyoL6g5JBUckAoPiDVnJDrjomlW4SGY/LQBW2KS92+C7qSh2sMyWJtjNWa/8nRem9rdqD1CFxjtpQgcPWDvQlFamC4ErAUAkABChehUIEFyBap4njSKL48VqKKP7kLvZVHi9Uxu7ygUwH7XBZ+IApbvQ6ZOA0YPw7o2SG3beEr53xLJrFlM7jkYUzcmHfahm/6um/xDqFoj5C2iQ8bdPn7trFfVRentrz/uE7VGXMebHUOtMaB1tqRWhiuhuFaFK7TqZNNuiQYKrSApSBUorqL4Ixh1KsE2ykdOaACq8STJpf5YqeDQbz8LlatjG8ezMNnVZXNhg0dMzK3m1xHdqJ7IvOHPfNGsVkfPXL6PfMGMQXDPiVjPiVjuJJxn8IR75IxbMcmuXgcVz7rl9bvnfjRq2aL+OGUsnAXvCIMmboN6rqg5qzgIse9wyZ8WMPegf1ejCEM7YN7SJtHRLtH1Qx+/IQ+fhbQtkYsm/Qtm/fr5/i37BLDOgJwVck+pRmhI6ToaQy1l/R3XWs/bexwS/+1c/Yb55w3zH5Mygyucs6vfYXIFUUbwVSuOGyDG7x9Sd+7S1ddbdnwFDA0DNIbAAT5iij/2rdAEPQJF/gUlkVQ9MuC3jP244kOgiDI1+OFxWKBIORJP75Ep6Df/dUpqZ/o9UblMypc+8yF1f65QvHEIf+LvsXz4qn6uYNt1Dy3+TS6Z1UwqL5UtZ90RaPR6Z56G3qDUqPTmqwWzeKjkgUd4M1LhIczumWDhJ7QHpXMT6bQT6YwVB5i5AYKl4n77Z5X/djDVq/5QufFgvfbFW5H1W7STs+7du+9BteNJq/NenfxIEY7iT9u9thr9RDt08wy1sWCH3eZIDplKG9D5ZdMzW24+ChAzg2xqBNRIA02p8kuWCp+uM2a6UCyUTAdMibLuUwVLxTUJytvoyQXTN4+9e4kEDTk2NEK2FoIWYutllwQyNMb0lTaRBOQeaOMOhExtcYMnTHthM+WqRNQuABFSu7t1Tpz3p0qXqCMFygTxeo0ACy1gHl8eaTWkKozZmxfhvdsJ7Rv5v3dCLfstGOXH1g9SyoZ9y6b8ty4YgGWTCtYbDTn8KTsK0mIRp+gNyabgByLJcdgTFQrIqS8oLsT+s0x7Y4TxD8Nvj0KuN6hXG3Rrvco/EOa4ChQeBEiuWYJTwP5BwGCXbp03/98jLjTid3twmx1eJ30ecmW8Scz/nPd4TUVxdGJjfnFFYN9Wfy9yNaF3rL56dv9IPkN2w6XfLqverBVQEAJDJbZ4DKtNk2nT0bgfBta6kAr//RQOXi1wFy4vFE0Pdoq7WjJva3hx4e+T45e2FprBvL0hlS9IRWGa+y2Zhgqha0FKFRkMCVoDdGAJdNhq7CjtTa00Y42KfUJEk2kQBnBE4Vc3AQeXgevcwMWTihzx+TFU9riKXXqkLzMCVo6Cxrbo7Yv+5WNeWf1eWR2e73obP3bMV7ZXkYnx3/4OuBEEasxp3GE4XfyFBSu0qoT+ecBtydU3iGZf+JvkMdZ9EkwkGaHMmBLikYRZYPrbHAlaM54sDfAUIVWn6g3pFrBMgfacm9vv7e1OmxNNrQOhgoAS5bOmCpRhZqBrEdbg9GczhEGHtwGngvCryTRZ8IwoSpKb4ylr67lHmybzAUGU7rOlGO1FtvRigdb1WdH7Y+Ops+ONoO5RKhIlKpTeNJYpTZBb0za5TFGjgOW+Kx5ftDUJX3hKnDsmLZ+FQxYsu1IDQAUqLTxq1xa3Yxv7oB3RJMzu8nzXd/orzum4kYJZUe+KdNhYV0ZrPbcxMmowl3f/C1C5TGpcMU3edy76pDUyaWNXNNHruhrd4wDUejaLeNaGWu0FN7b6uxoGWTNN5jS5doklT4dgioctuYHe+eP9x0WS45YFXEpChfIEzT6dIU2iS+LkajjT+5YZ+LQS2no5AF1eJ/av0vp36G0LPlVzvq0ruEXuYzebXL1ol/xgl9Yn2fEsHfall/8EjZ0ABM6hAnocKW14X/bMfK6PDat/f3SMROCCu1ItQOpdSC1VrBIrU/SGDIslhKrtRyyVlmt5RBUDQCl/COG+CAAuQnR7NE0SwTTCl4zhb0b9t7qJs2M52kVKdOrSUltufWr8YTFobcju7HDOYWD7lkfMZkfvXMHMEWjPlWT2NZFv951YusyvmEOVzGJK5/ANS7i+/dps1eM9k1KfJdXaKt78iy2/IBYtk+s3iWmz2ATJ7xDBrzCZrHhM1j2NDZ8HhsyhGH3ekV2eBRO4z4e0q4VUft3oV3rlMJRbOaQd/JHP3JxonNmEaY0wrvaG9fp8bIr9R/aVr/ND3bN+h5b8p5W6xLQ5Mbu8kwbwTQs4A/5oXsC5oU0XG9MRZFiCM4z/7hjrWpEf/ENdHJi/fTZAlqfzhYQjDylY60QZAGf/+lDEGx5lg3w+QgCIxar9Qk9+xSo/TJ0AT0N7X29p4Jg5K9VC5VKYzSavlJg/+LooFeptLqv6dgvHWzdl4PFV8db9RcTe88Wt1r7NT6r1ujU6qfmtl6nNxuVW3ZZ/KMuEuWF6FbJiiWCZoP6IGN+1oVab4PkmxThLJ7T673Z4HrY6sXtwu7VuW5Wul40OpsGPeFxLDqBM43iz5rc5kqduJ2eP24T0VXSeZfXdpMrdxz3gMRobkMuln1vdkjX20ThUYhRlogCWSZ5AqBKcCBZ92i2WZUgOAnSy2Lv0RwHmqMRREjPgiWnQYAm3YEU28Bciz5Ddh0qOgsSc0MF5wwhN1B0E2LQJsDWArkmXqyMNZoz7pSxW1fsDW7w8Bbh9C4MBNN0pmSNKftCHrt8yZzjBEyd+B/dsU1AlsNWpTFkc8VsviKKI2Qe8+nXQpLP/OrLKW7c+kDKXGP8aGHBbELvFuNUEKkzJmn0MQpNlEwdLVWxJaoQkShQr0swAimgKUt2xb7dDb5YInMmCJwJ4vEw9qAPs9vttd3tdbFIVHKZYk7w9SaNO0c+Hfc97PfZ6fTaaHTbaHTb/eB5M+Rz1B9UX5ax1B5SlZebm1011JlxsRgg2mVWzYymTq6tbCQL9/CiM7ZJlYGABYi18MHe+GhveLDXQ9ZSrTZdq0+UaRKk6nQHmJ9zNB68cX0P9/zO0fhob3qwN9vRerM5R6mMvONRVfIY0FKGwo33to7PDx0oUmkB8w3GBLGKKVaF6c2pNrQEtBaaLQVWa5kVqoSgfLMxVSOPVkjCFKpopSFVrkuXaWOV+kS1MVtvzjZb89TGHI4ganyf3LaIq5t0S+onOQ/O/HLs8s38cvZqZs0StXuDtnoepNbFmYFsCM63mLINyhS1OEEljjFpEuxw0YOj3oGW2eEspZil16XZkDoUqoYsOTBY4kDb721dnxz9nxwfHx19D44eh60RRSpRpAqBKixgqcGUbbXmfXK02JEKlT7lShJhNOVYrUUyTdr+DftcyD4W1QUsXK/ddeiNKRwhiyeNhqBcvSlLpEwQq1LU+my1LvVWGiVSpAiUCdeyCJ48alfAat8kfzykLgkYi/zghZugUY7/uSwcRnIeHXWf7tvubfVSdfTwDqFmBpfRh4lufsvqCf/Fx/PAudKaE8+0+XDfovIfwjrxJdWFO/5F+4SMJd/IHo+seVwDh9x8TmnikGsPiY0npC4utXaDMMH1v1REGS2ZEl2syphsQwpNQMbJXYjRnPNor3PYqg1AtkiZJVRkckUR25dBZ4JQkTLu6DZ0gxs0vk8e3CFNHlK6Nvw6Vv261nzHD2kcYQRHGDl26H8hibpVRn/cp6ZO4BiDGPaIV8I0MWHBN7jH06/OFV/98kVt+q/r+3yK/XJ63NsXSMsnoVp9AQyWAeYCvTFbo0/T6jO1+ky1LlOrzzYYc9XaNJ0u06hJh4A0SB8P8EOsPDp4TIUPqI5jCm+K0NeSOzD+4cN0Qs18oM/86K/GtiuXEoY3fLpX/WqmcIXD3mXjPh8WfGcOSPuX/pwb+sGl/9IxpW2JUD3tVzvn17hMbN+l9h7RKpYJCR8xof1eMYvYpBXf7DV81Lh3xJg3awgT0O1B73Sntbn5t7n5t7lR61zYH9zi+j1L53ETRwE7N+Ftq+SGJXztIiGhI4hakYLJL6C2Md3K372oDvxvPcu/KMl1yfottsqZXO0S2ukeVOcS1+GRNuBVM+/XvUlqXSGM7NJ4kiiJKvVWFg1+nkLGRqGf/pN1adny+PnZsYBgs+Xp6GCFEeTriqoFBK1WK2CxQFboqYEBWCzwV8651Qp+2Ud6YoQ8XWEhCAoAFpvN/vu/DjL4k6fY659zsRrd16q2wWDSaLQ6nUGhVOkMRuUzClDzVVe+rmo/5Wufq9pP11MarU5n0Gi1zzwonV6jNapVAsRY9AiE2WUs+SrloNXjsM39asQXFATL96knvZjtZvetRteNWtfNevejFk/OB8+LNo/D2vf7Vc68ZndpBwZdJNxv0ZTjvsIhH3SH/Dsu836Prp7DHbS573d43qz7i/aDBXuMy2XS2Sz2Yp4g2AvWiCJhY+4DUgaZMwB9wj2aAwMZsDndBmUilnSrPtmqjwe1MQZJLGzK0oljLZoUyJShFcUoeGzZFUtwEiQ8D9EoIiBLtlybsn0VLFElIFDenSx+lcMY3yOP71EOeKwbWcyNPP5KFjF/Rh/co5wJo3XmFAOQeW+vtqG1R4KYjeuga2mMEcgRKePKFzMxA5POg0e/HLz4m0Gl82BP6RimeZm0dRVsNKcjUJXFUihTs6XSkDsuTXzHEAvCxJesqzV/7jzlaNBvp9V9rwsn54QabsOVa3TeGOVsxO9qkXQ2jd/rwuy0Y7c/eG3Uu63Vu643uG02u++0uJ12Y9rLcyKjSoermNV5mS0VqWdTQSczrLTh6cKJyfXlSP663+UGRcwNNirTYaDYjlTf2xof7E2wpRixllmAIomCdSMJuhSFKFQxrZyesuNDAGgymwu0+mS1Lk6lidLqYoz6FMl1sPAySKNO0ulTNdpEgyHNDGQjSDEMFUk0UQIFU6AM1ZvTjUCWUp+OInUP9pZ7e+29rdaO1MKWcthaYENr7u1dCNrksLfbbW0GoAi0lqFoJQiVKfSZJ4KIxdOgkS1i6wIrbCDjb3uOXQZGCof9BreIfFk4AKTa4NIHW82n+4ZPjy0PjkYbUgWasuxw6eN936Oj3YEWQ0AGYM4BLfkWczZkybVa8u7Rjk/3A4+O3kdH14O9/emxIVUOW6Md+aDQxEmVsXJVgsVS+GivvbdXqvXpN7IYvSnvHq2UaFIvxFF8CStn7WPM2qlIk38uCt6+Zqj0SXpT2q0s6lYWJVLG6YypQmXU6nnQ5gVr9TxgeI/ctUNq2yTVLvmOXwQsCRizN0HDHP/lG4ZIH2cAUizW7Ht7lcNWwhGFdm0QSyZwCd2e8W3Ovh8bfpjkZO7F5K3Rw3uTwnoT0xdZRfu0rDW/xHGf7CXf6mNS0xm56Yxce0Qs2MSVH+Cbzsjlm/j+c9riLWNTHLIlYuxJWOfKiBtN9LkslKcMv1ZG8lSRYn2sCShFkQYEqTQCeVpjqtGUptAmi5XxV+Low5tQrjDqQhR1ehd2JgzbvAkWaOKM5jSeNGbmmL7EDejYJkX2YYL6vYitrpRGD0aPZ8iot1+HG22A+G99899UVfoX/VA1il04CmifJ5zwYuXqNIkyWaFOV2kzdfpstTbzShx9K41WaVLE0giDIR+yVoOWEtBSCAOZCJAMKaIgaRgqYxl4geszYaWdBaWT+Oix1O+HT3NWszdOcOcX9K1z+tAWsX+DMLlH2rukC2XhZnMWDJWAYL5KE7d4TG1Z8G1fwpdP+mSOYqpWCQPnAfWb5PhZn/BZn+g5XOSsD3sME9DhRqlzptU4B9Q406ucyRXvQro8aE2u1CrnlF6f8hnC8C59/zpibC/g4w6lcdGfXZ3tnptBaKLSezCe9Zh/bej7ZUOnU+b7NxkvseXvg5tdwzvcwppdGxYJi1chM9zgzh1y5SyufhY3ukcZ3yevckhSS7t5+CP6z/8GLa/Av//9k4/9tMb65EAAgMX6vICEfG10WyxWm80OPHGivhDOof/BFbc+uSD2p2Y4BFsh+K+MSP3EZAaed+v0hq/OxFNt4us86lPfwmQya77sVXxNPWm+zB+p1BqD0fj8h18oDFevlAAAIABJREFU5c8uiEanMxiVar3VPGsHYx2WKLso2LRN0q0TTDskkEPTnfpfTuCPezFrdS6L5U6LJU4Lxe/mipxWyt5fd2GE3Z6Cbozio4/6IwZdIf7uiPq4R304pv1OzPgkDP18FvT5hKaY9zvu9Dju9T4Z8+NM408nsJdLvtITmuiIdbVFlF+xbUChHcrXSML08mg7WvxwX46ABTp5vOKWZZBG2aEsqy5dK4jSSeKN8lgESNGKoo2KRBTMhoFMtSJcowqXKdl8RTRHyN68CBQrU2BrnhXMFciTty9Dj/jMjcvg6UPa1IH/1HHACo8p0KbcaGKvVTGgNReGiw4F8TxZrMGcJVAkLZ2GtC8SG+YCiifZsSNZ/zDA++3Y2OAGfpHLEqqTDKYMnTFfb0oFwVytMknApd+dU3l71LNZ36Mhn916191y171S581qV+F+yAOa+WBMAi9Y/Fn8bidmrc51ocRpqdxtoeT9bP7b2QKnxbL3K5XvVirfL5U7Fyenk5mN0dElA2WMgx7MST82bmCSNbS9Oxt6M+fNmfLjrVE0PLbmLlQtCLVoM+9tNTa4VK+O1ykTUKhcZ0wVK1hydbxWFzp2UZe3uXMqyJLImWIFWyxny5ShWl2SSZ8hvQ25PSHxzynCG7pUxpIpWWptDAjmPzha7Gizzpim0CUKlaFyXazWkKM1ZiNw8b2tym6rs6MN9/ZmBK61WksRpBZFmxz2Doet3mIt1JlyIKhYrM08lESrjOk6YxZXFLN/Gby2T/t+fMV5sGd8h3wlYoKWknt746O9/t5Wa0OqULgCgiru7fX3tlIHWv543/tob7Mj5bA1DwJLEKgGAisQqMBhq3qwtz86ej85uh8dH+7trTa00WFrerC3OmyNAFAiU0WotTF30ogLAVtryHTYKhy2CqkmeeMy+OguXGVINVlyzwRRK5eZv5zm7ooz9Mb4/duQQz5TqU8FwFyrNd8I5Kn0qZw75tYlY4UTPHlA7dvENy7hquaxZTPe7Vu0FWH40Am1YhpXOoXt2CSu8oKE2kgrlHlvLzFakreug8sncckfvaNaXdJ6MD/vXfZZbWo8d688I1adE8pP/XI28QnTvmkLvhVH5BoOpe6EXHtCrj4glu3i605IzWfkJg6584Lce0Hpu6R2cGlD1/QxXuDAVcCCgDHPD567DdwWMfYlLA2QgSDFFmuRDS20WLNF2kSpNlmsjlPqEyxgBgRlm8ypemMKZM2Q6mJOxSyuJEyhiz8ThXZsElJHvINb3HC1zoQ2d982D48aF0yjs1c7+V/6xv+uZdWlgFrS77F/xRTII7e4QX3LxNZl/PRx8MENa+eadXYXdXQb2rNDKp31bd+g7l+H6nV5JmMxYC4HzOUWoNRqKbeCxZAlA7akQECSShW1d81oWwv49cCS19TI1CFFLA/VKiIVyogbafidPEapjbMAeQhUYkerUaTcaMpUaGJ4QgbnJoDLD9w8pzXM+mYNYIonfHPGcOG9noHNrtQ6F/96F0qtM73WhVHvEtbiGtvhHt/tweryYPd7hXz0JFQ5R3d4lc/iN25Y16roS3nEzl1IzXQQqSD7VXaUT6OrZ53Pzxs//F9te85FZGrla3K1s3+DK6PZLaTRJeOj19Z1mBnKB+HiW03i6Il/+xp++pQ6f0HbuKLwDdXmzUk0LBo+O0M+f4Zh1ArBMIJAMIzabBAE22x2CIJsNvtTV//pkAHDCIKiCGqDYQRFbRAM2+12GEFQ1AYjyNNrEIxAMGyz2Ww2m8lsfvz06a+Rij/96U8/+cMf/oAg6NNM3l+yAtVf1rmfaeT/332Lp0yU3mBUPrvimj+74jqDxgxYNjcNYxN6lcyiy1fdBBqFrHsN+0Ed/qgJt8vZkk3y+Qj2bMjnqNtzter9Svm7uUKnufw3i4VOM3lvNyrcJP0+8DwemsVL+7wk/TjjPB7dJN5z6E+W+Gde8OerQOSIJp7w4Q377Pf5bPd4HQ773GwQhIf+N9vUq03S5TrhZp+qk0dD5mQFn2lQpSBgsVmbITpnXG76aYRhiCUDAfMgU7ZGHKcUx1oMqTZrnlYSo5XEItZCK5ir1UQZDMlyXdKVjLVwQp3Yo97KYi2WTK0+5UoUcy6MOhSwziRhk0e0pmX8HC/4SBZ6Kg89kIby1NEqY/KlPO5SEi2Qxe9dh84cBaycMTbOgyZ2/CbWMdjR5m8nZtfPSPtCpkidJFBFa435KFKuM2SrtclWU4qcF8rbol4tUc4GfI7K3x+XOR+XOu9UO1/Mkm2WVMSUJD8MOB304XR77dQ6T2a+nsh4PZX5ejLj9UT6q4n0lyPpLg2xgbWxQQNpHvUJQZ2ptN3q95stXqVddZT+g4lu9uWQ180M4XjIl79G1lyHC48ChWcUlYBlBTKsQDJoTgfNuYi1DIUrVbo4M5D/AFXE7y3TVldMukzIWg1DzQZDNgzVPdg7H+wdoKFIJYpQCSPNukzAnKdQR6p1sRptHGyteLC3OWwf7Gi11pgmVkdoDSkmIAuC8u1oCYqUK7XpMk0KCJaZgAKzJcdqLQShUos1T6pL2xeHKo0ZPHniOMf/RBol1CaaLRkceUbR3kjgxHTLRjRPEs2XRco0yQ/2JjtaZYWKIbjkwd6EIPUwVGpHKx222gdHhwP9YDZlAqYMC5BrBYsfbE02tBxBSu/t7Y+Onnt7qx1tRpFaFC5H4SoUrUORSoulwGBKNxqTZaqoO2k0Txyp1CajSIkNLREo45fP6Yd8pkgTd8QPXbjM++fpi3NN2Wd7oQnI2b9h7fCC+coomS6Br8i4kkTqjWlGc96tLOZcGLl7zRjaJpbNYPPGvKrnCeNcRtsmsXGZ0LVFaVr2HTqg3qgjtKY4jSlJZYy/lIWXT/jGd3mFf/BIaHn1rx197isDDafexfu+hbuE/E180iQ2ehSbuYIv3SeV7hHLDkjlR6SqQ1LtEamRQ2nkkJvOyC3n5KYzcsMpqfaU1MqldJz5t3P8uy/8q9fxDRvE7mPq2FXQjTpeoEnYuGbyFXFcafTaLfNUFHYhDZPpY25k0RpDktaYcCGOMAHJSn3shYy9c8c84DP3bkL6dimR3Z6kehfXsnde1e89m92dKpxfZn7/m5rEv2lb+aGEElL9buLAnyNkr18HjXOojSu+mWOY9Cnvrj1izy6peYvQtOOXveCdMepZNOc9fuB/dBl2K4qUKFNEiiS5OtVgKLQApShUDoFFsCULBJJ4ksCPe1GUoY7wkfjuNeyVhK2SR+m1MSZzAmDJRJEyO1rjsFXA1gIASDEBGaC1VKVJEoiC7+7ofCF9g+tfPu4X1oRJ7PRI7fEIbXIOqnUOrnNhNbgmdHqUjmHbVwn1s36JXR6Bja60JtfATndKk4t/vUvqMHboNLD32L9xndR3Si+bi3SJr/sFO9Upx+VXH+r/Ux/3t+Upb9NeBja5JEz6xE/7JM745MxiK2Zwh/xwA5CpNKZrzcmn0oj2ddLHbWrPJml4H38hydNpbiGtATCbERQFvqxzf6FFwU/d7OfUEwSBX6oYTyTaPwNrv+BAYBiBn/xwBH1KRpnM5vv7h79SKv70pz/95OnH4+Mn1GYzGk3PVsQzqFz951KFWvu8dKTTP4Von3Tl6Vzy52m8J9TgUyZKo1PrjTqtzhQeDgYylMfd4nO27CxAc8PQ89nKsyjpYdjJKGm73Xu3zWPng/tqrctG9fvdOvf5gncH1a7qfh9hp9d+jetNh8f9MkEx7LdR6XbQ4HI3gBWP4ZSzeO061Xoe8Ok26DMvENijnvVjDrs8Djs9tzs8DgYxp9O+ZzNEwUGQXhYvvWAKTgKUwjA7nAfq07TiWOllxPU29WzB73QaJzwKEJ0ECU+CAW2GxZihEEcqxBEwkO1ASqymYrM+0w5XPzpa7211WlPqnSpq/SJgeJs4ukve5AavnQUuHDNXz8JmOUHHothjSWj/HunjPmVXwuYow7bErCNZ5LUq5kIZdSqN4CviFZpUECyAoZI7RersacDykV/IXOV/HRTnz6d1rOF3+GyVKe3eVqs35UpVCTak4dN9M2jIRMH8R7QI1WfqL6LUJ2z1cYjylGVRJ6GWdOkF43QSezuCRw6Cbwb8lvLf75W9X8h9O5L0qifiZUfItxWBPqGkZCKptC/0xVj8u/KSmNymXErX6ouP/A8duXtNrtsfPHbbvQ+6safDuMtlwuUmkX9EVgtYkKUAAtMBc5rBkKLRROt0cVawwA5nSLRN8Wu3Q7ypf39octg6QKBKr00CgcIHe/un+14HWmeDi2xwkR2pRKEKjT5Npo5WaFNkmhS5KhaCakBrGQDmIkg+ihTqTSmgNdeGFNqQYr48ef2SpdRnCpXxMnUqABbcapK2RewDSfiWkHEoDb1QxM1ehczxGPsS1r4sj7Kw4zOxOHIaozelfnbU3duqIWsRCleAYLbGlIQgNT8+9DhszTBccm9verC3P953QWAhYMqwITX3tgaHrd6OVlgseRpDqhWqfnS0AUCh1pCFIhWPjnYUrtMY0pW6ZL0p1WotMJkzpcowjT7BaMowmDIE8hgYKgTBgjNh2NEdm6+I4UlD+47r/n6MN8fLs1qyHmylcm3q1lXgMpcq06ZC1nK+PE6hTXbYKrSGVM4dc+eKPnVI7d2iV0z7lE36NSxR8oZ9PqyRV+/Y67fB0xz/AzGTqwi9UISdKcI4MnbtAiGlz5vZ6M6sd3JvLXs1vR2/lpw06M764Mru9Aj54M7s8EiZxuWtEmI+YuKHMFnzhKQxn8Rhn4JlQtUBqZFDqTkk1Z+Qqw9olXvkmgNS2Rq5ZpNcs0UoWyB0HdLqt4l9nID565A9MetYGLpwHjR6St8RsCW6eJkhVqSO3rwI2blmynXxOzzGkYC5y2MsnNPnLwI/7lEaF/A5oz6sVnds1Tv3mvcupU7OhW+cK999m+H0s/yYf61Ncip9GdjsWreK794nl637hU16Bo26M0c9GEPurEnP0ClP1pQnY8wjeNg9atQze8anaAHbuOw7fex/fhd+dMM+5YffShIkijSBPF1vKIIsZSZj1sltUN9uaOp4RHwvLqkbs3bJhuFitSFBY4gzmpO0QLpUG68zZ5qAVNCajiAlD/ZGBK7WabMU8lipJOJCFDp2RKuY8B7eJs4f08d2/DuXyTUzfqWTPk0rftu8ULUhdeOKmTGICax3pbW4ketd8RXvaa1uhavEgil8bI9n4SI2fz7Cv7rAIz/nRXLYv5YU/h8d+99VJmPyX7nnvaG1uIePeYcOY1IX/FJHfXLGfGZOgnnq6NFz+q4gdEccOnUVtMQL2bpljuz7rXDjVIZL2Pb4VM2DYBj8sqIKwfBT/+4JVw5BiMViQdGniVbYAljg5zEMBACfmOdP9gYMWCxW6BmEbrGANrv9PwQb9ZOvv/3xj39EUZtao1Vr/tyxUGmeN46+9i2en+eNPIPmyxHkaU/76fPpekqj0WmskG53D3FyslQ3yi5Kb1dwN6sU3irlbNp3t9tz64P7drPrYvn7uRKnxbJ3SxXv5grfjKb9sF745q7N52GF/Ptt6v0aBZgimKfwwj7sVrXbVRdGOOTLH/K96MMctGKuR7D6Xartgv5JGILyg83HNPMOhduPWW9y2Wjz3O31OZ3ACQ6D5VcsnSROp0i06DPv0RqLJlV8xrhcpV8uka+WSRdLFP4+/WaPentIl9+G6RWJOnWC0ZACW8sebI0PtkoHUvbJ0fZor0XhPL0pe+eaObiFH9giftwgLJzQJZpYmTZmnRs8tBu0cB44cUrr3qH2HwT0HwTMXjKOZDH74qh5LmvuLESgjucrojXGjE+OStBadC6OnjumZE5F/3M/Fze/MnsVuXJHP1eEqnVZInm8wZTzydFkR6oebaUonA9aciCo8sFR/2iveLCXfLJXfHJU6+Spl2tk4SJev0HWbwYIxqiyEZq8DzuX+bo77Lta+rtaunMT9deRhChGSEVcVg61us+5eesXzSvOTZO15Wmzuc5TOa+n894ul7lcD+Kup/y40/jLNYqYSwc0kQ40795W9WBv+eToQ6y1Bn2yHan89/vaEf5U9OauwVgMgkVmcw4MllqBQpWSrdclolAlaMmAwUwLkAUCeXa0ymjOvpMn8qSJQmWC1pAFgkVKXarFkoUi+ff2EhTJt1hzYCjv3lYKWfPPxLH7ogiZPvpUELl7G7Z+x1jmswa5jLmbkKmrwKmLkLHr4N4L2tgVJW6v+j8PnhTMhkydBUi0SWYgW2VI56kTpLo4mSFOrI/VmjMRpAaBqw3mVATOt6EV9/bye1uOw1ZhR6scaNWDvRVFmmGo2mjOk2sTQWsZAleBllKHrenB3o4iVUptikgZYbFkg2AhBJXqDKl6YyoA5GkN6deicLkmQ6BMOBeyVLo0kSKRy2d+2K37+zHekTQZhZLk+iSpLlGiTti7CdYYku1wkVqXcSYMNZnTYChTponZugjYvAzavmZ0rBJLJnzLp8kVU8SSMdzsFeNIFr7BZ2yLQpZvg1d4jG0Bc4XPmL0J7tqlpX70ZjU6R3YQfj6483/233n01iaM+abMeydM+YT3eYb3emXM+SWMYMPaPaM7fVkf3KN6PeIGvbMXCIUbhKQpXOUBuZETXLRCShzEJvbj0sd8iuf82g/o/Vx6xxFl7Dpw6ib4RBHGlUXMcIKGj2nLN0HrfMbaTZDWlIzCuXt3LK40nK+IPr5jb10z5o79ezaJHRuk8lmfsDY37+I3boWvPcrfvit68yrv9YvU3/w8m/6/NE39pvS7Xxa8eV/zjvrRjT7sTv3o6t3yDtPyntDt6tfhQu5z8x9wJ/W5+dQ6UTpdAobc6T2uzH7XqjXfySP/tfPg0QNq/w5leo/Wt0ZonMdy72IgoMxoSF/mkBgjZa8HT5LHwqvn3S9l8RBUdKUKv1GFcxVhxzLmlTJs8Tpo5YaxyWeeSWJ1hjyjuQSCylG0GoIqtIaMw9vgk7uQW3mUXJtkMGcCYPaZPGKdz+LJk+X6dJE2YfCYnjXjE9vvGdLtQW128y16hy1+F9Lryer1iBrBRgyy6e1h77OyXuWFOrUy/1MP5x8Ki36I+9Y196V3lTOh3YM+6h0w4BXchKHWuBbN+46eBIxxgorX/Cq2CdXbhLpNYssuefoiaPWa2rcRKFQd2pDHZw2wgKjN/pd9i6dc7NPExVMiFoZhwAKiKApYQARBQav16YUn98JiAUErBFqtTxN7Npv9P4oC8pO//PLjj78zm4Gv101KlVqn1z+t5qk0mmeSoM6g0eqeErRPACjVF1qUXm/UaJ6HknQ6vVZv0BiM1vIK9PVrw9oSd6/wZBRzMoo9HMTtdHivN7mv1Dqfd3sJBnDnbR47tS7ThW/Xyp25je53bW6yHs/HTfIf9ml/2Kd93qFrRv0EPb4nLV7rFe/XK123al24fRjxjJ98mSSaJZr3/X+UMD+rQz/JWb+ThFjO6PxZwu1swOUUfb8PezaNF50wxZxojShOJWJZTbkmRbTwlCbnBhvEEWZlvPYuzqqL14mjxFyG5CJEdBlydx0gFjPVmmSZLkumSwet+T/e193byuxIgQ0pU+szT/hhIzuk/g383HGAWJOk0Ccd34Uc3IaO7PpXT+OKR7FZA94lU/imdfIQ13/+NnDwiD57zj6VRG7csDjiWLk2TaJJFqoSBar4tVNK+FTluzFu2Vpc65b3BId+JAgzGNNgaz5oyVYZEtSGBJEq7kocp9Jn3NtqPztaP993fL5vB03FgpNg+RkDFoUiQhZ4zQSOA0y7wde9PhdVLotxP4yGO5UF0hOJbGJaB65qybV+072kvSXC+2PIt/0h/7qY/mo9z2Ux481g3IvR1NfrVW5bTe67PdjTGdLtAcUgj7pHCh4dLZ8fBu7tnQ5bO2StBIEs0FxcsL8au7NiMabcyWOMxhwILDHq07WaSKWSpdVE2uCyB3u91VKoVMWagUKjOf9GFqs1ZNngCrM5T65NB615enMqBGXe2woctnwbmm9DClE4H4ay+Mq4+QvWpSJ6lR/88ZQ6exMyeh3QfERvPqLX75Er18nVm9TO04jRa2z0XuE/jS4UTrt07gZuidgHEvaWiLkuZmyLQma5ARMntKlT+qU82mjJACwZCJxrMGXINUkKTQwCFdnQCgda+ehosiN1JiBHoUsQKdk38giROkVvKvl03/lob3yw1yNwpUqXojUkK/Upan06CBYZTTlGc55Cl6w2pF2Jk/iKaLk28eAmnCuI4kvDqldy/svgbf358K0y9UAYJNBEc8VR44f+EnWKAci8lEeeilhWa7oRSNGZk1W6xO2r4L4Ncs4gNqPfp3Ac17VD6t4md29Rhg6DxrlBqyLGxHlg+wZp7Cxw/CJg/Cpg8JxWtUBM7PKNanMhtsX9S8fEP/Zd4paG8vdoWeue2VvEjFV8+oJv4qhv9IB3wqBf5gKudJ+Qs0RKGsdlr+ByVn1LD/H5m77pc9j0GVzKmE/hnF/HCbXvktbJobbuk9u2aR92qO1bpPoFfOk4tmkZP3Lq37dP7tsmbl2zDKa03Vvm4C5xZIcysUfbuAg+vWN3rxDLJrHVq7jQDy7O2S/fZ79wyX/pXPr2XZ3zy4Lvfp5J/N/qZ35V6vlN1rc/FL1ybnzn0eb8tuTVy7yXTsWvXhe8fFvyyq3OybvVxbXyrXvpa1Kvs1+Hs2/z+6A+1+Qpz4olbPUitmYZ27qOH92j9KwTmlbxS+cMiTz5Rhy1dEluPQz3mVohTU1Wr/kfCJk8TcKaKGT43L9+h7AvDTmSsus28MWz2Np53MJp8IUoWqpJBsAsmTFJoouXaJMAS+G9rcqOVpuAwltF/M5d+MJ10JEwSqLMGD8MqVzBlSz5pk96R/Z6BrW5B3V5BLS7Uz64EVpcKZ3uxDbG24I0p9w019LI94XYn3b1/13d+Ou0d4SaN4F9HoReD79eT2Knh2+Va0ibe8YstmKd0LxBLlvwzZrwTh3zTh3zLlzxbdglzV4GrV7TB3cot9I1G/oj/DRi8fAI2hxW6C/2LWDkKSALP414I8gzwPwLXhCCEeDPDFoIgmDQAsIw/NTSsFjA3/3uP4ZH+z+oxb//+78bjeYvEFmtXm/QqHV63Ze+hUqt0xlUau2TWmh1XwYqdHqV5i+AtWrV0wCfFoQMZ+dWV1cgO//6cHpvwH+3x2v7g/t6o/tqrddCyfuFIqetajflhO/9HtW8SLgb8FGP4/+wRjWPeGv6vT5tkn+/R3vYIFsXCYZxnHrYB1oi8Ht9lkqcVsvfnXV7q1fJhh2q+cRft03Xb5AdAsZnNftHTSh6FwxwGA+iWBs/8nKCcDyClV9HGeQ5Fl0WaEwHDdlqQbj8OggxxdyjSfdIrtWYbJKH6sURSn4koE2HLDk6eZzoOlAkCLwUBW3dBJyIQhW6FBjOgaFsCMqC4WwUyb8QR4/uEsf2KCvnDJkmRW9OPxGEL3MYHzfIDXN+VdN+9QuEypnA9sPAiduAzj1q6xpl9jR49zZ0mctaOQ9avwhcuwgUKWPvZBGxs/VuQzvZU2Ef1vAd2+S1G6YVylbok4SaGIUh5lIWOXYQMH0YcC2KBsy5EFgCAkU6XapSmqAVxdmADIcl5d6aZTenmyQxlxN4boeHddJPVud2nvZqMZkwnBJe3fwhv7qpNytyLs51Juq7+ZjvF+NeziU57xW5y3owV3VuO3lOW4XvuR/cOV3Y60Wyghds0cY50OIHe/PnhwEb0mgyZmh18XpDImDKLTucjd/feIALtMYisyXfbE4DzNmQtdAKFoJANmQtcdhaHGiDQpPCEbBvZNECVZwRzNWbcgXy2O3LQJEqnSuO0RiSrVAOChc40HwIyjaYMsxAmtqYuHrDGj0P6tynVi3hK+cJOdPY5BHv1HFszpxv2SqBPV35w8xBzFZ7yGbHT4fXa9dJbaf0/ouAUV5A/wn941FA+w6pZ4s2f8KcPgwe3KHs8ZkCdSxfGavUx3MloZw7tkAez5fFX4mjFdpMlT5FqGTJNAkaQ5ZYHc2TsW7lYRJNss5YaEfrPj+0o3CDzpij1CXrTBkoUmaxFFjAPDOQY0dLtYacEz57l8caP6AO75An96n9G7TQmQHMxFXw4uLoaRhPFTHPYVfN+G3dhp1IIyY59BtFjNWacaeOPhKyZNpkrSF15jCocBRXOoHNGvSumvcdOQno3qLUzvkNn9JXxSHLfObQUeDYReAcnzHKDeg8JLXskCvmyIk93pHN72OaXZm9MZ4DrR6zU8mbUSWH3oVHhPQlQtRHXFiXV9KoX8IIJnncp3CTmDSHTVnGlewTMuf84gYx8cOYpBGf/GW/9nP/bi6t7YxSu0PMmcAVz2ErV/DVC/jBfdrUaUDPFmXmImj6gj5/ETB75r/ADdq8Zkwf03o2Ce2rvh+3CBvXQQNb5JyPmJJZTHKfW0Ddu7dp3/824btfxX3724wX3+X98E2m+38u6/kvNR9+Uej+bcl3r8pff5v1wy8Tv/23qN/8Kum7l/kvnMpeva9+87bk1evcFx71b13rnFyq3zpXv8W2vid3vWcNuEYMuiWMe2TNYIoXsRUrfoXLuKp1v7Fj2tgJrWGb0LLvVb6b8MM4jzLRP3EZPHJBbtklNe8S85aw/efUCZ5/1Ra+Ygnfd0A9FkXIdCkAmA2C2fsS9qog8EoZqzLl3WgyjJZCtTl3+pxRsYKrXsENHfvv3bI6Nsh5s7jSDb/0CW9qnSutxoXZ68kew0TMYf17vNyKnd5kEr5Nzv4mIuP7VMzrYtx/bVv+piqN3vIidMabPooh9Xj6NLv61bgE1rrGDmFyV3zzZrE9Z7TeU2r2CCa6071gxbfmgNC0Tx479R8+pW3eBEhkDUaT0grfQxYQWFwGdvYBGEYQ21c9eKpzP+ECn2p6IAjaUPtz3+J53+K5hwHBTx09CIYRwGz58ccf/0Ok4n9Wi9///vcrDL1PAAAgAElEQVQWi/X5Hump0f18v6RXqTVGo/lr1e7ro9Xqvqxq656n8XR6lVqrMxjVZouhtxf6/nvD7PzZZv1649uNJteVKpfZAqeZ3DfcVk/tJGG91HmhxE047nt/RFPN4e8GsJetHpxGzEWLp2Od8od92qctim2VdL9O+rxF/v0e1TBNPG1wXSp2WipyuujDWk8DHiUs/hyJN+QDnvqbOUG3076XI9jrYax2h/QoCga4QefTJN5WgPIuRsEP08rizLo0+W2YQR7tQLIdcI4dzrZZMw2ySOkFg3/oL74I0UrjQHOOVp4ouAyUSIKvpYzVK/+FswCJJhmEMiAoQ29OQuA8FCk8F4TPHVOnD0i7VyG716yhbdLaedCVKHbrgtm3SWqYJ9bO0stnicWz2MIJn8ZFv9ZlQtsqcfo46FgQenATssRhnokiz4Rh+YsFr4dPslcLZzj+Hdu05ZsQgTbuUhl5JmcLtDHL3OCVU/9zPvNOEqlSJWo0iWp1ot6QiVprH+01j7aKB1uFDSnXSJMEh2xujw+/2xM9CrBvU7Q93vJKJ0XJC3mp812J23Wh62Wx510NXlTto/7gJW73PK9ylY1h7btUaIVo3fe3cYKsJ4GQKOzemvJoy723FTzaah4dvQ60FoWKACDHas3QGhsKdg9quSt/eqh8dLSgaAkM5zvstTZbrd1WC0EVck0iCBY40AYAKLqVxVxLwwEwV2ZIPhdH7PEilk7pezz24U3ozhXzQpJ+eBMrU8eC1nSFLvNOGXsujBg58q9dItbOE0rHsTmDmJQer7Q+TGofJrrLK6bL603/xM+61t70LzlNHrkMdKX2YTKGsPkTuLwJbM4wtn6F0nVIXeQxVYYUjT7l6CZ8cJcyc0bfu42Q6eIkukSjOetOHitUxgsVcTxpLEfIUunSYKgWhhst1lIIKoWgKpk2/UoaLlImwVCl1lh4p0gymgskmnSdKc8I5JstBRBULFanHtyGrZzTt65Cdq5DVrkB2zzGAidwfC/ww1ZK4Mxc1lLt7Dlt4zqqY81/8IAydhq4esUQa+LEulieOnLpMmjhnK0ypErV8ZOHgaWTvpkDXtWz1O6tgAmO/yTHv2OdOMLxn79lTF0FDZ/Sm9dJlXN+ZTO4pg3C6Bl9+Cioc4NeMY0rHHNJ7fV439H+YmyXuNyeshocNebFHvCIGfGKH/eJH8PG9HtmLfrm7xKT5rGJoz7sFk92i0dYm1dIs2v6lF/dMaXhhFR3TKo5JObP+xbPEmvWSA0rhPnL4GNF+BqfMXhAGzqk7otYZzL2wBFl/ZqxzWO0r/i1LOI6Vn37t4k9m4SMbreUj65ZI+5B9e9ep/zwi7Bf/wvzm38L/X9+xvzVPwb/4r+Fuv9NWtn/Xt7/93lp36S8+Sbt21/kvPxZ/Hf/PfHbV8Uv3Rqd3tW++T73h9eFL9zr3jjXvHlZ+vpd1Ru3hreu9W+8W5z8e5wDPjozBt3Ywx7sEXfmsHvkGCZ11qdg1Td5BpMwhWnYwWXv5HhMbJXvx/ed42u3CZUb+LRJn5R5n5I9v7Q5n9xVfM0xue3Mf0nAWhGylgXMgQt6N5c6zgv6eEFv45DHeYFTt4GVa76587jKdb/eE+qWkNnHoSVOYNKnfMo3ifFj3swuT2qtK77eJaDPy6/J7X3u6/dZr76LDf51ZNSrxF//Jpfx86Yx1/Zon9Z33h/cfNrcXcrevcp6/SrtpUfuG1qtM7PFNaLDPXnYq2jJN38em7eIq9zFV+zgC5Z8i+ZxLfvk6Sv/+VP/9bMUtfEEVOtsiREP42UgAD6lY7842OBTDgp83l59Rn08Fbaf+ndPA3xWCIJg5EktAMDy44+/+4+Siv9ZLf74xz8aDEalSvulb/GUjDJ99bF1OoNSpdY8LWHo9Lqvr6m1eoNJpdZ+AdYaVBqdVqs3DQ0jtfWyg+WNNupK1ZuZAqfR1DdDCS/2qt3gVbJ6Ej+X+2Ys02WtykU2hZNN+krHSYslLkMpr+bz3ypHcb/fo/5hn/rHQ3/bGskwjTNM+yqGsZJen/MW98XCt1s1LsI5PHQVKlgKuJvCmQ+o4kXaWrXzao3zZr3rdpPr5ThRf8VUX7DUNzFmTYb8NlR0EahXx4PmDAdailjy9NJYqyHVjuSiUA5kztJJ4272KLdHFIUoDLIUg4YClTpWpmSdixhjR9SdmxCROkahT9Cbk4yW1Ht7od6UsXsdtM8LPuazVs/9FznUMwFToIgTKRKFioSVs9CmBXz2oE9Kr1fPNmX00L97gziyT72Sxl5IIg/vQla4wXOcgA1e8MhRwq/Hj70mZ6qnyE1Lfku3jNXb0PW78MWr4JED2sQxXaSMuUcLH2w1drTWjtQ60PpP962fHzocaBMClZqBHI0+Wa9LsmqTwGumbotiOKLDF8EPl0HwCsk06Kfv9jR2uyvrXSyDGGiKAM0Q0cPAT5pEmzwRFEQ6dBEPhrgHMOsBzPgEpX5Ccz7ZCx/t1Z8cHQ/2VhRpsKO1nxytVmsBbE3ZljZT5m+5sl6lMWVfErkvCdeY81GkErIWg9ZihT6dJwnXGZM1ukzYmqfWJ19LIqWatAVO0KmQLdUkcQRhUnWCXJu8e81cuwhZPA9Y4tD5iiShNv5MEtazQamf85s4DtgXsg9F7DlOSPWsb9smse+QUjSJYze5fNc5SB1uTJxJi57JSB+kV85g29co1VP4vEHvzH6v4nFC7SLp4yl1R8w+l0feaWI3b5kbtyFiTcK5JPJYFAmAWVpDmsGcYwHzpZpMviIZsBRCUBlorYThRoetE0UaYLhWbczkihkXknCxOlmkSlLpsmTaDJ484UwUcSWNPbkLnz+lTx2RLsRRRiD/VhZ7JQ27U0Uq9ElCecTuNTt8bgwzuzxzRps89O9aI9Uu+Laukbny2Ft15NYNY+k6aOGaMX0RtClgKoyxUl10/xYtvd+rczN4+TJi5iJ47Y7RuU4sHccWTfiWzeM79un1a6TGTVr1Mr540rd/j74tZG7chjcvU5J6vJK6MSm9OEZfikf/2L8N7r0Z6AsYy2LOZIdMJMZP+iWOecePYLOWiLGDXrFDmKQpbPosLn0amziMy54nle9S644p9aek2kNS5gQub5xaMetfv+w7fRW4LQydvQhsWyNOnwZsCVmrdyH9B9QtXsg+nzl3Sh/aIbcs+ub1e9ROYcqnMeHNzsSqN6/Tvvs+/jf/N+ub/x7yy39mfPNPzF/+LPLXPw3++d9Rfvm3UaH/a97IP+YGfZP3m3/J/OFnCd/+OvPbH/J+eFn48k3Fy9flr77N+eFVycvXZS9/KH75ruqNW91b5+pXLjWvsB/eEzrfeze/825+h+14j+1yxve4BQy6x8xggoc9fHs94ue9cjco/zS2G7CSUnGErTgmlR4Q4ia8Q3o8YqcxIT3u0RPeySu4hCVs2qpv7pZfzpZf/hax7IBUvEPI3/Ar3yPmLPlmTWNz53GZc7i0SWzxEr5hj5y76Rs3i02ew5XsERJmsIweT3KNC77KGVPy7n32K6c0n9cJES5ZXpgib3KT0/vOjF+0z72tC3lb+uZVntPL7De/SXjx24QXL5JeuOW8yfroWTnuHdniGljrzGxyYX9wTRzwzJ3HJQ9j0sYxhau+Zev4igVc26rP2onv1W2EUXODtFTez6SDYrnNcf/kXjxJgMViffYtrFbICj8xzAEAgBH02RUHvjjbCPrEArl/ePjDX1fH+/9RC6sVUqu16i9hJ53eIFcon0xvveFZMP5c+VY/06IMBqNS+bSYpDGZzZovUxZaudKoN3PWp+aKMMv5r5Zy33Kq3e+aPEzjeMUobjb37XDyy4ksp+Vy57shb2CJIhwiTWW/Gkj8fjzz1XG9q32N9KdDGrBA2q51n8t/u1PncdXuJenF3HR6LZU4rVa83/vgLluiGo4CxIu+uk0ipw+798H9pMdrr81jvdZ5q8mdv0RS7NMUp8EqYSRoygFNGSCQbUOLHPZyqylXwWOKzhmSS5aCH66TxYHGdECfbvx/WXur8MYT9Mx3nt2T7NndbJLNbHoyPdM90z3NVF0uBpcZxMxkS5ZlZmZmLjPbMjMz27IlM7PFzJLtqurumam9sKsnJ8lFdk9u9Fjy//r/Pe/3ve/7EwQpJaEabaLZmH1lKtBpM9SqkHNxyMI+c3yLNL3D2Bf67fA9D/l+G0eeMxvkjRPXrVO39WNX3iFt85Sxf87aPvXhS0IP+T7NM9jMblRSO6pjlTi6TZ/YdBvfIK8cuXMOmcuHTM4+c4BLbJhEMvvKv2s7TFvMqp7GpHZCs7rh2b3wgn7EywFU5RiyaQY1tkbbOwtUqRONhlSzKdtkzDbosxSq9IOLgAtRkFqdatTnXV/mvLpMujbGm2QholWqfJOmv/C8VARdnnqb5kimSaxxFn+5Qrw+cr9SRFyqoy8N8VfmBKMqSicJNKsDL/Wpry6zXl2mvLrMfGXOfnVZ8vqq/tVl9bW57JW57NJYIFOGzK6SEmcq7vXvHPAjFo5IDTw4m4vbvPA7k0Xq9elaXeoa33t+n7FzyjqX+EuUIZunXn0cWvs8sWQI3btM3uP77PC9OIestXPvU0ng1B5tbMuFs+fWNE1omMJMbrnUTeHqp/HDGy5rfBb3zHP2gPlyBFU+jq2eJqZ3wSLrHADVpS8au9zr8P7Vjnn90IoZdHIneGyTVjuJi2MjU9oQae2I9G54+SS6cR4/sU9fvmAtn7N456zhTZfVE2+1NkqjixLKYw+F8eMbnisH/meScKkyTiCJUqqS1Zp0rTZFqUnWaPMEsmDeEXXnNOCEH3ouDJUp41TqBJU6QatNUqrids7853fcVOpEkzFNo02WKaIPhN5ydbhWG7d5FpowlWbfzS3hZm+cuPYuUbL74LkDiL4N16kjxuAWtXWJ2rXq0rVB7t2izBy5rwu8lo6ZuX3o5E5owwKha5VWM4MvHkYUDSHTehEhjaDMYVQtj1gwiS2dIbBXiKWTGPYCYXSXWTFFSOmG5QwgWxYJ3Qu41C4cvT4c1lBvVd99t3Xm/aZVZGtGQCOEWQpyKQS4l4P9W6ERvfjQLkRYFzh2EB3eiQhuAccOwHIW0dnz6Lh+eNYkIbkHG80GVczi8vqRmZ2wTi556YQ5sufayiMXDiMnNlx7Vkht84Ssdmh+Nyy1CRRd75jUAaS+tHPOtbRNe/q9j8WX9DsWwQ8eRT752vveR4w7v6N99z760w+Jn/zP4JhfR0V+4vvgd4zvPna/ezf80df+9770srCIePAw5qFF6EOLsIff+ljcC3v4JOGJVfpz64xn1ulPbTKe26VZPgp7eM//vk36c1C5LbDKHlhm69rqjG9wfpFvD69yQLfgft84Cen29x4F+E/A/SdhzB4w5qU9ssAelmsLy7ZD5NoRihzJ5Y5enWCvHgizG+ozAPfogngNQH06wL61wPgBeEQf3LcFEtQJjR5EpM1hIqcRfsMwSgOQ0Q5m9cBoDUCPDgijCYTMtXdOeG4T5vbcJwUU7Y7Lt0Pl2VhXJ39VO/Uow+VJ1ONHYZaPoq0ehVtaRjx3jLEEJ1nHscG144iifmhkHYCaZ++ab8cqcfCudPIoc/QocQiocY6sA6a1QlvnMNvHtIMzD9HekpFFez2YptPoVeqbNZT65lChf+eMupkfesNtE61SpbpB7BneCZGb7LdWq9Vqdf+xiItf/IvvWq2OLxDeACpuxoNU9pc+WtE7CKtYLBUKJTcoPblcIbzNW9wwlG7HhlAkFkvlUq1pe6pjLtWBXwaQ1YLPy4GiJrSsE75a4tQd9aIx4OlAkjWnHHLQgthvhg+lO7WEPO2Ls57Pdtwscz5pAGsGMIv5gO5Yq4FEm+Ek29UikLAZdsFGjKTbTeQ6zZY4H/ahjDs0NQd/0o/gVAGEk7g3BzTTBvViBCsaQ8s2XVT7LMmOx9mmK//AXcz3VSiCtZpIgy7BqE4wqML1ynDpRYDw0E945H1xxFIposyGzGtz/qUpT6dPMxmzzcZsvS5CqgjdPvOZ3qHO7LrwTj06FtHt8+jVQ4+ZTdL+ubtcEalQRO1fePCOaHvnzAO+N+eIyT1kNc1gsnsRcW3onDFU4zJx88xbrAi9kIbN7LqtHrOkitAzUdDEOoHUmX+3+SBtLrlgGpk6CC8bRnYt4Ps4hD4OcYhLmlinrR/5rux7zW8zeIfu26eee2c+m8ee26fep0IfodhHIg3S69PNxoxLY+r1Zeb1ZdaVIU1+7CXecTNpw43qEKMk2CzyuxR7X2lCTIpwsy7q2px+qU83adI0knidLPlSl3RlyH51VfX6quLNVdXry4pXlxWvLitfX9VemcvMxlyTPkMoDeDt0mKGM+92rifN1qfMxZcsulXMI4f3GFsCH5EiVKNNWjv1mNhhbl54bwn8RjeZbfPk8TXG9Aa9Y4FaOYqpm0b3bVKHtqmjO4yZfdbABnl8m75x4tu7RMvrReT2wkqHUdXj6LppdM8KqWwEXTCAqJ3Fzx+4r574DvHo5SN4q8bu/153Tq7yiawDRDeBcgdRJROojmVS15JrXg+pcIBQOYbO64FndUFze+AVY5jRHZeFU+boHr2bS+Ede56I/I7FPnMHHsObHt1cYh+PunUWsnEctHXiJ1fGq9SJClWMUhNv0OcpNbF7526HfF++OFShjFEq48XyaJk8TiCJkimjz4SBJ6IQoz5Vq01SKJMl8iTOHnP1yHPn3Hdq16dthYgfawSODJ0IWd3L1KwedE4/ks0ll82Qm3mUZg6ljUcd3KFWz+GqZrBje64zh/ScXlQUG1gygu5YcSkdxbIXCOwlYtYgIn8Kkz6AKprGZgwhK+fwjSuEOg6+aJTQuETp26X07VC4Z56cE8+ZA/rABqViHBvZCGWUQN27KI49VZ+2zgf1snwbEH7VpHC2i3sZlP7S0a3EKagVFDcCTx1HJwwifOuAQc2ghCFYcBMoZRQb2QGPagYXjqHy+hGty6SxA9fJQ9f2FVLhMLJyAjOxRR/ZoHZyCA0TmORGUGydc0Krs2epLTzLClhgCXr5wjL+6ReM77/1sbAIfvht8INPfC0+9rH4kHHnt+TP3mPi/zak8D2a9YfUzz/2uvs7tzsfud/5JvDedwEWX3nd+c7//te+Fl+4f/+1993vgu/dDbt/P/rhw9iH3wdYWPjctYp//CzikYXn3adRj2yyLO0LrOEV9qBiuxfJVnapT5/lenxeOWBf7YJm22FagehWELQGgG4BYrtAmHaQc7YNJMvGtc6ZUuaAzLbDlTiTmkEuXRB6J9itF+I3Co+dQmYsYcLH4PhSJ69mkG8HNGAIHjqOYHVBqG0QSgeYxAbRu6A+w3DXdgi+CkiudCCXYeyDQ90KSJ5VjpAE+9/k1v8t+/heNvNB+EOL8OdPkmxskq2B6bbIbDtkll1AFaB+Gt3PJZYMwcJrASFVztFscHgDyLPUwbfMMbYRlNMDZU+h5jdJB+fuR6dh+uw4s62DfnpKpTfexCluTty3KW71z1xuo0ajMRiNSpXaaDTepLg1txDWmyZavVqtefPmPxjN/S+nxQ8//Hizerq5WPzMuvhL3kIqE7+Lc99cKfgCkVQm5/MF72bMzVVcJhZLRGKZSKoSThbo2pwNnQhtO1TKhl40wQ+a8WPZ8O5Iy86IFyNJ1gfNsPNu+EEzhFPkOJ8DParGiZuRm6XO05n2OzXorTLQZLI1J8fxtBYmbkMYh9CqTsRSgdN4lv1CGeB4ECXnkBTz+J1O9MUo+tU+3bhOvt4mGVbpF8OYjQHCOc9Nc+4jP/Y84lF3OET+ua9KFW3S55h1KSZNgF7lr1fHmrTpJl26Uh6jkIfLZaGXxuxrc67ZmGI0xmu0ERJ50D7f60zit3biMbRBnTtgzh+6Da6TFvbcds78jgWBIlmkWBZ9wPdd2qdMbVE2zrzGt2nN8/jqCWRSGyS00Tm9D1Q4hpreYwkVwVsCj6Et1/oZ3Nqx55k4cHiNGNYdYsmei5xMeTmLyB3BTW64CiT+Unn4sSDo4MJPqUrS6lI0moQLUdD+he/+uS9fEiFTxAokAVpNqtlYYDJmX5mz5dJQ0bm/XByiVsWZDflmdYxOGmhQhWmk/tIzllYaoOMHXOmjddIQnTTsypR1Zcq81CVdGTNfXRZc6bOuDHmvLiuuzKV6Xc6lqfjVZcX1ZdmVudhkyDQaUq/NOWpN3JnIc2rdNaE37nlz96f184iuieKV2NED6vqFx4nE/0wWNL5Nb+aQhnZoY7u0jhVCP4+yfeF7KAjcPA1aOfDu51Krp6jlU9jeVbfmRZeyCXTZBLplgTS24TK+wehbpnH2WWunrNkjetUkunQYWTyEzO5DsFdcxg8Ya3x68mLp962L4PaOghG/xkl0YT8yvw+f14t5OQivHsfUT6A7FnBdHELfimvvkkvbHL5oAJnbC2+YwzfzSNP77gsHHsMbruNbzJF11vxB2NyBW9sSaXiNNbftuXPur9HG63WpAlmIQp0gVUbLlDFSRcTmicfKAUOqjDQbkq5NaWJp9Mq+59ZZ0BE/8EQYotWlnovClrZZ0xtuXQuE6lFUQS+soA9TMQImj5Y97l0a3/NYPKE2L5CSO6CFc5jiKVzBGKp0HlfDI40eMIpGUdn9sIENl+YFalwzuHoKu3zMbJglVM7iW7kUNpfKXqdULxPLFnDp/ZjUPmTWACZ/BF08jk3vQWT1w5tWCH3bLhvngTP7Hn2bLv2b5MopXFANiF5gx6hw8B6gvOjue9ze6d+H8O0Ghw3B/JtAUZ3g0CYgPd8+tAMS049IGEakT2FY5UCvSqhvDSShHxnChkQ3g8vmMJ2blMFdWscqqW2V3LNOqZjCsBeI/eu0+hlMzSS6Z4FQOYRKbQfFtTi5FliDU5+D8iztch9/G/n114F37oY++Jz1/fu0z/4G9du/wX/w37C//WvIr/4efucXnpl/5Qr6n5QPPmB+83vGt79jff6hxye/Jn3yK8IffuvyyR/cv/rK/87H3l/8jvnFh/TPf+fx6SdeX/+B9vXvCZ/c9f/6YZDFHfqdO/Q737t//zzxqXW+tVW+jV2hLbDs+Tcvs78qb7Quh1tlWNpm2DiVOTlWOANrnEH1zrB6Z3iVE7MLFDQJ85+AEuudgLl2mGYglg1EFjhQ2SBGN4TeCWJ0Q3FVTvA8e9cuKKUFjK4AkOoA5GoArgxAYAMRhQ6EKgCpAYh4aQdKxxBKmbRqHDoFG9oOjxmDUYrtfpdV9A/VvHsZFIvYp4+SbZ5l2j+Je2GdbEOqATDrAG4vHbuWqAJZ2BCXUjuGLBmA5/bA0tqhkfXAqHpgRB0wvxc+yiVuHuLFmqarmUnTw8eqqCiVVm8wmVVqtfYd0OLGEaW76SE3GNWa2+u3Xm9QqzQ3ZYK3EG+9QafTqd9VEL558x924v43psWPP/4kkytE4tvu2JuotkgkublYSMRSoUh8Q7C4ddO+e0wilQmFYrFEJhCKxGKp8MZxK1WJT3YvF6N+moO/4ZBeLRB/WCErh1CLJaiZXPR2nsN2gfNinvNRK0oyhNqqh6xXAE/q0HsViN065GoxcK8WLuomntQjuXmO3DyAogelHUUf1oO3ywELOQ5DSVaTeQ6LVcCNFvjxAFYyQzCsklUL5NNBnGqFquKSt7sQs9UQbhfscBa/PY1fH8esj+P3Vsl8obdOV3RlzjXrA7Vyfxk/XHQSKj4PlSjCVeoElSpKr0u6NudqtNEKVZhaGy6QB4gUIbt83+UDz8ltlxYOpWuVMrNPOxd7K1SxWn2RVpe7eeI/uUWb23NtXMCVjCFLR1E9y67Da4zcfmRoGzNp1K9qFta/Dm/fDqpYCSoYQ1dMEDoWiUOrlMYZfEIz/GlDD220rWABVTqPHdl02xb47AoCFnY8Zrfdl/a9eUe++3y/M7HfTXbMZCzUaNKU6li9Lvv6svLVVbnRkC7i+54eugrOveWyaIUy0aBL1ilCjepggzpUwffVSsPM2pRrU8alMVGvDjbrU4z6NK06Sq+OuTSkmbQJV/r015clcmWCUBpqMhS+vqq8MpeYjbnX5iKzKV+vT9Fo4gWSgK1jtxEurn4UFNuEB1cXgbqmCrkpU0ck3rnXwilrdN91YIfeyqO0cfANc9iKSczAOpV75sk59t/mB+6K/PvX3fNGEL1b9JFdj5JxNHuOtHziPXvAmNl1Wz/1XzpkTe8x+1ZpjbO4mW36yqF7+xItcRAd0wspmCFbdY0h2rKKZ2HcM59ziQ/3mDm3x5jedVk4pO/z/fbP/c7EAcdS/2Nx4MI2s2kaXTSAbJjEV4yiS6fRfXt0zpnX2IFv56o799hnhx+6cOBeP0NpX6TM7bqeiQPVmhiNNkaiCNfq4i5N6a8vX766LFCp0+Z33eZ26OtH3ueiEJEsXK6IPuSHc/a9joXhClXCyj6rZwkzuEJYPfTkHXjWTWPzBuC5fWC3jmSrjrVcTvbkAWPu2KV6Fp89hqnfwLPXifmz+OwZ9MiBa+kYoXKa2LvBzB8ghtWBO5Zdl8/dh7Zd6uaJlTP4Bg6pZYPWvEUpnMSm9mFSBxEF06iGNVIDh1Q6jklohaR0QavmiFO7brOHjLF9l4EtaguXmNaLTuyEe5U7uVc7ItrCf9O0Deso9qwHupY7uBU7+NUAAhuAAXWgoCZIQAs4agAaPwJ3KwYENGKCW9DuL+39Kpxj26CpvbCyWWzROCZzAJU/gqlfxJdMowsnMN08Sv4gPKcPWjOGLhqApXaDQuocURmWdlGPX0RZoAugGQMZpCLytxF3vo24j8miRNYnhlUnBL2MYWUHf0mzeJ6YGtLa5FMR9j7t8w9cP0elY0OqI4BRyBc+ztg4km2ok4X/Y0YBC56KgiaiXbM9nvs7/IH6LSoaQ092tQ+wsgq7Zxn84A79zl2f+08zrawLbazSnltmYX9f0vNNRohNzgu7MkfbIsQ9LCMAACAASURBVEe7YkfnGoBTgYNjti2gyAFe60zrALv0QHDNQOdsW3QxBFcLwdQ542oAlEYwPM8eWeYIKXAAZ9vD8h1wtQBsNQCab48qdyY1gtBFjoBkW2i2PTDNFpJjB0y1sgqDPPYOfOCeTC3wD+yCESoc4JkvHseif1k0+FF+jkW8zePI5w9Cn90PefYw/Llzli250IFRaD/EY6i08dvnXtPbtPE1avc8oWYEUdwPy+mCJrWAk1vAtWNg7p6PSndgnlxURUerT0715sufm8lvwnram65ArVaru0F56zTa27Hxc4H5OyCSVqPVad5ZpwwG4+Xl1Q8//PDq1av//z7afzktfvrpp3eYbsnP4IrbldRtgfmtthC/o2LcSpBbIrdEKlPctp3L5EKFXiFYu9wJ+uGQ9ObU9Y2A8eacKRxAcQrtJLVAQy1cXg0S9xH4PQh+H3KqwGE0w/asDn5Yg9xuQGun8JfLLsdtSFEHxjiMu2hGyvopF51YXjlyLt9pJNVhKNlpIsdusRq61oJbb8OeTeBkKxTRJFE5izftMU2nDM0O7WAQtcQGL7VAuX1I3gB8pRe+OY07OWNqdTmXxgyTLsygjdHIIyTnvkeblNNjpkwRJpQFiOVBclW4RB60dOC2eeZ9KPRaPvKY2/ec3WctHnrOHNJnDmi7Qk+RwlupDtfrsxSa1GNx+PA6rXEWlzeASGyDxTTD0jqR5SP4nAl/u/YRdEeH72g+c6wS1dMPb+tN63fv5JCa53BtC7iWBVxuL4hQG/dJ867LaGEJB9uySmvhUqumcHVTyO5lwsAqsXuFNLpO4ksjzMbM11eFGm3iudhPJAvTaPMMhkK1Jk2rSddp0gy6VL0h7dJYqNem6zTxl8Y0sy7u2pj82pzz+jL39WX+tbns2lxkNqSY9ZkGfZ5CFWlQRZm1yZeGbLUySSiJFkpDDIbcN1dV1+ZSoyHz0ph3bS43GYsFkiCpPEytSRfJAi7EXvPbrqVDiNhaR3BVoVPHYvhc2fA+ZXCfNHZEb+TQ2EvUwU1a4zypYgo/sk9bFbr1btDGdz0nD9xaubTqBWLBCDZ7AFc0ip09ZGyJvQa3KJUTqPppcvUsoWgKVTmP71olr555HIr8OYfeZVOEhEFUYH+MTeusW5dX9hKwaYu2cu4xtOs6tEvfFLpvC1kXCn+lNkyjj7yQBi/ueizuMAeXqR3zpGNB4NwOs2wSV88jde+6dO0wBg+Yi+esHZE379SrY8m9a8llbIO2tOe+fx6gUkfr9bEKVYRYHipRRMpViTpd1u5ZKO/Ih3vI2j71ObzwP+QHbJ36rB0HSpVxel28UBa+eeLNPWCtHvpObXm080iFo+goNjCSjaY2vbTtXLEdnEqZi6ucw8e0I4sXsOVcbOY0PrwFmjOATO3G5A/hq6ZJWQPI2DZ4/iCheZE0deg6sk3P6SUkd8LK5/Ade9TMAWRUKzRrHJ0/hyrnYZu3SaP7rl1cUmI7NKETOrJP69ulVM/hqmcJjcukljVi+yY5fQBOzrV3qYCAGuI/r5qAloWzShwiWxBxPfCkfnTKGCq0FRzIBiVOoJImkAHNIM9a57BOaHw/LLIVnNQLS+mDR7aAQxvA2QOo5C5kZCsotgtaPIdt5pLyh+GZg7CsAXgk28mtwJqQ9tw24tED33t/IH7kW+T99u3byvHK3/n84bvIe02TLf/8rQIKIeSwi96+ffvHH//4xMP+feSn/dMDb//4tneir7a37vDkMKE82TYYcn56Xttfn8POk8lkJd3lj8Kst092ZlcXUCkgXNEzdJ7lE//737nffRjz1CLo0UO/O3dTgj8smb2TSH4S/sC2xNGh2tmhysm21NGx0AFc5gisATiWO9nlOTjm2MGrnRE1TqQmFKISDKtzhtcDIEWOmAondB3AOcceUeZMZAOJDc6UFiCyzME5yw5XD4Rk2wOSbdBlzoBUW2iuPealI6XGnlqHQOf6+7eSgrrByDw7cJb9s8C7v8ws/WXR+Ld+jg9971l4P3oU9swmxdo2+gUs2Sa4BtC5SFo6cls4ok8duOwLvPgi/9V91twmbXyVMLSCa52BNU5CNw6bjXqz9vJaazAYjCaVWqPX6dVqjVZ7izZSazR6g0Gru2kB0as1t0wL/Tsf1A0c6Z220Gu1Wr3u1kCl1eq0Wq1GqzWbzSaT+Y9//OPr1/+XG6p/rS1+uOn/uCFSvHNG3YwNiUQq+7ktSvKuLeoWtip7B7EQCCUymUAglKyuyZZWZYLlK23SK63nK43PK63vldJPt0LUTmFeTWFMg+i9SvBFP1bDIW43QYfTbCcybUUdyMs5smGF+sMxXTiGny5wWnrpLBlE6+cp0gGypAerGSNKhzEzeU598fZj6Tbz5eD1NvzRIG6rj7AxSN0fIyvWqdcijzcyzx+kHmaRt2CNvj+M2RrAHSzSj7m0jXHM0R5NqY43GTIkYqZSHqhTRclFwTJ+gEocplJFnIi8xYoguTJIJPNb2GN2coija6SVI/elI881gcfCqcfgOq2TQ+jjkcc3abP7zNkDr7Fdev8atWoCl9ODYM8SambJ1bO4rD5YLNspZjDmveYDQG0JsTYCVZuErC9+1sBJGIqsGIOMr9NORX5rJ+7VU+jMHjScnWzBng3uCS0YQeUNoitGsbM7LIE0+kwcyj3y2DzzFcijxcroM0mQVBml1cUrVJEGfaHBkK9SR+l0iVemkteXVdemIoM+zWzMM+jir02pl8YsrSZdq0kz6jP0ujS9ruDVZc2ry6prc+mlqUSrSdarIq+0SUp50tq+5/F5gEGfcm0uen1VZjJma7UxRn3KlanIZCzcPPU+5AeZjelKVdjeBWvz3Gtq0618Ap3ajsRUxX3esOc/0VS9Gta2ha9YJrBXSeNH9JkTZvMKOXcY2bJCbl+jVc2R29boDcuksnlsxjA0sRdWv0RePHdbPHdbPHcf3aO1c8m1C8TKOXwlh1S5iOtfdx1YdWleptbMk7KG0UFNrl/UTd5vHQwbwscNg3JnCFkzqMxJTM0KqWuVNrzuNsCjTm/Tl0+YCwceEnm4SBoikoYoVRHjm65VU4TCcXwNF9++Q+racm3hspo45MYZfBuHOLRG2TzxPhX57Z57rhywZneYE5v08U0S55B+IQ3R6hJNhpQrc5pSHbNz5nnA9xXJwxWqqFNx8IUkSCSL1OkSzMZEtSZGIAkf3HTpXCc2LxPjWuEJLYC8HoRHW/KXdUvfNfP8B+JCm2HhrdC0SWRMHyS0ARzeAIpsAgbWAMOaISGt0MRuRNU8tngE2bxIGNtnlIzjgmuc8kaRDaukcDbYo8TJtxLgVwWI6YAWLKCat0ndO655o5jAOvDLCXLlLCG5HZzUDknthJRMYZvXiSWLGEaRA+WlA6vB/nllgW1Tu183NXkEF9eLKFzA582iEwbhYW0QrxpgUCs4tAPsXQcK60XnrGCyZlAFi+iieXR4Myi9D17PIcZ2QH1rnKM6wAUz6LxxdFCtc3gjIKkTGtcMCql2JKc9f+R1966PxadenzOLPd6+fZvfW/ge7cPP/O5UDdT+9ONPw4uj7rn+9Czff4J+lVlX+Pbt2z/98U9B+ZF3GM83d7aur6+nF2c6h7svhBfpdVnOEQitVts21uGSxOTLBAcXB95FAWazuYc7+HXwdw7Jj23Tnt2LefJ9yIPvgh98xbJ4Ev/YphD1UVX/98X+VmlP7EocHaqcbIocHse9eJpkZZNj9zzFxrbAwTbfwTrJ2jHHDtcGQrYBQU1A51qAc6UTuBYAqwMASp1AJY6AHDtEmSOuzhlaZO+UbmMd8wJZBgDnOzqk2ECLHB1TbW1jrMBptswWkHsXMGAI4NUGxBXYQVOtnVJs7/nd+yg14+O8rnuhgBdxT23SbZ2y7ZwSbZwTrXGljunDyKYlYuM8tmUJXz2NZs/hxjZc10585IoQuTyAL/LYPA1c2WuQKWU6nUmt0Wj0hluIxTv7rNFounnpq98dJDQa7U0T7Y1l9mcJorrRFhrNzQM/p/OMJpNGq9UbDCqVSqPVqlRqo9Gk1xt++OHH/1Oa3r+hLW6aPETi2ysFn/+XqLZAeGurvfFE3YiMf05jvaVzi6VSuUJVWaVy89GeDl5rg691AVe6oCtd0JU28JXM6zWf+WqX/HqNKBlCn/ejzibIy1Xgoya4oANqXiL+6ZjxWsg8myUulgOnc+37E6zmS52UK3TDKlU7gzUu4USjpO0KxGSazVCyNacaxJ/EK9ZcdgewK81wbht8fQCzO4G/WHXR8L31skCTOlR5wNwdxB8uuOmkwfuL5B0u4VzAkspDVIpgoy7WpE+SXPid7dD5xx7nAo+NU9b2mYdMHipXBm+d+Qyu0toWsBsnTM6h2/QeY/aAWTqCKhqEV02g2xeInRxC9RTi5Si8YpxW0E/qmCeeCP2n9pnNXFx2HyKiwTmgyfMf2dvM7pL0TmAi2wbMLn7WMJE2yHg5Atk88ToW+y4dMSZ2XUfXyZmdsC/rJgNGc0unse2LpM0zD5027s1lzrUpRaONOhH7r54yV45YKwee+xe+IkmwUBIolUVpNKlXpiKTId1syH59WWY2ZEsVIUpVhEYdZdTH86XBp8JgmSxcKPKVSIOk8hCFMlUgjRZIIwXSML7YX6UMM2niBMLQc76fXhVvNmRdGfNemQt1ugS5MkKjjdfr0gSK8BOx3+5FwN5FwNaZz+KR947A60gcMrjPaObSM/uIrj3Vjp0rjzo3KYPFJcvY+i1C5w6lY4tSNI7L7EMWTeCaeJQGHunlFCFrCBnZDIpuBSV2w8pniH07tLEDl4kj+tCua9EYpnwGw14h5oxgMqdQTTxSK5dauUhrXKOwufiaWVzQYIxVQ69dTdX9hl5UQ1ZIHSKwFp7QCSsZxVWPU/N6EPkDyP4t1w2B5/qZdx/PZfXIc+vMq2IcE8UGh9aDskaQHbuUwnF0wSi+cBRdMoEa2aNwzhhz2y5Dy5TOBXzTDKZxGje8Rlk78RbLww26WJMhyaCP1uujdNp4oSxied99Ys1led9969STc8Ac5tGm1hkzm54DK4w+DqV5jlg9hamaRGf1wDK64U0zmJZpQkyTC6yu+GnrPLO/KLybFN2DDG2HxHejK+eJxWOkyEZIQCMkuBOeNAivnHfN7kVn9yM615ndW9T0bljWACJ3FBXGBnqWOXqWOYY0ArzKnAJqAWkjiMIlXCWHUj6JC2uE5o5g6heIZRPIvEFU0SSuaplSwSGFsIHMUid6tQOh3tW+udV9KCCqFxPeichcQqXPon0bgIxiR3K2HaPUmVUFYlQA3BvAnnWAwEZQaBs4vgea1AsrnEKXzGBD6oFx7dCMYURcDzSuFxLY4BRa6xzXDIprAqd0gCLrHS397n3NvPNZwJeetT5v377N6S38O9JvP3D/qmqw9sc3P8aVJf/i6V//wurvfvH87wubSm/eMFl1+U9ZDlK59PWb12PzEzWd9QcnB5k1efYBELPZNDg/9DX9QcN4s0Qu6Zns02q1CU0pv/P96k7Yg9+5ffdFyP17Sc++j3z0IOqpXYGtfcHzT0oKvynLsS5xel7sYJln/yjG0irb2qnc/kWW9f2QJ48inzu9dACUOFhn2Njl2AFrnJ1qATYVTo61AKcGgGMtwKnSybHIwSHPDvrSAfbSAZxvD8i2tYl74ZBmCyx0fB5tZRXzApVvD0y1to564RBvBcy0pbYAWT1Qn24wtR4AzrF5GPLk/dy6P2TlPYt+ZpliZZls45BoDc2wg+c5kGqc44fgJbO4nGFU3gBqkOuytMeqm8IVD2OWd93V6hC1tlKsODKazTqtUfeu4eOWovr/7SFXqtQ/Xy9ufjQYDCqV+udKqJuV1I3C0Gh0Op1ep9PdxPpUKpVer3/XZ34L8b6RJpdXVz/++H8QyPjXV+4fZDfaQiSWSmVCofgvPeRCsVQq5wuE4n+WzhOJJTdFUrLb47aULxBK5Qq+RCavrtE4QDS8Jt2Fr+bU7VITeKULMqn9TUo/3am7+cj11SH16tRFNIvb6cZJlihvdmhvVklvzj0vpX6ns8TFKvB0vgOnBLRdBt+ohKw0wE6GUUoOeacVutsA1Xaj14ud+pOsebUg6SLBLGJpdmgn46jDEczhCGamGsjrRm6OYM64LmphgHTPR7zrcbxIVfH9zje9djikkwvXE76rSOJn1Cdem9P1qtiLfebhOvHoiLZ6TJ3YwC/uMpSqCJ029lTst3vhwT126+MR66ax5WOY0hFk7SSWPUsc36At7jHG1im9y7geDrlqDD/CI68esoZX6XlDiJQOaFwzMLqF/LCZ4znQUjCMT2wj3mkc/5K9lDvBKh9HdSyT+9cJHRw859hz84LFnnX9bRMH21dfskDt2XLbEnoK5EFSRbhAGnYuCTgU+kxv08bWifsXQRpNvkaTLVfG8IU+5wIPuTxCrYrVqBOuTNlGQ6pQHiJXhqjV4XxJwPI+6Uzsf2XM1aiTlcoIuSJEoYxSquJEsqhTUcDmqdfqEetCELh36n3C99Nqkq9MRWZjrlyVcCz0FclCdLoEvixw/Zx5KPbdFwYMrlNrZjBlk5ShTfrKhXvnLrV12z1/lpg6jsmcc3vW0flJ6276nG/uHKx4Ec/eoFRyCY0r9NIpRtYQoYSDr1zBF0wQE/thMd2Q5C5YVj8idwhZPIHLHULlDWOKJ0iFE5jqJXzxLDZjGp0xgy6cI5QtE8uXiW079K49Wu8OtnyOjK5L/tvaQ9f6uDg2uHgEM77tMnvAmDlgDG/S6hZwDSv45gVy5QSheBTZy6V3rVBSO6CBNYDoNnBcN7xoHp/YBa1exDXxiMVTmIpZ3MgebXiDxJ7CcPc9xfJwqSJCrorQaBPkysh9fuiJMHz3ImBhj3EhDb02Z0oVkTunXtObrv3LhNE1ytgabYxHHePS+jjklhlMzwJxeIU6tELuXSL3cGi8Y9b0Nv1lPyyxFe7fHmDbNvJR2zq2MTu0xillAFq0iC2eJ6YOIr1qAf4tkPhhaO4UvXqWmt4FT+tEdm3QWni01C50xiCsjIPJHEVENoEj2ICQWlBAJTigBpjQByvj4Ht3KGmDsKh2aCOXMnVEa+MRs4bRhdO0ollidBvUpxTkUW7PqCN+3TCL6M2NHEEnTKKTZ3Hx06ioUbh7pTMlx4Fe7OxRA3cpdyYWOpALHLyrgT7VgOAGUFwHNG8CE9cFC2FDsiaxaSMIv3pAdA84vA3gW+7gU2Ln9dIuoN4+qNHBMfLxVy7ffeDyMavS8+3bt1nd+X9LfP83bl9WDtb+9ObHwtaSD8jf/gr7xX+2+2Vh6+20aBxosfMB/fDmzY8//jjJmW7oazrjn6VWZ9iHQvhCfutQ26eUu6HFMXKlXCKTcDaWnSKhnwbd+Sr4/ge0b74Muv9d5OPPmBZf+Tx4kPD8SfaTL4vCf1k6/WUu9fu4Zw+SbZ9l2zlUO4ObgTaFdk6lDs7lji+ybOzy7RyrnGwL7B1KHRxqnV+UOFoWOlgWOFhXOtnXApxqATY5di8SrGDlTogqAKwCYJNifdfv8YOQZ7YpNuhiRxYb4NMDYrSCQDm2tjF2xDoQuR1M7wTR2p1hpc++zwn4x5KZj8No33reueP7+K7fk7s+j62iLZHFjoQ6gFsNIGkQkdADyxtCdXHJ/Txq3ST25SC0YRoxe5Qs3+WYWnt1FwK1Xn9TLvuOS6G/oXO/K4NS6/R6rUb3Lpp3g8bTGwxGpUptMJpUt1WDGq1Or37339vrhUZrMBiUSpXRaL5FeavUunePqdQao9H07y8c/Le0hfzWE3WjLS74gttRcRPVlslvFlD/nM4tlcp/liAymVwgkkhVakVzs84JqJzr16gLNMc0o9jzUhtgVAcYZL7ac9a1xPvVhbt0i6bcpJjOPV7LPV8du+o3GQaB/wmHuVANnixy6k+xG0lzWMxzPupAK3lU0Tx5uxXFrQHLRtGnLfDRVJuRDGdePUw8h9ecMMWrFM0GWTCL5zZDuK2Y0wnq4RRBeuqtkPjqZMEmTZhWEig/ZZ2t0feWKScXjHOh25mAIZMH6rVx0nM/rSJaeuFzfkQ/vmAu7tLG14gHgmCVJv5U4rt8xFg+cpvYdqmeQpaPoasnMX3L5KFV4vwOXaGKkCrDuEfuE+v03iXSyh6rfYFQMIgqHUaWjcJfDsNzB1DEtibblpH0Xmx2L9S7Jezj+kW7tu7CKd/WVXoDjza07bIlcOvlkuJa4e83LDg1daQMIQtmsVVLtKoZfPUEunkO179C7lwkjq257J15arSpr6/qXl3VvLos0+tS+CJfqTzEbEiSKaMO+EEH/FCpMkKrjdg58xlYIfMOXWSKyNeXRdfmQoM+UauN1WkTrkwF16biK1Oh0ZC1deq1tMc4FoTpdJmX5gKNOlMgjd499zi48BDLgo36uENh0PiW1+yu3+AadXiDMrBGrpxCZw4hq7m4ch6uZAWfv4BNmYSXzEM9h5I/YZ9g6+MCa+1TRzEVa4SKdXwVj9jAo2aPETIncI1bpMZNUt4SOnsO3bhG7duhDe7QcodQKf3wghlMLZdWs+ySMYSO70MHtEGihhCpC5icZWzmEiZrmViySqlYd8vj+th3DDxqnaxepvTvUkYPXUYPXNp4xJoFfOMKvm4ZWz6HrpjH1Mxh2ji0iT2PwU1aajcsoBEY2wWN6oInDiMzJlHZo4SETnh0GySyDcJeJkzs0ka2qWunngpVlE4fp9HG6vUJcmUI99h9ds9189xjl+8lVUVcmdKuTMkCaeDiLn183XV+h8GXBImkoSJJsFASzBcHy+RhIlnwHt9768x7+8Jncd+dPYOrmMQWDiELJ4hJwx6Wzc0fVc0ymsMzZqili7DYTufMEWRkJ9ilxJlZBUgaxrRuULs3XIqGsJldmLolRs4YMr0fVraErl7FFc2iopqAqV3Y/CFiBBvkU+kc1wsrWMTkzmGThuGFC9jObXLzKiltCJ7UhypfJhfO4oIbIPH9qNRhpGVj7Rf1HOeONnhvObYtJqgbETOGixpFpkxgorrgvvVwYqEDvdI5rBeWO4vKnUT51QJC2JDkfkT8ADyiCxrSAYkZhfuyAfQCO3qerWuudWClY3QrwK/ejllti8568cz33q+QH9AKmG/fvs3uyv870m9+4/ZFaW/ln//05z//+c9/+vOfEqrTf/Hgr36eFtO8OVwY5e3btyazaWRmtLa97vD0KLki3SEMplDKO0e6PiNaPGDZTi7PyBVy9ljzR97f/N7f4n3Gdx/53vsq4tHHLIuPmPc+87x3N/7Zg/Rn93Mgf1/c99vU7G98n94Pf/Y83/5plu3jFCvLfDtgAwDaArIpc3yaYWtX7Ohc42RT6vj0pf3TEsenefZPMu2elTk9r3R+UeH0PNnKKs0aXAOENoOAVYDnidZfezx8FmUJKnKE5zswGoGsHjC9E4wodbRKsHMsdLQudLTMBzhUwJ+UMf+peuyf0vIsvO4/CnzsGGXpFGlpHf7skf9jy7BnsExblyLHuB54dDskrgOW2AYpHkQ0TiOH16hLZzmniyM6v2ATEHg5O6u+vNLpdDebJaPJdKMAVCqN/sYXqzeoNVqj0XQjPm7yFkaT+YaY9LNp6vZvg/GmIOSmydxoNCqUSp1ef9M5qFZrTCaTSq2+zXvr9DeZ8H9niO9f3y1+lMrkYrHkhnknEInkcoVQKJZIf5YOf2Ec3WoLqfwvs+SWbyEXKJSygQHt02eKnh7DVeul2lMn9laeuSvPWHqZ75UmwCzzvVQEGqQBZrn3pcrzWuv/ShegF/kdz9KW2bD5cjCnDLhWAd2rR3BLITtsyBWfqd5jCSfpuh23qy2qoAPNe+k4V4RZqcfu96K2evFzVZCtLqSCSxUtUvb6sZI5knrPU3wUKJX46FRBl4boa1OcRuQt3HXb45HPLhgabaBKHSCWeioUwXpN/KUhyaSP0GviFYqwQz5rfo++dua1esYa33Qd2aAOrpNbFwnVk8i6aVTLPHZumzS/QxxdI/AOPaWKyK1Tn60Tn3NhiEAczt1nzm3iJ1bdGjgxnRuhfau4kIHMj5s4RcPkjgVy5SghpJH1Xh0X1tWaM+Qe0R3CGK0uXosb33fL6kXa1zY+bZuJH2PE9CMTe1Blo+j6aezYuqtQFiJVhCtUEWeiQKEs0mzMMxlyjIbMK1OuTpukUsXrtIlCWeT6sffSnifvwPPgwndszWVygy6UhpsMiSZDutmQZjYmmQyJl8aUS2OG2ZB8aUy4MiaIZcGrx54SRaJWm34uCts589i/8DjiewqlgWfCoBNhkEAesi3wHtmgtizgLyRRp+LojmVCej+8cA5buYbPW8AnjWBCO2ARzZjwdr9PGldeNBXnTkBKePgyHq5sFV+5ga/aIFSuE3Jn0fmz+CIOLmMOGdwGTp9A1W3gO7dd6lapxRxc0SKuZImSPYNNHkFGdyPCumDxo7j4eUzcAipiEhk9BU1YYKEH+r9qPv4btpQ5WFwwj6zg4Bp5pOJpQuYAMmcQUc/BF00g45qh+f2IsnF4J5c8f+I2c0TPHkMHtiMS+pEpY6jEEUTcECx5BFG4gC1ZwRUuYNrWSIunrvMnrpwzxp7Q+0DotX7mq1THKZTBx6KA1WP3tVPW7I4r94glUURIlZHbZ15HAr9DUcjBRQBfHLR96sUXB+2d+87vuJ0IA/fFXqdS/wOB/+g6hT2NLh+BFw4iktqhMU3ocDbIvwbhUJr+bd0cqHuUPp4BbY5BdVeETUUFtcO8qpwTeuEJXajiGVzflktWLza2FZUyAM8cRqT3w/ImUaWLmOI5dDkH27BKruUSw5ugzEKn2B5o9hwyawaTOoTOHMRkDmIimkFpI8gyLi53Bh3UDA5ug6RNYMK7oKhyf4sK9t9Vcf+peS5wEOnfg44aJmQt4nOXsOnTGJcSZ1yunW8rKGEUET8IVe2yHQAAIABJREFUY9U4x/TA02dRoZ1gn1qARy2A2QyilTrQC2yDa52C6x18ax28Gp1cq+2IZTbofEursPu/JnxEymC8ffs2rTP//8W//2v652U9VX/6459kWgX3aN09yfcXd/6qsKn07Z/eqnQmsVwyNj9xdX19fHY8OjNW01qzf7SfWpH53NNRo9WML0x8Tr7/X5Ef5reWcDd4cdVJv3H78j2Xr3/tafGBl8WHzO8/ZHz/e/r3n3je/4Rh8YWbxXd+33yck/Nh1stPQ2y+C3x0J/jJd/6P7oY+fZZvZ13uaFvh+LTA/mmu3bNcu2f59o+zbB+m21qkWN9LsbqXbH0/3/5RsePzEodnubZWhfZ2lc52lU4v8uyfJ1k/DH/+LO4FMMcOVOiAqgaQ2yHwGiCozMk+1elFguXjNPgnZaWflrb8pmT09+lZ98LsbGKeI0oc8aVO8FRbcKK1U9QLpyhLcII1Jc/BvxoY2wqJawPHtIGrJ+ETm5QDWZ98ZkYPAJsc7K/GxzV6vd5ouNlE6fX6n6s7zOZLjVZnMpluRoVWp9MbDDq9QW8w6m8+DUatVndz2DCazFqt7gaCZNAbdDr9Tc+5Xm/QGwxarc5kNqvUGoPRpNbcmqZuhopWp9Pp9Wbz5f+ltpDLlUKh+KYl8OcyQdHPVYMy+TvMquxmbAje9Znf/HKb4tZoZcvLBhtrxcsKtanTrGKdL5PFO66CdYpok6489+Rv0OXH3kZFsEbgKz/1MqlDtZKg43kqrxPOZSPO+wiXK+QfeNSfVl0UQxjBKFa2TjsbQ2tWqa+V3q9OGepeuKQdslYGX6pBHgxiz6aIJ1Pkk3GSYIZyMoJdrAUcjqPFG3SVJFylCFErQq+MWWZ9gl4ZoJYGHm1Tz07pOm2QVhMkknjJ5MFmQ/K1KfXalPLKnKnRhO/y3ef2qQsHjMVDt/FN2syOW8sCpmoCyZ5F93PxE5vEhR0yZ4/KO2QM8cgz2/T9C/8DQahIHiaTh0weZmTzyv3mex52H9oNLqUvFwVMdAPbxrqXqft8v4VdZuUw5b0G7reNM7FtSAw75/26E8uWxdi59JJpTGCb7+fsRb/hzKxZfMsGfWLffeXU+0QUsMf3OZMEb575zO3R9/l+ZmO6VB7BFwea9FlaTaJcEbR37r2yzzrih6lUKetHAUMrVN6Br0odK5XHGPRJJkPSqSDsTBRqNqS8vkxXamKkqgiDLsagj9BqwteOPZYPPOd3XDZPmGJ5iEgWKpQEyBXhAkno6onnxA5jbNtlfJvStexyJg4+FYd0rJCT+qD5U+i6TVLpKj5zmhzaDQ9qc3RrYn3TuAFqy86dQZWvkTIn0bE9sIwJdMESpoSHT5tAxvTBYvoQcUOw2AF4TA8qaQyVNYcr4xGyp9Hpk6gKLr5wHh/aBvZvAHnXQjxroax6oFc31JUN8qi2hfUWfFE7fy+/5H5JJa0xwrcBHNQE9qkFhtTDMnqwbasUNo+Q0gVLbwdXjJKrpyhZPfCKCUw7lxjZhQhtxaSNo4u42PwlbMkqroSHK1/Dl/Bw5Sv4nm3K5DFt8shl6thl9sR1/pgxe0DnS/1WjtzHN1zmd1z7eJT+FdL0FmOP7zu55bpx7CVRhe4KAqe33Th7HtObjOV91sw2Y3iN1s+jzOy77gp9lk5YE1uuSzuM0VXKyBq1dhKX0ApJaEEG14G9q+0967CWxQUfVC68Xznzy5qNR+0TYa2goDqn6BaEfwUovAHauEwvnsRGNIPDmsBxXbDsMWRUMzSuE5ozjk4YgOXOokqXsf61zh6Vzn41wLhedEQbOrgZktiLyBhAhtQBgxvAqWPIhFFkQBOEVQkIaYfEj8AD+yHe7XZOZfRfsjfcO7wCBu3CJ1EBHbjALnjYKNK9GYrMsMVlOeGznXG59qxWUNwUMmYckTiCTJpAerVCCDUAXK2zXz0wsgHoV2VPKrB2zrGyz33hlPPCJv3pd2EP/oH5GbGQ9fbt29SO/P8H/ev/Rf2svK/2pzc/Jtdn/cL27/+L9Xv/1elXxZ0Vf/zhjzNcnunq0mgynp6fcXjLKxsrjd1soViUUp5u7wdVqlWt/W2foSz+k9176XU5+8f7wYVR/4D/7B9dv/018857hK/+Ef3lrwlf/9797icRTz4NefypyzcfeYHfS6v9MNTtE9aDL3wf3gl9fD/e8mG2zdNCuyeFdo+yrO/Gv3iabfus0O5Zgd3DDNsHKdbfBT36nGHxleeD72OeW6RYPX5pbxHx7F78iycvHZ6XOT7Os7sf/uxR2NMXyS/s0q1tMmzss2zsMmys0m1tMm0fRz59lgz65GX13xUOf56V9X0s/W7gg2fJluBiR1I72LUD4tIEwuc5gBKsEam2rHJn3yqgV7lzdh+8jUPMHYb1rCAOJQWi4R6dnZPJweFqdESlN2h0t2UeN2an24uFwahSqTU6/V8WR7cOWt2N90mn199m925u4BrNuxpz0zsYhv7GIqXRaHV6g1qj0euNaq32BuKt1+tvbLh6vV6lUl9eXv753wFh/Te0xU3AQiiS3HR7SKRyoVAsvUVtSwXvbLU3s0Qikd4yWWUKoeg28i2WSAUyuXh7VwsGq0Pj1a+nr7Re8kOmcJshO2KKtuinyy6HCxTxnrtBFiTa8VQJgo3KIPmxl3DTXXbsIVxnmNepb05dXp25vz50f7NPf33Okq27CBcJuhO3a23QtdjLzCGZ5/F7Dci5MthOP1a25irjUY9HsfvdyKN+xGoz5GyRKD9yE516yUVBWlXC68sSnSpKq/Q36yIEF+7HJy4CkbtaHaVSxQnF/jptktmQ/cqc9dqcpVCHrp8zuSdug6ukkXX6yjFrfIPau0xpmcN3cwgTG6T5HcrqIYMvDdZooo/4fhJZmFgRuXXuv37mm7XUgOpZ+6Be+Kv6o2/Z0/ebx8Ft04A2bsxQ7sg6pWeFUDqELOwjObLrP2/YfNDY/Ql7nVCXR6mOB7UP5q74v5xDu/SUPGweShsgv5zCpQxgB7fcjqTeo1vU/lXK8CZ1VxAglIYpVXFiadipwE8gCT0XhQkkfmciH86e69qx58G5j0QecXDuN7VO5x14nwrD+dLoc3EIZ4/Zu0ReP/SRKKK5xz5LR15iZahMFbR77j+yRhtapS7vM9WaKLky8kIcqlEnG3R5anUCXxo0seVWMY4sG0PUTuOG16mDm5SuTWL2GDqhF/1yhVjIxRatkBIm0fEjUFRv9pcNXFKVd/QIuJCHjR9Fs8qBbsVOwS2Q+FFk6jQuqhvuzwb6NgCTx+G5i9iIXkTyGLp8jZg8gozvR6WNoVNGkCnjCM9qZ+9asF8LxL0a6FLh7NnlGNzy/IuWlu8buv0qgLSsZ7gMO5dSkG8jJKQJmjOGyh/DFIwQEzugye3wdg55atd3atu7fhqT2IlM6EZ6twEDu2Gp4/i8JWzhMjZ1Epk8hortg+cvYMpX8Y2bxK5dysA+ZeSQ2rND7dmmzJy4Hkt9tgSsuUMG78Sjf528cso8EvlsCrw4Jx7rZ76rfM9jcdDygccAl9K7TBtfZ87tMGf3GW0cYucaqW+L2rxCmzliStRhQmXoucJ/Yc8ttxeR0YkPZUPD+mBxo7DQNsfIDmJQK82ypvNeBdulwCqw3rlsFp/SDY9oBJeMu6R0YYPrgbFtkPAmcMYIMmOIGNoIiWqDJg0j8pfQeQuoxAFowhjCrx4Y2YP2a4B710EK5rDde9TyOWJQDTCoHpw0hojshIV3QeJH4P5smGsVwLPVntDm/j/qj39XM27VUULrZLqz4d69MN8RmGcLkpwLQ6Q5sKrB7jXOxDInVhfYvwuSMoeOnkWQO8DAIkdgvl1kN+TlBDK4wQmQ/uJ5yvPnmZaW6c+/i3z0h+AHv2R9Tir1fPv2bWxz2i/s//o/IX9V2lf90w8/xlak/MLyv/1np1/+d/ivyvpqfnjzQ3l7jfnK/PbtW97m6uzS3MrWSu9U//bBTlxJogXdUqPVjM9N/AFx579Af1vYWb6zvxNYGPn3pC/+kfLNr0nf/Nblzq//N2PvGdXkoq6LrjPGPmftuddcbRadtmlXRGmCgCLS09uXDiQhEBISCCQh9N6l9957770X6aACKnZpoaUngLrKWXueH0Hn3Pfse8f9w3AAfvn3PTzv02i3zrINLvmbXA40veRreJFv+3140Q98n59Zt7UFJsYR5pbZtuY5toYJlgZh9/WDzEzjLe+lWd9NsdYLuGfgf9c41uJeqrVhhLm2+x3j8Pt3wsxu8kz04ix0A81uBpnphJoZJViZZNjqBplpsY30fe/eCb1/N9T8bsj928K7tzxNDKMt74Rbnk8v+DG1SZcHNQ+6fT/8noGvmW2KNakWRmlGkEuhhDwQOd3Wqxga1YbOniAkD+C8SqEBVfDaSYfZVZfX6wF76xNKe6rK8PbHsTHJ0ZFMqWkAVGhsspq/+r/2kEskUk0NlMYUK9XQAqlM00OuWco7ODj4mrdQyBVSqUzDHjRD3BLpMZ9QqlQyuVz+xVsll8k17YQyuVwqk8vk8n/9/zhG/TfcQrO6qhle1cCDSLSjWVHVZC80csXmlmhLdFxXrol8f0GXnfWNze29fdHa+n5H51rPyJ5k5KPS76OCv/2S+XzIfmOZJd3wlomEqn2/I1mAYsdbuSdce+Ly6pHju3n6+pKzetf905774Q77QMQ+WGfuPnHcfcVQbrIPJdyPCt6B2F32iqlacFJP2O/3kGaLkfO16PePHOarMY/rgXejjnszjm97ccttwOYKS7rnL1p33xHx1Io4tTxKuuulEAs3193XPnjs7Qcr5PFSSeiHdfbrNcHLNe+tHaFUGvRmw3PiGX34KXVixan/sXPnnMPYEmP0Kat1mtw+6zD81PHpG/abDd6+NPiDSPBeJHi+5rn8wePtFq9wrsS6cYXXk+1VHxTSLMztcy0dpMW0uvm3BrYvMBbeMcdXnese2Sc2o4IrcM6VITYVRZDyJL9yQng1HFVT/6B1Imw8gNZVerHqcVCjc3A9PH0AP7TqPPaS3vHYcXiFPvuG1bfk/Og56/0mf3PHd3c/cGcvcEPk9+Q1Y3bV5fl73u5+0PtN/uwL5uSya+0YsXOBOvWKNfXSbfy58+oGd+oZq2fRYek96/Fb9uCyy8CS89xrZs04uXGSOLxEe7shkEqDn7/jbm77HKhiXn0IfvFeoJAHS2WBvU/oyR2o7gXK4LJT3jAhf5KYOUnyrEfFDOMy5knxU/iQQcCzzv5BVa1JWbV3DSJsGBs1gQ8dxAa0YTzKofxqhF8bhleFoqeB6Om2rjkgtzywdzWcXwUL6ECHD2FjRnDhvTifZrR3HSJ6APBtQvg2Y0IGcIJmNKMQRijnQTpKrtbN2hSnuBfCXXIhTtlg9wq4by0yc4xQvULJnSZFteOCW1CxbUD9HHX8jcvMB0bHCi1+jOzfg+U2IT0bUMFdxLBBIKQDFdqBCevE+tXjkkfJuXOknFly5hQxf4ZUMmefP+VQ/5ja8YzSsujYvUTrfu40+obZtkQbfuUy9obRtEKZeuc+8c790VvX9T3B9r7v/BvO07fsrT2/jV2/mXfM6mlK7bxL6xKreMyxbILQvug89ZI78JRR3E8KrUb4VCC8qxB+LajwAWz4ADa8F8ZvZ5+teowvCXHPt+MUQPJHHcunnOLasQXjlLRecnQL2rsU6lMGC6xBxPaQgurRXsUIXinUsxgS1oZLnSZHDeOCOjB+bQh+FTq6yyF1HFe2QC2Zp6UPU/hlSGE9PHoAiB/DhXShPcvh9vHW9omW5HSkRdbDW0V1l3M6rhYPY+qi2B2AWxeS2YAlZaJsQ8wds+xcCsDwWGtkOsipCkFrRCArYTbFkPsZdpAMW/sSEK8GSim2s4h7YBxuZhRjZhhx94qX4SUvo7+4XiVnsX/55ZeVjRfFg9UlQzWt4x1///vfV96/KBuqy24t1HczT2vI++ff/xGT+/DVh3fqw8OWoY6x2bGxmfGM8qy1rfXuR32pNVkKmbygrexb+Lm/OFxNa8pbeLIgSA/6M037e5LWWbrez263f3a/fYFvdJZ9+4LA+Dz7xokg3veByefYZucFt29Fmd9NtzZLt7bItjGOfXDL0/gWz8QowvxuuvWdBEttT+MrjnpaboYGIfcNoh4YRtw3T7e+l2KlIzC96WuqHWJ2xcvkMt3gGsvwBt9Y29tUy8tYP9z8fpqNTbodNANkEnz/GstY29/MMBb+Xe7AJW+qsb+RdaqteZKNUaD5HeE900AzywgLSLQlPt3GvQpW+IhYMkNOG8XHjeK86hGuOaDiQeKLt66be3XKXYmipFTV2iZRKGRKpUQq1eyharIUMplMqVIf985KpXKZ/EsnuaYtSqZQalZUj39BoVBKv+QtNFluDY04dlhJZb9JbMgUSqVEItH8968URCKVSaUymUyhPjj4xz/+8c9//n9hxn/DLfb2xBubx8WCG5vHnijNssVv2qK2tra2NzdFmjLaL9G8LZFoZ21tXdMZJdreWZNINyTq/Z15lTT2o0p4IAvYes798NRNuuXz6SjqSBV+KA8Qb3BfTTrOt6JnmxArQyTRS6Z63/NIzpd+YK4vUsVrLPkWe/MZ/fkoefe1q2zdbWeJKluwVz2hqR7TPq3Q3g8QnvUQ3k1RXg7ay165Sdc8Xw46vOnBro+RRKvsTwcpB4p4yR7vUBn96SBNIfbd3vDY2eBubXipFQmH6hSZNHxtw231LX36GW1imTrznLb4ynnqBbV/0f7pG7f5VdfBRdr8Kqdz1rF5GtcxT+5/bL/w0mVzx+fZe8+ld6zRFXrLgv3CG0b901zL5uXQ0fTCIUJaGyi3F9G8SC4Zw8U3wVJaoNnd2PJRcscCrX6SElkHBFUiKseA4l5UbC0kph2VPIDxb3QyL+06U7tysuaZY21qfAeQOYSrfOzQ/JyW2Y+La0KWDBLa5hwbpkn9T6jvt3h74gC5LOqdSLi9F7i+7T/4hDa05PRiw2NHHDj1jNkwTigZxFVOELuXKI/fsR+9dN3e990T+/av0Jbeczb2vJ+tc3qfODVMOhT0AV3zDo9fM5ffubVNOU4/Y77bEPTMObVMkl998Hq/6T38hD6wQisbJ/Y9c+5/6ZwxiAttRMaPYv17UdGj2PQ5YuQENnQUI2jGmZRWmjdXJI7Doifw/j1AcB8Q2g8kPMKH9QDsYggrBxRcj/avQ7oXQZxSbalJNs5pdu6VCP8eIHaCED6OE3ahOOUwbjmMVwNnl0I8auHCVrhTpaNWwdjlgjnzpGhaLoZfAw1oRfs0orjlMPcCyMNeIHEIG96OjuoDIrsxkS2YqlmH7lWnmmWHpGlCwAA6YAjj14tlV0KFrUjvFgQ9C+ReAuWWwaL7cMJ6tF8TMqwLE9yGDmtBR7ahozsw6b247H5CXCuQMYCrmLXvfuHUu+o09MqlY5WWPUUsHrNvfkIdeenydJ3zbJM7+56zuM5e2XCffc8eesUun6RnjzjUP3HO7nWIa0Rl9QJFg4TsHmxmNxDTgg2sRvKLoR6FMK9SuFcx1LMQalNadalqxruDEt6JDu/CJfQTc6YcUkYIpbNOtUuUgllSWBPglQ/nF0EiO9FJQ1i3LDAzByysR3hXY6L6aP7NhIBODKcUzivBBTcCyaPYpCG8TxU8uosY3g14VsI8K2ABLcigNlRoJ0pYg6KlgcgPbUgx5uR4O1g0+kZ8+tnSSd3y0vO1vebNxUAJERJlBSRYsapgxDS7B8EW8DyoVYqdcbiFWbqdeSEYXGCLyrVGZ9ugiuweJFvqh93XCzMzirx3Q2h8nm3wR9plcib7t6+Rsdnxv//9SwTsH/8bysM/LEv95X//Z0R2Ru/k3J5st7itdPLx1PjsBFyAzW8t/vz5898+fh6cGbb1A/6Av/hn4EpiRcbSylNBauD3jjdOs/XPexr+7HH7LFP/FF3vJE33J8qtcy4GfwpP+3OQ8AJP92eBiXaU+a04C71YS4Mgs5vcOzfYRre8TXW8TfWD7xklWhrEmOuFmGkLTW/w7+qE3deLfqAfcV//4QPt4Ps3Au5d5Rvf8jbW8zXVYhlec9K/5m50xctYy9vkVrCZabSFXaqNWfiDawyjyy76F/2cT2f16ESQ7kaaWSRYG4eYG/rdN/G9bxH8AJlmZ18JY7cg/dpQkU3IkFqEezHUqQTqUgxl5UKEJZC0DsenbwcUys/Kg0OxUq1Qq8ViiVKpOj4xyeSagaPjvIX0OG+hWeeWKTTHqC8DR1KZxhOlKSr/2hYlkys0vEIilWpkCc1zpDL5wcGBTK6QKxRisVjDXTSFtZqPk8rkUrlcJleo1QcyufzTp08Hh0f/dxbjvyytfv78t8OjIw2H2Nra/jKw+qUtakdjpd3VcA6NerGxufV1xHtb83Vnd+O4L0TzkB3R1usDReGRKkCyEbDzxkexG6iShHw8SPx0kLr9xvPdE+reB4/dd9z9dU/xOnfvg5taKjyU+8jX2aIXrLezjuIPbntv2DuvPXdfc7aeOsneu33c436UeH3cc//0zlnxyuX9rNP6E+f995ztVdbTLuLjRszWOEH+0vVQEfL5MOvTYY5U7C2XRqnlD/f3+XKJUC0L297i7O/5qJVJamWiTBK+uem2vevzdlP47B13TxL0Zou9usZ8teG58Io18JjSM09pfIRvmyWOrNBWP3BfrXls7vquvPV8vcHtf2LfNEPh9tfcqX3m0Z2TP0xJ78Lk9wPJ7Zi0LqBswj69G5fcim2bdmqfpeX346PqMcWD5NYZSt0kuXqCFN8MRDWgc4eIaR3ImCaSZVX778vX6W0FBTPkqsfkksf2D/twwlJYQDk0pgGR2wvUTxLnXjJfrnk+fu228t7j1QZPLos9VCUsvPKonsA1zxC3doP3JWGLr1m146TUDkzrHOXlFnf0BX11nft2i18/SR5Zcnm3w3v8ntU841gxRmqaJnfOUVbecV+t8ZofOZQO4OvHHQv7cONLjPciwfAT55IhXOkooXSSXL7oWPrUofyJQ3w/ENaJCu3HBA9iYqZw4RPY8EfY8H6oaWX2hZIOfi0qchTr1wG4lcND+zBZi8TQHgwjBxRQj8yZJmdOk2IGsJG9mNgBILAVzSqAskugXnUIZiWUXgx2q4UJutDCPoygC+XVBBc0gkgN3ldKn1olhRJjzCgpVvxaROQgNq4fyJjAP+wH/FpQ/q3IwGakXwOSWwjxrYSnjOBSxwgJ47jIcYBVBXUuhvBbUZ6NCE4NnF4MoeTaUdNAoR2Y8AFMQBcqpB8TNgSEDQJxQ/jsR6TsSVJ8FxDXCuSNEYsmSaVz9pVPHdpe0Ppe0pueUXPmSflTpJwhh8xRUs4IoWOJ3vWC0bvq0v3CtW3FuXGZVr1ITRsgpvbap3UTSkbJU6848689Rp8ze1ZohXP2xTOUpB5ieAsueggbO0AMawUQxVm61cMBvcTYIVzyJCF+nBjSh48fJST1k5OG8RGdqLQhctE4M2PYPqodE1yH9MyHsHLBIZ2YkC5MUAfOrx1gFkFc86GuuRC3fFhgPcGvFsnJBwlr4KHdaP9WgJmL8K6Fh/dgInowCaOOwW04Zh6EVQyn5yIQUQ/sgmxNYoU341N1w1m34/0Na2ow+VhGmS2vHU7OtLMIsTDxNzfxMbvNMTLiGZlGmJukwu8mgEyC796Pvn/3ocWNgLvX+CY3/U1v+pue5xqecze46ffALsnBLtnBNsnBKpZoIACZB2GtwgmWQrS5B/QiWVefdc9KCFzkRd4ODQVFAQbse/rUB3fcrH8Crl13MoBFESFhhFv0ez+StE4z9X5y0dVxt7jrBbnieOek482zbvpn2fpnXfR+ouqcYt/+iWXwE0vvFO3Wf/gmfhsuvMC9dd7d6KLXnfPM21fcja55GF1lG2qxDS/T9C466lx01LnONdKPMjd8aKEXaa4lML3hZ3rNy+iii/55ms4lLyPtYLOrnkbX/E30ws30Q+/pehtfZhte8r93hWt8g2diFGJmEnLfNMjcNPi+NtvgNJdxMqVdP4ZsGn7POOLBvYdWVqm20CwwugjqWI8klUHRKTaMEoh/CypzhOBdiYRFW8GirRxS7dgF1kWDQdu72wfqQ7GmQXZfrEnhaaxQcoWGW8hVKo1n6ViWEEukcoVyXyzRsIHjChCpTKVUiyVShUKhOUlJJFKVUr0vlmieplAqFRqS8WXlWxP3O/baHn+oTJPe0FyuxBKJ5sClUCj3xWKV+kAqk//tb3/7bYLvGC3+9a9/KZSq3b399Y2t9c2tzS3RxqZIJPp14+iLM2rnw9q6Jte9tbWtCXVr8ENDQbZEGtjY1VinNjY2N7e2t0T7u5tFB/JQtTRILQ38qI79dJD2t6PMQ3mceIMn3xeopT4qifDoIPBA7ivb5sp3+Sqx994bV/kOT7LmIVnzlIl8dt/zJFsCtdT/UOF/IPM+Ugd83PP69MFV9sZVss6VrHu8nXV62oWfqUG+7MWKFxzUO8JPR0mfD3PVqkzRjvfOjq9IxNvb9VErwg9VcTKxj1Lqr1YkyKQRu7t+axssyb6/WhmrUsYcqGJ2xD67YsGbda9HKy6jy87tM6TWWVLPIvnpW7fd/cA1EX/uJXN8iTG7ymydwsd1+lAa2v3bgtM7UcntqLIRwsAStWQYH9eMTOvElo+QR5edVz64r25wn33gPHntsfiGPfnCtXaEnNGBiWtAR9SgKiYd84ZJKe3wyAYisjDuZtkUuH0seCgobRQXorllD+GLR4gNU46PVhnTq8yJFVb3PKXvMeXNpt/6dqBUEv78vXfFGK55mrwh8pXLIpffc6ZWXUpHCMWjpKHnTq0L9g0zDi3z1LIRQuus48xr1uAyvWGWXDtNrBonDC45i3b93254t007ZHehU9vQQ0vOL9c95l6ylt5yR58zUnqBpBF88hQhZZqQ85icNoUPbEP596DeN19XAAAgAElEQVSDh4HgYSBkBIiYxIYNgO+UJ1+qGQvocowew0SM4twqYb7taL8OpEsBmFsOje7HJE1gY/qwAU3I4HZ03Bg2egTr3YQUtqM8quGUXJBHK5JRCWWUQX0GMH7DgKAL5dzM0K0e18uud8olCurAgnpESC8QPgBE9QHpjwiJQ4BPG8q/Gx08AAT2YIRNiMBmRMo0NrQXxa5G8JpRrmVQcootLQ8k6EXz+jCseiS7Fs7IhzDzIS65EPcKWPgw1q8b7d0E964GAhuAoDp4eD0yuhEZ04xKaAeyRoj58+SSp/aVTx2Kn9jnLZDTJ4npEw4ZjyhZE6SaRUrDEr1qkZE7SSqas69dcmxcodQ+oT3scojqAHpfMN5ue27sCRY+sJqXHdOnibmLjgnDpOBaVFg/On7OMeER3rmUdrJyXNBJDR8hRz8iPnxE8uvERI/gQ3sAYS3SqxQR30Uof+wU048LaUcLSmD8Uph7CYxXiYwcIIX0AYE9AKcCzimH+jYhg1oJggpcRCeQNu4Q028f3AmEjAB+XRiPMhivCh3eg0+exidM4rzr0YxcKCEJjIqyJUXDYKHW1mG2yBAjiyDolcxmg/IWbKUAk4XGZdmQisGghzYWYdb6ArAWH7gRKvxrdt/ZnAa9BCeDIIvb/rf1Q020hHcus/UusXXOud36maN30l3/W1etb1k3vmVq/YfLtT+43vjG/vK/I8/+O/TMXwgXL3ronWbc+APuwp/o0H/jxv3Bhfon2M/f2J76xu70X6EXfiRcOUG7esLp6nf4yz9gr/yIu/YD/vpfSdf+4njtT+jLp2g659j6P9rf/JGsfZqlf45ndJqpf8rV4ART609cjz8Fx51yNjlN1j7vbHCdf0cn9K5u+L1b4fd0Qkxv8IzOO9w6h9M+i79x0Unvhq+pVojZRe6d8876V90MrnNvn6fqnKPpXmDqXxQaXxAYX3S9rRdyzyD07jXW7Ut842veprp8Uz2eqY7HHUM/M+NA81vuty9yHX5MatWNJptE3DWMsLwXawXOBIHS7MBpdqBEG7tIC3ohhFUFF7ZhQjsAbiUCm24Lj7NildrG9bi82niqVh7tSySaYJ1SqdKYlGRyuUQm01yE5HLF/v4xVGhWtZVKpSYnoVnkPqYgUplMpvjtc9QqtSZzJzkObWjaPuRfnbUqlVoq05RKaVRx2VcZ/JjKHPtrD8RiiVyh2Nvfl8sUMpn8t0W2x2jxt7/9bX9fvL7xa2OgJnP3lTSsb2x8UbN3NzdFOzu72xpP1PGF6mvkW7NssbWtiXxviTZE26I91c67ApnIQyULPFDE/O0o6/Nh1ufD1ENF9JEq6kgddqgMPlAEH6kCj1ShR6oItdRPLfNW7vGUe16ybf72W97Gc+bOWw+1LPBIHXKgCFTseqvk/qod/ke539YzV9Gqq/gd682kw9YyXfTMWfqWqdziHakiPh2kfT7IOVLnbu+Ffthgi8VhH9X5nw/zPh5kSMShmyKv3b2wA2WiUp4k2vZ+vc7eFgeqlFFyWYhUFrAr9hl9Snv5wevpG8+uBfvpF4yZVfrKO+byW87Mc8b8C+bUM0brFKVyCBPRHuzRVFo0zGiZJrbN0trnqB0LlOm3jJY5x7we/OATpydv3V5tcDd3BQp5wPaucPG1W/ccpWnCvnaclN+LjWtA5PTjkjsBvzIYN8+Ok2VDyXS8WdR3umKZWuUTUgdN7MEWTZHrFhz7l+g989SZ52yxJOL1urBrzrFtnrr0lv3qg8erdUHfonP9hP3T15ztPf93W/z5V6ziIUJSH65ggpQ9gM0dwxaPkeqnHVvnKc1zjlXj9jm9uORWZPUYceo5Y33He+W9e9MUqWgQyOhCNkyQRpedX6x77UoCZ1fdMoZxccPY1GlC1CguagSbPEsI6Qe86hHceqRrKcylCMJvQQZ1gazrE282TXsPMEJHkUHDWG4r0r0R4VoGYRaBvaphfs1on0YkvxYRM4j1aUD5tqIjx7BBPWhBC5JTg2CWwlyr4exGBKMM6lYL53Wh7Cu4WuXj13PakeG29slWHlVwj2o4qwTOLoKFdKMDO1DsUoigCcmrR/h1YwK7AV4VPKIXkz6H82uGE5Ns7VPtqDkgRjGUkg9mNcJ5/Wh+N4bXjmZXIVilMEYejJYBdslHOuWAHNJsqBkgTj7MpxQZ04SOakCEVMEDyzChddjYHiB9kliwSC58TM6csQ/vJj4cxsf2E4LqkIn9QPakfeoQNWGAlDyCL1ukNq441S7TUh4RYgfxtUvOvavOfS9cm1eoBYuk8GEgaAQIHsb592P9BzA+veigISSjnvJT5axLp693P9x3CBs6hgsaxgYMAtxKJK8YHViLj+rGRvVh3UtgnGIIrxTpW4tk5oDcCmF+7digfoDXiBa0o2Mf4R9O4EJ7CQFtpOA+bPQQKbAH59uFCh4FgoawPu2YgH4gboqY8IgQ3oOlpNhgoy3goQ9QYRbYSEtcjCUly5ZVgSKmWluEobWS888UPNItbLIpi4BnAUDKXWiWw88FQ9/kzf6YXHM1JPRCWNxPSdWX0zK0Yxz1I8B6YVaXvGAn3Ukn+ISfPK1Pc3V/ot76weHmCcqtn+i6pzkGJx1uniBq/UTWPuuse46ld8ZZ9wfijR+I1/9CQ/2HR9wJBu4C7dp5ys3ThGun8NdP47VO47TOELXO2d/42V77nL32SYLWD1it71BXz7jo/uxu8D1O6yeG7hm+0Wmv22fcjU7SdL8nXPuOYvONMPtHD+I5ju55zzsX+Heu+5rohNzVCzPVCTG9FWCs7X3nCkP/Z/tbZ0naZwna5xj657hGF9wMb/gYaweYXPE2PudueI5lcF5gdNHb+Arvjm6gqW7I3SscwwtOutc4hjfcDXUFJrreJrp+d28JTPU87mixrP+S0HIp0uuG/72bYVZ346zNIiwsIywgKbaILBChAMKuhXPq4W5VcGEnmteCopVAMYkW9Dy71vmWj//4T4lUrlKrxRKpTK7Y15idvkoUcoVcoTzeNZKINVcmuVy+vy/WgMdxvaBMrvmH5gAlV2gS3aov69wSlUqlGU3StJerlKq9ffFx56BCoclbHI8sHRuslGKJ5CtyiL88R3MBUyqV//qNV+oYLT59/qy5OH01O21sbIk09tkvbVEa6rChqZjd2PqqdYt2dr9SkK/r3Osbm1si0cbW9vbevkR2tLdZL98JkogCpTt+h6rEz4cZH9VJMnGAWh7+6SBO4179qI7+dPDw82HSoTLiUBnyUR2k3OOLNzzU8gjlvp9c5KOS+B+pQ9TSAMWut3zfW/TWY3edJ17nrT113n3JkHxgKkQein2BWuJ/oIw8UiceqbI/qfM/HhR+EAW9+uD5UZ356aD400Hx58OyA0Xa87fsxZdsuSzh00GOWpG8vOa+vO62J/aVyPw3drwHH9PrxoiDi06Dj+mPX7NFO74r7zjvNgWb236bO/5yWYRYErYm8nn3gRHYm4WvaSwednm54b4r9lta4zx65TL8nN40bV8xiisfxQ4v01fWOM823KVSv+lnrhWDuMZx4sAidfE1a2KZ0THl2DnjmN0J+JZCY5pQsY1Ir1xLeibhYsGYYe1gcItDSDM8qg2d348bWnR+ty5YE3m//OAp2vXvW3AqG8Kvrnnt7wesiYRP33DLh+wbHpHei/irG56DT50TmjBR7UD6GClnglA2T8oZJLQsUKfesUZfu1RMkdK6geYp+5drHLEk4MM2b/aN0/xL5vRrt76n1MpRXOkooX2RPvOGPfaKkTGBjxkCkicJ0cNYvzZkyCAQM4UPG8H6dqC96pGuJVBqLsSlyJrZ4KpfPY1oTwgeBgn7Md69GH4PhlkJ9W1HRY5io8eI3k2okC7Mw1G8TzParQzGLAQzSyBuZTBWKZSWA8EmWBMybF3r4a71MKcSO3BJ0rdlL+3S/cgJFrQcEKcayalBuRTDudWIqGFs1DDArYVxauA+7Sh+M9KnBwgcwQUP4vxbEJ6VUFY5lFkFZVVBWVUwYrodOtGKlG/rUg1zLoPSS8AO2XbsKgQ5xdY+2ZaeCaKk2bgXwMLqCOF1+KR2bFI7KneIkNlLDK5FBTahA9uw0YP4uBF81Cg2bBQIGcRE9OOzJ2jZj6gRXfj4QXzWNDF+AJszQalaohUuOGTOkdJmiBkzhOw5atasS8oUMXYM61GH4DWjBF0YRhWMXgK1zwGx6qAuNUS9ymGDml5aOeDWhPAZJnj2Am4tSOdSmE8jLrwPG9SB8ayACysx/GIMrxAV2ojmFIBpaSDXYphHA8KjAeHZiPRtwwiaUAG9xPABirADGzqIEzZhuc3IoFEgZAwIHMLwW5GCZkBQh/dtwjsmQB3j4awCCLsQ7JRmR4yxwkfZupfhXStg6FjL+3yjuyHE2/lZVytGtLJqTDKDdErKzxZMGPhiDTh6Bu6GRtzbBlyzM5EZf8mevpBSdDEh9UR0+Tdh1X8MLvhrSPJJX8czVIMfsdd+wN44Qbp5hqF/hq53hqZ7iqx9injjAlPvipfheab+KUetH4j6f3IP+g9n5nn6df1AEx2/Ozc8b19j6V+i6lx0uHXZSe8CVecCVee8k84Z2q0fgetn6HpnGHrf4bVOMfVOeRr+4HjzJxeDU24GJxy1v8fp/U9+8l88KT/RtX5y0j1B1TlJuanlbXTDx+iax+1Lrga3hCZ6QaaX3W9f9jQ876x7Gqt1mnjjHPv2RS/DC876Zxx1TjvpnGUbXOAaXeXduca9c5ljeMnd8JKH4Vmi9jnyrYuuBlc8jG4G3dOPNtcJNtPhmVx20j0REHMireF6KFw7/IF2pJVpsi00HwIvgiKLoA7lMMciCCHdzqkY6teDFbRhHHNA5n7GoZWhkseP5b39Cs2+3fFrXa1p49CYnTQLFjKZXIMi4t8ejqQyjbwh0fidpHK5XCEWS2QKhaZI6lgJl0jl8mNKIZXKJBKpJn+nKQ5RqlSauT3N948piFR+fN2SyjRURvHVmCuTy2Syg4OD3ya9j9Hi8PBoY1O0ubmliVBsbW1/eeNvr69virZ31jaOi2a3RDubW9tbW6KNra3NLZFItK2JYnzJW2x9hY3N7Z29zS1FdbW8uWN/s0eyFXKgiDxQRChl0Upp5JEq7VCV/lH1UCEOUEnDPx2kHKkTFZIIpTT6SBWnlAQdyEMO5OHKPf8DeeRHVezOW97aMkMqEqhlASqp/6EqeHfN8/kkeXfNa+u9x+4HN/kub+O129YH9wNF5IEi+VCZfKBIVcozDpTZ++KHqx+89vcjP6oyDhVpMkmsXBqzsxs5s8J4txYglWcdKlKfr3Mev2e9E/GevOY0jNtndqDze4GOGcqLt14ScfDalvezd9y3m94v13iLr7gLLzyX3giWP3jOvwsktD/CVZc0T9jPrrouvHKrGSdXjZNrHznm9RJKh4kNU+SBFdrkK5elNc6LdfepVcb4M+fuBcr4ivPiG9bSG87zt+7Lb9jVw6T0TkznskP/Cq14gCAstCRlMbXLpsjVwZ7ZZkFlkLGnrvv7/u82BS/W+Pv7wTJp+NJrbnE/tmeBvi8OfC8SLLxh5vYCVY/Is+/ZM+/chlddMofxvlXw4Hpk1hi+etExb4yYO0SoW6A0LlHzHxHzxvFTbxkLLxmPX7mNPnUaeEJZXefu7Pq+3fLqfuHU/NT+YRsqrhmd3A9E9wNxw9j4EVzyI3z0IBDQhgrqBaIf4aIncSGjQPAwzq0W4VwCds6xPZ/fYFSX7dNsyW1HsesQLmVQ5yKIVzPSpx0tbEPyGxFBXZiADgynEu6UBybE27iVw4TtmIA+wLcb49GAcCmBudTBHUrBkHCzO4mx31Y8ozZ5utcj2PVot0bAox3NqUcxihHezUh+E5LXgWTWwF2KoW71CE4Xkt2OdG9FChoRge0In1YkuwrGqoLyO5CcBji1EIRJsSFk2hHTQQ7ZYGoBzCEbQkqy5hVBOPlgQQnUrxyW2o3P6MbFt2Ayewjp3fjkdmx4LRDUBAR04Xw6AGE7WtCCCOpHC1sRfk24lHFGVJ9jUAc6b46cO0fOmyfFDWATx/D587SseVLqDD5sCBfcD4SNYoMGca6lUEKijX0qmFkDZzTAXcrhnDoEoxLCqESYVlb9oeIlMoPjkGvDbce5taBdG5GMOoSwDRPUjmbkgJxSwJ4F6NhOcsogIXWI5F+P8SxGU1PsHNNsuQ1odgWKlAJilsJ92pFBgxivRkT4EODXjXarhvv1o4VdSJciMDULRE61oeVAggdwvHKcdzk5YZKUNEMM60Z7lSGccsHULLBDGgSXBIJEWNuFmcPT78PLaTq5GZdymy/mdd9O4luHm1pFW5n6mZkI7xl7Gt7imGvFBF+KCz8RGnnaz/M8G/Yzw+qkp9u3EdXf+fpe4Oqf5RicpuqedtQ5jdc+Q9A+jb9xGqulxTHQ9rlz1dvoMs/ghAfpm4Di7+yhFxi3dIJMb/HvXGfoXXPR03LRu+Kke4Wud4Wlf5mlf8FZ9zT55glA6wTx5nc0nb9Sb/3govujm8F3+Bs/kW6dZOr/2fnWX4k3/5dX7DdO5O8wF/+Mufpn4PoJys2zDJ3zzjo/O+ue5xhcdNe/JjC6xDe86H3nvIfBGcqtE+irJzDXTlFunXXS+YmsfZJw47SL7nnm7TPUW6fwN86Qb55x0r3iafQzXfc06eYZV/3zApNrQWZawfe0Qu7fibO8GXDvPMvuzyndl+J9b4Tc1w68bxhhYRFtC0qwux9rCU62QeVDEIk2hByIQxmSlAOy8jdxzWK9ejynwOLkjo6S7R2F+kBTLX5cPC7VrFNo3K3y45bAL2KGpnhcqQlYHP/5r1Eavkx2yxUSiUwml4vFErnsmKlIv7AGqVSmOM5qKMRiqSYfrhlKOj5tyeQymUzDbL56qzSMR3O5+vjx43+jcn/8+GltbUNT46EZt9jY2NwUbW9sbW1v7x7nujUjFl9stZubW5saXPmykvR1ylsDHjsSiWR3V+nOkeNJ8vczckm8WhailsceqVIU0sgjdcHnw8IjdYJCEqVWJH8+yv14kCXdDZfshh2pU/e2vLc/uIlFXkppxKEyWbnvv7nqvP6C+e4pY3+Dp5T47W94br9lv5yjLD+yX3/D2drw2t7gPVukid57HigS1PIUtTxJLUuUiOP2dqPE+7HvNwOevmZL9kNVsvDdXR/xfohcEvfmA+/9Ov/NepL3eG/n8+DHr52bJu1zuzHp7ajCXkzjBHHpDefDhnBty3d82Xl+lf3svfv4ikPzBC63E53RhioccfHuq8dWt8a1urRNkSqG8CX92IQmWGo7sqCPUDpCTu/CFg8Q+peoQyvUwSXqyLJT7yKlc96hbpxUNkCoGSU3jNs3TTr0LFIrx4ilI/iWBfvR1/SBZ5SwGkhI0YOrRdV6BXVlncTpZcb6lnBv1/fNGm/pLVe8H6qSRuztBQ4v0NPbkb1PqeOv6UOrtOQedHQ7PHMSlTmFz51GJUwC/m0oYQU0qR8oWyCXzZGTBoDIZlR6Pz5rFJ/Qic4fJNaOEvrmKHXDxNZH5P4lp7FVRs8zetEcsXyBlD6IFVbAhDWIkDZUZDc6qhcd0IR0K4SwiyHu5TBuJZzfhAjoxwjaUE4FEG4jQtgOtmvONqtuZtYQ6AV2pFRbbKyVQ5otrwXp3wt4t6L4jUh+NZJfg/SqQXpWILxrkJ4VCGYhlFUC9WpEuNcjnPIhtHyIWz2CXm0HKo+7UPuU2e7OLLNzb0Q5lyGcS0Fu1XZOJXBqLpiYbEMtAFFLIA5FUEoRhFYBdSyFstuQIWNA2DDg14Oi54KwMZbkNDvHPJB9gR0hE0zKATOqEB5NKLdaBOahtXMGKLIBldQBxLegAqugVZOUoVVG0RAxvBrjXwr3KYL4lkDcckBOORDXUqhbBdS9Bs6twXhWA36dmIABlE8XMmIcG9WPDW7BxPRhI/uwEcPY1Bly8jQpecohchwb0I0NbLMP6iLx6tGcUoCUZEfLhXp0o4X9mKBBlEOOjX0+0qq6wrih2r4MT8yydSgAE9PtsMk2+CQ7dgEmoBEV2owNbyGEtQLBTYjgRqRvFYpbCGfnQVn5IEYemJYJpuciKFlgtyKUfys+dpoQPAwE9GN8uzGsaphLGYxTjXIpgrLLAHouzDENKmhBhY1geI0wfgMyfAiXNE+InyQGDuP4XVh6CQJItsUk2mGzwLBkW1i2DTL7gXUcyDwKbh1lBs8BY4pgZoHmOm7GBu6mRjwTs6A7d8OM9f2MdEOMrweaXBIYXXDRPenp/M3D2u/iYs75W55z1j7jpHvO9fZZN8PLrNtXqLoXnXSu8O9ccte/4n3vRGjMHwWRJ3Ha5531LrENL9ENrnGNDAJMjYJMDUPu6njfuc42uMwy+Jmqe5qo/QOg9Res1ndUne9YBt+5GXzPuf0dQ+8His6fSVq/w5z5Hena71z8f0eA/jvy9O+QZ/4H9uzvKRd/T/z5JPXGj/Sbf7C/8HvkqX+Dn/rW8eKPrtqnnHR+dNb+o/2FbxHn/oi++A3+5+/sr/1Auv5H+0t/Jl7+I/zSN/Bzf3C48GfG1RNM7Z+cdM446Z5zM/yZY3SBe+eCu9FFgem1QLOrApNLfOMfUytPRaVddjfR5hrrcu6Y+FmaPbSzTbe1iLSwirZEptmhc8CmkRYmQXeRkajByT45T6DQ1ZG2tckOD6VSmUaaVh6n5JQyuUIuU3yZppDJNME6iVSuVIglUpX64IsU8etPpV8SFRraIZZIFKrjde4vvlipQqHUGHA1OXC1Si2TyRVfsESq0ca/AJLmR2KJVKFUSCRShVy5vy8+PDr67z1RRx8/bm6K1jc2t3d3NQBwjAHHX7+qF1/w4FgGP+6g/bKjp5nb21nf2BRLJGKJRPH3vytra+WmppLOzm1x89pzxvvnztLd0ANl+qEq59NR3tFB+kd1jqZG+/NR6afDgiN1zqfDYrUyXbzjK9n1k+6Fi7dCdz6wJCIPhSxw+73X63nHzRcuW6/c9taFe1sBr58yVx+7bn7w2hd5727y5OIglSxaKU1QSBOU0iS5JPHdmv/citvCc3bvrGPHJGX+OXt3x0+8F7C+KXy3zlvb9Fp+48npqWB0dkw8Z7VNEQp7gaJeTNMEcWCBOv6UPrXiMrXCGHpMX37j8XrN6+269/Ci0+ACvXEYHtvjZ1nRH9FAye2Gtc5QKoYI2R3I1hlSzxP77G5Mchs6oxMo7MdVjRIGlmi9S9S2OfvqYXzXLKV7ltL0yKFsjFA8jOtfos+/Y7XOO+YPYAuH8Rm9QMEormQcV/4IZl+f9Oe8Zy7dvcvv/NY3uNMvGBPL9JEl+sgS6+lr3ov3XmPLrlFdfsLukNxpl4wpim+vn21V+eXq9ovVPfq1NZ7dHkH9sKBudNIIJnkEiB/Cxg9jwxuRUS2o4BpYaCU0rh5eM0xcfO629NJ97gWzbd6+aBSfNYyL60LHdaEzJ3BJA3j/OpR7AZhbAglpQwZ0oATVcH490r8HzWtGsspgPl1o/z4Mvx3pXgd3qwbx23D6dT225Qm0VEvCQytKig0tzZaabscqgXqUwzglMHY+1KMYJqhB+jeivcrhzlkg5xwwNd2WkmbnkGqLS7DCxVvjk2yJmdZANt4kr1KrYuJueTmrhopLQFzNKNQtr8ekYogJFuREG3SEJSbBGp8JwiXa4BNtgXhrcqadaxXUswPl3Y/hdaBY1TDHQrBDAYyah8E8tEEl27o0ILmdGCDJBhNjFdOIa1+i9TynNc47x7eSK+coNU8cskeISW3E6AZ4bCMyrgUT2Qrwq+CMYgg9H+RaAGVXY9j1mKBBXMQYlt+K9GrChA0Q/RrRnCKoZznMux4ZPY6NGidED1GDB/CerShuHd67HRs8iPOqxTErEexajEcX2qsHLehDu1TB0Ikwi6JiRHM6qx1sXwwjZIBxqbaEeCg23pZZiOSXoILqgKhOXHQ3kNhL9qsEwlrRXsVwRgaYlQ2jptviH1o5Zto55yBoKShmAcK7BRk2hA8ZwvHa0J71OEomwj4VzKqEe9RgXIvgbsUofgPKtxUT0gUEtKAEdWivSsC3E2DXILgtSHSClYW/GTzWBsiAQh5a28baQDNA8Fw7aLaNdbyNTYI1NB1kF297L8DcWGhm6mNmFm5uEGlxM9JCO8z8erDZ1QCzS153zjvpnGSR/hCS/21U5ikvxDkPvbOc2+ec9S87G1ym6J631znnpHeGdOOMs/n3EXlnPAk/s/UusG+fo+pecje6GWFuEPfAKMrMJMbcNM78dtDdW0JjLU/Dy0z9E3jtHwna3+Fv/Al9/S/2N79nGfzFzeDfiJdN+IjWqZ6OJ+PtK6/bF6aEWcHV463tiwNdT4YKeit0uRb6Hlblg3VdCwOdMwM9i8PsPL/fE38GhxPqJlvDS+Kowcz26V5KGveuL7xxoiOlIeci5TY327dnZbhneZhbFPAT7db35BtnGPpnGQanWLdPe9w5zzY673HnHPv2ecHdb7M6fhLytXzu3gox1xHe0/YzuxVpYZkNvh9ledfXzDrR1iLB2ijQBBKFqB1pkqekqfX1DosK5QcHmpf7sTghlsjkin2JWKFQaF79GlVC9TVvIZFqlG3NSUrxZRpPI3RrhAeFQnlsmf0KPxpbrUJ5nOKWKzR9tNIvw91KpVIi0ThuNR+r0OgcEqlU44lSKpT7Ysnh4f8TKn5Fi7///e+a5MTm5taWaGdzc+vYJvtFkNjZ3fu1g1a0vb6+sSXa3twU/ZdGkE2RaHv7w9r6vlhy7OtSHyjX1tVONIU9ZXtl6t3LqOfTuI23zL1d3/29gANllkIWe6DK+XRYrlIkq1UZnz9Wfj4q/3xYqZA9FO/7KeVR+9veH166rL903l/3kO76ysTBb58y3q+4SndCpPsR0r0IyW7w+jvB+pr31qaPdC9AvOMv3vFXiDf2VzcAACAASURBVKOke+GbG/7LL/kjc7TeSXLfDLl9nFzSjS/uwg/Oujx/JZhb8ppb5g1MCnvnXLrm6YSG/rLpxOFFcmkfUDtEnH/GefKSM7zgNLhI6Zwm981T++Ydn73m7O8EPX7Onl1ybF8QoOt6fNti8rrs8nqAx6vuI08YJQO4vqeUsWdO+T1ARgemoA9bM0ku6MW2TNsPr9DLBvAlfZjWKXLDOKFyhFA+QqibtB9/7trz2KlkGN8wbd+3RMsdwEU1IPPHiTEtSE4WilzkYVLe59rWRmjpcWhq1q4cJTZn5nWh09vRae1YRkPC9fJxm5J63fLOs+VDN4oH7mXkmyYI78W530gtul3RyW13ChlEBPei2YVg/yaUsAbOLYB4F0N8S0AR1fDsDvTIovPjVc70C2bvIi2vG4hrgMe1IJO6MdGtqKA6RHwvTlCGoCXbOKfaMrNA7AKwfyPSvwct7EAGDGL8utGCdpRPL0bYi6HmgAjJts4ZJobZ2TZVlcIWgJln7ZoN4pbBnNLsqCm2lFRbaoodIwvsU4f0LIP5ViPDm9HsfAgl1dYh2dYx1dYlC0RJtcPGW2MTrEkpNtiHD+DRsLsJvmdKlq7lVRsnJZ7MG/t96RtYiS+vAuxVBXXJBhESbHCJ1pwauLADzamF0wsglDQ7x0w7XJINtQDs3oJ0a0BwOgH+IIHZgsRm2eHzIaQCKDrOmpEF9i9HFA6TupZpg688iqbp8f3Y+AEgeQhfN+dUP2ufN0AOq0MH1yNj+wn+HXj3SjQp2ZaaD2Y1I/j9gKAdxaqCc+sxfk3EiE778AG0TyOCkw/nV2FD+4GQfqxXHdK/Bx0yjAkfw3q1olzK4fxGB14LyaMLxe1Gc7vRXr0YegXIJoWpXTaKaY2mVdkRc0EuNXB+O9ajBsupRDCzkN7lmIguXEgbOvuRQ9ogPXfWIaHPMaQZFdRC8CzHOmWBHVJtONVI314cvw3JLIHwGlFBgzivJoxrCYKcCsI9tCan2TmXgDkVgGs+wjkbxMiDMPMhrAIILR2Ei7ahZsNZFQj3BhQmycbK39zS3xyRZIdItYWm2EKSbGyiLK0jLawjreyS7EDpdrYpdohklEW0tVmIuXmkhUGM5bVoy+uxltfDza8FmV0NNLsiND7H1LnqDoVmlIc0DXJT/U251pdZBjd5RncDzQyEd7W87lxh659iwf49pvKcx90LnncuuN3+maJ7kW140d3wIsdQx9fUJPaBWZKlcfR9wzCzG3zjCyyDc4zbZ1z0T9L1TtB0vyPf/CP++h/QV38H+gkRTv/tW6xtqPOXf/1q9MxuKSQGUJUq5a/f6Sz9HfJ754fu//z8j9G58aTi1F9++SW2Ph0VRfvlP395/vJFSHbUnnT/+Cx/dEDNcP89+twPTjpn2Ian3I1OCEzPeBmf8bl7NtD0TCjhDxk954Kx13lG1wX3tIPMtcMsDB7a3ksFmT20fhBhaRZvZRJuxisRjM0My1LSD01MD8LD5RKpWC6XyeX7XzrDFZoGWaVKk3X4mqQ7vi/9mrdQa6DiS7OT7GvRrOYkpeEWmjqpL4L5rzt6MplcfXCoMeZqIhrHGsnxJIZEoVDKZQpNnFsikapVB2Kx5Oj/YhX/BS0+f/68s3M8vr25JdoUbYs0Q3jbv+kh395dWz+uLt/Z3d0S7RzjytcyQdH22vq6WCLRuIM1cCf79GmvrV1l8UDh4SV9NvdmKfH5NPXNc8r798ydbYFS9vDjQenno0q1KkMqDTtU53w+qvx0WH6oyj1QpqsUsZJ9/51N7s4mf2/TR7oXIN2P2nrv//4ZY2E+bGgkVr4fvLUeurUe+GLVvaoxIC3/YVJhdHh6zMxs+NRs6NgMp2XIOS7PVxAXFJDk75MQEpXnzYsJ4EYGs4KjkKxUOCfZIyw2qYLXu0AsGI9zrG/P7iQ3jhCWnns+f+0xt8J69tJrfoU1skjvmHEo7kE1jQBLq+6v3/L6p90YLY0/Fa0I2/PrHtk3TpJHnzr3L9DaZxzbZxwqhwlpbeisNlTpAC6nG0hpQuR1okv7cQWdmMpBbMUAtqALk96CjK+FJzchkpuQSU3oskFi7yK1d4la9ojkUwTyLYKElUH98qz9Cu5T8oXWpT02Zb3M2gLbiq57ha2hzdzYHh6zIf7H/GnzvCJ6OgGbSsNkUNHJJNJDEDXurn2UIRAF0k0ptqvJDe6D+XbCGfkgZi7YJcOOnWEtLLANKYfkduDGnzDGl136F2kdcw753UB6Kyq3B4ishgeUwwIaYAEN8MAmRPwANr4bG9CIFFTBuCUQr2oYrwFun2yNj7e0T7V2KYYwSiH0QhAh3gqIsQQi7kKSBLcrHjH6I/178N6NcK9qhGsuhJEN4ZRAuWVQjxKIfwvGvwGdNkYsmnfImST51SJYeWBBHZJbDmfkgp1y7PhtCGEvWtCN9mgAOWXds0znnyuZ/bn88b3ipBOlg6j2xJgJIG4KGzoCuJSBsYmWns3IkFFc4ADWvRLJrUIwC6BOBRBqIZiUbkctgbo2oRhNKJcmJKkQgki0QTy0diwABw/gAtqRaf3knhXXlmVq8SI5ooMYWE/I6MO2LDrUz5ALhwmJrZiYVpx3NYpdhvQow7PK0fRChFs9ilkFOJci6CVQ9waETyshbtQxfhobPYL1KIU5Jtoy82FBnSSfDpRbKcS1AOxeDXfKg5NTQJREODraGp9qQykEkzLtHPJALnUIWiUYXBJ0u2YYU+9LLbaklUOEfYBXE4ZRCHcrxPg2EPjVcK9yWHAzKmmYkDRKTBujRHSQAzuJvp2AXyeG34Sk54EYxRDvTpRvD4ZTi/BuI3rW4xilUGKyDfahtX0myCEHxGlAcluR1Cw7j0qYsBnBb4AzC8GkBGtsjLVjBsizGe3ejMImg2yDLO0iLVBFEGwtEqhEQFPsQLGWiFwIIh+KqoDaZtpZJoMeZNg9SLYxibG8GW5xPdLyRoLVjThLrWiLaxHmFwJNYPHkrvHO92vrW9vitbXNp89XwsvjbvHvmIWZ3/G/p+VlfJmld5ph901s3RkO6IKz3nma/iWO0dWAu1eC7mqF3jeOszRJsjRLsjKONr/FN9biGl1yu32WYXDK1eBHis6PrvrfMfW/d9H7D+SV30FPgyOcfvnll/Thp5dY9tddTKIK4//1j3/WD7cCEXSpXLr8aoUbI1jf3lx+88yQbXvTxfySi/H/xJ6zj2TKFbKuid7o4vj//Oe/goriQP7Ew6ODmcXZ7qHef/7jn1X99cHlUaqPB0F1cf8LdfavLvonOEYnWbd/5BiecDU4HWR2Nsj4u+T0H6KyLwZYXXI1uMIyusY3ve5771aopXG09d0oK32/u9eY+h4Z/JU3q0eb24d0+oG/v3xLJFWr5V96nMQSqVKpEkslcrlib1+i6ec47viTyTVMQmN1VSiUGk/U/m82KjSEQ/kbCiJXKPb2xQqNoValkkilyi++WLlCKZcrvpidFP81byH9ooLI5F/hSiJVKlX/b6MXX9Hib+sbW5qAxeaWaEOzjqeJ5m3vrG9s7u7tadrIf5W7f81b7GxsinZ2dtfWN6Qy+Rcv17FML5ErJEqVpKxMAQIpGlpUauX71fblUafVJ7TtbZ54l69WZHw6rPx8VK5SpigVDz8eFHw8KP54UP5RXXagyJHsB4n3/XdFgdsbPuId//2d0N3NsJdPnPOLfIsqEsSiwISc2IIKv6lpVkRSLNnzISMgCuqcxPSP9ksI8kv0jcsVBidGufgkuwZE8WMi2WHhEZlCAieBJnzICIoFM+MFMaEVnZyJJfuJxy7OtS3ejanj805j886Ds5SRBZepx6zpx6yxOee6PkRVH92nPjCyI7F+Ki26u5rdXB3Vn0yu7ojvCmycwOZ3ogs7gJQGREI9NKMVldmGrhsmVg/iUxsR6U2Igk5UeT/QMIxrHSc0jREKuzHxdfCMZmRBBya9CVk5gC/rI2W0YeMb0RFV8KBKcGoXqm6IkNWM8siwdkuzye+htj1yrR0kZrWRIQWlJ3OenMkfOpPXC5TlJjfhA4vBXjk2/hVWQbW2PhV2XoV29FRrYpQxNNZBJ7cHqE8K6IJyKkHYGBunRCuffNvQMnBuF9A25dAy6VA/TmqetK8bIxX1AGkNsNw2VFIdXFhg55pq5Z5n51MHD2lHRvUDwb3ogC6kTyfStxPl14n0bkEwS8DERGtymi29CMyqhLCqIdhYS2qKLSPTzi47WqtowLaunt7g4VEKFtQieTVIjwpYzAgQO4LhVyNCOzCR3UBAIyppnJDwCB/chfFtRLGLoa75YEqyBbsa4lwLdyyFUusgLq1g11YUuYlD7XSnNTpdrhi2rUxnNiI8O1GevShSPhSdjnKogbm1oXntZK92IGQEFz6G8+8GOBVwVg3ctQ7uWAh1LIUD2WBsPgSVaodOtKbXQnkD6LAJXNoMsWzRoXiBXDBnH9YO8Cph2YPY/pe0vlVazwunyhl6XBcppB3g1mIYeRh8sg2tCOxaBnFIs6Vnoj1rcf+Hr/OOavru+77Pc1/X06t1V23tcFZFRJQtM3vvRSBhhb333mEGCFkkZJFAwt5DZLlxt1pra5eXA1kimeCobR15/kiwve9zrtvD8ZzA7wSSP36ffL7v9/v1ThnEZ48TKy9QC0eIiSp0nAwbJUaF1KMy2hgFZ8gZg4RgESyYDw/iIQJr4EF1aEo5HFsCwpWCcMVATDEAXwGii+EhcqinUrhfeY7ID2aKoWFKFKMBzuAhM3touUPEjA5s6Uly6Qgxsx2T1oIrHqRkdBATW7EJbdgIJSpYBAuogwbWQsMaEemnSIn9xHA1Nm2EkH+WktiJJ1WAaHXwYDk6YRCXMkRMH6FmnqJknyQVTZFKTpOjFEhqJYglR8VocHGd+NhuSlQ7mVyHgBYDCE1ocjMWUw+DFALhlWBCE5LUioaK4D7VYG8OGCCBuwqg9pVgu2KgHRt0uARwpAq8r9QLUke9+O3ll89erphXjEajyWR+sfpydn4utS1/b77L4SyvA3Hu+1jH97BObM/nbSuq2pvovDvNY0+06/5Yt/2JbofSPI4X+7jUgLy4YF8+xLHY52Ci274Ip53+Dtsp9tup9tuYDpv87TcG2n9IP7KOsAvFDrFYLNltreucN69z/a98QanljUU62GzH8n74+MH9xw+yavNmFh5fuXN9HXTbOpcP/h961/8h7KIXRxiNhtGLYxVyjuX123xlFSzb//mzZ9duXlf3tvz+6pW4X76RudcuzWdvkvu2APvNkU5bEl23s47vjHHZmXHiszyPz0v8N/G6Py+K2JfkdjjL+3gJ8HgJ6HCa1/4o18NJJxyS3B1jXLIaC2Zm5148f6nX6Q0//2x6sqQzr1gXBVtKzrQ2D3R688qqXq83GE0Gkw0Ha8UI2u77Or2148hsXjFYpQu97cuW4LMFMvQr5lXr0ZZ1w9DrrJ4og5Vla91I7v37vtkW+baluG16u63l26y3OqOWl//444//OC3evn2r0+nfkzxmZ+et/ak2cft9SHth8dHMY5trdn5xdm5+dm5ufmHRupE8mpld1un/2wTT26C4eqPRuPrc+M1N4/z8U4PJtPLy0c8TP9+In51JWHqS8czc+OpF2+8vW18+b1oxcZ+t8F8+Uz0zK5eXa8wG/vJS7vKT0oXH+Q/vJc08SJ1/nLfwqPDn7zPYnNKssrqBIXZoam1WWcWZM8lZFez8utzsqsJ0dnkep5CrisdFswXKnL6RohvXKhsU1c0d7NbefHlXTHZNjqovZfxy1MiF6MHT0VdvMaauxzROlQa1Dbs3XU7r56pGGZMXKT2TeO0Y8fSV4Otfx2jPl8b2tAMUY2SlKEVbVtaXIx+PSB1owMhbSlrwFVpYXQe67wxT3EdqHCaIh/CcdlT7lH/vuQDFCKF5jNh3lnJy2n/iEn38En34Iq19iiIexGvGaKcuhsqHSPweLLcHX9yCSm6AxPHBsUIwpw935Xbk5ZvhbDUqgguQniR//0P8pesszRA6UJFzWDiYok2VDVM6ztH7pgO0Z2icHmycCJLSBC/sQZcOYgp70bFSMLMORJRlH5eeZLTlBXD8qGxAQgOU148XnyQpp6iCU6RUFbyoE8ntw9V0YKSDhK5J+tmvWT2XGeVdmDghOKIGEFwFCOQAY1TIhG50XBcyqQ+dOYTLHMJlDOOyTuLj2lEBPEiIBJbcj41uQSSoUBXjxIpxQmobilKHP9qg3dd0NqUVV3mWXDJOSu/FlZwhZ/fjYpWo7C58di8+Vo1JbMekdOMSNJjEdlxGFz5RjQxXkgKVtJAWHF2GxAnItOYAfwWSLgQx2sPc+0Y3tM4ChFnkejBFCGVoqGB17XFlF7Ytg94MZ2jArG5EVCc2ZYRQdN6/ZJqWPkZMGCWxOvA4NgRVAkKWgzAVABLHj9HgF9qGiurDJg/iqq7Sas4yyoYDcgcp6T3EmtMU7a2gtu+CNLeDVN8yuVf9syeI2eO0lG46mg3050PjOzDhUqR/NSSID0vqIuSeoeSOE5NacSktpOK+4KJ+RqQQHSKAZY4QCiZoya3kOCU2ToGKFuPT24IS26ghIgydAw8RIui1UFwpEMcGUqp8iMIw+5YL7i2joS2BLA08TIsNVmJi1di8PlLVaWrpCLG0n5DchI6VYNJbCYkqXEQDPFqOjFAgWWJkkhYTJUMHi+CR7diYblJkGy51hJjUjQsSwGgcEJ2DZAowoU2ImFZCfBslTIYLl2MyevCFY6TMflyMEhXAhVGrwaQycLgGkzZBC9bgEWwgqgaKFSEwIgSaBwMX+gGLAaA6GJAP962FepaDPOthx+ugR2ogR6rAdmWgw6VAuwrAoQLvst7a169eP1t9bl5ZXVlZNZtXzCurb169Gb9z9jgHcrAMYFcOOlIJOlLo+VUJ62PJqS8LQr6KdtwX5bwvxftAnu+BLK+DqSccin3dq4CePMjxWrBjNfBIgff+4GNfBDjspNp/EnR0a5DjRordeordOuJeRHmsxWLpODMEj8M5BnqXCivfvX4r7lceCjsxvzD364N76eVZj+Ye/fr439SqKL8M4kbUvnXwT+nFkUajYfTCWFlD1bvXb/Ol5dAUyotnz2/c+RqRRr5778cHS4+cUkH/l7JzZ+yxLVS7jcEOW+JdtkU6fRp6fGei+xeZTpvrBNvKyvfk+u5N89ybeGJ/uvfRMsixUuCRPF+79BOHY47XtJXp9YbV1edWX5LetGIwrRiNa6xAvX5lZWV5WWcbHmazTm8w2EgeRivYw2w265Z1K2u7hQ0JpVsrSrLhpIzmv8QMvclkfvrU6rvV2VYQmwZu8z6ZTKbFxaV79x8+faqzWar+VuJtrVGynnQ9XV42mc3/27T4448/lpaezs7Oz88vPH48Ozs3Pze7MGPdLR7Pzs8vvI9T/A1dPv94bn52bs4a0JudndfpDFYNx7oZWbcqvd4GSjQYTcbVVZ3BaF5Z0evNRtPKvW9Fd68RZx4l6nQVL1YVv//W/vvL9hersmdmwfMVudEgnF3IW1jM1T0tX1osm32Yde/H+Ps/pz1+UPTw17wfb2e0dZXmVFRrO9hdvezBgYrbX6c298UPTSRduJB299vUibPxTX0RxXXZZ85k/Hin4Jcfiu79WHDvbu79n9JGp5k956mnLgdNXA29cCNw9FJs2cma9F51UGtHVLs0uE0GUPWw2jXRfcKkXq5yIl88WRTVraZqBpld6pGz6a0jpLJmeLUGnKliejYMpWrzZH3ISg2irAUuGyAqh8mqEVJdO4rbjmoaJrVP+HdP0dvHKRPTjCs3WFdvRFy6wZy6RFcM4XldmLHp0FMXw0S9OGEPtqYTU9mK5rRhS1qQSQ2QdClMO+E/OR0i7sHF80EFzajB88ypiyGdo1R5H1HUjVcMErSnyPIhUnUbtrQFUaJFRtWDqMU+QVWAGDEkRQWLbADTKoFBfDBenGQv7AaWx4XW+BW0IfmniKIJctUoIa0Nkd4Cz9HA0yTgQgVE2o+fuhzadZpe24vNlEOjagApQnCGGBpS6YfN86ZUApkSSJQWkdiDTuhGx3YiYruQsZ3IiGZEfCcqWotM70DXnSfXnCdzLlBKzxDjtDBUNeVoY0/qQHTlGVKSBpOgRSf34RK7sSmDuMRObOYQIXuMGNeOiVDAY7WI9HEC+wI242wCcGjUsWn4iKzZq0t1sP3sEXk7vhJE5JEPqCa2t9/261YwO+ihXZjQFghMmrFXeX0fv+tA05SnpNRXxca2pwbIoTQxLKwdkzBEiOjF0RqRZAGMzIcGiKFkLhhWw3SS1KD7KulyDKbMh1QPSh4iJrSTEnvxKb2ElA5SZh+h8qJ/3Y2Aqiv+1RdpGf34MDU6SkMJ1xDCu7D+YhilChopRkaI4YwaSFA9PGWAnDVJTh/BZ/aRS06Ray9RcnpxLCE8TospOcMomQjOHiYla7HRjchYOTZtkJDYh43rwKQO4xO7cUFyZKAcEdFJiOuiUKRx+1uuYHsqIlvRrA48qwkTIUZnthIzW4mpTci8VkySApUkIycrCfEqVFonLrMXX3khIHeYVDxFTuwgMgRQphgRqsZEtGET+8gxbZhwNZKlQNK5EGI5iNGAoPMRpCoIuRpMrgTTOfA4NbZkipzRi6dXQwjFIHwRkFYNC5ShCXw4ogwE50DgtVCMGElswWAEMEgJEMCD+zQgAHy4nwDuVgU9XgE+WgNxqIMcqYU61IAPVPl58Yhnbp1//fvrFy9evnj+4sXzF8+ePX/27Pnvv/2+sLgQo8n5jO25v8DvYAnwUJGvQzl4N5+7WXTqs5KivfGg/RnuhzmQI/VQ+xrwoXzvIwU+RyuBjsV+R4p8HEp89ia4fRbl/AXNfgfp8FaC3Wbq4S0Mu3Xk45B6xftb2PkrF+qbBK9e/XbxztWabtHL5y+FHTJCCn12cdZ6weLThd1Ux3WgbfT8CKPJMHphvFxabXnzLptfDIjCvnz2/Ob3tw4Eu/sXhj6ae3j30U++2dgt/gc2EQ9sJh7cEnBke5DjJ3SHz4IcvkgFred3bC9P3pPjvi/xxFdxHvbZ3sfKIUeLAEfKAQ5pJ1KkBTNLSysrz6zStM5g/Ot2bDCtQTV0axDAFZ3eYDKvGN47nd57ak1mnc5gNJn0ept2bd0J9Gvkj7VbvPH9mZK1O89kMhkM1qMqvV5vNBgMOp1+dWXV2pwxv7D43pi7xh9c49oaDEbzWoGrTve/TYtnz58/fPR4zmaEXbDK3daHVinblrqYX7Ryoqy7xRqxfH52bsGaObECTNb8YbYJZjQaDQaTyWR1gBmt4oze+Jtucerx3aj7P4XffxC+sJBp0HOeryhevdD+9qxl1SxfXGI/Waq4P5P2eC7v8eO82ZnC+Rn24/ulD38p/PVu9u2bcf/+KX3mXvqDn3P+/WPhwIWG4TNpE2fpX1+N/fZG0rc3EibPs3rHgi9fYN27HX//Tur9OykPvkv++VbczRuxvVP03jP0rin/zjG8bCKNquqESdoiVaW8roCGLqSsB9XQG0pVVjvyZR7CFph0yKNhDK1sbB1PvXGdee5SiKKfUt2Kqu+ElbYxqVKZ6mTq9OXw3jFmYx9B1IPpmvAfPB3UcpLcNERQ9GFbTxLHLwRPXgydvBj63bfpP9zOvnUz6dY3cX3j9I4xes9UgLgHLx8gKIeIbDW8WoNoG/PXjFIrNcgsKbRCgxL14JuHKewmRDQXkKdFtE/RR88Ft5+kyHux9a3oQhk0RQBKEYDSRJCoWhCj3Deo3JfO9qWX+lAKfchFPsRCb3yxL6Meso3X4VonTWiExzYCE1ugmb3o1A5khBgUIQAmCkDVLUhZL1Y1iNeOkGtakOUqZKkKWd6C4vfgGwZI6Q1QUoEXJscLX+LDUsGj2uCRWnhMByJUCWVIIIENkBAZLFwNT+nHZIzgssfwOZOErNPEhCEMvpYAaBBHnmSXTRPShgnBCgRThojsxKSeIqafIka2oJkSRFgTKqqTHn4ylTJYiBwQHOk8s1cydZxbd1AsdVYpdreMbWy+gpZHO2gn/kurO9h1PnogKLIVwJCCWWoIviXdnt+FrApwrmfbSwft5SOHWi4BOuuYWiRDCQjWgqkyCL7GlyYGRw74J4wFJw7jMF3VG1tnt2hn/Zp4/kI8oxFNE0CDGqFR7Zi4bmzaCDHTaqZqxYS3YqI6MAw5kiZEBDSimS3o6AFCWDMmTIbK7Mezx4n5A4T4JhSrARGjwab047NGCNlD+PwRQu0latEIObUbnzdJKjxDKTxDKZigZHQT48TYcCEyRotOG8bnnqUWXaYljBDDO/FBKjS5DkpjeziKZZ9rr9Fb41ktyAgJMlFFiFUi4xTITDUxQ4VNlMNz2rHJCkyUGJHRSUjvIKS2EdlnaWXnqNEKApUDJpQBmRJsiArP0uDCtZhQFSahh5zWSwoRIoLE6FA1PqwFG6nC0TiQAC40rRtfMkVJ7cLGN6NjFGhGPZRcCiWUwOH5AHCWD7oRgZIikHw4uRVD0WJQNVAgD+YnRQIkSD8x0qMOdrwc7FgDPVoHPVoHdaiFHqgF+DRSp3+6+u7N29//+OPV77+/+v33V69evXr16u2bt8u65YT2ws9LT3yV6rk3xm13pOv+XK/9WYidpVkbG8Y/La51yIc51kMd6qFH6iF2tRD7atDhKpBdjvfhRA+7FI9dsS6fxLjsjHP5ItLpY6r9BszBDdg963Au4IaTFovl/HdXS5WV/oURZeLq94CKl8+fw9KpbhGgZd3ywvJibY84QZiznXJ4HWKnf2640WA4eW6sQsp59/ZdnqgUEo1/8fzFre+/3UtzXgfaDM+k3Jv59/3H9z2TUP+k7dsRcnRH2LFPWce2Ew/vpB/Ynhv7ca368wLS7jyvvXl+drm+9tk+dokn7JNPOBcDSjtr5i5cfN7VrVt6arBl5Wz88PdUs32H0wAAIABJREFUj/cFdla76l/Gp795okxrUe1lnc5qcjWZ/4brMJmMRpPRYDSuLQdrz/zX8+v1epPZbF1WjFbDlcm8rNPNzS9aD6CswoneYDSaTO8VizVLrt5oMv/+n6bF69evra3a1kVhDQ81t1aNN/f3LPf7vIW1ndt6jfW8zGw2L6/Rd61rjsFoev+d9+iSlZXVZYPRuPq72fT9y1X+07nUhw+iHzyKePgwcmEh5/mK4OWq9PmKbHmZ8/Bx0exc6S/34x88SLt3L/X+r1n3fsr99W7eD7czvr4ec+vrpG+/TrtzM+P7b/MUo400WVtwk2TsTPqVS5GXL4VPnA1hdxbAlcrUdll5tyS6VQVTdYZq1dqRwq6xkOHT/kOTxMK2aGijliIoKVTg+RpwpQpaJIUUycAVKmhdM6hODS+V45ii5BRVZv8IYWic2DZCbOjGVrQgOFqkZojY0Ocf28QvbGN3DBE6hvwbewgVKpisG99zKuDkueD+iYDuk/49p/w1Q4RTZ5hj50L6JpjTlxNuf5N5YTq2bYTaNxEo7SUIOlGDk4zRsyHyPlL/RNDEBVZjL56thqWKQIUKaNsotXeCXt+KzBAAw2p9k+SQilZMQw+O344sU0AKJSC2HFwqB2dLQCl8YAIXEFsHCK30Y5b5MMp8WLXA4Co/fO4JSrHntupmRCMvpxURKgHGquHxWmgI3w+fe4Ja6JnRAO4epV++EjE4ESDvJQjaMbI+QssoVdRPUIyS+QP4gmZENA9IZ/sgMz3IVX6hCkhECzRCAwtSQIk1fpgSX0oNMLYDGdaGDG5FxvZjEkdwSafwiSex0d1YbCfHu7cveZQY1Y8P06KYcjhThghvRjPEcIYQFqNFBnRkOGjGjqnGPOVaD4HQo64UX00OqHANrHaPagXBW2o2ae4cbxmxE3U7V2c5SlqPtp8+rmwF8Ar968HwhrhPFbdOCNnYIi9gZSBaSHETV+xquenR2XGko/NQRz9cmQzTsvd3jhztOOXUfvJ4z0mH7rO7Wu54CIV2ytP7O855tPdDVLWhGv8gCYLVhI7vxWVPkVKG8Sw1KrwFHapAB6vQ0d0kphwX3Iyn8hGxrYTcSUrRNKXqMpV7LbD6PDW3h8gSIoOE0NwhSvYwJU6LzR+k5o+Q4tToCBkyY4BYMEXJGScWn6bl9lFiG1DMWlgAFxIqwYbK0QENcEo9HF8JRpcAyRV+hErCZ7LzhAFOhAZJ5ULCxJjkZnJuL65yhM4dDazuD60/Tak/R0ltRkdJkFmd1DABkiVB5IySWApUaBMyRIX05yEoAjieAyFUwUKlqIIxWvEkLVyKpFXDyVxYsBoboyQx65ABtZC4ZnTJGXJ6Hz6tk5Y9QEnvxyV1EEMbcQQuDFMHwTUh8Vo0XABDiGDEFgxKhATx4AAJ0leM9BMjfYQIJw7UoRLswIEc5cIc6mGH+dDD9ZC6s1KLxfLnn2/++PPPP/78848/X//x558Wi+X2wzs+tcQ9xd7707z2J7p9lXniQBlwf4bPgZiDO8sK/yX/cVd1ol2V91Ee8HAtYF+xz6FSn8M1oMNVIPt8vy+CnT4NdNwZ5rQtznVbqsfWOJdNkcfXE/atQzlCRT0WiyW7qXLd0XXr/LYUCNiv/3x988dvp26c/fOPPxgVsR4RUL1ef+XO9XXwHevAm/+F37cOtJ2SFWww6EfPj1dKOO/evM1rKIXE4J6vPrt19/Zef5fPsfbroNuYNfEWi0VxSrM93HFHgvPn6e6fJbvtINt/Rvtqc3HF1qrKXbmeuzO898S4fxXtap/m5Zjl41YN8FcE3/3lzu+RMWYKxfhUt2wwWu97ZvOK9VOyFRxrlQpsFdwmk86GGdcbTWaDwWC9Zg1RrtcbjTq97n1YT28wrCUkrP+M1iMpk8ms19kAUKaVFevz/x1Ya15ZNRqNJrN5YfGJ9TKj0aS3Hm29P/ux1l1Yk4A6/R9//odpYV5ZXVhYXNstZt9H7ayHTraCvDVPlG1gvKdFPVnS6fXW0vBlnc5gND7V/bU6/TdxxvaWGXU6g+nnX4zT10zL956vtr5crTTosh/NRM/MxM3Opfz7ceLCUskzs8Bs4D9+XPLwUcnDh7kP7qff+zn1h+9ib34d+e038bduJF+4EHr+Qvj0dMy1q4mXr6Rdms5WnqxkyBT+8hb5ULGov4yhkCMF7XBhmwunl8qvC5MWBSvyAhoq3PntR3jtbiJlgLzBjttG5eVz5H58DVzcjqtvxpRJYaWNkNJGcJkMIunA8jXIWqVf3wh67HTQ+FRE/2igoBVZ0QStUsOaB8iiLlyUJJclKW9oBVcrIWwZtKQRWtII4Wsx/ROMk1Nh1y6nXbmcMjrFah8itw+T5D3o9mHKwFhA2xBR0Y+V92EbOlENXUhVH0HWTRC2Y9uG/YcnQ4SdBLYKlicF50gggg5s75j/wHiArJOUygOFVnqH1fhmNIBFnWiOClLaCOCq4bUqaLEUnCkA5IiAmUJgfB2AwfYOLPUK5fgxy30o+Seo+e77S/mAhoYwOTZEAYltgUaroSG1ftRiz5AKn9wGsECLVnYTRK3oxk5818mAxn4CrwuXK4OVNiMzGyFJjdAEBTRcCAriAdB5nsRyH6YYSBECKSIgUwGh8ICYEm98hV+AFMpQwKN60LGD2PhhbPwILmEQETkacbTjnG+7ILAZSWtEMyRIphgeIIQxJIjwZgy1r+q49oITtx5YEY4op+PZ0BCuT3wzPLEdFySCUWoh3qKaf2rnDjaOoMsQAQLvQC0N3ll4XCA9Kuzc39i/senqP7RP3MU8WpUPptQbU+kH44C9GrI9mpq8NNWuWtWnzZd3qa4e4KqOlyU5lcY6luc51Cs96uuCBSgsP9xBpHGVtO1WXwIPtsRqCf71EFo9NEiCjGrBxfdgM8aIYUoUlQ8lc2FEDowuRtL4sEABnCFBRGkxUc3oBDU5Z5DImaaVT9DimzAxckyShhwhR0dK8dEqFKMOSq+GBPFhad2k/ElK6XmK+CqjdpQeL8EE18EpFRBsCQhdDMSzQeQqCKkSGsyHBVR7HRMoT3SMkYU4KgeQocWX9hOz29ElvWT1lVDBZFDlML3hBl18jVHUR4mXYSNECP9qcEIHNqUfH9WKie3C4ioAuBKofw0qUkJLaKHGqVHxzajCEUJWH55Rj8JVQVgabPoAidWIZHChcWp0tAodJsFEK3HxreRQLTpMS6RI8FgJHN+Mwrag0QokVAgDciCexQD3PF/3YoAnF3qCB/NqQJwQIY5Wgo4W+R2rADvwYEeE8L11vpTmmEX9E6sI+ubNG2u1zrt3FvFEz/Y494MZgH2pfnuLKbv5xbvLWfvSvPdleO4qCf5QcXWDbHC7ULRTLP5cWPVpHfuLmrivqpAH87yPlIA+C3H6JMDxU7rjdprDxyHHtiS6bs302BztuI7mBOPLLRZLWZdwHeTj/0LtLpJUvHv9VtzbRCmNsFgswrZGdBTxyfLSjTs31yP2/QP5xYek/esAH4ezk3578XL0zFhFY7XFYilX1+MyGe9ev52+ebmxV3nzzi1qYTgwl2axWM7dunAozntjoN2nkU6fp3l8FufyecCB9UX1m6pLvkw7tivGfW+M24FsryN5vm5cmFetr2iycWVg8IWP77Pu7mUrvE+nNxjXonB6w3sxeU29WLXuFlYhwWZg1esNBhstynr/NJpMNlTtss46A0xms/6/QaVMT3W69+vCWvWezmw2W6eFVRSwmqZ0Or1OrzeazTqdYWVlRafT/bWCrHUxWSfT2//Qo7dOpzPMPJ5dXFxamwS2qLYtmrf2cHFxaebx3OKTJSse6tHM7JMnS0+Xlw02PLrhvbhtg43odMY1cpb+PY/XZDI/f7Gs0Rj86aYfbj/7bfS351UvV4sWFxIezsQuLRXMLRR8fy9qfrFg1Si4dz//1p24x4/YD+7l/nI35fvbibe/Sfj6WuytGzkXp2MvXoy7PJ1y8WLi2TMxF85EXjobLO5kRDTWMESqYJEsUlzB60hpH4ysbw8vUxC4KqRIAxW3Ewqbo+IbYxOkCanS1ChReJYAUiwBc+TYGhm+SoKtEKNrFSiRFlmjhHObUXVqlLwDP3CSMToeevp03OmJhN5BBl+DFLahJV34UpkvsoLlW88fGiRKNJhyKVTcSuC1YGpVCGU34dRkxJXLaVeupExPx3cMkbtGCH0nCQOn/E+fi+sbDegb8+8Y9pd1oVU9GEk7UtCK4DTDq9UwRS9e1IFrGaIJOnBJ9X5FUmjXcMDEVGj7IKVSAY2q8A4u846o8c1rhNQ0w0VaFK8ZJW7FCTXY/AY/tgxYKgcncwEhZd6sCp/Qcu+oat8Yjm8Q29MvN/jjEvXRyhq0IIoqo2Aa0hG1yZRqRKIIWNuMbGhF1zWjqpXwYjG4rgVT2You1SKyZJA4HiCk0juEC6CWe+MLPChlXvAMV2yRJ7HahyIE0MRAphIS3ARlyCD4aj9cpS+BAyTWAPFVAHIdKEyDDGpChXVgQB31n2t+dNSMejerYMp6vCqbpM6gadJ9WpsPKU6jhOmhAnBInQ+TAwyuh+b14avPUdN6cQwBlNKAICooSHUUmE0hVfj6S1CBajSxDoQogoCKSV7l4V6caJ/KEFwdkdkAJ1WB0cVASKEfmgulNlOoTSgsF+5aFnWimEHkwEIkfriSE0S2F60WSamCB9RBAzl+lHIoqRy1R9x9qOsUq5kSpUGl9OGiNVg6F0athQQIoEw+JkxFYCjRBA6EKoTSJQhyPZRQCfKvhwcIESwxNqefUn2RUneVxjnNjJPjwxXIcDmGKYDHNOMjpBhWIyKYBw2pR2X2E0vOUnhXAtS3QviT/ulNGBYfxqiF0msgAbXQECGCUQ9jieBB9TB4BWO38qJXA5fBQ6c044sG8IW95NpxquwyPbcdm91OZp8mCW8ECK7S80aIBaeIsWoUgw+L0aAjVRiWDIMvA5DKIeEKYnQ7KbKdwJQhwsSo4lFK9UX/RCUNVQIO6cBHDREjWvEJTTiWCB7Ch0WIcaFCXJAMT1GhaG14ggQL5cNRTWhMMxqtREFFcDAf7lsN9ioHuZUAPXlwVz7cpQ7mwoMdq4cdrQAfLQE6lAKP8GCH+bA9Jb7RmtzZpbk3b95Y3lksb9/8/vK55vqdT6XjG3g9OyslW3jdG6UTm6UTm0Qj+9Lge9M9v8wDfVEU9WlZ7c6Kqu0c6X+13P9Ievpf0sltXOH+LMDBEt/9xb5fJLptpx3dRjmyjWy/Jez4ljiXzXHO6+gH0dUZFoulqk+8DrL1v2BfsOXVFoulaaTNIx7z+2+v7v70Q3J5xsLTRcs7y+MnczNLc4KOxlJplXl1xfL2XS6/2CMJZTAbX/z20rhislgsebIytqzKYrH88fvvOrPBYrGUdNV/QP/q45CjO2NdPktx/zL9xJexDhsKOFsqK75IPL4r6cSBMuChGsjhctCBGiBS5H/t1vSrsHADDvt0ds6awrPlJEy2MyKrD8q45omy3vefLutWzKs6nTVqZ3wfqLbGJqzjYWXFVoNhjVa8rzBai2Ws3XjXWIE621mTTrfmiF1ZMVt7VR/Pzq38zWdlMJmeLuusArO1i2ltiTG++Q89eusePppZWHzy8NGMNYv3lyBhPXT6e95icY1DPjv3ZGnp6fKy0WQyrzU6WTegp8vLJpNtq1jzh61xE62a+7NnKxMTJhcX4+Do0rM+oz77t2flK6b8BzNRj+eSV43cxSel39+Lnp0rfPiw8MrNkBu3or//PvWn71N+uJ1651be19cyr1zOPH8+ZWIy4vyZzNOTyVPjEZNjYb2DgbJ2vKqTquoMa+oKErRg1F3U5h5SUwe6XglnN0CKxcBKGZQrg3EkoEoRqFQALuD55dSDioVoNh9dUo8u4aHYAnStHCNqQdarkNn1fnl8QGsvra+f2T8Q1jvI7O8PPzkc1dRBqFFCU2v9UqrcwcVBR9gcRTOsuY0kakbVKmAcJaRejeSpkOouorITr2jHqLtwI2Oh587HjI4ze4eIQycD+obIPUOE7kGiphfXM0RWd+MUXShJO1KoRUjaUcJWhKQTJ+8hlsuh/FaMvJvYOUDrHKQIWuA5PD9moQer3CtfAqlRIUSt6BolXKzFyjrwXDWcq4KVSsHpPL+EGr80Hiiuyju93q9QDo3lAyGprm4JcMf05M+ya7fl8g5mlW3LFh8tKUqVoouawKVyWFMXma/GFIgAKQI/VrV3SI13vAiYLAaGVPrgst2oZZ4B1d6obFdwsjO65ASq1JPE9aU1APwlQKYCHKyChrbAmEoohu0Ly/ZCFflgSv3w5X6EOiRMW3ioZfxjxTVngQImKT6kubil5Y69vH+/fHS/dISkSskcQeeN4RPbsFEyVIQYmarFVExS8sZJjEYYTY4KaEX7N0JotcCMfnxCM5paBaHVQgN4EGo1gMz2Dqz3Y4qA4Qp4bBs2qAFBqoJQRXCKCI4uA8KKAJA8H1iOJzLPk1AGCG5EBdTBwmSIjFFccj82tg0T3YIOl/gh+MmHVFOojgy6GhauxWSOEnPHyekD5KgWrH89lMCGUGth9AYkqQpMrYf6C2HEGjCWDQwQwRMHCEUToYWnqIUj1JpLlIpxZpSEENGEYilRQWJEmAwTqUKm9eDS23ERYlSYAJXYhi2eoghu0KU3A6RX6Ow+QpwYGcyFMmuh4UJ4jAQRWAul10DxpQAfTtYBxXkfaTO9pbh0nMGZpOX1EConSOXjlLJT1PxT+PILZM41atk5Cvscuew8JUGLDuRCA7nQID6UXg2lcyDUWqi/BBbSgg5SICKV+KQ2csZJfPZJCo0Hp0uINA02uA2TOUiM12AjxcjIBlRwAwomR+KakFgtCiVFgblwsAyFasFAZEjvKjCgDgaXIP1ECFcOxJUHdxEgHKugjrVQZzHyqNUZVQSwz/Y9XAzck+T+ZbQLNI9c28YbvH6+4eLdwJK4/aEndiRCP61kbxWd/KSu/stC/y+K6FvFg5/UsfcUeuyoK95W37mzpPzTorSP+X3rhWM7Mvy3luZ/LJjYnc84kO2+L91rZ4TzjnDn7cHHdgQ6bgtz2hzjsjnG+f8yD0DKmY/0T9PbJf+HsOeflP1J/LxHi7Oc9oaDTK/T187d/OW75Lrsc7emZ5fnl1cMi/ql/smh8UunF3RP5F3qT8lH/4HbkyLIfbA088S83DPRfyjCZz3lkKSnacH49IlZ1zHaczTY75/YvVvpDttCjm0POrad4bgj0O7jpPCtVbKdGfhdaW77ykEHqyEH2cBPoo4myYqfjJx8BgbrW1rML14s6w0rK6vv8U0Gg9FoMBnWZF3r5+kVWxWSeU23eN+tbbZOFOt2srJi44fbAhm2/J01mme9wOawWrKiatf2jJWVFcNat5LBYDCbV+YXFu/+9PPS0+X3s2p5WWcymazRPONa5mPp6fL/YEP9t2mxaIMAPnk/KqzVeH9DyS681y2szqilp8trICqjFYi4tmEZVlasjRzmNfuXwVbmZ42Y6w3m3357eveuCYvVp2bPLZ2dmUs26otWzdXz86mzc8kGXfkLs3h2vujHfycvzld+dzfxwtWgC1eCv7+d/MPt/G+/Zl+5lHVqPGhwNKB3mDIwwOjpJff1UkdGmK0dBGkTQq6Cq5oR0mZItRRQLoHWKlC1CkRBvVdKuXN6jVshD1jCAxdyPXKqXbOqTxTywEX1oKI633KBX5UIxuYhCusAJTxPnhxYLYGmVromljrKNXh1M76lJUDShKkSevOlsBopLI8LiGO7R+Z9dSINtzO9JL3SPa/GlSMEVvO9K0S+bJFfjQSo1mCb2vGNGoSyHXXyVOjkZMTQKF3d7KOUemvVMI0G0dqF0XZjNB0IudZP1QZRd6AlrShBC7yhDSnvwnUMUsVtmOomhEiDlGpgXLlPtdSnSgqKL3PBpx6MqzheLfFp1uDkGkyx0LNU5FEj9aqUnMiqdyuTg/NFwIx6cDrXt0ACThP6oLIOu4TtdQvZDYo5DEt0841184g4bBeF+CCB652NDSp1JuccT+e4VzfCy8TQiErHwHJHbL4DMteOWnqUUOACT3QCJB+B5Nnhyo7C85zdUw56F9r7lTiAyxzx3BOBjWCmHMxQQBhyCLEWQKwCMMWwUDk8VIn0FNVub7zgWZ2PKkMTq6AhKvzuzmufKr9xqi8G1UWRRcTIXmJsPzFUgYlrw2WeJLJPU2ov0lJ78CwVisyDYsrB6CoIqgwcrEBlj5HSuvHMeliUCp3SR0gZIIRJEQQ20L8WEtOKidZighoR/rUQUiWYUAXBV4CRZUAiF0qtgzLqYcE8WEAthFELYdRBQ0TwxA5sfCsmWoNMasNAW5Uft970aauGazPx8pCYVmxaPzp3khLejCawQcENuPAWHEOCxLAB9AYYS4MOlMACRbD4PnzWBK14kpXeR4hpQucMEPL6SJFSDEtKiNBi4ntxESpcQicuZwRfNEEsnaSlaijMOniEDJk3Qqi/GiC9yVTdZPInaZkqbJQAHi9BxjagQrgIZh2EUgn25yJQ/Mwjwna79mtRPQlFE+TMLkJON61k1D+xGRutQBaMUvJHSZFSRHI7pvIyteoKNaUTG9qAiJAj/DngECGUWQ8jceDEWmiIHJ12kpA+TI3oIMQN4WgKBL4BHdIaQG9BR/XgC6eoZWf8MwfJDC0GrERiWlBYDQrTjIaJEBAhHKrAwNVoqALlI0AAxEgfKdJViHDhw53qYceroY4V4GPVEIdy8JF8P4dsH7v4E/uj3A/FeuyLctkd4byX5bQnFvihaOLzSOieQLu9jCO7Q5z2xHvtTfHam+GxN8frs9qMTfKR7aKG9U1Xtkp6djSoPlRe3ibQ7MtG7wp32hXrs0E4tL0g9auE43sL/L5I9dyR7LEj2X1HsvvHYce3RDpvjnPdFO2yOdJxazzso4yyD6LI/yLs/gh/cFPg0fX+9h+SDm2gHd4S4LCVcXQjw2ED1W4T1e5D1P6PcAc34Q+tR+7/ELnvI8bh9Uz7j4j7twbYbyQf/Aiz/wPqoQ+C7D/yt9/kf2RzkOMG0qH1pEMfs47tiHPdkeq2K/PEF6keO6Ncd8Ud3syXbivN2JXpuivTe2+M+1cJ7p9EH+VPtf4hka04O5l+/HFpZdV2RmReWV7DQOnXNgDrPmE0mnR6nTWUtrr6bM3AaltBntrg5NYWVaN55a9qvP/hJDK+55DrDaurz54u60y2zJ15reXbsLysX1lZtUriv/x6z7pbrAFrTTq9Qa+38UX0BoNBb3j27PnfobP/c1pYSR7W/9/X4c0vLFqz3FaVYs7mhlp8+GjmydJTq+XJKrXb5t5fZHa9wWh6qrP+3QaT2bwGWzfbhB2D0fTsuaFRugoEmS6cnTW3PnwUtjCfqlvOMxuLV011K0a+brnuyWL145myX37Nv3Erbvoa6+Y38d9+nXXzetmV6eIrF3MnxoP7hsPOTFdf/1o0PpHb3kkdHUs9P807f5F3YZo/cb5WrGUV8YBsEbSQB1d0ZbYNsXnKkJxK98IaQEtPZv9Ypaw1uoTnVy/DD4wWnbnI7e6PFUpRqs74wYkKbXdsjQii6U3uHa0UyKmnJsr6hwuULcFdw8WKrrwSHja32lOgDGruzslTciBl9dKOnNbeTHV7alt/obI1UiAj9A3nX7zIU3cwFRpMeyetuQ3V3A5v76KcnSobbEuUlPmKyk4oZBBNO7F/JOHcxcoz58o6upmtXQRFG1rQDG9swwg1mFIpOIXjym9mDExVjJ6r1vZGc8QgWXu0uDNP0VsweaH24jS/byj15ETx2FlOzzh78HSFoieB14zhqeEVUki1EpbL98oT0SvVOZzmHK42t1wSmFrmikywh8e7poszIttOhXIzkYnHYqtI6qGSrHpyXAVC0p/Hbo7JkQVzWnPLNWksDhRTcDSMRynrymV3phErQcUdGdUDhdUDhZW9hZHCAFKdD10CojeCAuVgqhAUrISzmlGBYii1kfKV/LRveQK60IdYDiJzIAEC7EF5707F9Gfqs06asaCBzLgBbKAE5c+Dh0hRST34gglS7gAhoRlDqQJjS4H4MhC2FIgvB1G5MIYIHq5EhchRYWJkrBqTOUzMHiIyuTBcCTCgDhbcgPDnQllCmD8HQq+HMYVwdDnYX4mM7sPlT5DLTpPz+glJakxqKzZSgsgaJiR3YMIlCGYdEFYb/7l0eGfj4CH5uJPqlLe8jiymR2swDBGSKUKzuonRw8TIHgyJAyTVg8K0+NwpRs4oLaEHH6UlhsqRab2EtG5CZCM6WAANEcGCZYjkAUpiDyGsgRApxSW0YbMGiexz5NLTlDglmlEDZ3Ch2T3+ouuhkpv+ytsM6ZXg0n5q6WBgqpqYpCIkqFAsASKqGRneBHMT1Xyi/cW/JS9vHJ3ejUtupqRpKGFCWLwCEyslsESoUCGMWQ9NbkOndGGilChGHTygBuJfDY5RobN6yeGNeEwlGF8DZkgQDDGO1EBEy1BwORIuQlOVVIwag9OioofxiacIob14cBMaqEBhmlFINQrZjIKp0CAxwk+C9JWjvBQoXyn6hBh1XAx3EiJcrF8ipAMb9FWc+6Esn8MlwMOZPnYJHnaJJw6neh6I99jLcjnAct7Hcv6H5MyRbLJzguuRaLcDLKd9QY67Q512p3jtyvbbneu3nZ3+IXfws/LKr/JR+3N99uaQ9qX47M/325vi8WUW8F/iwZ01WQdKPPaVg3fn+OxkHPuU5fxpjOuOJPfNiW6b49y2xLltjHJaH2b3QVrOhwlJH1G++oBu9/9CHT4IOfoh0+GDoCP/DDz8L8bhf4U5/INx+J+0Q/+kHPwnfv8H6H0fkQ58FGi/MdxxU/Tx9cH2/w+37x+wXf+AfPkh1W4T69j6oCMfEr/aQDu0MchhK+vYNtbxHWFOnyW6fVXsvafQ54t4t8+iXTeBKgHZAAAgAElEQVTXNe0oT9yV4bInynVPmPO+JM/NcQ68iRbL9BV9UfHTe/dWf/ttDQZuUyysN2KbuG0w2iCA1mCdycoPN1gVC5vMYFwzzv4F5zC970GyqRcm89/q8GwXr/3IZPXvWqVrqyt1ZWXlydLTh48e255HrzeazMt6G3BQ97fODPPK6n86hrJYLOusC8SitaNiYdEGIZ9bmJ2bn5ubn7GaaOcXFhYXHz2e1en11klofUfes6hslCu9Vd6x+rr+8oTprbuYYY2j++y5cebxMg77ghVpmv9xbok3Px+lN2QsLacaDWVLT0p/+CX+u59Srt2OPnc95PTl4IkLzOkrEbe/zvnmatnV6YorF/MvnEman71qfQHmlaWhk3l3f5z4+6s6f70zo8ojr86rmId/8nTeYrHcujOZUuRSKaA+f2G2WCyXrw0UVDp39ee8/vONxWL55uvuBjF2bKLOYrHcvXtGqWYt62d+f/VHuTDQuKJfXr5/6lSl9Zll2jRm0t6RSZXFYtGb/5R39S/rFhcXH/30y02LxfL1N6MN0qDFxQfPnr9o7k5RqHGdXcyWdnyjxLurJeLdW8v9H29VxnvXZB6TSkHtbfSf7p63WCwmk667P1GpgTVp0QIVtF4FL2sEZ9adKG7Af//rFevvXX56r38g+4efzv79ZV67eWrp6cz7hw8ef6/qYPLV8AIBKL7SGxG3r2Nc9v6nS0u/CpoifMJ2hxb4P326ZLFYzt+4hE72ah0RWCyW9pP1ZdLYt28sd375buLSqMVief36bXFTxoHwjzVTKovFsmzUhdTSX7767f0Tak+rIcUu+BpfUp0vmetNb/ALawaztPBQFQgpSjogGqDxkeFKWGInNq0XH6VGMmUMKo9GaaB7art9m+QBfACxApDaDauYxhVN4WNUyBgZIlwIC+XBwgSwMAEshAdNkCOjxAhGDSSkHhYmhAVxYSwJMm2IWDhJjlGjmTxYiBCeoMVk9OAqRoil/fiEJhSTCw3kwgJF8MQeXFIfLmMAX3qKXHfeX/RNQNkUOXeYUHSaXHyWkjtGTO0gRPCh2EJvryLm0aqyr3jqww2twMpAbAWC1YIL70GyOsh0TbiLugncWhaiwqf1M9NG6ax2VLgWHdWCidfgUroJUQpMSAOMxgEF1qNSeumRTbgIJTKQDw0RoiLlmNRubNU0pWySlNCEYdRAg+sRub3EytOkyjPkukuB7NEA7qWgitPUmvOU+mlaZhuOJUUyG1Eewor1LQ/B3c3JbdBAASRKgUptx0ZKULEyFKMGEiaEhwnhYTx0CBcZwIEG1EACaiEhfFiMHJneiUtsJxM4EFQpCFMBxdXASHUYZDkKVAuDK5AQARzAgwMUSJgahW9Fk9owIDnSV4ECKlGQJhRIiQI3oSBKNECO8uAjnIVwZx7crRbuXAVx5EKP8eAuQoSLCHGUCz9UBTmQ5XMo2fNIAcA+D3A4z88uzdsuw+dQsqd9jLtTrOuRjKCtjecdMzEuia6uqV6eGd5OiR4Hw132Mo7tCXH+KtL1QITjoRC7g+FH98e67Yl03cM6vjfSZW+S15fpHp+wIzY3jO4uizqUf2J3mtcXySc+T3D/LNLlk6BjO2JctqR4bEpw2xTnujHWdWPUkfXJQR+ll6yPBm6IdNwQ6bwhwmkD6/h61rGPmA4fUu020O3Xhxz7KNJ5fcixj6h2H1IPb2Id25rosiXWeXO005Z45y1xzpsjjm0MsN9IOrSZbr857NjGoKMbgo5uDjm2lWq/LdDh0xiXnRkeu4p8vsjx/iLy6Lbk8E2c/k/yAr/McNuV6bMn6cSXcW77ojw6JntfvX2nN6/YcmZGWx7b1kvxlznV+nlapzcarR0Sf1UhmWz+JavSYDQarQdZujV++OrK6lrhtsFgsEHL/wokrDlurXlsg9HWmWFci/tZz6PmFxZXrLx0k1XwMBuMJp3BhrM1Gox6g/F/WSwsFss6q7j99xILK0lw7n1me3ZubmHh0ePHT63NrUajtanDuivobf1/Jmvk4r0/zOrEMpvNBoP1z7J1lFv3IP3L3wwjI6by8hczC4uGXxcWa+cWYn95GPlwNvnRTOL174Iu3gy6+m3YhRvMM5cDh05Txs4G3byefeVS1vT5rNMTMTeuVVsslidLd3/6adJisfxy79LgSN43tzTPni+/fLl66Ua3RBtVIYTmVHuW8HCP53+1WCwPZ37Or8Q3abNe/f7SYrFcvNJZwPYYGq6xvLNYLJZffpoWCIliCcVgfDI7d/fcuebXr/+8+vVgEQdhND+dmfm2rSPL+n6199VEpztevj5ssVgeLxkEmraZuXszj+9+9/3Fd+/ezc3/1CBjPnh0x2jWqzoSuSJfiRwua4TXsZ1bxEGvXr386eZ0CcutIsWBV+PZ2kJ5+O9vLBbLsxVTtzalrsJZIgGLlFChEiZuglcI3U+dE757Z7k/8/2Pv16xWCy//Hyxtyf1yvWulWdGg2m5bZhXJoqamb+3+tx44Ubr5MWG1v4cjhSdxvEOynMlpDlBo/e0jYosFsvlW6e+++mqxWI5dWHA2f/TlCqWyWy0WCzXf/iRmOanHqi2vLNoRrhl8uQXL15cv3N14HTv2zdv37x+U6UtO8LaO3Vj3GKxPFp4wKyirLxYfbB4v6aXLRmrSVYzUVWu2Gp3aN4JBCcQL42mNCfRFIFEbdoe9VmQjBvXiUkZxuaOEQuniGkj+Ag1LFAIxtXTXZr6IYI8Bh8UIAv17+fFTtXE9yUlK+GcMTLnJKVqhMLuI+a14XJasaW9+KJOfGYbLqcHl9KCZnKhjDoIqwmVNETImyAVTpIyBnGJGkzBIFF82V/+Nb32DJU9SqyYIGf04kOlSFotOKIFndSHz+jCZffgCoaJGZ24mCZUcjcu6yQh+yQpQYOj1EDRxb74QldkKe7Lpm9chXVoDgQtjUa2cf1bYz20bdvl3+5VXYc2FwepEIGNSLoUnjJGYl/0j23Fx2rRSV2YjAF8hAJFLIf6i2BxfYSi89SCUWJcMzqgDhZYC0ttxXPO+1edoWa241lCeJgAnqLB5vThM7pw0Y2onAEs/0pg49dBtVcodRdp4VIkohgIzQccr2Z/0nQR2syNVWLSujD5A4ToBlQoHxGvRscqUaECaBgfFS5ERTWiWEJ4EBcawofFKVHJzegYJZIlQ1EFcKoUTdOiaHICmA11zfAEVIFgIgSQBwcokOAmNLoFjWpBA+QoTxHcT470liG9pCiAHA1SoAFSlBsH5lQDdeFAnCtARzJ8Dmf72leCHergjjUwu2yfg2leB3N9D6R42qd7HykHH66GHUr1OpTmfSjD+3DiiWMpvjuE/fsruU7JXi7JHn7ZPugSALzQzyvD2zHO3Tnewy3pBCzPB17o65Hqacdy2R/qvCf4+B7msd3M418kuW6vSf5YPPJlZsD+iGO7gpw+D3f+PNFjZ6zbJ3Hu2yOct4U7b41x3ZTovinBbVOs0+ZY938VcD9KDdwYbb8hxnlDtPOGGJf1Uc7rw4+vDz++nmS3PshxQ5TThmjnjXEuW2Odt0Yc38x02Eg/siXG6eNkt4/jXLaFHf84xmVL2LENxIObw49vjnXeHOOyJcppC+v49ljXz7O8d2Z574hx/TzefVe0/cfllZurlZ8n+32Z5rk78cTuaPdNpL1h1XFPFhfN5hWj2XYUb62f0+kMRpNZvyZK2xQCW02FLUxnXR0MxjVzrc0c+1fw23rWtAasteE6bGRy25GUrQRpeU2vNppMOr3OuKYFWNuWrCrF4uITqyhgi1FbP9xbezYMJp3e8Of/OiosFss6K1x28cmTmb8q86x5C2v8wvbNZZ1epzdYawKtLi6Dwagz2FAkfztQsy041hdm80TZ/GFr3ESd3ryyYtDpzQbjU53OaHw+O3fj4Uz6j/8OuXsv7N79iJs/hN2+G/vjz4nf3A6/eI05ecG/9xTl5GTo+FT46cn44RHGhelSi8Vy/VZHvRg8Ol7SP5wtlIBkTfj5hZ+MhnmllpXLcasUwSt4IJGcNrfwq8Vi0emXqvhBXf2ct2/fWSyW6Ut9xcXwqSm19V2YmbnbIPGvq0dcu97/228vdfqF169fKzQpJdWAZ8+N9+/fVGtSrVdevjZayEbcv3/TYrHMLOr46tbHc/fvPfjh5u0L7969e/bC1NRW9NO9bw0mXXt3mqQRzOcDKvKdSxIOiEspL56/+Pd3l3jJXmUpR4oyHES1GN3y43dv3759+65bkZMVtruywKVe4CsU+goFPjyR68XLjRaLZeS0olyAb+7JUnck1nC9a4X0x/MPHs3+Ep7lHJHjPLf4aGbh34W16LJaN0EjjCtFlNaD2Hwwmwcu43pOX2u2WCwtXbkNqrQ3b97cuHPJJ2AHV5Hx+vXrt2/fLjzVozNjBZ1ii+VdQWtPQJ3k5YuX17670j/Va/2IIe4TwhLB92fuWyyWhwsPGJXE3179dv7O5M6w3XsSoE75DFR9AKg+wa6Ca1+rcK/jO/LbDws7nGQdHopakogULIXR+bBwOTKpExelRgfyYTFaWHh/pEfrGbQggdgQ4dx+5rjyrI+i11l7IXOUq7xAE036i0/T5RcDhJM04QRVdoFeN0WtPUspGiKwRAg6B0KvBtM5kFAJIrYFHd+CSu/GssdInLPU2gs07jStdIKc0YnLHSSm9eKpNRAcG0jnQcObUAk9uJxhYvk4Oa8PHyVGsATIsAZEsAgWIkWEKVG0ajCtEggUcfYrToPqQvF8pLuSv7F19kDr1GfqG84lifZVlV+pJuG1AdhiYKiMFDdCTh8nJ3T5p/X7l54OKDxFy+ynBAnR2DIQU41MHSNVTVPLzpBzh0l5Q8T8IXLFVCD/GkP5Nat6jJrQhM7uIRSPkmNlKBYfFqdEVp2jVp8PKJkg11ygJ7ZiEaVgLAdEF/h6K6odtFfp8riwBnCiEpetxcbJ0UlaTNEkuWySXDlGLTxFKpkglU+QqybIlePkkpOk0kly5Xl6whApsB3D6MIFdBNQTRhQI9qTAz5RAIJUIBENBIASBVCgICoUuAnl1YDwqIEDGtFAGcG5AXGiEQWUo8EKtHsN1KkE5FQMdC4DHs3zs0v1OpjjcyDb91CK18Fw1wMRLgezff4/be8Z1WTer41+2efZz/NOcxw76DjjODqKSA0lhBTSe6P33nvvNRBaAkkIoffea+goImLvFQsqCukJYMPRnA8JzJyz3rP3fvdeJx+UtbwNd/Lh97uv/9WOp4J/T7I+wYD9ngY+5mfyWzDgeLTl8Riz3zNc9/GG9WIolhHGmlVhXwBzKrShMqA2SSBYAgibau3HQwYL0NQcqFUM0CLCwiTMXC8AcMLT6GfnU/sT3PeUNBxOsjsSYXQ4ylI3zFw3AKATY3kgDrg/BLDP8cxee72f3M7s8jf8IdDw+xD0v2U1/Vt247ehiO8Czn7nb/hdgNF3ASbfBhh/G2D8jbv+t54G3/oZfetv9J2/8Y8+hrud9Xc5nP7eWW+Xh/7uUJOf3PV3U07+YHvyO+dTP7nqf+t86h9+Bv/0N/gm0Oi7IJO9oYCDUZb7w8z22ertd9TT9TP8kVG6OytNN9xINxyo6wvYa3vSwB/cNzP0fuO9TKZ9ON6hKFQqlTb7TzP7FUqJRKYJ6tA+8qu0aEAskSoVKm05klS+Axe2i1GVYg0rLpYolSq5XDtpNQrdnRRCuUIhFktV6+sawkMDbmQybba5TK6QyxUrK292IIi2xlUk1gxwlVL1H6MK7bZ49vzFysrb58uaVu3lFY2IduXNy9cr26dSryViiWg7DEtzDKVVym6Xu2puQrqDsCRSmVyhzePdrvKQSmUSiUwjIhaLxFK5QqpQqlQaVnzj1euhp888HzxxW3oe/Php1O0Hwffuhzx8GHfjRtjVq0Gj0y59o/bDQvcJoX9zO7W+00Mmf/1W9FzQ4MZkAUo4kFIevLrOceXNI5lspa0zLJFpnlgIKeXiaqrdVt48UavVW5+2SgX+g2MCzcc+d649P49+/fr0xoZyc3NdInnD5tHjUg0amyM/fvygVqtfLj9kFFIjkkzkKsnS02u1jRGa//jw0bWiYm+RaFmtVr9YWWPXNi2/fv746Z2Fy9OfP3/+/Oefs/PDDx5fk8pEDU2RrGIYqwieFQtIcD9ekkB9t7H57N58cSQwzvnXcPsjudGwdxuqzXX5n3/+Od6ZE+N+OCfBrDDLqjTXuqQQzCoGtneFKZTipy/u8ASU2IxTUVlGQUlns9hOb1aX37x9WlRKzcpHvlp5tip6UV7tU15O4gvI+RxMPg/LriDxBJQyLvrSpQa1Wt3Zl9c1UPJp69PoTBvdT7dnqFD9VS2ViaUKuUVoYlpFs1qtjuPmUeMCNjfeXby52DXe9Wnro1qtbh5roic4iyUKtVq99Oo1JiXx/ftN4e2Hu/ziDKKDjkXG/paYdyaLZZTHsMpwgCZjwSkU8xRHNMvVQYAl5Vk7lsKdi+GORXDfKqyXAEtjwm3ZMM8mikVL+1HByK+CkeO8RkIOBZ9DBLKSzdrmEzp9MttxjC4yR0hjTdEbFx3brrnkjFJj2vCeXIR9HsyBCdMc0NMZUGo2xKUY4cNDB1WiEzoJ2UJq1hg1oZcU1oLzFqBo+TB8OhifDsalWhMzwS58ZNQgMWuGlnuOnjdDi+8genGRjiw4lQFzF6A8KxE0Jup45ZhVVQa4MuFg7bm9jVd+5bT+VlhjyEiEp1nCCl2OV4yZs7NIxWCPVrL/INmrC+/fRI3scsqedcgYo4U0E/zbCHQWHJ8NcapGhw2TMmboeedt08focZ2UtFFaXA8pd8qOs+iU2EOKbsNHtRKiWvHupUi/cmxwPTZxgJQ2Qo7uIHiUYkkMmH0l2qsZjqjP2lf/3JoVH1FnE9RMiO+jMEdofjxMaAMha8qheNEpZZYaOUmPmqYkn6dmztHS52ixk7a0slB6gyOt3olY5YaoxoIq0KAKtHUFGlSCAmYhLRlIy3yUJR8JqkCblaFMCpGG+QgTDgrAxZwthUN4ZEQlyboSDSiEn00CG6SAzTNRgHTEiSDAcR+TE96AX9yNDMLBZimYX9Osj2dCj2dCf8+CHc+AHI+z+i3G8vdEy5PJZoeL0o+Vj+OYbjQGhMiwoeUiQpsJGRP0lD6SfyUqsByd0UXiTdlldVO8ShE+HIRzoQ09DwpPBp0NApzwOHPYE/VTYcu+zODDUaZHkiwPJ1roxgB0Ys0OxlrsjzbfH2q6Lxiw18v0pwDS/8pk/zOn9pss/j9zO/4tr/0fOXX/Ss36PtTyhxDT70MA3wcDvg8BfB9k+n2w6ffBpj8EmuzyNvrBx2hPqMm+SMCecMCeKPOfgk2+cztlGYqr6KkXXpodODc+dGm2YbwHnu78L1/9vWGAfX7G+3yNDwWaHHI7o+ttuSebty879kic6eEQC13Ps3q+QH53nVSm1BKzCtWOOFXboiqTiUViDU+gUCj+5reQrqvWtyGI5O+7QaOJ0laiSiRKlTbPQ4sztJhAspMZpX0u10YWKjUCKtF2ELpmYUhlMs00lkika2si2XbuyJpIpFAolSrV+/cf/tM9od0WEpn8+fPl12+0PPaLZU307PIOtlgTiWQyuVby9bfvQiLTFPXJttGDtp/v/6kP0ywJ7Z8yuUKjtVUolRpyZk0kkslkayKpRCZ5/abmyVOXp8+Dl5cTnj5PfPQ49sUS89H9rFs3ky/MB/cJbQdGncfHvBta6RW12IHhlA8fNh4/uyWo9WBxYMUcGL/KfuXNI5nsTVNbcFoxsICL4fAwgmqHN2+eaD5qe1fWxUvdarX6zy9fZmZb2CyXZ8/uPn9+78HDax8/feCUuyWmmVdUeDx/fletVg+PcJNSLOLSgHKF6NGTy2XVwZozq7W1V529ZXKFWK1WL6+8LamtevHq6eOlOwuXZz5+/KBUKZZfPXn4+Nqa6OXV60KFYvXDp41371Ti1deXpgfX5bJnjy8ywizSXX4tDDzdI4h+t7Fx++o5mfjtvVvCsgLo8ycXPrxf//hh/ePHjZWVuy2tXhNThR8/vFt6Ms/kECLTDYKS9LLYDq/fLr96/YTJJicz4EvP7339+mVr6/3y60f5XMfrt8fefVj/8HHz48fN+w8XLt+YUKvVn7Y+fPnyeeXts+Q8W69Iw/MX+5Qq+YXFGblClsjKyOEVqL+qM8oS3eLpmxubc9fudoyPffj4Qa1Wn7t2q6iubX1jQ61WP331CpOWLFbIPn5WizfU83cuE9KoZ0NBsDQEIhWETjdDpZjaxBghYo1w6RZ2HBtaMcy5FOFZhvTgIDxKkV5clBMLTmbAiNkgeL77yfKhM/weVK6LE8PMh2XtxYJbl9ciG5sLB3E15+3bFpzaLjuXTdOjG7A+PKRXKcKjBB7IR4ZUoLw58AA+yr8M5cdD+vFQEVWY2FpMaAUqrA4b10uK6SJGNOG8+UhyBpieC7XPt7Fj2rhxEc4chAMb7lWNCenAJ4ySc2bs4rqJriw4NQfqVYOOGMC58mlHKqeONZ/f1fTkcNkwiBUJzcBbxsNw+QgMz9a0qvxk5TCmOsSpC+3chvfoxDs3YB1rsXQuyq0MFTNIDh8ge7fifTvwLgIMjQV3qcMEtlHj+5xjeqgRjfToVkJsNzG8nZwxRU/ppwZXYwLK0Um9xOxJekI31Z6JcGNhPHkIzzKkOwfpWoKwLbRx5MBINVG76u7BmvNjOpGBHfiIHmKukJ7WR49qJ/q1Uz37ie6DOKdevF0nzr4TZ9eBp9bj4Qxfc4YvmE8CFvmY54QYp0Was+zBVTbgShSsFAcoQBjlws1ZGAAHZcHDGnNRhiVIAxbcoARhyEEYsuCAXIQVGwUqR1kyEObJCMMksH6k1alg8+OeRie9TE54mZzwMtH3BxoEgA97GB52M/jN30wv1PpYuOUvAaa/+AJ+S0D9nJ+yq3LuaIWQynMKakeH9ZB9a8hhPcS0OVrqOVraFLV60bnjhmv9ZZe8QXpJP6Vp2p4/TM/qIDgV2ljHAfX8TI45/rEvLuV71sD+3NSDGbRDafiDaYQD6c4HMoL3pQftSw/ck5X6PaP8X7ntP6Rl/BSN+ynCencE9Mco7K6EoH8xu75JS/kx1GBXmNmuMLNdoWa7A4x/DAbs9jX+ycNwt7fRrmCTXaGmu8PN9sVa7o2x+CbCwCKZMjI9tvp69e3K6urKmuiNSPJWMrN43irN9t99z+x3MdB1MdQJMD3qb3woivATg3MwzfdItKmu+1nDYCtBe7lsfkH58JFYpuGuJTKZbHV1Taaty1ZqJKp/+S22k53kcsXqqiaHXKxSrWuIXrH2Oo0VQb5DDyuUKs1YF4vFCqVKKpNKpJrZK90O6pCLtDUYkm0KXbHzgC79q3FP9vzFskKhWBOJVesbMql8fWPjy5cv/19GvP/9tvjy9atSpdKEy2rCoDSnTxrLhSYjV+MQ+fsm3NGHybYpeA3A0Zg+NHes0YftCL80CEujD9OkmsvkcpVKtSYSKZRKqWzz9eurT59HLT3zfv4i/Nmz+KWlpCePcm7cjBuddeoR0ocmnPuHHVp7aGWNmOZ229Jym57BeNW67PXKY36Ne1KuaTGf+vrNQ5lspaU9OJ8Hziu1ScozZ3DwK2+WPnx4//7dxp27869ePVpfV3769Gl6urmkxFsqefvoybUbN899+fK1o5uRl4ficJ3v319Qq9WDI1z/iJOZubDNDdm9R5eK+D5qtXpjQ6FSyS9fPy+VS5Xrm69Wlsvqip+/XLr/8NaFS9Mbm+s3bs8rVdJV0SuReHlhsffli9uiladKybJ45d6NC11KuWzpyaWKPGRZ/JnaLMvr55vebagunxteff3i5fL9Cjb51rV+0dvn4tXnUtGLRw/nWpq9BBWw8Sn2u/ebj5cWCzmYpGyDkkq3VdHLVytPUvPREelWT1/c//PPLZVy9dnzqw1Nvg/uC1WqN2LZS4ns1fXbE4s3hGq1WqoQq9aVW1tb1a2FTmFWt+/feLWyPDY9pFIp2wYbWDVM9Vd1Oj/FJd5hc2Nj7tr99tFZ1caGTKFYWn5x6eY1qUz6/sO7569fEOJJEoXkw6fNl6InY5eH7PIw4AQDVLq5TSIAlmiOSLGEp1gikoHwBEtqMdRZgPKqwYR1EZOGyNlCcpaQHNOBcypGODJtaNlgJzbWr4LgX45K7iLkDFPS221sq6NO105F19GSmzGMTgK7n1LUQ2Z0EnLaCZmtxII+SnE/JasDH1uPrpqxa5x3qJqxLR+jlI2TCweI8fUYfx7Sn4sMrcVEdeD9KlB+ZYjEbjxjmBzfhndiwV15KJ8qTEgzzr0MaVdoEzdKLlqwyximepQi7Apg3vUYuwIYMNN/T+XcT/wpSJazTYo5PA1MLIRjygP/qBs5Vd8JYXvTBFiPAZpLD8WuHmdXjXasw9ryULgMCCEH4tWEda3DutagfTsI7lUEexbcuQzlJkAH1uL9+BhvLsqjFBFYjw9rIQU3YFMHqDlCh4QecoaQljVJC6zDOOYjfSuwSUOUpBFqwiApop3gyEOiMxE6rCZCe6pXrTWFh/Kqwya2U3P6yKFNOCqLSKzG23US6a1EchMeWYvC1BHI1S7GcclG2X5AAdy0yOFsSOHZoELz7GBIBR7Gp1qwcMZMqD4DYlaEseTgDTgIIw7SiIM05CCNuSiTYpRRFtQ4HQLIgpqmQswSoQYxVobhViZh1qd9jY2CLMxCwUZBFsAIsFGg+Wkv0zN+Zqf9jI57GhzzNP7ZxeCI4x/HfGF7S3r/Jbh6NC3hTCKSWIr17cb7d2FIhTBiEcyvFRcxQIwcISZPUMsuOeRP2xYIbadu+T5cDl96FX3jSWBsDQaebGUUan7C2/AXV8NDwd77Clt/5I3u4gx/w5v4V9nYLnbr7oKan5iC/RlZ+6P89ruA93sY7ws13hthujfcZF+Y/vRqgg0AACAASURBVO4Y7L+zxn5Ii90dYfhTuMHucMPd4WZ7gkz3BpjsDzDdHWL6Ywhgd6Dpbi/D3X7Ge6Ms9sVafBdhmNxRpBQrXq+8efXqtUYI+ubt6gfV+6yu0m999fd6Gh7wNNofYaEbbHwgkvwTo+xAkrtumPEhb+OAkvi1mdkNBFLJYkvevRdLNMnhWnuyUqnSRh+JJVKpXBMwvkMYiLRVSCJtAJRUyzqItwu1NdlQmvdZ2/Zb/AVBJBK5XCGXa/16IpFIoVBtgw+J5uRGkxSy8yivUq2vvHl77/5DDezY2Njc2vrPz53+N9tC89fW1pZILHm7uvry1avll680IeQisXgH9Wh4kh1yRrMJtUIxrbRLLpXKNA7G7Uo/pSYgRaL1Cso1KVfaxSvepnqUKvHrV2Jumay3f3m178kjr6fPwp4+S36ylPzgQcKNW3FTc96943Z9Y04dA/Z1HcTGLnJTK5knQBeU2nQOZG5tfbp4pb+Ig6qtd3i98kgmW2nvCC3kQWLyLELSDYoF1NW156uil0vPbm9urr97t7G0dPPd+/Vzsy1VVeHv3/9VETU2WR+fal7IcVKp5Gq1+vXrpSK2XTrDamND+vDxIrcySK1Wv3jxQCpdlUhFr1ZeLS2/fbP6sq6Vvfxq6fGT25evnltflw8Ml0lkq39++SKRvq2q8UuM+D0r9Ex9nkVNxpnucscP7zeXHl+sLSNXskGVbNjt6yM7v/3Nq2elmZTUsBN5SSY50QY58QYl+RZlXKvyKkxBidXgYM7W1qfLV9pycg0ENW5r4uXXK0+45bbMEuzK6rM10Qt+lXtuMYRdhmXz0CV8VDYLmswEJWQCRqYEarW6tDY+qyT0y9cvNx9cCkgmLz1/svN7h6f7eU3F6q/qlNIkxxi7jY2N+et3ukdHRBLR5euLSpVSua649+je27W3L9+8JMcSNt+9u3B31iDkF1CcgU2aGS4XiMkGYnJA6GwQOguETrci50NohVBSHphWZOPbiA1pxYU04QKq0N5lSDc20qMU6ctFurNtvDjwmCZM5iCJMUrJ7CdkCR3Qve1nqjviajClg6S+BafL9/3uLAXefOp3+ZHX1G3P6bs+U7e8OuYc6yZtq8ZpFVO0xnm7nsuOrGFyQhM2rQ0fXYsOFqB8OUiHfJhzoU1iJ75kwbb2tiNrlurFQfjx0D48lF8VJryN4FQMD+kiZszRc+dtE4fJ7lwkNQdmkwiySbCEJEIhqbbYVCQhC4bNBONyIIacKt26q+DacFwVzb4O794Nd+1DuAwSXZqJtjy0Tws5pJ1oz7YhMCA0HorCRuCzofgsCL3AxpGDdCxF+VVgg2uwvuVo9xKUjwDlxcW4FMEjW6mpQvvoXoJ3OSZ+kJ5zjhbWRvCowAY2EAIasTF9pJgB2/ABF9cKwu9FLGhDCbYEZsOE0gXoOCG14IJtwhgdx0JZMW0ItXRSPZ1QR4FWoyCVaFAlyqSErJ/jacbFG7Mov4ek6oXmgpKyQLkhZhmRJtmBZkVkUwbGNA9pUYoGlCFMuCgjDtKUizFi2Jhk2OhFW5wNtbRIgJnGW1tkwkAslGmqtWGwBTjRCpeBNAuzsowE4rIhmEwwMNoalgGzKaIAUzBmcdaAKGtABOCPcLJuce/PsWGnPf447W0KiLKklGDty4gOfCytFEXjIe3KEU5lKLdyVGADIbWfWn7Jofm68/Bdr/OP/J+uRDVMOvrzUOgMqEms1Ul/k1/dz54OszwdTz0cHaEb6Xc0DHIk0ORIsNnPEZY/h1scctE/aHtKx9PwYKj5/hjL/dEWB8JN9sQR/1ky82NqyN5I/V0pbruSHfZEme0JN9sfYHIgxOKnYMAeH+O9Lmf3OuvvdTu739/kxwhTvVRM3/nhdcXG6ppobU20JhJrOhc21t9dvLlokUH9wV3vQLDZvgSrQ+Em++JpPxbXHkjwPhZqcCwBdP7a3MeoGAUcLlpYlKxvaAaaTKaQSGWaEyENPlAolLJtaex2TrhEKpOJtGa6bfe1fMdvIRdJxDsQZE3TlbTNgmw3cmtQxV+ZIjsP9BpeRKFQyrRRUVqftqap+8Gjx6r19Y2NzS9/6xn872wLzWtjc0Mskb55u/rq9RvNuvtbDrtkR/IkEks0pYB/v62dtblzPKeBIFpWZ1uALBaLNUoqLeWtVIrkCvnbtyJnRwUaL70593Cp4N5t58dPQu4/DHnwIOLunahLVwIHJhzqe8l13aSadlxHr+3oWPTV660dvbEVdc4KxapUutLQ6FjXYP/6zUOZfKWzO4wlgMTmGaQXmlbUOK6Kl1+8vHf1ulCtVr9/v3nnzoXNd+vnZlvb29K+fv36+vW9R48vbX3eWrwqZBTgxyYrtj59ePdO8fXLl8EBRhYTrFSJll/e7OpKUqvVV64Ln7+4rVar7z68/vDZS5H4de8A7+3b50+e3r5xa25zU9nZx7r38LJarZZK3/Z0RFXywI0V6I4qVDPHcqjd9+PH948enONzcDw2sJqLerV869Ond/dvTa+9fv7xw/vWcp/sqJPVPFhVKayyFNpQBR0cCLp6vbOu0plfgt3a+vD61a2crDPVNW5i8cu3q09LBVRGCfrN6otXb5YyWPjwjD+SCs0yWZB8DpLFR2exoOFpegPjXLVaXVITkZBn+/nPz4+f305n+6jWlTLZq1v3Zt+937j76FZVF0+tVidzEu2iaZ8+flq4ttA32iOWisbPC0VSkVqtHp8be/z00craCi2R8u7D+6mr4wcp3532+9kq8SwuH4jLBeFyrbG51phMEDkH7FYGD2hEu/Hh5DyIbSncvhjuUYqIqMfGNuGT20mZvaSENnxwJdqjFOFZivAsRXiVwoPKYPblAXq180H1IVwhaeye2+Jzv+l73oPXXCdve8zc9Ri87tI67zh5y/PqI/+L970Grji2X7TvveLQcJ6e0UHI6yXWT9O5I6TkZlxwOSq1GRdVhQ6tQWdNUjKFlMAqdEQNhj1GYwlpoVVYbwHasxzl14AN6sKFjxISpu0yxp2SesneAhQ+A4bOAGOzQIgkCCkHTsqHUgqQ4EzX40W8k1WDfzQPnW6qOtXChdRHkfkwUhEUnQ1xbcdFjlESxil+tXgSA0ZlI2y5KHs+ks6GYzPALiyUnwCXMUZNHaRFt1JjO0mBlcSQWnLCEDlJSIrqIdDybGxZiOAefNQIyUmAJjGgDiy4TxXWh093YNsS8qAmzIS91TehFRl0Ps6+HuvVSvbvIXt2UbDFSOssKICLMOWjgAI0qAIFFKBNeDBjLhhQhoQIyNAKnCUfZ8B0M8z0N8j0MYhOOx2SeyY2AZDhb1ACBRSSgQwnUw7ahG8DyIQZxgJNo6zPBpv/4WeiH2hmFGVpEmtllgk2TgIaB1gQ8hBkNgwUYwlOsKKVIPxbsKRCG2C+57Hq3iMV3SCmF5mDx7ERhqluvzBr/ohyMg48axRoaRhkTsojeNW4+3c6Bw86BPeQfdvQPuV4NxbCuQgRUIFmTduXzjtljJHzZ6jD9/zGH/hyZukhrVgCF2WWDv0tCHA82PRkuNkx9zNHnU//7KKva6+n63xW18dY18dE181Q18XwkLvRoSjLA3HAA7HAQ+GAA5HQXfkV3xQ3fZ/H/F/FPd8xG35KdtoXaXTIx3i/n9HeIMA+l7N7PQz3RpjvDTXb72b4va/B6Xhk3/nhdxvvNEohqUwulcvlCsW7zfcPnz5CMt2+89LbH2mxPwG0Pxl4IBW5m12rkxCtF3gqsSdLOjaqMDBcy82Vf/i07a6QSyRSlWpdpMEB2uMfmfTvsX1aDlyyU2CneZgWSf4KrNVIm3aIYe3g1ewYsYaUlkpl8m0kodE+KUViiUQmF4n+DkGkMrlcLleKJVKFQrG6Jnr2Yln6n2lk/w+2heb14cPHT1ufpDKZVCLdZqc1JIxUta0P05AQku0wXm31xzZXo2250OZkSXd4C8m2Pmw7Tmo7dHd9Q3F5UWxuKolMfPl06v7DwEePvZeWou4/CLt1O3TygnPbCLmhjzw84do1ZN/SRZq/WKRWq1fX7i89nf3y5cvq6uOmZofmVqeVt4/k8rddvSE1zfSZhYoLF8tb2r3fipdfv747d67x8+etlTdPbtyY+PBhc3FxYO58k1qt7u/LEVT4rK/Ln7+42d4Wq1JKVt8+nr/QsrX18c6dcX6lrVIlevXqZu9AslqtHh5nX73eq1arO8eFd5ZeSaQrPYNlb94+f/zs7rVbc+8/bNa1ZfSMsNVqtVIpHh/N6Gi17+5waWmwbawjjo0mbL5TKhVv794Zunmja3gwbWNDLpEssXMsZkfK1Gr19GgSO92AnWEmKIU0VaEEJYALM2VqtfrF02vPni6o1erHT+YLC8za2gJkstdra0/5tZQSAe7t6tLGpvLS9YHF6229wtySalJVA6m+mVbXZFfCh88vNqjV6pv3zj95dlOtVs9fHSmq9FOr1TPnq1OyLFdXn6yJ33DqEtRf1dceXJ1anFCr1YJWXvNAw/qmqm+y68a962q1uqq7/ObD66viVbtkknJD+WrtJb+rrGmyNrIuAMUwwzJAWIYVoQhEKgRT8yCEFCtCuhU21QqbBiIxIPbFNrEt+OJJep6QyhimMEepqZ2EiCpsWDk6ohodXI6KqkanNCLdyj0taodyxoLabzvULDoUjVGZQ5ScHnz5OK13waX/kkv9jF39rF37nEPXvN3iA5/rS77D150rp6jFQ+T2C453n4XeehrEHaIyuojVk1TWACG2Hu1fjfYXoNM6yaWTttWX7JuuO9UtOKS0E6JaSVGd9JA6uk81LriVnDbjmLVAT5qkUPNgxDwbCguOSoEQGUhqKcKOj8HkWIFjTABZPgf5/f+of/uT4MJB7sQfDAYox5HMR1Ib0M6duIBBUuggzaEURypCOFVhXCqwlEIYLhPizEE4ceDB9djIFnJUEz28nupSCncuQfnV4qK6yKnj1NAWnF2RjX0J0r0WY8tG+VZjo7oI0d1kTy4GkQKyjDQ2ygj9Z+0jk/IKZBoKmgkl8UiEajylgQxjo83zbYwK4QaFcEMOwoQHARSbGbDsjPhexiyEMRsK5CPBfKQpD3y2DHYqOfiPwPwT4Rl6oQz9NH9jgTUgy8ckLNkszccizUMvAARORcBzUVapEEAMyDDY3CAEYBhuZhBgahkGtklEUQvxruVkZwHaoRJlW4byqkTalWJOc2u/Kej5v7jnAGUMVBHYIsfKIId8jFlukhdOZgOtk63OBgAsYqwgaTBUHpLKwZCYNm6lBN9yfFANxr8CG9qIDa8lBVaTfJuxCZOUxBlq8gwteY4SOELECrBwNko/3uqXMIujIebH3I1Oehud8DI+4Wl80svkV1fDww76ui4Guk4GB+3PHPQ10Ym0OBQLPBQD1AkxPZBI+r6w/LvC5n0JTnsy03cVVP2Yk/x9FntfBGV/lNm+cPP9kRb74oAHQswPeBrtCQXsCTXljTWoP39VKJUq1bpKta55ff38dfTypF4K+sdIwP44qwMJVoeSTH7KDfghv3G/NzaUF/1mekpBIEnwONWLF/L1Dcn21NZO8G0DnWbEadfGtn9ZIpWKNRpZzZBUKMRiiVKh0iAAqVwmkUg0JRYaelzzPtvnVwrtIY0mKmo7sFbjidac2WhvQ6wdvJJtT59EKlt++eo/SPX4b24LzevLly+bm5s7ESU7tRsSrV5Y+fd09b+Y+h18JNfmkGj1slo0pPWMiMQSyd/XhmpdolIpBOWiE3+IO7qfS2vu33d+uZz89En8jVvB129Ezsx7Nw4Q6/so3SOOY2Ouk2N+S0vjmvvc2JDNzDKbm4h9fZ5iyXOVStI3ENbZ47e19VGhXGvr9ZfKV0SiZxPjnM0N+fPnN29cF37e+vTwwblnTy9//fK1pz+dVW4nU6y+f79+cb5JrVZfuTmQwya8eHn/89ZWdVOQUiV5tXKnvTdBrVbXD9RW93d8+armttc/ev5MphB3DPDF0pUXrx7feXDpzy9fatqTODXuX7583dxUTk7kdbR5d3cF9HX793Z5z0zlbb5T7ny91691bX3eWn17p6YMuHiuRK1WX7lY0VyNqSmB1vOR9XwbfoF5LZf49NGs5nrx6nJbbTCXZdndE6ZSicSS5foW++ZWpzXR0533fLZ8s6iKmsK2ZgrQ/HpKZT325u2OnX+Vy143tQZPzZar1eqJmdLkXKOVN/f//HMrh+s1eq5Tc83tpTeOac7NwuqvX7/W91d3CtvUX9TcluLHLx7KFDKnVKpy/a+PUD9WBUk2hCWY2kQDUEkWRAaImgchpIPwKSBiOtg2H2bHhNozod48pHcZKqAKG9VECKvBJTXi8npIBT2U3E4io4PA7CYU9OCiaojQijLcYDvjoltMLzGuCVcipLddcLr8MODqo9DpWwG1U/SyYVLLLG3+ns+jldCLj73qZ+2Lh6nsUfLkDS+lIm35TWylkFY2Su9fdJ+87dW24JLYgA8oQzIHKfWLjkUTFNYstXCUkjdAjq4neXIw7iV4WwaclgtxL8cENJNChkgejVhiHhSTBcakQ50EWNcGDLEQhs6EwlOtbblgLJdqWhAJyqICCiKPl3T+Wj2j39wBr420byI4tmMdO7GuTXY0DpnIgLuzKd4VeBrTxqUcGSckxQ8Sk4aJEa047zKsKxvlVoJ25SJduSi/Wmz8ADVxmBzQgLNlwx34aP8GnF8lyr8KHdNF9uYjcSlmxlkR/6p5eJwfY8gAmuUhKeV0VA0OVoU1K0Mb8ZBGLPjZdLBpNkRfELO7sufbqgvfNVzfy2/+lRlwghV4TFD8Bz/mLAd+mkk8le2gV0g+m2+vz3Q4U0gxTIw2Cs3UD0ww9U80jUIBwoGARCCchYZkwE1DgYBQc2CEtVUEzDzSGp6DJhUSKMV4x1q0XzfWoxGNzYRAshx+qxrdHx+lk5CgV1EPLE/4g19yqKzmIG/URhDi0Y2klKHhKUhQGgTBhMPSrOEZ1phciAsLH1yLSx0kJXRTGVP2MZ04ai6MmG/j1orzHCY59RHsOwmUeiykCGEQDzzhb/qrn+mvAYDT0ZZWDIhVNsQs1Vo/3OyPANPfPIyOOhsc9TTSdTyr42yg62GkGwzQiQbqRAN1I810o610YmCHogwPJDv+kz/3z7KFf+df+jGXeTDG8ECcxYE44MFIS90gs0PeJgfCLP4RfMavKund+ubnT58/fPjw4f2HDx8+bm19Vv+pzmgp+sFf/0C81YEUqwMpkF356T/yRwAZMYz6zBdLT5UOToqzZzfHx0VKzZSXSndCYRUKkUibj6cJsJDudNjJ/kpk0pDS2ukqlUnE0p3qbM0j9c7k3N4xEulOL8X2jJXKZIq/UQMyqUZxqtDqTndsGVKpZjO9efNWrlD8/7ItNK/3Hz5oTIPKbX3YmngntES2c99aFfB2Hu/6+voOK675EjUfVaMNEEt2mmlVIpFEJpevroqk796J7t+TIJBr/lHLS33373nff+C9/Dz50cPYq9eCFi8HD0461/WR6nvJE5Oe0xNeE2P+C/MZ8xcyR8ei2jronV30rh7HsYnYiamErl7njh7HoYmY5v5gQSNlciJlZiqjpzugbzCudyCmty+8dyiuutm7ozdsZDS5o9OTXYlr6Q0TjqX19UVPTGS1dfilF4NKalzGxjNbWj2ausKKq9xzuOiOwQTHIjYlPZJV4xWeh8nkObHqvBOLiQWVntl8lzSOQ1GNb0wBKpuL6BmKGhTG9g8FDwz4dfS4DA36jw+HjwtTFuZLL82XXpzLv3ihaGwkZn4uf3ois6eZPtrlKuyMrssnN5Vj+jvpXU3EOg6kIg/UzEdNjARfXWRfWSieHI2s5dhwGOZVXHRfR0BvT0BdM76hldg9GDg0Hjt9LmtoPKWsxSOzDJ7Dh7HrMHmViJgiYHo5jd8R3jYSOzyR0twbxODBuE1uVb3hzFqqb5ZZVIlDIs/HPgFqFw9M5Hq78wXmqRWYFJR/CS6hxscpE02KtvHLdcFFQFxSqQEFzqREUDjHI4Dp4Z/vEVDgSYhFmPmftQw0sA4xRkSbEzNBdkwoLQtMzgC5Fdr4cRE+pQjPErhrkY0PBxHAR0XUYDPaiIkNuPgGLG+E2jBlVztJ77/kOHnbsWwYQyqPPVp3y6UxKqoeWdhLrJ60bTrn2Drn1D7n1HvRaeCS4/xd76evIl+uxY3c9ei95jJ4w5U/RW+ac7h4z//iHb/WWfvKCVrngtP5ez53noU9fB0rvOPHGaXn9ZIKBslpbfi8EVLmADGmARfER4dWoL1KEC5shEORjS0D4VyCdavFBfZR7HgIdDrYsQIZMkxwqUaRmDBsJhSTAaZz0W6tWCLLCpRoYR1rDojD6SV5nWQwf6uYsGgopFVB6bUEQgmOzMZQuUivOoJ/M8G3FufCQ4Z24tLOUTPn6Fmz1ORRUtIgOWOCljFBie0luvKQTiVI3yqsGw9DK7ahcxEOZciQRkJwDcanGkNiwqDxAOPMiP9V+/DX8hDjUrBlARKah7EqR5vzUUZcuAkXZsqFGhUhjuen7qq/t69m+FduxFFu+M/lJYfKu/dVCL+tv/uvhnt7akaOVPOPVWac5uH0uNanS9GnCwlncimnU9xOeMcZ+AYjGERrhg2BSYFnos0jrHFMpGMFlpQHR6dAIUkgQLSVdQ4cVkwEcULM6yvBTcXIQoR+nOM+7tSRlHjjUPjR0t6DFTNnElx/y8o4UdFOrCBiBXA8H02tIhEbcNRWArkWQ6lA2wrQPnWY1CFyzgQ1rpMQ3UrKnbWNGSTRWHAsA0piw/FlSBQfBcqDAWKBZ4PM/vAx+dXV4Fcvo9NxQBADBswGnw41O+5l9LuvyW8eRr+4GhzzNT7qb3rE1+SIt7GOq6FOmIVOgrVOHEg32lI32lwnBngoFvxjstuPSa67clnf8ib35GbsS/M4GG+hEww4FGJ2KMLicARwb4S5TpQVa7Dq/bt3X798/fPzn1+/fP289blncUQvFfNjFOBgktWBVMhuVsk37JHfo3wYtamrqysf1t+JGxs3x8clcoVca9XWHrRoHWZy+dqaSENTK7bVQFq3nVYgKl0TiXfauUVaTCDZwQ3aBCepbNukrWGzxcrt5aR1fW/DFsl2rusOe6EhlaVSmVSqfdyXyRQvX75+/+G/Kpb972yLra0tpUq1jark2q31t+zDbWyhEIklUg1vs70k/tKHaUJLpNs6M7mW/5BKZUrV+ppIpFAoRBKpZF0ly8mVUOyXr0zcuRd567bD3fu+jx7G3LoVOXfJa2LObWDSsXPEtk/oOD7hNjHuOjRg29NN7uoh9w85Dgw5dffZdfQQ23uI3f30nn7bxk5cSS2srAHX3k5raqFy63B5fHBDK7WuhZpVasmvQZdWIZhlkJY229Z2u+omfH0TiVuDq6oj1DXSKhsoqSzz4nJYTSONX4PJ40Jj8wEhDJh1aq5DjnMSSz+LC87jwYr5yGimWVKReR4fksoGRuQaJbEss8sg+QLr0hpITSu+q99xeNT//HTc+ZnE8dH4kcHQwT7vwT7noX7PkcGA4QG/0aHA80LfRH5yHCeqm2tdm2/VUYMT9ju3V+Dr86EtXMRIt/vEaIhwyHOk32F00LWnmVrDBpflGvPzTKp54LomVHMbvq3dtqYZW1INzq+yzquE1bRTh0c8OvudmdWIGJaFe5qBXbyea7KBH8PMn2nlnQ1wTNZ3TjexSwagI/WMwp1MYiJhsY6nI313hTDPBNKhQfpAv5MAn98gYXrwqDOQqJOgoFPmXsdBgSdwMUbWQSeNPX8z8vzNyPO4sdcpc39Dy0AjcLgpKs6ckGxpmw1yzYd4sWGx9ZiUFhyji5jbR2R0kfquueb1kNn9lMlb7o0z9jkdxNpJu/N3PS4+cL3wyK/3dmDubDawccqootWbg/XjIqKq0YwOgkBIbZyynbnh9WIl6tVq7MvV2Mevoy89CWq65FR5zq5p0aF5wXHwisv0TS/hFbeO83adc/b9C84zN72uPAxeehn7Rpzy4GXU9A1fvpBWOERmT9IY/aQQAcqfhywS2uX12/mWY7xr8G4VeFs2gpALJebBnCpQTtVIl2q0Zw2JzkI68jBBbY6eNSRSLhJfAEOkW8OTrWwSgZaRphbhRpbhpnopIb9UTINq0kgCBCwbBEkDOdRggoeIId1k9zIsPR9GZ8Jcy1ERA8S0OWrORXqikBLTR8g5R8u/aJswSKIxYZRcGCXfxq4IY1eIcijC+rUQY4dJPrUEeiUKywQaZkYfrJo7zfcwLgQaJ4IM462M8m1MylDGXLQhj6jPDzxS3b2vYvS30gLjYrJhvqVhgaU+C3ma4/QHx/VkqeOJsthfeZVHS/n7qicOVnXqcfD6pdZn8q31s0D6TOSZGKRhNNSKAQdmQq2zEabxIFA6hFqNdW4gOJSj0OlAaCLiTEHpN9WXdldOHGG1HUvPPVpYb1DJAzC9DnPHzmQnWYWcMYrCG8TRzcNMDYMtzsbArVIhyBI0WoBCV2OwjRhsAwbfjCVUoanFJHc+LbaTFNdNCBCgvAWoiD5K3CDFvxXrUol2EKAx+TZmsZZG4ebGwWZmERbG4eZ6Aaa/eRqdDgAYhVuYRFqcDTI74Wl8zM3wV+ezv3oYnUgEHY+1OuJr8rM/QNfVUNfNSDfS4nCM1c+xoMNxIN1YK904q4PRgEMxhvvT7H/g9u0urvmWL/yxkK0TBdYJA+hGAnUjgYeigLsjzXTjwXbc4La5/qmbc4OLY+ENGUdT4XsSgAdSIAdTQXvyE7/n9u4NRaMi0JduLHz6sCWSSJQbm2KlUqZQaiq1xVLpX03XSqVIJFapVFo2V5MfLtLatHcAh1KpXNuen3+zau+IXzVSWrFKk0Mul4tFErlMLhKJ5QqlSItUZFqjm5bclsplGsXpX0Y3TSm3RLotapUp3r9//x8P/P/Rtvj6FkvF3QAAIABJREFU9atCqdSYJ/62CVWS7XBZbQ3sdj+UUrUu0tgpRCLNHW9Hg8jEEolcJtfm8SqUYrFkfX1DLJZItRm88jWFYu3y5dX+obcvHjx+GH/3nuOdex5Xr3tcux589XrwwJTDwKTj9KzHxLTb8ISDUOgwMmo/MuwsHHMaGrUdEjoMC51GxpxGx52GhU4jQqe+IYeaDlJzL7WqlVJYheI0YBq7aB19jtxGHLsG1d5tPzDkUd5IqmulDg26NnbRmVVIhgCeX4nMFSAyuDbJJZBENjilBJJSCs0ug1Q12fCb7BCMkqDysPJWBL+F2NHnUtFISy61LmvAVbWQqlpJ/CZsTTu5shWfX2NTUo/o6KeNjYXMTiXOzSYtXEiZmUwaHwsdE/pOjYdPjUeOjPqPjAZemIpo6k9z5jQLehnXZt2Gm/CtXJvxAZf586HTI14jXfYTg87jI6593bS+Tlp/B2W032lq1Hu017mrltjCR7bUYnt66J199LJmVE07saqdUN9Nbu617xlwGhvzGRnzrumkMqqRCaXQkDwrtzRzzyzLsAJwWIG1a5YlPRlATEXvSSm3jA84E592MiETFo1DRxhCgwzAAQbgQANIkAE8zBARYYSKNqanmtummPsWWLkygJQUc/sMC0IcAB5hjIo1JSaZ09Mt3XJBvkXQcD48r5tQPEyKqEGntuPZE5SiMXJuH7l+wYk9SisapHRfcVtYCrz/Mvz+y5DJez4lF2JChhutm8+fqJ5CleX5lGET6zHFvZTGKbvueceL931uPQueues/eddv4JZn/YJL4RAtu5tcPm1Xe8G+VEgt7qc0nbcbv+4+f9fv6avIqw8DLtz2fvwi4tqDwM4Lzj2Lbv2XXBcf+A9dd2OOUBPbiNG1uKgqbGglOqOfnNZBi6whe5ahHYqQhCwbdKo1Jg3sLMD6duL8uvE+nXivFrxHPd6Oh8RmQYg5UGq+DS4LTGHASNkwRBLIJhEET7CCRpsbZMT+XD5jUVeMraChmNboXCuPJkzChGPkAN6nGupQCvVpJkaNkFNmqQnj9Ogh26B2vE81OnWUnDxKss2H0QttXKswdBaKnAu1L0L5txOiRine9XgCC0kqgVnmBemWTxwXpBhwiEYsm7PFNialcPMS69Nlsf9svPNvTcuHK9oM2LZnC+D6TOiZYoReAfxMgc1ZFvRsMUQ/3/psPkQvG3YqBXqaSf6FLzhSwT/Fsz1VQgLk4QFZ0DPJ5noJlgbJYPM0mEEG0CATaM4EQnMsLROAVA7BRYC2SrM9VD53kN2pH00zjIQbBFv8EY7X5Q0frZ37ndMJyXEj5FqSi61pLDidT7BKtjodYHQi3NwyHW3NxgC5SFQVDlGNhpehbLKhZCbSloXyLscGCDCeJXCvEqRbEZKWDaExoaQ8KDzZ2joGaBpqbhRibhluaZMGsc6GmMYDT/uZnPY1sUiywnGQNllQywQrkyjLMyEAvSDTE36mx3xNfvEw/NnF8IijwWHHszouBjruRkf8AUfDLHUTrHXjQToxVoeirQ7FWh1MhB9Kgu1iV3xTvnAwhqoTYnQoCngo0fpQPEgnErgn2mJPnMWRJNixONjRRNj+OKuf4iwOJlofTALtz/b8jj+6P8Ptu9A/fGsTP21+0iCANW1sn6apVL6dj6cV0crlCg3brPl5+0RoO+xPIpPJ5GtrGr+FSL7T+CCRyORybeuoVPa3AgitMFcsFm9P1G2xk1RbLLRTg7G+vqHR8mqErJqkDbFEogk3XHr6/OvX/6Ya6r+0LdRq9adPn1QqlUYTJtI4BsVajZdCrvx7FdJOTpam+kK00yO4Da80tgwNIaPxGWpWkVKlkkgkGv5nTSIXrb18+Szz1XLki+cxd+4FTMzZ9k1Sp+Y8WoZsR6dcL1zwnJhynpwOnruQMTfHmptnzJyLHBx37Rq27R+17xu17xc6DI87jk46dw/b9Y3aN/ZTOgbt+oacJye9RyfcG3upo+Oe52b8p6d9x8a9hoVuAyMuglZiYS2ysZvS2kut7SQwKuG8JpKgjVTVRmzppTb3+bDawjzLCyxyGsu6Y+bOeVT3kEtb8KwGHL+ZWFiDSuZCK9vJHf0OwgnfIaGboANd04npH3WYmQ0+dy58fj5u4UL0udnQqenAczNhc+ei5s/Hzk4HDY85TU7HBNc0RDVU3r0ce2Uh9sqFoIkuWm8dZmbM+9JC9PXL8YsXwy6cD5qdDJgcdutpwHc34EYHXaYnA+Zmgxfnw+dmAmcmPYdH6W29uKEx17ZB2+5hu6Exz9pufFUntnfEuanPtrABWdVBrmqnZVYgytoInSOOdf30aB7MPt2MnON5PLOSlg63TTbDRpsR40wxMabQUGNsjKltqhku2oScYOqcaUlLMqOnmccKbGIqYS4MS3qquUOahUO6uTfTKpIDS69CFTTj8powzDYse4hUOEBObsIFl6NY4xTuNC2uERNcgQqrQqd3EoqFNM6Ubc28Y/9tj87L9lETLPOuGUQtx7EqIbLerqCXVDdjK7zpsvjEbfah58QDz+G77m3XXATn7QvGqPw5++IJemI7IakFXzJC443RigbIhb3kzouO03c8hDdcLz/0X3oZ8XA5+NaS76PnoUOXvDlDNO4otaCfnNpOSGwnxjbis7tIxUP0jE5SSDkqvY3MGnGJbyV58lB2+UgywwaTBsZlQTCp1pQCmGcbLniAGjZCt+dgMGkQRzbatghJY9q4sHHUHCSNCbMrRBCzYOgUKDoBCMgN/lUwrlfZaVmTA2Z64VgUn1aK+4C3S3+oT69raI9dYCshss/OswHnVo6LGKB41WA8BCivSpRrGcqhFEkvQpEZaFIe1LkM799KCujGO3ARxCw0Jg8FSoMcZzH31F7Qqe7T5zmbcpEAvothMfVQRcc/6h7u57caFDuYsVAGRajTBfCzBQh9JvxMAVy/CGFQhNQrtNErsDmdDT6dCdLLAurl+35XffFgjXB/7djhus5TnFBTBsYw1dwkG2hUTDhd6voH1/8XQcLvecHGWRQUD2dbBjXNDdDljlumOKOSrFCpIFQqCBIL/CPK4UhupUlaEJkF8xogeg8S6Q04HBcFy7E542/2u7+paRwMkIuwKETj2GRwAcIyFQxOAtFZCN9GYrrQvmDaPrmLGFyDCahC+/NR9nlQ2ywoJROCyYRA061BadaoXBssB4Wvx8H4aP1oyxM+xsA0aywbSSlHuXQQiWUoBBsOzASf9DY+7mZ4ytfkhJfRbx5Gv7gZHnbQ17E7c9TZ4HSw+dFYK91Ea50ksE6CtU4CSDfeaH92wLf8yR+zww5GWeiEW+gkgHSSrXWSwDrRwMPRVjoJ1vsSgPvDzfaHAg7EWh1Msj6UBDqYZP59af3uQs7BBPCeaEBSZ+GnjY87UiWN2kmrANImBmols+JtyZNWFyuXb/fiycRSrWZp2+aslEhkmlmqDazdFrxqLvt/+S1EIvF2YK02s1X7EK9QisWSjx8/fvr0SaFQrq6uaaarpmJPJpe/f//+zZu3L1+9/p+siv/StlCr1RsbG5pN8Jc+TNtxpNhm5yXbItq/LCoKhVK7A7ZFwZrLJBKpQqG9QLM2NKIxkVgslcpEYolILFtbLX/zOvHFcsz9h75zi44j52hDM3atI+T2EdrQpOPYTPSNm9OPHr+4/+Dp/QdL9+5fn7wgqOoiV3eTKzrJjf3U7lH7nlH74UmnkSmn9lH6+Iz73DmfxYtB83P+wxMuTQP0fqHbzDmfgTHnhj56eQepsA7dJ3QbnXSv6iJxWzD1PbTZcz7CSbceoWPNYKRPVQWFw0dzeF6ccEGH7eC4K6cdV9SI7hM6do/a59ei8msxvSNu3cMuo+M+I1OuA+MOk9NuEzPulxfjr19Jvno58fKlmMWF6MWF6CuL8YsLUVcvRV+5GLUw79s7EeVf2V4+wH18M+bm1dQbV1JvXY06P+zQX48a6aVdOBdw8WLoxYsR1y4n3biSuHghcuFcyPS4u3DQbrTfdrDTdqzPcXzEcXbS/tyE/ciQw4DQtnOE1DVCHJpwHJp06Ry2bRuktg3RGvupDf00XiepuAlX1ITPqkUHsyHeBSAiKw2ax4ziIlIrbBzSLW1TLYkJFpREC9dsoBfTyivXOppnk1GNCiqCOGRaBJdAwrhQn3yrCDY4pwZZ1kZsGqT3TTp3jzs2jdC4Xdj8Nkx6IyacDw/gwsMrURmd+IxOYlglOqwSldyIy2ojFPeRiweoOb24tHZ0CB9pyC+37u7OGbXnzeI6b9oN3XVoumzLmnUvng8vX6Szp9H5IyT2JL35mkvbNeeaOYdSIb2gl1wyRK2fd6yatWf2EEuHyL2XHG8/D3z2Jnr+np/wqsPVx56XHnj2Ldh1zdtWjpNzuwmZ7fisdnxsNSa2BlM359B82TmzixxRgUmox+b0UlM7ab48jH8Vzq8a58CGe9VgnMuQJAbElgN3FCBcq1GupUQ6E+lVRXQrxziXwl15CHw61KscF9lB8a/H2hbBSXlw+1IYikE5lZWjW9J7hH/uQNnoqZq6M/WDP9ctwBt4ga3OQT0Ej1qCLRtBZsBcBSiPBqxLAya4lxjcRnYXYO0FGBwDicm0ceDjbEuRDhUoAhMCTwRB02HmaWBwDuxsqft39Vf31ApPVzOPtNzcXTf3TdX14znJZ9MszxbA9Ivg+kUIfSbCIBehnwM/nQHRT4eaFWAN8mxOZ1jrZUD1GDanGVA9BuwkM+jn7Ly9ufzvivsO8EaO1HQerWAeE+T8VtXyM7/3KKd3H7vtHzU3TViFFpFAy0hD48JQHd64UQwJGAPAZkKcihGOBXjTcHOLcDNotCWBgUAXIWFFMBQHYRYLsoqDGgSZn/IHnAozOxNlaRINMQi3MIwwN0+xBjMgqAKkVys1d86l6KIdZ9Euf942eZqWPU0P7cL7NWB86jGebQS7JhysFIGpxqFrcXA+yqrQxiQZpB9qBogDAeOskflQMh+FzIJYxAP1g0xP+Rqf8jU5G2Sm52960sf4lI/JCS+jE15GJzyNT4ZZHokD6SaDdZLBOilgnRSIbiJgPyP0u9Kun9Jc9iRYHIoE6sRb6ySBD8dZ6cZaHY0C/RwFOhQHOpRorRMF1AmzOBQHOpQEPJBO+6Z8bH+68744wLFEG4Gw8aNaLd7YlMlk26XW20EVMk1Yk5Zt3jYSyLezkWQyuVxTWaFJhZJpuVu5RCKVazhwhUJD+kq36/C2Lc+a99GGy27nkMs0xg5NSKtMJtcYnLe2ttRqtVQm39x49/Hjx/fv33/+88/Nd+++fPnz8+fP/0NU8X+wLdRq9ebmO21ZxU4s4va5mFQmk28fk2nETuJtikIDI+RyhRY0yeQSyc4W/StgSqmtBJFKJBKxRCqRKpdftNy+5nJt0e7KRYeFCfoFIWX2PH1knNI+iGsccrl59/yL5bdPnz1fevrsydLTJ0vLS0vPpi6yWoZpTUP0vgnnsRnPzhG71iHayIzTyLTTwoL/4iX/y4sBNy6Hzs/79QodukedWgdtG/qojf00djO2ZcD+1vXYuzfiJma8qruJZW34hl7q0KRzk9DRq4ZHKGHl1BKqe3Fl7cjiZjSnA8frwpe0YCu7SOxmNKMWUdyEru4m9Qidxma8py543bgWf/t66vxF/8uLYTevxd26Fn/3VsbdW9mXFsPmFwJvXIu7eTXqxuWIW1ciry2GBbTWBHTUv30Q+fBO4oPbafduZz28Hbc46TrShBloQQmHyVOT9nPnPRcuhly9ErdwKXh+zvfapbBrC8FT/fajbZTRHsr5GeebVwLPjzkJh0jjM7bTc04T592vXQm/diVs7qL3uYue4/Nu7VP2/D4KowGTJIBHlEKCiq1DOVAUq8CuKDSOD4svh7vnWnkyrdxzQYFFYL98a9dsqygOjNmMZTZj06vQoWxoahU8qxYVxAJHcqDMekx1N7W+j17bT+sYc+gcc+oYd6wdpnB78awuXGEXjtGG+7+pe6vgxrM027fvOTdO3KEzM001nZkFXVXd1VXJTrNlocVMlizZsmzZlixbliwzMzOkmZmZmZmZGUWmhKrMqs77IDurH05MDJ2JmR16SUc+7++/v7XWbwWUYLwK0e556MBSXGEPs3feom/ZonrZLKTbnpUuts9CmiVa/VPG9Lc1E9aNAe4tYquWaKPKVGhllWFZP6shm1UaJKkUZ/Vz41tJ0Q3kwHJ8WCU+p5Oa2UFJbqXE1BHT2qglvYzsdlLLBHtpy2F+3a5/jtO/YDq+brO4I1reFU2s2dePcWNqCSEVON8iXHg1KbaJElhGcMnGBhQTw8sZQWW0qBZjpwICNwFpk4u2ryY4VBH4hVhqJJQcCSWFQrA+QOM4KCcDYRwHo0bBOEkoh3KCMI8iSKFapiNdGgi2JVhKDJgeiiUEIZD+Osgg5PO40AcpuffTCh6Huf8qsf5FQT42HsnMQnPy0KYpSEEZVlCKsSxEs7JQ9AS4WSKaGgajJCKR4UYgP7BxNsY4GUGMhDIzsAg/2AuRnoE3CB4Cfpzk/DcFK3+XtXA/Jucfw1N/F5v7MMpPwwn+1EnvhRfokRvgqT/4WSjscZTR03D4Yx/wEylA0xX82Fb3O77mM7H+Q2eDP7kZPHQ1eOKo/Vjw5LHlN89Fut968D8JSb0fW/ZFeOLnQZHfejo+c2YBxEb34iueBLsa+ehC/HT1fSlfxFd/GeCF9NbnZaKdqgncZBQtBMKMgLJfwlnxGA1b/YdCLV1PwEO+9hNbnT9ZaT5xNtAKgb7wBT0W6z6109H3BWIykIR8DC4Xjc9FmVdjHdtJ7j1kr16KaxfZro3Eq8FZ1RN49USLWiKlEGsQCdPyAWp6Gr5wNXgm0n1kpfmYr6XtqK8p1tNz1DXyNAS5AAyc9AHuAE2J3hOBlp6Tvr5U/4lA87FQ55lE74lQ+zuB9peOBvfdDT91AjxwB973AN53Adz3MrzvDf9ldPTfJdf8yo9931HzvrvBfTfgA3fgp26GD5wM7kn07jkZ3HcF3vME3ZcCHogNHrhq/kNc4i9js+55In7lqv0shNzS13BZXC5raZEpVBe3q3jF3Uez6q72Tf6xEvVjbk6tS99l5W7dQD8jYGVyhfL2zaFOF9x5oi5kd16mjwUQt5/dCuXdtub2v6nT0N9///2HDx/+mXaK/7xp8eHDh8urqzuB/kKuUKqUKrlCKVfeCRI/22flV1dXMpm6+0iuUCjltz1NPz8jPpZ4yGUKtXguV78tVOpH2eXu3sxoM6+vHN1dgGlNMWpJN+pvII93G/d30IcnE4+Oz9StTbv7Bzu7ezu7e/v7p8trUwUNJnl1hOYe895Bm9Zebko5rriBMjpuNTcjmp62HR23npjkz0zbdfdZFjXQihqpRY209EpCWZPx4IjN8KhwYdpudtq5sD0gs15U1coqaqTF1VgbpFQGF1uH54NjSlFRRajYYszLSlxaFS6hHB1VjEyrwmfWkF5WYWs6WU09nPoe1vSM4/pS8PJc4My00+i47ciYzfS0eH7WdXnBZ37eY2TMemLSdmLSdmpCsDDjuDUvSu2IwuY0t4+EHay6bSx7ba54b6/5rC+6zw5ZdFXiOqrw/R2Mnk7K4KDJwIhlSy9jcJQ/P+extuK/vuy3MOM6N+k8My6aGhUOtDIH200GBtm9I5yqTmZ9N2doVNA1bFHZy0xvoaS3UPM76fntlII2amELNTIfZheD/FNUFiPZPaQEF16Kiy3BRRdjQ/NRHhlw9wwjt1Qjl5eQsHxMRYtZZRs7qggTUoD0yTSSJILdUmFeGUa+mfCgPER4IbKqkzm/4Li77bm0KpldFs2vipc3JHPr4sllh6F52+4Zbs+8Wc88e3rTumZB6NHlp1s19E3ZlKg+Cpxb9mXWoFZmPirtJS4zG5rXopvdhspMxqf5kDLCkNkVyKJmUFWTe5l9dDUpvg6X0UYu62XUDrFqB9n1o6yWWU7bnHnblHnVIKNpjL22Kz048dg/9jiXB11dRl9fhry6ClUogocXRQmNpIgafHwjOawaH1CMCyzGRVaSUppNYuvofmUESTbGNBpmmmBkmYFixMAoEVB6JJQaAWWnIsnhUHwgiBYNpUVBaTEQ23xSYC8zaMDYu4XmWI13KMNzU9FmyRhWLJYUhKDFGDGK0NQsOCYCQIx5AUrg/Tpj6kViCMQHSAnHEyKh7BS4oBRjW461LcUYxxhRQ4xs8gnm6Rh0MAQRaQQOgaCT4ORsFD4JzizGU1OxWo56z201AQGEz9Ka7gVHfONq+Z0Iqev0HOKjB/DU1nDUeSHRe2qn89RO57lY96lU77EH4HkIVCPQ6ImL4VOpwWO+lpa9LtAdgPBAPrfVf2yj+VSg/cRW+yFf84VUX0ukoWXzVM8epCt8auT1Ah0OQEboIqOYX6a2AxLF3Fw0Mwdn5A34JjT8i5c1iDCCZS6KX4i3eYmzSkDYpRIdCumsl0YgVwMNB119L0NNR72H1pp/snrxnZ3OMw9DDV/QC3dDDXtdUAgYkQSHxxvBYmHEdCI9l0jNRJIz4PQsFDsHQ09HsDJI9DQsPgNFzEABQsCaTvrPhTovhNoGjnoQV4COWFdToocOhxm6A8CuBpRgCD4ADPMyhPmD9KT62iJdlC8QFQwBB4K1XAwe2ul8Y6nxpYXGQwnwD1LwPa7Gfd6LB3zt+9Za9x0B970A970hv44K/euUxt8GiT7zgH3qYXDfB/zAE/SpK+BzF8P77sB7roa/8wDdcwfeF+k+kIL+7mXNb0Ik9910fynVeRFC72yufE0iK9zcVFfXMnWL9ce7W3XxMUughr+en8t/DhLcpi6UCoXqDkuulMnkauyHOqynxl6onaUKhVLNNlfcwaDkt/m7O0jrxYXaFqXeXKm3Ptc3r/6vzgn1+VdMi1evXp+encuVP2cR7+ywqotbGrvqo/T/kRylNlDJ5erpePGxGET+F2K9eiV3W+Qkl5+fnJ4triwM5LWmIGrDDEo89SpDQK0ZyMFqwmQfa3er9exccXJ6dnx8cnx8fEd3Od/YXilvlxQ1keq7TDsGeI09Zk09ph395iPjNv0jVp0D5v0jvIkpQWUbI6OKmFqJLWoilrbQ6rvYwxM2IxOWTT3mjpU5OrktuKwaQnaFb0NeY78jIy+LkP4yv9G4bcCstNU4u56cUkUobKbU9phk15NeVmPzGynFzfTMenx5O72pj9PUZzo/77K9Frq5Era86DU/57q04DU7J56c5k/P2C0sukxOC0YmuMMT3L5R9vikYG1RurnknNqaFVhXPT8fcLDpsbPuU98QWFkTerjttjYrWBizXJ2XzI67Dg449w5xOwfpPX2MwQGT4SHzmSmHtRWv9RWvmTHhaK/F5IDl2px0dcl5etq+tpdV1Mao7mMXdTNSWymxDaTQSnxaMy6/k2VV8fJpTgMkq+BhYtkvYsf106vjG1nJDaT6PnZDH6u4lVrUQk+rJaXVkGNKCdl15MFRQV2XWXo1qaLdrKHHsrHXsqrTtKGHMzEt6hq2KW0zqellt4xbbO64HR54Hx97H5547Z+4752675+6rR861C0EhgyUCFsrdap7YWV1lLwcdFYGIKccmN+DzM41Sxc7p8LtUim8NK51qpltGlOcgpKmGEpSIOIshl2B2CCv9nHBjHN75ugSb2XLbm5L2LVo2TrPbZrjVE+a5vQz+pZsFnbEmweuO0fu5zJfudz/QhWhVEYcn3sfn7ldqkKuLsLX9zwm10T9C9adMxblA8ycDkZaM7l/htU4ahJcjvfIw0gy0GaxMGYklBEOJYeAjSMgpi8RZploSiQM4wOkRUHta3CSZoJTK1lYShCUYl07SX59DO9Whn0xiZ9HYibAqWFGKB8wMhpKK8PRixC4bNMvc3o/jynQdoEDnQ3h7jCUN5AYDCaHQEghYE4aipWApsejOWV4TgEW6mmACDJChCPAYRB8NopcgCHno8n5KEIaBuQL+C7I62+y5r/zIT5zf6bpA8Kk4dCZCD0fQ7VTSNtZX8/FQEOs+8RW+5FA+5GD7lM3wyeugMd2uhp2OgZSfaAbAOYB1RMb6Ih19Rz1tUR6j/laOmI9oKshJhhBjyMYJxH41URGGlQ7UvCHwo6/yt94lF+GSqPDE7EG8Ra/Sh/4Mq2FEEwihUM5iUi/YnpIJVGQhLaIRTPC4FhfiKGz/gsnfWQMEhuF15QYfmP14pmDjraTgZaj/nOhzgsHXU2Jnrajno6rAdgbAvIA6TrpaUn1AK4ApC8Y4w+iRyAwgRCAp6GBJ1BTovdCqANw0kd4AvABIHoEFOZuaOBsgAyAwL2ASC8gIxzKjYOTgsAgVwMdiR7YDYD1B2GCIIgwqLZU/4lQ+5Gt1pfmz7/kaX8l0P+Mq/Ep68kDrsZ9W537joB7PuD73sAH3uDfxET+fUrLX6e2/lOI6FM3/fsewAcewM+cDO67A+95gH7nYnjPDXjfUesTX9E/xFd+4se476b7KzstDX9Ke1P5a7bpRVCQTKm6vLm5jVDcPQXk8rvuhrvbX/1VLZPJFOrhoRYk7l4k6iX8xV3vqZrwIf/YLKe8+Ciey2W36331SupWJ79QfaQQyu96LP5rTYsff/zp+uZG7Yu9q6y4Q1ndtjXd2sgur67+0h/2Me9+6w+765C6vLxS9wje+czkKtWF7NWr4/gEJQolLyrcXRpsTBZli7Qr3PVbEoxm2ikrE2b7ux1K1aVcoTyXyWUy+dm57Oz8/FymOjzeGZsN7hnlNvWz85soLf1mM3PCyRnbwTHrvhHL0Umb8SnbqRlh9zC3bcB8fNJuYMy6vI1S380cmLCYmLVyrU6HpFazs1wlORaSPIFZXqp2fodeZmNQEau0lTw9Kxya4Be3GSfX4FJqcCXttNxmcnErpXPItLHfpKaH1jrI6hjiTkzbjc/wl5bdD7ZjdjfD1lY91lfdtzeC11b3KbGSAAAgAElEQVS95xfFE7O8sRmLgUnTnnGT7jGTwQne8JTNyrLocMvZt6kivTvvZMd5ftbDOyymrS10ciwkJDqhozPoZN/HNyo2KikyJd+9tUNYWCJtapaOjdgNj1qPTfBGxgQri5KtVbe9TY+9Ta/dTe+VVbe+SX7TiEX1ELu8n5XbbZzUQomoJkQ0CYyLSr9NaoXF+lASxMDknL9NHNRMrfXMJQcWoHLb6LUD7I5R864Ri+JWRk03u2PIYniSv7AkWViSzM1LlpZdlpbdl5bdF5bcFpYkE7O2Vd2mxW2Mog7j+HpiUR+rYZJb1MvK7Wbm9jILBtjlI8ygvsBPi+aAOW2E7Gx6foikxNa9gO2ZS3DNpdnlW3oWUz1yEQ6pCEkawiMH7psP9y9E+hZg/ApxwaX4uBpcZisuoYHJKEnVK1nInEod2bIqmzXLHGFmDBnnjZnEddACKogvW2lTG3bLew7TG8LZbdHspv3esffNZez+qdfynt253PPmKuiHVxGvrkKuLgMvVQHHp+7bB25jC7yuCbOqAdO0FnJSAy2whCTOQLFjYCZRMHYU0jQSZxKNIoSA8YEgejiUGWfEy8PYlhId6nCSRqJ5FtosG21TSxCWkEUlVLM0NM4PjPODYAKgEC9DRAQAnWf6sLDt69B4A2cDkIuukSeQEALh5KEFVWS7IopxJIQWCSOGwJEBEGIcEpsAhwUBDaQGQC8gIsYIl4IyioKikuCEPDS1CItKhHwRn/6P2ZOP4hnPwkEafmBYFBISAtHzBOi4GAA8DJGBYEwQWM9Z/zuB1iNb7UcCrcdO+s9cDJ876mmKdTABcJNwAjEIgvEFIbyA+EAwzg9i5AYDuwEJ0TBiNJKUzmHkU/AZ7EeZxZ+G5z8K9v46LORXqT1/m9n3eVzs/ZSSv8pc1IwMogYCuZlEj2ZaYi8zrYMWXIp3ysB65BNtkpEEP4yuDxiagsCl4OGeyCe2OloO+gBngK6jnrZI57lA+4VQW1ukoyPW1XbQBbsa4APA+AAwIRBsEg0X5GKEZVhWPAzoBNB20NOR6IFdASbhUNtkhEWsET0cCvM0RHgC0d5AagjEJgnpW4LzKsFZxMMhbgA9RwO0H8g4GmYcZWTkBdR00NWQ6j91NvjaQuMe++lnXI0vuBoPTJ8+MH32qbX2AxfDe16gB1KDz5wNPvWG/S7I5O8Tkv8mY+iTIPEDN90HnoBPXXQ/dzZ44K5/30nnd0769910fhsk/WVM8e98yPddtX5lp/XUh9RUX/TGlCPz81NdXcuUt3Q/dfJMcUs2Ul5dXd+yAmUylepCLvtYlXqbwb7rOFKdnp+rVHcVe7fobpk66a2GhajpSmdnd66qi4uz8zsQ+i1USilXKM7vyvWur6/VusX/1fOvmBbq8+79+1evXqlF6dsqC6VKPQzU4ozyrjD2I2RR7RJT3BVC3dmQlerN3S2sUCa/bSW8vFSOjSlMmEpd3YuwqOO19aHiwOl08F4HbbOPvjXBOjsqv7p+c3l5o7y4ULfyKZRK1cWr/eOl3gm7/knL5gFWdiMxq4FY282cnBMsLInmFu0Xlu0n52wnZgXtw7z2Yav1defFZUnXiPnwlM3YLK+0X/CnrG6fao/8Jlx9L6Op3ySnlZ3R5Vg3IqnpY+a3UtuHLWp6TQrbqEXt1KJ2WnE7La+FXNxBrRswbhpkdI6YdAyZdIww+yc4PePM8VmL/e2gw92wrU2PvZ3A4/2Y472Yw93w7U2flTXp6Jxl76RJ/5Tp+By/f9JiYMricFcysRwhqevomI3fWHCxco7Lyo/OK4w2E2bUNUauLAVZu8d7hEV7xQb7xURk5EaI3BMrauIqqqObmoNzCoP7+nwX5/3m57xm5p16x+yr+m3K+iwrhk2Kh4xLB1mVw8bp7QxeacRX6a2YlBT7TI5fAdIzG+6YhrXPMpZmU71z0Ik1xLJ+VuUAO7eNWtfLnl2wX1yRLK84zi+K5xYdNjedx2Zt28e4bSPc9hHL8Tm7/inrvine2ILd2rbT4Kx1ciMxqBwZU40t6qDltJAjKzGBRTBRNvm7nD7tjBKfYlp6i3HXBKdrglnWS46owHnloX0KkAHVOJd8jCQd7VuIj6ggJNSSUhopyQ3k+BpSVju1Y8a8f9mybdq4tI9qnB+NKmsK7LaNHiQlDjHCmyi+pQSPQpx/GT67kz6yYt01y+1Z4C3uipZ3HY/OfFSqIIUiYO3AYefY8fDU9fTc8/oq4OYy8OYq4NV1wOurmEtVzPq2dGrZcmLRvGXUNKWRFlRKsE9DmcUasaJhpjFI0yg0NRhKDgLb5hIcykicNKRxjBEzFs7LxwircJxMlGkOStREdO6gOjTQzFMJeD8IPRFJf4lCB0G082M+yRiB+FBRAZpmOTDLYoR1OZZbgRfUkdxaaRYZcHYs2DrXiBqqjwkCYlKQxCwUyAdkIDUE+YB0XQGaYj1tqT44EIxPQePiiE8TQz9LL3sWT3kaCNDyB4PD4QB/ECAIDPAypMQY2RWROWkosAfgub3OI1vtR7baj0U6um5QHW8QwB9inEmwqyN4tNG967k2mSROBhrpDTJygbGSiJx8JCzG9reZvY8L6r5NL7kfXw1wxYBddDVF2t/aw//g7felX9gfXATfCCAaEgA4CER9SeRl0+yzMDndZu0LwoYZi/geY4c6glkWFRlhpO8L0JIY0MJJYE+Ytp0BKtTI0N1AT6KrJ9HXEevqSnSBTkCkOwLtDaOFQ9nRMEEa2ruO4lJOYEbDcP4gjDcI5m5o5GGI8QWxI2D2qUhxBso6EUEIg1IjjLhxCGk2Oq2F0jrOiq4nSbIwxACwtlgPHwTmpSHNElEwL6CWk76mm8Gf7HS+sHzxuYXGF1YvvuBpfmr27AHr6QP2s/tWmvel+vedDR6IdO876t7z1L3nA/yHmKi/S6n+1EP3ng/8k0Cb3wZ5/sbf/Dc+xp9IIb9z1v6dF+Hvkht+HeZxzx32a1utx164mtr8N6acy5CQc6Xq8vpaLU4obqumlTK54v379+/evXv79u3Nzc2l2lCrrkK6A3V87G5QKJTqvNrFHbBWvXdS23x+ro+7a3a4vLqdJWfnso/UKfXYuJtGl3K54r/itPjw4cP79+9lt+iOO7OT7CO6/fI2byE7V8sbt5YvpVImk8vulnHqJ9jl5fVfhtR/bqm9vlEdHCgQcDkILJuaXu9Nms43Ouw13h9gbo6a7Kw4XV6sv3374dWrdzc3r6+vX79+/ePV1eXSRnrHKLu8i9o1ZjE0Iyhso6Y34Cq7GZMLgqVV+7V1h7UN0eisYHpZtLQu2dhyXlh13Nx2U524Vw07EwqLLKob26dEA9MWOzsusyuism5aZgOmtJNaN2TaMmreOWbRNWExtSicWxGubjourTl2jnFrB5nlfZSeSe7iisPoDG94lrO8KlpaEU4tmG5sSk8OIw/3Q44PIs6P48+O406Pos+OY04Ow9e2nIfnOd2TJqPzNuML/LYxVse4+fIK37Yhn1PZmzWS19wdM9znNzTol1UQtzAfOjIS0j/k09Dhl1zkb+eV3N4WGRqbEBybnluQGBAVx5OmOPonFJWHRCTFZFV5xuR78YMCBKH+4aW2kTWc4kF6xSjHrj5bI7NVmCuMrSaGV2ASWklRdUSvPFRoFdqvFBXdRImrJ0eU4wPy0YWdxrPLwolFQfeUReuIeU0/q26A3THObRo1rRtm905ZjS/ZLW5KRucFHeOWzWPm3bNWrZNmhQM070Z+1qDr4JrnxLpH74Lzy04JrSzpi6x232JqZR95bUf8+jL46NizY9K0tIcWWIJ3zcFKMtCiVJR3IT61jdYwatYxze1btuhftqgYYJQPGE+u87eOHKe2rRpHCdZFXvDiOrcWm+gBcngnxbuc6JmPi6mnVAyxBxcsGiY5TVPm05u205uCsVX+zpHzucxDJvc5l3senDjNrAkHF2xOzl2Pz1wPTlwOz1yPZB5KVcSry3iFLPT42Gttg982xsrrYEdXUzzyCcJUlGWCkUWcESsCxgiFWqai7ApxkhqSQzXBuhBr+hJhmoKwzEEx4uGMdASvHi/ppNnWUNgvkYxwFDUIiQkwfviyQDP7JSUNjspmMmtsOLWm7EIMKhxKS0VblqOsqijYCkd0tQcgiQ+NwxIyoYRMJDmODPGAaTrp63saAn2ABm4GmhJdkAccGI7TiKPcz2p4mBLyIhCiHwEBJyAh8UhQBAwaDmWk4W2LKTaFeGo8HOBq8FCg9VCg/chW+7lEX8cdBApBUHIpxqV4y1qitJ1iV4VnpKDIkUhMCJgeh+SVYBCJwm8T6z5L7fpNXM0zTz7SVRvsogdz1Ye66OqLdXUc9IEuAF1H7RcSHVAgGBeDNI6EizKwueNm1UvczAm2czPFvARnkotDR8MAXgAtiS7cDwb3hWk76AKc9aEehlBPAMzTEOUPxgWB8YEgQgCEGQHnxsNtkuGO+TjveoooD0sKBBP9QOxImHEohBQINo2ECRIR4nSkcy5amIY0DoU5pKOlOZiEBkrXNHt43iyzleqYhaUEQrQleiZxRrx0NDEcBgmGgKNgkGiYpg/wj1L9LwXan1u++L2V5lc8zc84zx6wnj5gPf3U7NkDG837Aq3f2et94mh4z1HnH0I8/kda52/cjf5nTMovMqb+58vG//dlw1+ldfwyJumfvOCfumv9fUrZ/8rf/N8JFb+21vpWCq3orPjBwVFuylEdHsouLj7Wbl9cXqouLv7ScfT+/XvF7b33M0NQ/ZdbX+zF5S3q4s5f+nMBxM/RPLlSqTo9O1cqVecymVJ58TO0W3Wr/qrL7xRK5enp+evXb/5DXE///Pm3TIu3b9+qlQbVxS2M984fdqmee2pcydltlbn84vaFpfqY4lZbx9TVg39RNaVSd3cob25kzS1Kff2bxCTlztBmNXuribLQRFkfNttZ5q/PcTeXPC9UEzevTt6+fffmzVvlxe7WftnwLLd30ryunzG7IrqQh04t2dcPsKr7mI3DJsNzVpOLgslF2/5p3t6hZP/AbWxe2D5pMbdqs7odJG1sepzbXjTqNrVsPbcuWt4S98zwaodMm0c5jUNm9UOmLePmU0vC3X3nlU372VWb2TX+2rbj3oHr9IpwZJ4/syra3vE4OPA+Ogo8OgySn0Xu7bmurFutrFsvr1ttbkuODv3PT8Llp7Hy05iTI/+jY5+VLdHoArdrwrRtzLSi17iki1rWQynponpUB2oXNru0dRXOFC/uxLxVuv+odDs9CNjc8jnadVyYd+7tC25tDyus9H+ZH5RdHJZTEhkenxSTEVXX5ucfG1vS5BmW5YvmJyL5CUSHRG6wX04f3bYp92l2Hz+Ln9SAqxpjFw0wM7qMw6uJLlkop0yUez4moYteNmVa1s/KbqE1j3Lapy2qh9l1Y6zaEdO+GcvZZX7flEV1v0lxFz25gZjRTm+atBxZEXROclvH2LVD9IQ2pk1jrGHhILG0xbahwqKxhd9YZ1xZ/2V6LT9X0jJqsnfgenMRcnMZ8uoiZHbdvrSPntxADikjeORhJelonyJ8xTjn8Nxp61g8vMGb3LIeWrcYWLKc3uKvHthvnogbJyj44nidklqvOmpAK8WvmexVTQxvJDfMclYP7OZ3beomuU1TFkPLVj2zli1jnJZxs7Elm8kV8eKWZHZdOLMmHFuxaRlntUywq4cYlaMm3cs203v254rAN9dxlxfhx4cuq+u2nePmeZ3GsbXkgDKiaz7WtwLnX0kUpqKYoVCTSJggBy2qwElqCY51RKcGiqAYZxxjRI9B0JPg3GqcbQfZoYnKy8FQw6A6UtTXMeXfFFU+KYx+lFv+KKvpRU6hTm4EKhRCiUPQs/Gwspe/SWn/h6T2f0ofe5RZopPlAoxD45MM4BEGOqEG4AQ4rQiLS0Fo+YO0Ao10QmGPk2z+MW/2d2mtz9xgj0VaT6R6Ws4AQ18wLApGSMSxirGCBrKo0ZgYjXgq1P3ORush//an7QWCJqLx6XhaNoGUhmGk4unxKHYa2jQXTYlDGacgccmmn6V3GnhRde00gFI9hAcQ7gEk+EMZEXDjCBg53IiegsXFIjWd9J6L9XAhcGEGxb2U5llBCmlluDexzIvxjCw0IQFu6AHUdjR44Q7QlgKh7iCIJwDoYoD2A9FiYdwclH01wbYcI8zDOhYQrF8i7FIQ0ky0RwlBWoDnxhsxw6HWyQjBS6RFLMz6JcK1BBtQScjqYMTXU22S4JRAiCgd7ZaHrRsxnVnjdUyy0lupDhkYcjDEyBvkWIl3baaQUlDwWCNQIFjHC/jYzfArofbn5hpfcF98ba31rUD7jzZan3GeP2A/vW/y5AHzyQNzjXsiwAOp4afOBv8Y4vtl3giyIEujYVs/rwgTy9H3x3zpRfzrmMy/is38xBv527ig/1W2/4v87d+6mn8mfhzQnPwuLVPFNT+dm7t4/Ua9Pvrpp5/+j1/07969U9zt6tUSt/qLWXFnZ1IXQHzULT6+OdQkvXOZTC6XKxSK6+vrs3PZ1eWVmhSiXryrdfJbZ9Sd6fTi4vK/lm7xl+f169fKW3i68k67VyrkamjJrY1MPQnvZsPFXzBoFeqn08e8xd1DTB1gUcqvry9CQy8pdNXS2EGvZLMCu9FImaggjTdSFwbYy2PmyxNma3Oc/b2Qc3n5uaxoccO7f8a4Y4LRNMJsH2eOzlusbIrPzvz2Dj1WtiRD81bd0+a909z6IZOMOn5Zs0/fNL9z2nx+07phypFR1WdanJ/VYtwyyuqft+qdte6Zs64dMq0fNu2b5g3O2IzOW3eMm8+vOowv8gfnLZa37Fa37UcWeUfHXrv70qNDz+Nj341d14NDr90D7+09z4NDH4Us+uTYd3WTt7phubkj3Nq1Ozr2PD8LlJ2FyM6CT08CtvddV7fsJ5e5g/PmPTOcgTnL1jFWcSetoA2f12rsUB1JLq1wbml/OV4XMlbj39/k39ng1FPXNJextOkxu+7WPRdUN+zUPGA7PCIYH7UfmxJWtDolFvuUtkuyG/gucT5uiX5M1yRpvJN/m6t+fg8vW+KbCw0qx0XXkl4200Irie65aNcctHMWyjkL5VmETeigtc1ZTm3xO+ctyiZZFWPsklFW2ZRp/bT56IrN2o5oe89xZUPUP21ZO8BObaHk9tH7lq2Wd6yaJrnU4rQvMyYgyeGERCkqwR2QFAlJ8CPHcm2TjdKaiLsHrm+uQq8vgpWKgONT99Vdx/ZpTtcMp3GUndpMiaomhpTjszqYM1vCjWPR/J5gbNOqf9V8dod/dO6iUHqMbfKzh6mw6rwnpQ1+NTSHHIxDHsazmvBy0LhukVM/z0npo2X10DqmLSZWBLPrwtl14cy6cHTZpn2KUzPErOinVw0ZVw0Zt0+aDi/yOqdM64ZZ+b2m9TOWE7vC+X3J0oGjSuEvOwtY27bvmuZU9TPja41DypkJnSYpvUzvYpwgGWEVb8RLgjuU4pzqCfxcjFU63iwZSQmDclIw5GAoPRZhWU6yazIWNpP4VRjmSzQo0vGruMJPE6u+DQp46CX5xtvt96Exz6P9daKlwCirP6Y0P3Ix1bfTfuhufS8i61eZs5/kN32anfhVdoxGqp1epCEoVh8YBwQkgV+EAzQCdX+bUfPLrPZvI0WaEtBDW63HDrovHPX03QA6Tvo6TvrgEAgyCkFJQtHiEWh/mLaz/jMn3Sdi3SdCHQMvGDIRD40zgoUaoSJQ9HQSLRLLikOTQqFgDzDE2xAUzL6X0YsIN6aHAVkJCHokghJsxIlH2KajrFOQZql4QjJC38tQQ6KnJdXDBiBM4wlO+SSnfIx1Kh4XgYAHg41CINAAMDoGAQ+BG3iB8aFYUoQRMgCI8AERQ6GWeRhpJ1nUSJQ0k726GH7dNGkRNqCM6JWPs0tBmkUbmcfCuQlwt1K8YyZGkAgXpiJ96gjR3dTuFZvueZvQShItBGKfgUpvpY8vWS9s2jSPmQRWEKxeoujhMFIQhJOCtC4n0HOx1EQEwBWgIdbVd9HXcdD91kbzc3ONP1hrfSfQ/pav/YWl5mdcjc95Lz6z1PjcRvv3roZfehtqBBp51WU0L8jXxhZnmvqHWpqH22vqBhqiu9LFDemP8qb+R0LDL5Lyf1G5+YuK079NH7wXwmFmWK2ODKpm568vL1+9fn11df3PXI/v379//fqtXH47ANQ3pDoyoE6Dq6F5dwUQahuV7JbnoVK9e/fu8vLqxx9/fPX69Q8/vHvz+s2bN29ev3796vXrV6/fXN/cvHr1WqFQKlTKj8jXfycA6l94/o3T4sOHD2/evr0VbVQX6nY85UdZQi7/mGU/l6nfFkqlSqVQfkxdKJW3duHL88sr5Q/vZG/eqH4u2lNdzs6d9fTvLHYs1JDk0xzVGv9wwfpg2fZs2/Vkx313SXi4IT49dDw6sjk9ER+deM6s8Qfn2cPz7IE5045J9vA8b3JFODRvPb1qu7PnNL5iM78h2Nq3i8wK5romvSxz6p6xGF7gOjSXoSoH68btagapVUOsmiHTrmmrpjFO07D58LxNaQ8jrYlU0kNrHGFNLdv1T1u1TnEWt+02dsUr2/bHx+7b++K1Hfu1Hcnhsdfqjnh82Xxunbe+LdzeE8vOQxWy0J19h/Uty81d/uau8ODQTSkPv1ImqhSJu0eeixtWS5vWu4euhyfeO4duQ/PcllGTmkFGRR+tohtb2knxrXPnVaRQKjJ5ldEOlaHE8gz3xlKflhJ+bZ1jXb1dVQmjsgxYWYmuqZA05qQMhE1tWLXOOITU+STUcBMr6YFZ3PhKU3x5NSE3LbocHVtLDC4l+BZgfQswvgUYn0KMXxHWrxDrW4T1L8YFleASG8lp7bTgKkJYLSmrn1E2Y1Y2Y1o+a1Y9x2mYMR9YsZ7bFqzsCqc2LUpGOYGttkkDfGlPql5d34ucTkKihBcPFKZAJekw12yIbwEiogKX0ULpnOIcHHtcXQRfXwQrFf47h84ru6LjM2e5wvXwxHFk2apzjtM5b94wwWmc4tSOsxunzEoGmfl99OZZ9uaxeOfEqW7ONHmIaVjXqFVT5VeGcc3BOGehJZnowApCRB0ptIEY20Eum2Qt7dsfnDoenEm3TyTzW3Yz68LRZevhRavBBV7/vOXostXmgWT9ULx9JDk8dsrtoCe3mDQtWDcscobWrTf3nU7OfeXygI1t4dKGYGheHFnBdMslOmdjvPOwIWXEyBqqUwaBHWfEz0VbpiO5GUhmPJzgD0Z7GuK8wRR/JC0aSU1Cs0vwVs1E+zaysMzI8iWUFgQyctYASF4AxM8NRBpfB0XcS6zWcCX9ITZPO9RO1/4JwgkKEht+5y36Ijr6i5js+wltn2QOfpJb+VVC2NN46bN0T+0kG2AU8deZ7V/H2b8I0dF0BD2R6Gt6G75wMdBx1Df0MQR4Aw3cDWGBYGwoxLIUw0rD4oPR0CCkfhTMIBSi7wfRCwKDouHAUCgyDomKR8KDYKYJSHYSghpjRI6G6yaEPYlMQfghGZFQbirSKg1lm4F2KSL4VBOlJXhKMgqfgoRFQB4JtDUletQwJCsW7piLi2ghiXKQuACQcQQM6ALQcwcQ09HEBJxRMMwkEyeuJksrSdxMJDUSxq/A2jbgrcsJLi0053aiYwU+oIIYWkPyLSY4Z6FtEpHWiUjrJLhDBkqUhhClIgXJCEEy0rUEl9bLyOxiSrPR9FCIMBWZ303vnzNf3REtbdvVDDOj6kjO5XirbDQtEkaOh+MTEAh/kL5YF+JuQIiEIn2AjwXaX3A1vrHR0vYx1AsBP/M0/MpB9yux3teO+l856n/pAfijLzi6Jvn12+9/2lh9ZcV7ZaD3hkh4zWB+LxL/EBLxaniof+vYc/DcdkRm3Hf8q/qT/1F5/lfZU19FOecMl3348OFfuO95//7Hd+/eqRsszs9lMrlCrlDI5Er1P9UxZDUh6erqSqFUXl1dv3///ubm5l+yUHr//v3FxaVSqZIpFHKF4j/hVaE+//Zp8eHPf1Z7XtUpPDU9UZ23UDdJXVzeYcxlt+nEu2iJ2hklv7y6kilVV52dVy7OZ05S5dKSemAoFErZ9Wvlm7en24VHS9bKI4n8SHK+IzrZsj/YFJ/sux7vOJ8cusnlfudn3iennnJF8Oa+8/KW7fqudGyZ2z/PWd0Vbx86L2zaT60J5tYFi1vC7DqXvMrIqLTooJcB2VVe7ePspE6xeW1b3XzwyQm/bYqb00lLa6WU97MmV+y295z3Dl3Gl2zHFoUrW5L+WV7jsFnjMLt5wnRuy3Zkyap31mJsyXrvSHp44nJ47H586rl/7Lq+67CyLTw+8dw7EG/uCE5PPVWKgL0D+7Vt7vqOxcaO9f6h9PjY4/jEe//IcWWLt7RptbZrt33ovHPoPLPOm1y1nFixXNiU9M9Z1QwxGoZI3ePkwSlK7ySxbZRQ30dIbeX617mFt4ckdbr6VEutS/1JRaHk4hhWUQmxpAtc242v69QtHvumoJ1Yks8szwIUtWHKm5K6+GXD1PJR9stmSng5IaaakFRHSmshZ7VR8rooyQ3EtCZyzSCra8aivJcVVIyXpCLdcjFh9aToDmpcFz150Dihh5ozzsyb5OVOiLx7Y3C1jZDyLkB5r35Ok2FaHDeN55IBD68iZLbRqvpZRd30qgGT+Q27lR2H0SWrc5mPUumvkPuen3tv7rtMrws2D0Uqlfv3r7ynNgQ9yxYLh8L5A9vBNcusLmpsAzGxmZw/wKibNmtZsKxb5GQOke1KLEGl3ejcaNdMUHg1ObqWFFqOCyrBumah3HMxAWX4iFpiYiMltZmS00lLb6UkNxJL+hlNE2aNo+zuWbPpNauNA9HUNr9/zXJyx2brxGFwgf+ykZbcxqyd5wyv2wwvW28euB2feu/sSLe27FZ3nAq6mZFVhNAycnwNu6jPPKeb65KLY4RCqS+t2zMAACAASURBVAFgVrSRqJYgbiBa52KNI6EYLyDBF0oKhaIDQYR4I/NqIreByG8liVuJ4nosL49Ai0HBvAzB0hcaLuTP4hteeLG/iop9npKFCUHRQ4lwTyhI+hzl/ATupPNUhPrGT/JlQvLvklr/pmD1f+fO38/p/yq76l52759irZ766X1np/3UQU/TSV9DogsLMqJlEmD+YF1HPagfCBsBtanCWdcQCfFoAzeIrjcEEAPTDYU+lepDwrBGcThwBBwYCDMKgVsVEgRVeGElhpTn+ceU+sdubKirjkUqSpiL8awgBLeQIzsZAXXG3GQMxB8E9oOAvCDP7HVAnoa0WCN+Jjq+0yy6lcVPRZjFGpnHwY3DECA3INAHBPGBGngAkJFgpxbjsFGWcweJk4fml5OEdVR+EZmfQ7VIR1uloJ1zcVE11NRmanAp3isfK81AidNRknSUJAPpWYD1KsJ55OHcc7FBVYSoZpJbAYYRCRWmIoq6qYOznK19R5nCZ2lHWNRj7FlHdGslczPR2EAw2M0A5KSP8DAgBAKRvoYAF30NB71v+Vrf2Ghp+RkCoiDP3QHf+ID/4An8ykHvS3vdz+w0dQLxeyf7N6/eKre2lZVVitLSq/QMeUTEha3tBQp1lZv7+u2b76+uZGfyE9lV3tLZXzee/KJW9ZvELsvQ4Jjo2NLSsp2dnX/hHfnDDz98//33l5dXl1dXqovL6+sbuUL5/fffX1xe/vD9D+/ev3/79u1PP/30/fff/2tFhx9++EHtTX337t1/gmKhPv+OafHhww8//HB2LlOp0VpqJrtcrlSqzs5ufbEfOboyuUylUikVSsWdgUqhUCpubm56eq5QKNWjR5e2wqudPeX1K9XltUJ1pVBd761Pj1fyRkvII0WkySrq9jBnd4yz0Geys2h7sut+duxzcuJ5LvOXy3xPz9yPTzxk5wFKRdjBkdv6Ln92jb+0Jd49cp3dsG2eMK3vdo3OiCLaJwcmh7eP2g8v8lvGTCSNaWYNjVt7/J1jcdsUN7eTnttJz+mgt01Z9i9Yjy4JlrckRyceF0p/ucz78MSjf9a6rJc+sWYzu2kzvmrVNcMZXOTtHjpdXQRcKP1PT90Pj5xkMr+bq5iri4jDY6eVDe7urlB27rG7L1xZMFucMlld5Wzs8DZvf1bbe/y1bcuVbd7qlvX6js3BifPRmcfhiefKtmh4iT29ZrF76LC5azO7xh1cMBtesJhathxbNB2cY/RMMeqHKWXd+LIOdF4zNqaW4VNla1XqalfqKCmXcMvCrEuTROWRtuXBQTXc7FZyWisttZma1kIp7WWOLQlWdySja7yhFe7CjnByVTi2YrO0ZytTuO0fOxX3MkPKcEkt1PguekgbzbeBEdgpcuqIJdbW/rG0D1TchMirNc4INEsXsjMlroXmMeWomErUyyZSwyh7ZUu0vms/vy6YWhWs7YlHl63mN+zVc+L4xGP3wHF4gdc8we6aZY8uWQ2v2PSsWdYtcFqWuX0bVr0rFuntlNR2Ssscd3jTqnWZG95JDekixvbSQAXZ3+V1O2Sa+RYiExvJ2R3UnE5KWgs5rpYYWU1IqCOltVKTmshZ7bSKQZOSPmZOJzWni1rUQ28Z4/TPmfcvctrnzCpGmWWjJmXjzMFVi71jcdeMRXAFJb6bWrfErZ3kNkxbrOyLZTK/kxPfkQVe3yxnfNGicZRd0sdqmLJunLMJrSXzEowYYVDjUCgrBuZUS/Ppprm3kiRVBIsMJC0ShvUDgd0B2CgYLQfFqcVzG/G2bSRRPdM0jYAOgaD8DWGeRt9FJj1Irr33svlJTBzKH4oPMUL5gwjBEHYCEu0L0hRqPOU/1XbTeRjo8f/k7f82Kf+L6ID/L3fjt+lNTyNpz7wMnjnqQ3whRr4QfAzGpIrEqiNB/MEQL5CBiwHUC0yKQphk42j5WEw8VscD/MIJoOMO1vMwgkQStP2NdD0g4HAjTCqaW47jFSO5hdyvi/ofhCQBpHrUYKhDnrFTIdWzFO9RgvUspYizCKbRcJw/GOQC0BYbaDvqG3oYokMgvDRkSh83pNHUNgPFS4bbpiE9y4jCNCwhAAT1NNSV6iHCIJbVJNpLFKsAI2wic7OoJhlYYiicGoI1jyfy0pGSHFxpP3tohZfTQYuuIoaXk4NKiEGlhOByQlw9Ka6BGF5N9C/BB1Xi0/rpqT0MYSpSkoHsmjY/OnY/OfNcP5COb1gnNVPNkxEm6Qh6KgLiZgBxNsD5GNKDwSZRMKwPEOxniEmCa7sCvuVrfyfUfmSv8ye+9ld8nd/baH1hofGVlebXdppof9q5QnZ1cX15dS27fnX54YP8+ub69RvZ/sHrrS3F9s7V9fXV1dWlSvXjmxuV6oI8cnUvbxYrCqAZm+HwRGNjpkjk0NnZ+a+6Kn/88cc///nP79//qH4H/PTTT/+ei1d93r9//+OPP3348OG/x7T48OHD27dvz8/lsrvu1VsOuZpBe8tlvK1fVcszP/vDVBeXBwcXbJYCh9vv6VEd7J8e7MpOjs9PjpXHezujTT1JZk3BoIYAcL0/aCADs9rGnKunjVVSphroC13sjRmL3Q1bucL/UhWpkAdeqiIU8rDDY8+9Q+eVLeu5NV7XFKdm2KR+lFXR4ZKcG+MbmWwuTc2s9BlespxaNSsbcTSu7Inui+5esJjdEq3uOHTNWC5sSRpGOUU9zMohVuOYWceURduk+cCCzdGpx+VFwOGJR9s4t3bIpHvWdOPQ7lzmubglHluxVip9lArfoxOX/SOpShHy/U3SzVX0yZnb6jJ3cYJ9sCeRnXgujZjN9tKXxpmbm5Yb27y1dfPNTavNNcHKvNnaivnaOndjy3L3wO7wxGVh03p6zXx6zWx5y/LszPnoWLyzJ1rfsd87lG7sOoyvcocWzabWbNb2pEs70pl1h+4Zy5IeYmU/vrwLXdiOzm5Gp9Vh05vIJd3Umn5K0wiza4rXPm7ROs6dXrPb3Hdc2nKYXrMbWOKNrfO2jxzPZT5XF/5HZy7Lu8LpTX7rNKesn5nWSgmqIIkyMVbZvMcFXQ8Lhkwzg8zSLK3SOaIMhmcOKrDAKKoM3jLGap0wz2qnVg4yV7ZEG7uixU3brT3x3Iagc8q0bYK9uu1wdOK2f+Qil/vt7DvOb9iMLVv2zJlWTLAKx9nF0+yCCVbJDLty3qx81rRoiFkxYlI6zaqYZxdPmwQ2k1wrsOySgKcFw5Z5LsGlqNRmUmEPrWHUpGGUVdJLL+iiZrXT2yYsaoZZmZ2UpkmzxV3h7LZgbJ03ssxb3nE4O3dXKNw3DkX9q7yWeYvqabOSCWbJsEnTBKdz0SK9lxXXR00bZxRPsrKHGN0rlodnnheqqN0D15kV8+09+8VNQUEPNb6RmthKT2g3dsxEcWKMGGFQWhCEm4xwKMa51zPdWijO7VRRE4lfhCWFQqCeAJA7AB0JYRajmfkY83I8twrHKkAz0lGUGDgiEAmKsNQK8YIEmDFj8Lw0Nj0WQ4+BCbKx5kkIiDvgkY3WdwLNx1LgNxLsQ1fo4yDg1xGSb8ItDCIwMF+Cjg+YmIYipCBxKShGOZ5aiqWmEokJCHIKwjgbbVZEIifjEGEwXCIaFArT9gJpSgEajgYv/CCPnQE63iBIGBKRBEcmkXDJRHC07WcpnbrBEnYYTJhLFGRhXQvwIdUkv2K8VwHeJQ/rXYJ3yMARg8GaEj1tqR7UG0iKhAnS0V7FeIdMjCgdw0+B+1SRYnqowU1EuzSkaTRM39VA3w0A9AZgwpHMbKJ5KY6eiCJHwsxT8bxsknUe1qEQG93CaF/gdy9YZHdQ0lrIaS2UlCZKYTe9ddJ0YM6sa4pV0kOPriFG1hDjWygJbUzbFJRLNnp0ia9UeB0ei0dXbPOGmDFtLOtMDC0GAfUAUvyxxkFI00iYKAXpnmdsm8VABAEB7kCcDxHoAvvOVvOxSB/uT9b1Rn4n0v+M8+wz0+efmj3RcYaOL01cXV6rN+Fyufzq+uZcrlDevDq/urq4fnUuk6nB2BcXF5f7Bw1tE+Ze0UwajWnMZDJZxsZMAoFka2t3cHDwH3IF/zc6/95p8dNPf76+vlFz3j9yE89l57eVIOr61Tvk1s+wRplc+e69LD1D9fjRWVnZcHF0d6TVRJJlb7zdYp6rosjsJAO/GQ9v8jBs9wH1RMAGcnBLnWbLvdzNcZvjVQflkdPlmdfri6jX19E3l9GvrxJeXyecnHpt7Tnt7IuXNnlz61YjS+atU8Y1AxYlDX6hCcl5FVHbey6ji7bLG9Yr66KgzlxOXWPjBLt6lDO2Yju4wJtasz0999o9cmub4jaMma3uSpUK3+NTj4Ut8eyGw9a+y9m519C8Tf0wq2eGu7Jjd6EM3DvymFjln517KpXeVxd+r6+jv795+cOrlzeXUQpFwNVFtOw06ODIWanwvpD5yw49ZUeeshPPvW3R+iJ3fd5iccRsacR0edx0bpCxMGKyumi2uWO1uc1b27ZY3bbY2ORubfF29my29/n7R6Kdfdv1HauFTcvZDYuZDd7shtX4itXokvXYkvXIEm9yzWp4idM6wawdMa4YoHfPmg4smrVNs/oWLYc2rDcOJetHkqlNQc0wq3aE1bNo0TxlVtxrXNLLrB81W9sTr+07jK5a1Y6btM+ZDa/wcjqN/UuJYWUI+zKn3+fuErOjfbIhYaXo+BpcSiMxtZma2EDJaKPMbdp2znBL+oyHF212Dpw29hw29xxXdxyHFnhd05zZdYeTUz+VMkCh8LtQBR+fum8ditb27aY2rHNGWDHt9Nh2amqfcdYwM3fcJGvUpHrefGDDumiClTZEj2mnOOcjLdKZD3OGzIviM5rw1UPMjmnz6XW7w1OPwxOPiRV+zwynY8q8bpjVMm3Wt2LZNMupmzarHmXP7fIPzxz3TqUbx+LNE4f1I4fRbZuuNavGRfO6BdPWZfPMTmZUIyV1lJE+xUwdZ6SMMtLHmVUL5v0bVlvHrlcXYUcnXqdnPip50OiidV4XPbSS6JqHdcvHOmZhrRKQpjEwbryRMBvjXMG0zsdal2Ad20nOvRRpJ9m6DI8Nh0A8ASAPAMQXSE6BswpRpiVo82ICLhQBdNMzcNLWFuvqS/WpCVh2Ls6sACuqobjUUd1q8YwYGEAKeCbUfSTQfOKo/SQQ9Dgc8iQY/DQMqhmNeO4B1PIEoWIx8AQ4OBqKj8fDguG4WAytEE8rxLMrcaxKHKUEi0qAg70gYH8wJAQODcLpeRs98wa+8ICAIhB6YYZakVbfplZ9k978ZWrL5wl1qDALtxKGIAfrUoKLbKLH1TMz25kxdcTQKqJnEc7mJZIUDAG4AeB+EHQQxDgW7pBLSuyghlaToutZcS0mrvkYuwykIBVuk2zEjYNDPAwNXAz0nfQBzgYQTyAjD2VSgKFGo01SsaIyCr8Izc/GBlWYhlcw0psplX3U6n567SC9Z8p0fM5sbt5sddVieZ3XPWNW1s/omLN42UyXZqLtU9E+BeSeWYuVHUHvDDurjeKUjeInIdiRMKI/AuMNpgaBzaIQDplY9wq8axFekIGlhMH1pHp6UgN9N0NNb/BTJ0NdL8Qjd+C3Iv0/Wmr/3vLFA7Mnz50MR1emlNevVJeXalfr6dm5QqU6uwt+3RbYqVTKi8ubjIxVIJDNYBozWcy7H53OYLHYTU1N/yFX8H+j8++dFh/u9lF3zqgLheJj8vBSJrutolUbAm7R7WrS1tvvL2Jirlhs1cLsRBi5W/SsxxvQ4KLX5KI7Fg5eS0NvvcS2eIEmohE7xYTZMtLuNF915nqt8Hhz6f/2OuRC4XVzGf/9q4xLZbhc7n95EX55EXJxEayUh5yceW4fSgemHGp77HMaHZPLXFIKw0bnnA+PpbJT18H1uPDBFuOaqfj+yNEVTucMt2rQpHaY3TltMTBvtbwtmd+2W9wRXSj9ri4CLlX+x2eeG3vOB0dum/uSlR27oQXLiWWbrilOz4xl/6xV67jZ7IZAqXRXKT2PTj2Vqoiri8hXV9Fvb+Levk5/8yrn1XWKSuV1cxn25ir++5uEH26S31zGXSlDLpX+F0qf68uA013HmU7aeBN1toe2vmh+cizd3RKurXJWF9lri5zDfdHBoWhnX3B47LB/ZLu5zdvc4e0dincPpbMb/Ok1/t6R2/6xx86hy/KuaHLNqn2aPbRmtX/qcipzHVqx6l8xH9m23DwWD63a1E+yW6e5S/vi+T37/mXLzhmLpjHzwj5G/Th7acfu4MRxdte2c4kzu8MvHjbNH2I0zbHFLRlP86dFZc7Jjdi8Pmb3gvXMtt3SnkPbNLdikNE2bVYzwhxatDo8dpPJ/JUKn409yeCi5ey68OjU9/Q84Pw8+PIi9FzmfyYLOJf5ru071P3/7L1VcCN4lub7ePftxt7YvUM93T0904WZVZlVCXam2WJmZlky2zIzM4PMzEwyyGzLLJMk25LZMoPQku10dk11V+5DZtXMva9bOxEd0ScUCr0r4nzxP+d832+VUSkjVsxR0gexaf3Y3FF80TSxeJqYJSXmjZIKRomJneiQOnhgNTSuEerRFPg/65ZTet3XdgTXN5EWc9yDJcF6G3NvibXcxpxeB1zrA1Vaz/l9/swBv1PBqJVT+5TMiS3uwq77itZz4VA4puENbnD7lWypmt2rYrau0ZqWqPUL1Ox+XGwHpnCWWLJMLpGTK9YoNWvUVgVrdEd4fB19Z8nW6xNvbuKN+oSjU3+pnJHUhoptQ5dOUBPasb5VMFE1zL8F6duKpeQDsGmutHIIswnKboVxO+H8LgS5HASItHcKs3eNtockO0KSnODpQMdIO8dwO0CUk0uEvWuEnVOoHSLRGZ3sTC0Cu7cggnsx3nVQdiEMGQ944WPz1Ov1t2GO3yS7fpvh+m02wDEH/SzY7lnIG2ghAlGPgDZAwXUQUCUYWQNH5MPAeQBMMwzTCAUXAV0SXeyj7G1C3rwKfGMb4uQQAnoqevss0M4+xvHrXJ//t2z2s6zKz5PSf5tZ9TTRHZrqQs2HMnNc+YWA8Hpkdg++ehzfPktunCYltaPY+UBimis2HcAoR2OygAwxPHKQmDyCy+qllEl9xCOc6BZERDM0pAHuUQrBpQMdI+1QyS74VAAy0QmT6Pwx0wmW5EwsgrCK4IwisHcdLqYJWyolrqnddw/c1Ltc9Q53Y425PExY6EZrNe57R+6ru/yFLX7dOEU8gCsawMY3o7J7MCtqpkJFV6n5g0v0hGaYRxGQnOoMi3agpgP8yhEh1RjxOKVmmR03gPdvQlIKoM6RDnZhbwExrnaZ4OdxTl/6vv43wYvXvi52YdBnwY5feL8CxqMPdrYeDo70V9e/pGX/h+P652tXg8FoMJsfVlZ3k5PxOPx/VgsSiUKl0ltaWv/3m+dfV/0KavHhw4fHx8ef6VGGT+G9/ylk8JPr4tby0a3+ix3PurtnVm0eTbSr08DKmDc7OcDlVOe5RKepFOeVYohCDFvKBM1muB51Ym5k1L1R4vY8Tavm604DzDex11eiiwt/gz7eeptxo4u4uom4t+RZbjMe73OuL4vOTvJbe3PDM3ITSxPyGyN7ZKLJdeH+vr9UXQ7s1GC6h+sWU/dOvVb2PCeVnEE5a1LBX9xyX1R7KPZ8zq/Dzq7Cj85CTy/DFLveo2vssTX2oJw+sspQ7Qu3DoWr227TCtbkOnNVI5xY4/UtUE8uAg/OfTeP3E+vgne0or3j4LPLyBtdwoM17501x3ob92BJf7TmGg3JR2cRl9fxt6bUu9uke2vqvTX1Vh9xvu+5ty442nA/3OSf7Hkfavw1a7TNJZJqnrijZO5ssPY03BOt8Orc+2Cbu62hXV2FmI0JZxcBi1ussVWaTMmZXKfLNphre27SFcqYin16E3KuC17Rui8ducmP+EsHgl45Y27LQ2eMu7emX9xEj6yz5zeF8n3PNjl1cpN7cOmrvfZbP/GsmaP0KplpfSixFJYuy0B0yKK7vHO6IeXjxGwJpn2OMbTKla5yOuYoHfPkoWWmXCO81oXfmmN1+piT86CL69BbU8ytOcF6m2EwpBgMKdbbjBtdnOrAZ3FLuKwRdK4wi6dIZTPk8jlS/hihZIaYLcVFtyDDGxDBVbCoOnhiMzKuCZHTiy4dQou6Y/+hca5khrJ56nuljzi+Ctw+81Weeq0eeSzvC1e1HsuHws5lRtUUqWae0rLOqJNTK2XU+jlWyTihfoZSPU2umafUL9DqZijVU6SsPmzOACZ7AJ3UjkxsR/qUQoLqEDlThIp1Sv4sMW0UnzFIKhqn9iv4V4aYW1Pa4Wno/kmITp94eRk2tkovGMBUzVALR4gB5WhqJohcCOA3Q/nNUGY5FJXkAoywQ6Y4kYtARDEAk+VEygYRMsCYbBeiGAiOc3SNtncKt0MlQmi5KGyaKzLeEZHkRMiCkLPAqHhHRIwrrxga0oEI6YT7N8EwKc7feLx86vfmeZLrswzXZxmuLyNcbCOcASkwdBUW2gCB1ENdq8AuVRBQCdw1B4hqgOFaEIhyuH2so2uaE7IC5JILeB3j/CYG8H2My1ci2+9ETl+mhfxD9fKTgmJwHMA53OG16KVNpO2bcDtovKOgBBLbhs6SoNvnGcvb7ltab6mCkdOP4eSDyBlAUiYAkuzsGmdPygP5NeFC23GpXbTcXnZqHya8BhlQgImtoIVVUkjZMGCcAy0fKmpFRUuxntVQj3IwvxiMinOBRTuSc4D0ImBoJzV/lClVcI2GaJM+8vIy8Ezrd6TkacZJKz34rXWeat9rZVsoXRaUSqkVw/g2GalCSmqbIa6uUTYXmbrzsKubsLEVdlIbwqcMQkoH0zPBiS24nkWOQuuhOvaomKKIqrD4PAgqFwRJdbYPd34V4vgszulplP03cfYv0kBPIp1fBwC+8Xlb2l95V1dn9vI2nZ0Zf2YufIz/+8Tjub39OFE3m8239w/7p2fuHl54PPEXtSAQSHQ6c3Fx8Vdpnn9F9SuoxU8//fTjjz9aLJafIXqfZk1Wy53eoP+FWGv6OVTL9DMz9vbhnf7u3UlzgDbDfjHWYSXV2VADf+glG7qIijKYsgSyWQjeFIPUdfC9IdLJJHlrhKAYJ6jnSUdbDN1VuNGQcHMTajLEW8ypN7pIoyH53Z3YqCtcWs5XbWTI19Jiswvy61IV215SZQhvoI82KqP2LgdIKodX6Gs7LJMpdmXPR7JEn1jjTCo42rNAozH66DxYfeR7fROzdRA4t8Gf2+QPrzBH1xizG7y5DbfBZfqSWqA9Dz65DD06Czw6C9w88J5Y4w4tM+U7fJ0h5EoXpD333T/2Pjz1P78MubckvLtLfmdNvr9NfLxLubwOV+55nFzEWMxZj3d57++L398VPliz3j3kvHvIfrjLNN4kXJ2E35yHXZ0EXmhFJ/veR9vuWo27dtfjcJuv3RdcnoacHPpdXwTodMGX16KDswC5RjCySp3fYqu1XofnfpsHnpJF2vKh+/qJp1wrWDoSLGsF83tuvUu0zRP/S12U3hSvvQ6VqfktMkrlFLFxCVsxhW9bYvYrmN3r7PJ5et8GsVJG5faW2LYu+PRl1ozDm+ZoPUvMnkVm1wKjd4k5tMJum6PWTGCV+94mY9TVTbjJHHNyGbx/LDIZoi2mOIs54c6SfGdJNhoSLOb0e2uaWusvXWFIFum1U+SkTnRMKzJvBF85TymfIedIcGkd6LQOTH4/rnGGMrTObJunVI3jqkYRfu2hf2xbqlxldG7QJWp29yarScksl1NLF8nNa7SxXb5UzalbIOeP4PKk2PwRfOUcuXaBId12b5TTSkaJ5RPkiilSwwK1c4VZMUXO6scldyAzelHZfYS4ZkRyGzKiHh1Ug8meJubMEpJHsNFtyNx+YrEUN6zgXBoibs2pe8eBmwe+VzeJBn3cpMItpRMTUAUPqEMHtqI8WqD+I6jAUbxHKxqT7gyOtsfmANza0NQSEDTanpjpyioBU3JB4BhHWKIjvRyCSgFCowDIeGdEvAM0yp5SACTnAQhpQH4ZglcOpWS7CkrhUZ2E0B40MRfwJsDuK8HLJyLbp8Fvvwl5axPnCCqEY2uJuGYstB4CroM6V0Le5AHe5ANcqsAuhUBQLsQ1FwkQQ1H1cGAVxKkMapMJfhHr8m2S6/exNk8zw/++fP7zlFRArANWDEeJYaAkF2C0PTHTxa8ZHtqKiu/E5o0SxzaEp1dBV7rwURU7qglJzwZQs1wpma6QOEenSHtQgiOtGBLdi80dJudLyOFiItubyODR2G50vjeDEkx2DHfAZrjyqkEB7XCfamhUKyKsAU5MdQWE20HjHXCZrtxyaFgbumyKPLwhWD/0M+jjjJcxNwd+F2qeaoCwOc28OA9f3xb0LbC75plDS7SFDUa/nDK0RFuepKnmWMo9r609/7Utj5weTGgtmpgGxCQ5RDegh9fce+TsxiVm3SItqY/ELIWTK2DYPLBNsNOX7jZfetp86W/zbarLV+mA30fYfRbkAEmmKTdWrSy2kcc1ms3m/7jeNP5CpvtlqP7RUGwwGiWSASKRgscTqVQ6gUBCIFBJSckPDw//+83zr6t+nbfFTz/99P79e5PJrNMbjCbjLxEgHwM/LLc//xnGT9jxT+w88+2t9WGjSqhMeTMSaT8cab+a5XraSrQMUHUS4n4b+kqCNQ5iT3qwqh6Coh+/OUFWTZKVk4SjTdblmb/ZnGI2JV9fBRn1MXp99Nml6OEueUtd2CnJX13P2tvLWlrJ3N6LOD4RZS3k/65JTe+pyBiJHF1hDK9QB5dZi2oP+bbn2q7n5r733CZvcctNex6yeyxS7vnsnQTvaIPkGvddrd/esUh54Ll54LV/EqDc91za5m8dee+e+l5ehx+cBu6fiLYOvZe3PVb33K90QUdXviZTqMUcbrmNPbsMWdpyX1Z7Hp0FG4xRRlOUyRhlMcc9gnNeUgAAIABJREFUWDLeWTPeWTMfrFkP1ox7a9rjvfjxXvx4X/j+XfHjg/jxofDdff67+6x399kPd3kP1jzrbYZZn2DSJz5YCx8s4ntL5r0lwWqOvbOkXFyHT6lY8h23K32wwRhuMIat7HnI9txGNNzpPd7ikUC6wZ3bdVvccxtRsabUvNk999l93vg2t0dBr5LRwgeSovpSxLL4qjmfyjlq6SwjZKzQtlf2sm4eU5WY2IoWjxKGtnhKrffBpUhz7rtw4N63xmqbp0yoeAdngas77sp9r5PrILXWd/vYX3sZvHcesHchUh/5qnZ99PqoO0uixZyg2vedUHBqJyhZ3ZiMLnThIC57CJ8txYunSG0r9AEVe1DFHthiD2/z1k/dt068Ng+9FtW8vGEOtKWBLq0rXaSI50n5c6S8WVJcPzaqB50ygCucIFXMk8UThPwxXI4Ul9yNblmjd6iY1bPk8ilyk5xeMUnOG8CVThIbFmniUULlLLlSRi4bJTUvMEtHKfn9hOppVkoPOaYHk79AzpuhZEwSJSq3MQWnYZrcvkhTaQNMpqTtowCZUnijSzGZUqeUnsmtOK9yqFsllC4GurVAuU0Iz26MoAmOSnZCJjmRCoGkfAA5B8iuBDOKgLhkF2ScCzrVmV4GxaaBSXmunFIEMQOEiHHApTizysDsIoRPPTaoD+nRAPWpQSb1kd3qUY45QKdMyDf+Nl8JX34jsn0Z7wiuQDhXQ1+Xgx2qQKBaCKAW4lQJsc1w/j7Mzi4dYJvl+jYdYJsPsS+HAWuhdnlA21ygTR7om2iHb6PePs8g/F2p5B+SU7/0ePU6/C1KjCJUoCCZLtwKSOIoLqqP6FEOjWlDVU6zikboTbOs1UP/AQU7poFGzway8wC8fCA1GwCKd4CnOHvUkEO7cFmD6LQ6LJ1NIeHpZBKNRKSRCTQikYIRoQi5QFIuyK0EHVGPTOtAprajAiqgmERnQJg9OtnZuwEe1YtOlmLr5cRJjfDWnG61ZNyaUs80PjNVkJV21MG2m3qfs65hyjcZym2WRs1c1bBWNzjKaeH6HKt7liiW4HO68ZH1CM8iKCXdmZLuHFYDLxsix7UifVqQqROMlDEOvRyOzoDAUiGusa4v/B2/DXD8PPjt51GOf0xw+V24/d8H2zArAk8WZx/gCHNzs/HuXmcwfMzm+3iM8zGB49Zi+eis/kiJNt9arq91UumwSBSAxRK8vX3q6+svLy9/lc7511W/jlp8+PDhL3/5y/39g05v+GjS/tl78im03Ggyf/SkfEJEGU2f8nhNltOx4s0CkCLLeS3LZSrBYSEPslQKmykCzxSDlU3Io3Hy9Ybb9a7HxY7H9b6n7sjvet9Df+ptMkQa9BGXV/5n557aU+89rc/WvsfuYejJSULfcG50VtnEXIrenOw2MfWyW/6PzZte4/36U96cirKx7zWl5LfOkMfWuDvagL0T0cyG24SCK1NxZza4c5u8HW3gtS728jrm6iZmddtzSsVZUAuOL0K0F8Gbh57ybe621k954H5wErC4yZOrufObnO1jv9FVds8cZW1XeH4dcHkTuHnoPbDEaJwk1o4RWqYog0usObWb5sTn9DrwRh9+a4q1muMt5hiTKcZijruzJN1bku8syfeW5HtLyr017cGa/c6a93gvfv9Q+v6h9PG++P1D8fuHknf3BY/3eVZLmsUcazFHm0zR2vOg3iXypIqzd+G3d+E7vyeY3RcsHAraVmi1C6QeFaN6jjap4Y/v8gaVrOFNdusabWCL1amgtSnJyYOEPzQsOjfPIttH4e3SZx3jT9pkNrUyYFWubzMvvA4U0Q6P7kRnDeJLRsmlIxTxMLFoglQyQWhfoi4eeCi1Xku7bssH7osHwolt/sy2YGSd3Sdn9sqZnbNUyRxjap0nU3En1jhtM+SqUXzFMLZ+glA5is/pQ2f347OG8GIZvn6N0aVkNy7SqxeoPRvsyR3+qtbjShesOfVtWSD4tfv9W/02vikjqMYloAbuXwXzqYIG1iBLRxkJ7cioVmSWFF8wRqiap+ZJCcldmNQudHI7KqUDXTRGbJUzuldYFVPkfClOLMVXyshdayyJit24QGleoHUucytljNg2VEAN3L8GFlCLiB3AVK/S14+9JhTc9G5M4yJddSq6uomeWOePrfEurhOMxqSRVX5UHYSa7oJOdsZnuOKzXKjFQK8mrFsVEpfugoh3gsY4ELOAvAoYqwREzwXSs0C4FGdUihMi3oWeA6XlgHkVcFYRiJDsTM0GeFTjferxYYPoiHFsqBQbPUJmtaEc8gC2WYDXGa42cS42aS62OQC7fNDbYtizIvCLYqhDBdShGGyTCvg+zeW7RCebeMCbTFc7MeRNMdi2GOxYAXEphr0tBNsVQWwTgd8F2f02r+Ifczs/93f90vP563B7+wiXN+H2dlH2sBRnYi6AXQBOGMAVzFIzRyjZI4SaBWr3Brd+iZveR41pZEXUowKroexCEDjREZroyKtABjYiM3owEWkkAu4/hvgUCo1CpFOFJLdalG8PJqwNVzKEn1bQZ1XM2lGCfwUUHe+MSnTxaYRHdqOyRnC9Sob8yONCF2u9TTeak0+2A+TNKHkrQrPJUG+x1ArG3gF3c4Um70dvzlL1l5Gm6/TDfR/ZCqV2BJfTTUxqR4U0wrj5AEa2S2oHunmKlNKG4IiBgmZ04DDVewhLqYDYxjk5JbraBtl/7vvmjxEOf4x3/kOs0+8jHf4x9A292O9A0vMAhRmHpAaL1Wj6GCVr/US+0xtMJtMv0bCf4iqMpttb648//tjW3u7qCpycnPrxxx9/rbb511W/mlr89NNPf/7znx8fHy0/p5pcX98YTaaPgvEpmfyjpftnxJ7RYrW8+5PuWG0Y5pp6kI/TlLsJsnmGdi4laDvRmw2I+RLweCFovBgyVQFb7SQYV7n3F6I7Y9ytLtKoj7TexhqNETe6iKvrqINTvzmlR0pRRudg/MFxwKoqQbMT0r2aDumcy5iOz5cljCj91neF0xt82SZveVsoXWGOrnKUe34n52HnV5HXN9GX15GaI9Hmga/mUHR6GanXxxsNCdtHAcsaj53jgN1j0Y0+YvvYS3sRbDIm7J8ELm/xt/Y9lbvC3jly3zyla5bUOEHomCHPKLm7pz6zW/zZLZ72Ikh9GNAuo1UMYytH8V3z9LUD991zn+PLQO1V4O657+lNkF4fuaP1P74IvNIHX+lC9IZwozHSbI6x3ibeWZLuLMk/fyffWZKstwnW23iTKUZviDCbokzGyL0z/0kNd/lAuHIkXDxwk+3xJ3Y50wfc/k1a6Qy+ZoHarmJKtthdm8y6JVLhOC57kpk8FRw5lRYwWure4vFPjRN+g6HudWx2OZdY5kss9/OuZ2ZKEOkSiKgaGtQAj+5BpY9iiybI0lVe7wJL3I/L6sWUTpCqZijDSu78rnBwg9OlYDYsUspHcFXD2MphXN0ooXWKOCRnLKsFMxvc3gXqgJw6vk4fktP6F6ltMlJGFyq5C50zgsufwKcP4grGCIXjhMxhYtYQPncYX71A6VphDSu49bNE/1rS0+rJz6sk4RWg2EZ4dAMithkhHiK1LfArJwiFUny+lJgvJeT249O6sant6LQOVHIbMr4FmdmDrZggl48RCwbwNTJqwzw9bwCf3YctGSXmDWCrZeTmFV7BBCGgChpSC/cqgbgVAAOb4GkyfOM6Y2rHrXqCki3BN69wZvc922Y5TVPUfjl7fI03tMyuGsGH10Bpma6YZBdsigs2xYWUDeJWwHgVcLoYQs9BYpNB1DyQdytCUIGgZ4HIaS6EZBdMggs2wZVRABHUQ1lFIGoOQFgLDR0iiAZxvG4MrR1O70Qwu1HIYpBTtqtdiotdJvBtEfh1iottrOurZJe3SWCnLLRNLux5PvBFovN3SS7PisDPsgFPAt488Xr9PML+VaHr60LAywynF7FvXyQ52BZAv0u1/yxO+N/Llv85NuALt6f2UU7wXCAw1dkpygEY42wfagdJcHSvhyZN4MN6cUHtyLwZUs06vWiJlDFCFo8z0nsJaT249F6yoAwOiHcgZboISlDeFZCcLmxcMpOA//+oBRlPp3uQfTow/hJ0dAtyeJlzo4s8u/Bf3GQWDGDdCqHwOCdKDiCmE5MuwcS1o9O78W2z7NUd4eGZ/+lp5MYoZ6UbtbFAXh7GzXcglvrQS13IhTb4zgLbeBOhNyScnQer1NxFJW12jV46iE1sR3qXgji5wPwB/PqRV9sMw78Khs90IRa6shsQzHoMOAv6Js7la1+b37m9+IPX689inP8l1ulfohx+4/k9Mop+KB18AIFM3d3m+wf9x+sb3Sfq9e3tx/C+j4lEn5beRqPp+ubmp59+6u8fcHJy0Wg0v1bP/KurX00tfqk///nPf/rh3+/u7t+9ezQYjff39x85IR9BT/9xE2UyW4+PdXsHt2bLdhfLICO+vxH9YAn+k97/TiO4X2I+TpEeJoh6KWGjFjadB1S0Ys2H3vfG4HtzyuNd2b0l696a/nhfeGtO12rTTMakufVQXkhJdVuKweB3ceE/qojw7h+snk1e3aIvb7G0Z37b2sCFLfcJJUdz6Ht4Gri576c+FMnVHjNK3tyG28Q6Z0XjsbHvu7bjqdr32Tjw2TsJ3j4KPLuMNBhiNUci5b7n4bno6iZKuet7cxNtMsTo9WHXN6HrOx7Dcub6tqdy36dzjlw7gmuboQ6tshSHHhe6IJMpQq3175qjNE4S6qdInfO0lX2h5sx748RTeeKxf+l3rQtT7nspDj22z33Wjzx2zn32z30OLvyOr0SXuhCdPlxvCNfpP37CrnQh59eBx5eigwufnXNvxbHn8pH7slYoPxTK9rnSHdbwLnNom9O+Kmhc4WVIAjL6gjs3WXVLtMJRXP4kO3g026Fl7B/qFX/XsPq6VkKuyvJo8MybImaPouNaIBG1gOReSN4osmaKUDNBLJMSSgbxhQP43H5s7gBxcImzeeilPvaeWOfVjJILJLhSKaFMSigaxBcN4honSf0LjIVNwc6h/8VViN4QrteHX+mCz64Cr3UROkOU3hB1rYs8vghUHbm3LdPEY/j8MXyhjJA3SSiWkaqXKNnDhNpluniclCpBV89ROpaZ9fNEv76g7xsXkOVpsY2QGhmpYY5SKyOVjuErxknVk8S4VkRSByqtG5PSgakYY0nW2F1yesUYoXKC1DRL615mSNaYHYv0slFCdh8muw+T149JaUPlDODyhrDRLYjETmzBOLVgmpAswYhqoJG9mPRZQuYcoVXJmN0RVI2SEzvRJTPkyhmK8lB0chU2v+U2vsaeVvJaZmj+5RBCmgsx1YVXDKaXQ5gVUL8edNgYNmgQ69WKYhSDGIUgfgWUXwml5wEp6a6kZFdqDtC3GxM0ihVJUAGDaB8p2nMIze9HYhthmFoosQVOakdg6uEuRSDnAohtOuhlPuh1AcAmF2CTB3TIg34X4fB9iPOrVPDzPOBzMfh5Mfh5EfjbfOB3OUCbTOgLMfb7AtyzePjXSagnWYhnGfbPMpx+U1r/38X1nwXafi588SLQDpQEBuUDIDlAfBaSlgMlZjnTCgHsUjAl25WVDwzvQmfI8AlSTHwvJm+YndiNLRrHFw1T+EVQlxh7Tj44tBYR34psm6EXFLlh0dT/39uCIiCxSuCCcqyoAqPaCzKb4k4vRFv73AE5NboJTs0A4ZJBnHy4WzE0oh5dNECeUgpU++5XN3Gn16HKWdpyD3qhHbHQjlAM4DRT5FMF53TT62jPe/9EpNb6nF0EH58Gbx94KTXs6RVa7Qg9tpUU0UQvGCGvHnmOb/kkdOK5YjCxHEqqRAOyXEBZYKc44LdRTl9GOX4RbP+vIXb/Gu30r962v6E9+T37xfLs1HssziAWG6xW0y9H/x8z/j6G1xkMH/E5xp83rCaz+U8//NDXJ3F2dlWpVL96z/xrqV9fLf5z/fTTTz/88MMPP/xgtVrv7+9N5luD0Wi+vdWZby3nFyZfH1NO3tne8kY/a7MHeb0jfGcNebwLebSGGfbdH9bZP6h47/c9HtVuj9uCd4bAd5bQB0vy413Fnx4a3z9UPd4Xv7srsFrSNtQpC8u5k3M5GeUp/RMh2vPk9o0acs+sQNK3vOO7deA5s8GXa9yn1nmzSrfFLXeZym1l20Om5K5se6j2feY23MbXmNJlumLXW6eLfmdNtprjdk98V7bdj8/DdbqYs4uwjX3fwzPRyVXgzrH//knw2WXI9U3o4alIexZwdRNydROydyya2eA3T+EqpNh+OXtt33NKxR9XcDdPvBb3hcpDL+kys1yKK+zHDCkYKycC+RFfceyuPPFUHHuoTjyVJx6KY+H8Hn/t2F154r516qk+9dw599o799k89tGceh9c+Bxe+O6ee2+deqhOPFQnglWt2+Qut2eDIdWwZYesoU23jnVehUwY3RjpX5Qmqoh3EFYJC5PqVZyqRVJkBwPR1PFtvex1XR+/PiKwkRbWiA+uQUQ2wRN7sbFtyLRuZM4AOqYVkTqI7lUwR1XcCRVvapM/o+Yv7vAlq/SKUVzdOFG2wd/Qem0eey+o3cbX2XK1ULHrqdzzOj4L+jgbPL0M3j8J2Nb675747557H1z6nOmCz/WhxzdBO5d+qjPPhQN+xzqjaoVSsUwtWSSXLJBLl8j5MmKyBJs3RYzvwST2oasWyK0r1DIZnNCZ+5u6qfA6TEwzMqkTldOPzR3AZPehpArWkIKV3Y8pGMaXT5Fq5iiVMnLZOLF9gT6oYMl23doXaVUThMpxQvsirWWBliNBFwxg2uepFWPE9B5Meg8qvgWR2InKGMLlThLKlihZo/iARnj8MDZxAle4SFo4cB9c5cS1IrOG8Q3r9JVDL7M5wWCMXd3xnN3g9q4y4lqQjEwANdOVkw+gFAJZTfCAcVzwFD5wHBcwjvMfQgsb4bwKqEiC8m5DuFdDuSUQRhmE0wH3kGJEoxjPITS1C8HrRXsM4LAtcHwzAteERtTBgZUQxyIQqBwGLEE9ywY8zwW8EoNsi0E2JUC7Iig8lWQXg3ieCXpeDHleDHleDH5eCnle4vy8jP95efO/5Ff+Pq/yN8Utvy2t/WNxyO9L4v9n1fzvUkO/9nv+1Pf163gnaCHWPhPgkOiEzgMFdmFi+3E+lQiPUrhnGVxYDOPkA93LIAGN8JBGTGIntmyCVT5BzO4hCsRIUKw9twBQOIgZVLD6NpipTVQKlUYi/CwVJDqZQCP7YonpAGisg7AAPL/heXopOrnwPzj2kGvYhf1ooRhISHMhZQCF5dCcAdyIgnV07nOtj7oxRJ1cic6PPK72hJtjlL15+u1VwK0u2GyKvrdm35pSl3YF1fOk9X23s8vAG1386XmYSsMblQsTOhmh7eTQLmz5PLVzTRjVjqMUghH5IGwNFFUBckh0cIwA2oWAvgtweBXm/Jmfzb/62f7R5/Vn3q++9LGVLU9ZeyXm1TWz1fqpHen0JrP5o2B85H4afp6CfPSH6fT6Dx8+9Pb2/U0t/ovqp59++hg7aDCajH/6d31TsxkAMPb0Wkz19/pg47HofJNv0Po+mKPeWRMe7+LfWSPfWULfWcLeWaPeWaMfrXGP1tQHa8H7h4b3Dw2PD+WP98Xv7oqslpSLi9TMssKatlzVZrhmNyhsYuSfmw8ChxtW1J56Xahiz2tSyV3cEk4ruJt73vsn/jta//2TQIMhxmiMPb4IOzwL0p6F7WgD1Ye+qj2fo/OQ06uQi5ugrSOv+S3B9pFIc+in3PNWH/qeXAUenPutbAtmN7izKu7sBm/7yGdxkz+vdhtbZ89v8RfU/MEl+sKWQH3sI9/2GFpmDa4zZnf5R1ci7YX/6ApLLEG3L1EWjtzmDvmyfd7kLm9yl7d4JFw6cls84i0eChYPhctaoULrIdvmSdYYQ0rm8AZv5VC4eSJcPxauaYXLWvdlrduSlj+2wxvd5jSv06rlxLoFXmpLdExtPDJI/Natyq80Kawu0pFbHlkd3KXGp88FAyTjL6sG/SpxmX2wnH5kbj+icAiV1YtM7UYmtiNye9GNM+SWZXpyF8avEhzXhkzoRoU3wYPqIQkdiOpJkkTBbFuk1I2TmicpLTLK+CZbpuEu77vvnvgfXQSeXAceXYoOL0WqY0/JMr1hitg2R26bJ49vsqd3uJMazoSGI91k9ygY3SpGwzqtUk4pnCWJZ0nZU8S0MXzxEjlnihDXhw5vQyYPYaO7MEEN8JheUkCXL7Sl5O/rZoqGGA0zpNRudM4Atn6e0jJPlSrYPSv0iglilgSb3octHCYUjRPLp4hl48SGGUr3Ml08hM2TYMrHcPn92Nw+Yu0kcVTFnt5m967QM7owhYO4rF5MaC0spB6eJMHE96LDWpFepRCPUohPNSx6CFO9RutZZ+f04aKaEfnTpGYlbfXQXW+IslqSNg9ElcN47xKQWxGEJwZjU53hiU6oVBdGI8xtCMsbxLAH0Yx+lMcQOmQcGz6NC5nEiSawggE0uQNB6kaQe5DUHiSxA4FqhBGaUdhaNKQSjKxCQSsQwEqIcynYLh/sXAwFlSNe5gG+zQI8zwG+KgTaFgPtSiGORahvM0HPUkFPE12epLg8SwN8lwV8k+Xyx/LM/7t48Q/h4b8PD/ptRPg/xWf+nXjw74rHf5+Q+q23w7cim+exDq9Snb+LdXqR4grNRAgaiJ6tiLgBfIGMnjdFz56gZk5QRPUIYREspA2RKMFm9+NLhiiVo4T8PkJQFYqU4ZLQhhlT8Rf3PGtljPh+jCiHQmUwKGQ6hUwjU6l0bxw/GxxUA3UXg0Rl4EopaXiVsaP1Pjn3UeywK0bwgmIQPQeAS3PmVUAyRnEdcoZkmTu77SvfFexo3S8vfK2G4Nsz3yutp8kcf3ubZDLFWS0Z7+9zNdrg2A506QRBcSTYOgk6v47Z3PVsnSaFN6PY5ZAICTZ9jJQ3R8+W0byasZQyNDQf4prh6hjn6JgB/jrU/t/cX/yR/90fuM8/97F5Eu7wXYyTUyqoe67PaLkzWj5JxccF6kem0KdIbOOnTAqj0fwLj+fDhw9/e1v816nFhw8fHt+/N5lMxnfv9PfvzAEBd96+t9eay9Po8z3hgyX+8S7Jeh39YE5+vMuwmhLuzfHvLEmP1szHu/x31oL396Xv78sf70rePzQ83te8uxe/vy82mjIur6PNxtQNdfzmdvD1Zcy0ugrTpwoaLpOrGHvHPtrzYPmOcELBWd12l2uEG/te6iOvs6vQ65uIvWP/jQOflW2P1R2hYs9LfeR/dROuOfLrX6bLNrnHV346Q+j+WYhc7b515HNyGbK657515KU+9tQce6sPvTf2vZbUgiW1m1RO75wlyza4h2ciiyXi4MR7ZJWxqfU6vwlc1Lj1LlG7FmlDCpbi2GPnzKt/hVk7S6mdobQu0nqUzJEd7rCGM7nLmzngTezxxna44zu86T3+yCanVkaqkhG712iyPc6y1m1V67ZwwJft86b2eAuH/PqpgLJJ7+Ylj6Kh4MSWIFZGsjAnnZWYjwwu8i2OLpoQRHcn2SQP2jQOwEZawZ0jNk1tXk2esW2IkilC8QSxcprQIad2LFIbZOSOedqEgrewz29eoucOE4NroL4loNBmWHw3SjxKqJ6m1E5Ta6fIkmXGglo4qeBVjRBqJ4hdcppUxZrZ5iwf8GZ3uMuHbqtat+Ujt6kt9rSGM7vL7VtldC/RpCpW5zK1dpKY14/J7EEldqET+tAZ4/jMCUL+DKlMTileJJfJKdUKWvEiuXiRXCqn5M8QU4fRHt3xv6tf+12D3KFzuHGe0bvOGFCyJOu0LjmtV84YVXHHVNyGKUp2LyZDgqueoeQP4fMH8UWj+Jx+TK4EXTqMb5mhts9TykfxWT2oylGiVMUeWKc3z1Lqpyj9K6z6aYpYik/vRhcMkgNrEIxcgH8VLLIZKcgHeVVAEydxxUvkxjlaXAsquh1VtEhsUVFndvkn1yHvrMna89DGSRq/CMzJBdIyXbDJTrBYB1SGM6URRu5A0HqRDAmKKUHzBtD8ARRLgqT0Ikk9SEI7HFMHxTbBcG1wbAsc3QiD1UABxUDXUjCkDAGugAErIQ5isG0hzCYbCsiG2xaDvs0BPssDPs8F2BZC7EvgrwrBbzKg34Q7fOFr85X/m6ciu6e+b2z8Hb+M9Pwfub1/n1b5ZTjzG78XX7l/89QL9MQX80T43WeC75742X6X4PJtjNOTMLtn4faQJBg6A0YoBnErwdF9mKheVMwgOmEcE91HiOrEh7cg/SsgUY3Imgly4zQ5pxcjqoRx8kE5fdQ5tWhx27t6mpo4hAztQLPTMGQ3IoFGJoYjPCph6X2YsXX+ksarZoyS3YseXWNpz0N1N1GqPV7/Ejm5A+VeAiVnuvLKwGVLxIwRdHIXoWSE3bFA29zj3VwFmY0R5hsf/aXXjS7m3X3etT5hdT9AeeC9ceApHiSFtiPqV2mNq4zBLcG02iOzH8cRQ7hidHAnzq8JHirBps4Q+dUoRAoIEO9iF+34feDbbxMdv45z/KPv639hPvsd/dkf2M+f+Nl87f/qC88Xhe2l+p9v+j/++IX7+XN+9ieP9yePntGkNxg//O1t8V+sFj/8+KPBZNKrNbd5+bdvbM2NbTsbHYtt6JVe1PYs63TH33gV9c6S9HifcauPMRtiHqyZ7+/L/vRQ9f6+8v19+fv78se74vf3Ne8fau8seVZLrsmUdnYRvn3kd3LhrTgIDxkb40rmc8Yq5zcEh2c+yn0v1b7H5oHX5qGf9izo5Dzg4MT/4ipk88BzfUc4qWCu7XjOb/KWNW77JyLZBkux56k3RO4ci1Z2hQfnvnpj+Lu7jOPzCI3WW631lsjp3Uu05T23oVVmzyJjWe2xq/XfOPBa33WfUfGGVxg9c5SJdbbyyGNojT64QlOfeTXLSF1LtGEoDOGEAAAgAElEQVQlq3eZ3jxL7ZbTB9bZhUOEgn6seBRbPkmqmCTnDeELpISaWWr/Bluq4QxpOEMadt8Ga1DFXDpyW9S6Te1xZYec+QO+bJ87vsea2Gfk9YbFN0VWzniUTHp75yVhAgp5mcmxbSGxzcEZA35ho7mEoXZGdxuirfVNU+X3tdXExkTxGK58DlMqIzXJ6RUz5IxB7MgWe1XrNqPhbWi9Nk88J3e5bauMjH5caC1MVA4Oq4dmDGIa5qiNs7TycVLJCKF6jLyy4zGzwetdpJUP4UoG8YMqlmyH2zZHbpKRhxXM3mXa0BpzcpMzusGe3OZO7/C65fReOX1xWzCl4A7KWQ2T5JgGhH85JKIZEd+Dzp0mpA7h0oZwxbOUzGF8xjAudQCXJMGmDWOzJrG+/fH/o3Hvv9Xvhnf7FE/ixKOEtgXKwDqjZY7UvkCVKllDCkbjHLVxiV4/T2tbY3QqmNUzlJIRfMMctXmR0rvKHFZwGiZJ/atMySqzeZZSM01smiNLVewJNa9JRq6aJHavs6qmKfn9hIQ2jF8FNKUXWzJHTh/C+1bBAloQKcPY4hFiQhs6uBYR3orMmMRVrpPbVfSRHffj6/D1Q6/UYWxkJ9KzHMLLA9CyXeh5AHo1FNcMR9VCCc1wSg+S2IkgdMKJnQhcKxzbAkfVQRGVEGQtFFEPhdZC4Q1wSD0MUgeF1EKBlRBwFdyxAPQy0embMLuv/W2/8Xn9KsbpWYTjk7C33yQ5fZ8N+j7G5Wm049cBdp97vvrC+/U3AXZfedt8LnjxlcfLr3lP/k3E+r+qtv+uQvZNOPxrv+8/d3v+Gf/ZFx4vv/Kz+Upk+yTgzZOgt597v37q8dohzN4x7C020wWTCeCUQKIHsDFjeP9OdFAnJnOGKJ5j5I4SmxfpHSus2ily1ShRVAULqIamdWG65pnzu7z6eVrSIDGiG0UscEL7IHAcAj4LKOrG547SO2aZi2r3SQWvbgIvU3GubuLNpmydPunsMnh+g53RhRYWg5n5wJA2dFQnNrUHky3BjCs4RmOE0Rh1cOJ3diI4PXI/OvNZ3faVLHFKhulxXdiiaWLhHDlqEB07go0YxmXLCPVr9EIZyb8BSctG0Apg7BK4VwM6sB/DrEEAEhwASY4ucS5PfWy/Dnr7pY/tZ4IXTwLfPAl685nwxVeerz4TvvjM7bugsuBr3fWt2WI0moymj/6wW73BYLVYP11v6g0f1xUfuZ96g/HOevfhb2rxX6wWHz58sFqslsIii72dPiZOv63ZGo9XtoH2ZuhqGVU5gdfIqWd77lZj/L0l5e42xXobbzZEmQ0Jd7dZ7+/LH6yFZlPSvSX33lpoMWcaDPEWc9qdOWNHK9o/8uxSVQC7NrtVJYqD4IMTL/WR9/AKfVrJWt0WbGv9Ty9CLq6CTy4CLq9Dtw68ZlVMudpNrnGb2WAo94R6fZxcw5OpmDc34RZzzI0u/OomWKcPOjgL2jwI2Dr0nd3gt88Ra6fw9TOkzgWaXOOuPvA5vQg8vwrWnvuv7bnPbfHkamHfHK17gTKt4UpW6PM7/Lkd3tQ2b0UrnN93611ltMxR2+bp/ausaQ2vbYWaO4BL6cTEt6JimhGZfVjxKKFtjTGg4QxpOCPbnPEdbv8Ga3CLJVEKaiYDxna4XSvuGe2RPQp+YktkdEOkeMRXPObNzUyObRUVTfGzp0J8hypf9w7jevu9RwrDBgNThpgFowjxGCJjCCGeIVQvUxrXac2rtOJJoniCWDlNbF2gDm2wxzXclgVavhSf3Y+NboQHVoAj6mBRjfCYZnhiO7JwEFcgwTVPUYdXufsnvmeXgQenvvMat9Y5at8ao36a1DJDHVpjD6wwpevscRV3apM3reZNbHEbZOTKMcLAKmt2WzCh5g8q2L3LzKZ5WuEwIbkHHd+NSpVi8ydJRTJy8SwlohEZUg+PbEGH1CP8qqGiRkSYhIvo6PzX+tnoJlCyBJkjxdXNUqqmScVDuBEVe2HfbWiD1bbCKJ0g5Q8RWpYZ7WussklS8Sihbo7SvcaY3eUvHbhNa3hL+27yQ+GUhtc4T2mYIfetMPtXmU1z5Po5auU0Ja0Lk92PzR3GZQ3iqpeoFUvUPBkpcwof1IwIrobl9GJjW5BB1TBRJTSkAR4nwSRPYTPncS0KWouKkb5ICJ/EJkzgo3vQXuUQQQmYUgNFN8DQDTB8K5zUjSC0wZHVUGQtFFoFhddA4TVQRAMc2QCHNcBANRD7bFfHPFdgJdixEGiXDXIqh70tBtvkAV6lu9gmuz6LsPvW3/ap++uvBC++8rX5MujNl742T0Ptvgl++1Rk+yLQ6Ruvt18IXn4hePmF1+vvwuxfxDH+n+Kx32RkvUp2epsBeJng9KXXq8+FL59G2H8d8vYz/osvBC9eBL11iQPC0qGEQjgxC0TOAwR2kJOmWL4SlKAZFdqPjRrCBbRgMicIdWv0jAF8ZjeqZpxSP8lum6VNKDmTSk7PEqdMxowdIvp1oBHpTkhPBNWdxM6DuFdAPSvgye3o/kXqkJxaP4GfUvJ1ugiLOclkzDy/ito9FAzJKeH1KGYOhC2GhLWhItrgJaO4aRV799R3/yxkfcfn6ixoR+mzsyOY32KWj2AKJNj4doR/PdS3BR4+hPHtRHJb4LEjOPE8qWiOHtaNImYBiGlQ90YsuQhEKYdSaqHEEhAi1wWaBbKPBz7xffO18OUTj1df+bz+2s/mc8GLr9xfvo2yd0l1IBWgNVqN1Xpvtt7pDQaj0ajT/Qyw+8jjubXoP24vjMZPFAaT6cOHDz09vX9Ti/+6+vNPH4x6k0m+bJhbuD7WPOqadwZJGz2okzWeRReqO/bXbnEONhn6q1CzMdakizbqI66vfK4uvHXXAfeW7HtLrk4XdmtMub6OvLmOst6m3d1mPlrzzIZE5WGM78jckKbRqAuVa9zHFLwZFXdKwZGpuItqt7lN3vK24PAs4Pg84Pom8uo6alnNV+0Ld4+9NEeeR2eiw9Pg6Q3O/BZvZVt4ows3GCJOL4N2j31OLgN3TvzXdr2mlJzpTfaEil05ji8ZwY4pudoL0c6pz/aJz86J15KGtajhbB27Kw7dFnZYa0c8yTKlRIqWqhiLR7yVQ478kNO7xhhUMKZ2uJM7/K41ZreS2bXG6FphdMhpTQvUtjVGo5xev0Tv3mRL1JwBDad3g92ySu/fYtbP+PvmZLYsekZVJguSs8RSn8IxnntBuH+5T1I3IWOAVrAYgJEMkCQ98VO5AeMp0f3CfCkqaxAe3QpJ6kNlDWPThzAp/ZjsUXzxLLFkllg2Q6yQkbIHMPWz5O4VevU0sWgUnzeEzexDR9bDIupg9bOUmmlydi+mc5k+oGTK1PzVPXfFoafi0HND67W8LxzeYDfIyIUD2OweVNMUuVlGqRkn1U6QSofx1WPErgV6s4xaNIBrkVFHFdyhNXaHnNm0RG+WM6pmyOIJQrGMkD9NKJghpA5gYlqROWP4nDF8Yg86vBEZVo8IbUQENUDdO4L/rUlGqQqPaISmDaJr5JSGJWq2BJveha6YINZMk6qnSeIRfLYEk9yByujD5vRja6bJhVJ8dj+2dZ7Wv8qUrNCH1phSBWtEyR5RsmsnKWWjhLoZsnSDM7bNqVmkJHQg6ybIq0eCplVq9iQuaxRfMENMkWJSR7HJw5jAamj5CKl0kiAeJzTIqWXT5Mh2lHcdLHwYEz+Hi5ZhgyexojFMuAwXMIxlVUIxqS6kQiCqFIxthBHa4YQOOLEDASuDQkoh0AootAwCq4RCG2DQehi0Hgaphznkub6MtbONcXJJhTqIIW/KIW8rIXZVULtqqH0V7E0Z+E0R2DEf9jYT9DLK6UWQ4xPR268DbL8NfvNEZPvU582XHq+/9LH52tf2if/LbxOw/1ze9c+5Ta8SIDYZDjaZQPsSyIt4x688X33pZ/tFgO3nnq++9Hj5KtgekA5EFkEx5TByNcqjC+nfhxG2odmtaPc2TPAA2qsFLWrGxPfjfeuRokpIs4wsUwv6lgUDqyz1ie+SRlg8iI9oRPrXwphlYFS2M94PxfAgBVXAA6og4XXw7gXWisZtcIk2IOeMrnLmN9yOz8Kst9kXV5E7h4K5DWZqJ8azGEPPBYW2YTP6MVMq7pyaubjNXdS4yXc8zs9EmiXO2Y7P/olXzwK5dYbQPkMql+LTOhFBjTCPJpR7O8qzG+VWhxTWo0P6yH6tJGI6nFICZlbAERlArBhILAXBUgGucZC34YCvPWy+9X71OuDtaz/7rwQvvhS+eB36FprpCst1YdbAB1f7zKaP2ROmj6FEOp3eYrHq9D/7w4ymj9sLg8FgMpsf//SnD39Ti//TavEXg+HHw4Of3r//8OHDX/7yZ7P+zHQ0e7leqp6M1i4EWLb5x7NkzTDxTMF9Z415f5/zcJtmvI7RXQQbdREXpwEmQ6L+JuLmKvj6yld3E2Q0RptNcXe36SZD4uVlmNmQ9mDJvbfknJ0HSTUFX3Wubh1FaM9CJhTc3iXa4pZgftNt88D/6ibu/Dp+aVuwvM3fOvRR7HpcXkcdn4esaNy058E3N5F6fey21m99z2P3OGhSwZ1QsBa2BMpd7+PzIJ0+7PQqSLHvdXYVenAeOLPBH1xhjm9w5nb4q0fCwVVq0zSmb5XbroxInEirXwntXnfvVoc1biR3boZWy3h1s5z+Ld/WraAaZUK8rKZ0JXlk131ql9O3werZYEs2OX1KZr+SMbjF6tdw+jWcThWjdZ3Wu8XpU3P61ByJmjO8w66b8cUGFCQ1xoRXJgSK47MH/CrmeTWzvLJZz5RhfuKoD7Z3EN4tyZ/zrlig5wwgI+uAIdWQ4FpIaCM0oQsV04GMbIXHdSPCm2ChdbCwOlhiBzKzD924QJnUcGQazpSaLd1gdK7QWxeppSOEWhm5V8FsW6IVDGDLR/H1MlLzLKVqjFgoweb1YQr7seJ+rHgAK+7H5vagC/pQJQOYaimufAhXKcUV9aPbZdThZXbTJLl8CF/Qhy2UYAr6MNk96KxedO4QLnMQl9SLTpKgM0dx4nli9gguthWZ2I3KGcOnD2Kzh3FV85TsUULSAAbZ0eHc0B3VgsiUolMG0GkDmLxRbPYgNqMH3SSnNq9S6xZIBQOYzG5UcjsyvhWR1I4sHMSWDuM7F+i9S4w+OXNEwepdpTXNkyvGCM3T5OZJSk4PtlpGaVthNMqp5fOkQhl2fJujOnNvXicH1kF5BSCvamhYLyqoCe5ZCQmohZWMkspmiIULxOIVWuUaPXuWENSPFknRYVPYkEmMaBQtGsN4DaM5PUhCHQyVD8IXg4kNUFwLHN0AQ9VBsc1wZD0UXg2DlkBgFRBIJRRSD4PVwyAVEHAtFFwPA5ZAXkc5v45yfJMFsCkCvRKD35RD7Cohb6sgb6ugbyuh9lUwhyqYQzkMVIKxz4PaJgGeh9g98bV5HmT/KtnlRbrri2Sn79KI/1Tc8dvSzucJhGcRb18mOr8pANnmAL6LsHvq/fqJl82TgDdPE5xexLq8inQAp8NQ2Sh4MYDZjOc2onkdMH4fktqAJIvh2GxXfCaAlQ9i5IG5BaDKYeLsNr9mlpIpwbbNszoXOFMq3tgaJ6UNJ6qEolOc8OnOnHAcz5ecP0CsmCG3zHIXtwSLG2yZgi5T8mUK9ugKS67mbx95XV4F6vVhi1v8PAkquAbJygV6VELa5Myz68C1fW7zArFVxp1QCHaPPI7UgkOF+5FKqFplyZTM8klSQhc5rA0lFAMZeUB2GZjfgGBVYxiNcFotXCDBEkqhODHYvRtNLIRCkgCoMhAgycUm2Okbb5svBS+/F9m6JDk5RDm+Cn7zxP3VC9Hbl4FvXgXb4gpQzQvNxrl5U1GxYX//9u5ep/uZx2M26w0Gq9X6CZdtNBmNJqv17k9/U4sPHz78n1KLP//5R43mXUXFLQpl5fL+cqX/98eHk4UGw4zwbpJoVTBuj3hHs+yLFd7tmd/tVfC9OfydJenxLvf9feHjfeH9bfrVhf/NdfjdbcG9RXxvFZuNKbqbSN1N+NVN2OlF0PFZ0PllhMmQbjCknV1GH534xEz0ftuxpNb6nl+EzW/wltXCzQO/+U23hc3/xd5bBTeXr+eefT915mrqVLJzMpOzTyqw07v7Y7MtZkYLzJYZZGZmtmXJtiwzySTLIJlkZmZmtsVky19nd5K58NedTJKamrk656L/tUqlq6Uqrar3WS89P87jU+L9U/LOafDqgffWsd/uWaBSlaJWp9w+xB1fh909xl/cRK0dchb2PBb3vcc3PEY3XI8uuTf30WuHfuNr7tM7nqd34QZ9mk6fMrPj1zxJl6+5zB54bp27D+9G5s4WZo63AHoW/9C5BOlctGvf+K7h+n9rOHPonI4b6owY7gV0b/2uZef3bfO/b1/6s+Zz/xHJ0K6bfJ/ev+fWs+3WvMxqW2UMHrCGDp1HDliyfffBfbeRQ+ehQ+fBA2b/vmvfvtvAHtslX+BdLhDMhgvmIhn9PeQBeex0ic9gp7NEDmsbwfd0CRe86pZo2b2ECBE8owuf1UOMb8ZENSCKh8m5/YSENkx8G4pbDQ8WwEIqYBEiREITiicj1U/SRKPUzgVG+7xzuZxc2kcsGyDyBoglfYS0VnR8HSKxAZnRhq6QEeuGyY0KcqkUWzNI6p1lDS+7ze94yRaZ4ilS/yxz59B/eYdzcBq4fuCzdRJweBG8sOvVPePcOcmQL7pJZpltk/SaITJfRsjtwMfVo+PFmNwhYqGCVKKgVM7QC4eI8S3oIgWZP02rX3XOlJMjxESb1iGOjF866ZLZS0iT4IvHKHkDhJJBct0sXbzKbFlmCBQkwTCxaZxar6AV9OBK+gjSJXb3Als8y6hVUOsU1NYp57Zpeo2CXKOgzO57bZz5S5dcKocogjFKzgAuvRfDmyVVLlH4M+RsOS6qARUqQnrwYJ5V8OB2TEArOn6YWLfKLpimJUwSYydJCdPkqGEiV47njhDCFQTuCN6tDc2R4jx6sZQODLEJhePB8AI4qRVNbEMTm9HYehShDY1rQMIFcEQFHFOLRNciYVVwmAABKUcA+TBINQrbQHaqgjnwYVa54C95kC8CpG01wqYcZlUG/cSDfayAf6qEO4gwTjU4WxHSQYRG1NDsC9DvE5wcM1EQPs6+FPqlkPZ/VbX/ZVGlTRzGOhb8OQtiVwqzLgB/iHewSgFYpzqBUhEOcbDvQ22dsjFwARZTQULy0YRaOL0ay64hMsVYej0Gn4tGpQKc88GePKRbKdytGFbaRx7b8WxcYCVJMIX9FL6c2jruvnMevH8V0DbjFt1MJOcBUWkAagiB6UNLFzuLl5kze/5bx9zt44DLm+hHZc71XezBCWdlm7lz7HVxE3Jy6Te77VrUSwqrRXrxYL7VyIoZ1uZl0OKhp1BB6pl3Xdn3PNj2PFvzeLiM0D4kP5xFL+961EzSo5rx3hUILx4sqA7tXQmnFIDZ9Xh6HZIogNLrELgSGCAVhBchaPVYfAERwkM5CpB2ZdAfomz/1uujdbQtIN3pS4TNx1Crj0H2X0Id3odYg7IBtEpCsYyn6+o2gUDqUYXmxfK2b/HN9uPbvoXmG4xHrdXr9W941d/U4l/V4qeffvrTn/5keX19fnl5ff368mL56R//8U1U/3+wmf7pn35+fHwpLdXa2RkxGEt80k/Tcz89Hd7PFe4IEaoFhvnAzXzBeVEHG24DDPfhL8b4F0P8syHZYiq2mHgWU4XFLHw18wyaVI06WafN12uLdNp8nTZfry026nkmA0+lyrh/SLm9j9Pr8l+NOc/auNWT3GD5omixfe/M/+Yubv0wcO3A5/giePXAZ27HbevEb/c08OIm8ukp/u4+5vouQqVKvrqNur2Pv76POb+JOr+JPruOPruJOrjgLh/4z+/7bRz77Z4GTu14ypfZ/YvM1VPf/euQvevg5VO/6SOfiW3WyAq1bSkKKZv988bjvInm9bOU2V2/VGkyTNz3t+JthqRHMBxbNJzh2tn4901jwb0FxUOeVdO+oYP1th1bgcNVTSshowfs0UO6/IA+uMdsXo8qXsoOn67ijjf5jDcnzRXnLuRWrCQP7btPHFMq1pKIffNuA6NRoy2BQxLrrtn/3jTxP5pGIB098YOpUZKYwkFX/gSpcIgYVYOIEMJyuvGFUnJyCzaIB0lpQye1oEP5kLAqKLcCGl4FCxFAg/lQbiU0QgiNFMIiqqBxdYiEBkSkEBZWBYuqhkVVQ2NEsIQ6eGoTMrMVVdyNax6ldU0zuqbpNUNEkYwkHqPJ5ljD88zBWdbQAnNuzePwKGh5hzO76bl97D+3y5HOMvm9uBIJRjrNWN7hrB36bp74rRx6t0/TK2SkzDZMZC0ysR2b1IZJaEJldeOzJPikFnSGBJc7RModJaTJSHESinNH+fu2De5oReMGq26NWTJCTmnDJLdiivqJ/BFKWgc2R4KVrbguH3Gmdz1qRimds2zFjufskc/Yjsf4rsfiic/CMWdm17NtitY0RRvbc5/c9+hZYdWN00qHSPxJSu4woWyWnCnHh9Qi/Piw7G58qhjny4e7lUB9G1ExY8T4aXLSFCV6lBg1ToqdJMVNk8PkBE4HNlCGDxrGRyhIbi0YYj6UwIPiq+F4IQJRDMVWwEhtaGw9AlkFwzagMA0opBBul+pon+4ELoEgqhBwIQLKh8Eq4MBSmD0PBuAhQMUohxKoTT7IOhNiX4SxrkT+MQv0farTj/ng9xWId+WwDyVwKz76owDxuRL1vhLxvhLxQznUoRgPyCfY5sBtqlL/a6XsfbTT5whHx3ikfQ78U4rTlyQn6zSAQz7EvgjskAmxSQT+GGpjnQz9lAWyz4NhKzBYAQxVDCbw0Mh8KDDBCZsLo5XAwttxaQPknAFSTg+5bZFdt8hI7iP5VcEyOgitk6z1U9/ZI1/ZuodgzDm0Ec8uQeFyABQunh1Ej2gl5Q6Qlw4Cji/jjs7j1Kr8Z6NQr82/Pgs/2Q84PAvbPAnePw/dOAqQr3oLRughIoSvCJk1zGhb9qoaZeZICPIVj40D7+MN9/N1r8sjf5U6Wa3Jnd7htEzRkttwgUJEeC0yqoUY1IDHZ4FgGQBqLZwshEFTAZBMgF2cvW2SAyIfCUpB2CXDbDIhHzMB33OtP4XYOSUC7OMcQClg+zind4HWVhH2X8LtPnNtgAk2UR3cp4UFvYODns/X/ennJ6VKo9W9OVCofrEA0em+rRL/yrn7TS2++/nnn//0p5/Nzy9anU6j0z0qlTq9XvVG0tZoNBqt3mB8fX19fX39/6IZ/2wymcPD9fb2llKBeXtLc7luvOhXzQYqRzBP01TDud+zOuRZFfGsS3w2xD4b4p8NSS/G1Gd9gsVUaDFXW8zVFrPo1ST4ai79+ix6NlXdP8Q/PMQbdMUGfZlSlfukzDEayp6NfL0mRa9KWj+vl+5IU8bmG1Za7x5ib+7jlMrUh6fkzePArWPOzonn7qnvyRX38jZGo8l8eEi4uI58fEo06LKubqN3TgLOb8K0mgyzsejhKenkOnrvPGLtKGBx32t8iz62wRxcYU1ueognqX1L7Ok9T8WW+/S+1+yhZ/dmSshkG7Z79q+bdiIk2T3TlLUTzsS2Z6WMIF1wHVxPki6Gzu35rZ15144784ec25ZY1dNu9QtuzUteDFnbZ/Gudcc2eaQje66Qt5QZONEAl87jW0dtOwZpsi5Qfz++T8bqG3bun3Ee7Q+eFhK6xxiStoSh9Dh5RtJoRpbMt6CXxpfjc/uJuYO0bCkmv5eQ1oGNqUUEl0O4ldCERlRsNSKiEhorgsVWw2KrYUm1sKR6eHwNLKoSFiOEZ7Wg05qQBZ0YkYyY1YpMqIMl1ENTG2BZLejiDnxVL6lCSihsR+e2oUT9eMkETTrFbB2llffg6oYoLQqaeNx5ZMV9dMV1ftNre89v7yBgc89vdcdnesNzac9nfM2za5opHnPum2YPzLLHVlzH19x65hjiabpohNK5yKwfp/FllNI+UlorpkJBbl1iNM47181QsyS4+HZsUjc2uRufKiUlyz3et6+iuxRl45Q8GbFYThIoKPwRcu0EpVRGKu8n9y66XN9z968DOxboVUPE3kU36TJbssyaOPDqX3NpnKA1TtB7F9n9Sy69S+zuJVbPKrNj2TmzCxvfgolsRMWJ0ck9mCAhwo8Py+zA1U/RyscpSX34MCk2sB3D7cXHTJKixoj+XRh/CTZijBg5RgwbJfr34/378IGDBE4/zrsHS+FDcQVgQhGEIkTQWtDEBiSlDY2rQ8D4UFwTCtuERjegENVw21SnjxH2tilAUCkEWY3ANqBRNQhQKRRQAgcXYG2zoJ8TgT/E2X9Jh3wsgr0rhv6QB/qxCPKuDPpDJvBdEvBLCvyHZMCHNPAfs4HvC6HWAqxVBeaHYsj3ebB/qMj/b0Wi77lfbBPgDknITzHAd9EOn2MB76Ps3kfYfoywex9p82OI1Y/BVu+4Np8SHOwyQQ6pYJs4e5sE+8+x9rZR9qgCMEGIoFUgAlqwcR3krH56kYKS1I/LGiZGiTF+fGzjBHvtnCPfcqkcp0jXvFvm3MObcD5VeK9aBDOGwA6gRzXSeIPU6R2fndPgzSOfs6twrTpXr8l+uks2G4pVqpzt49DpXZ/aCTZfQa+cYiV34zgV8Kh2XHI3JbODVN5PnNj0OjgNvLkIub/kHh94HZ56rOx7t08xinrxiW2YlHZseic2qQMfJ6V4N5NQ+WBwqgMsGYRIQmAFMEwZzCnO3iHa7nOwzfc+n//Isfrex+pzhA2hDMNsoKDL4LhiNCwL/iXCAZGGxmagYMmOiDTr2L4Azf29wcNTExqqMZi0eoPqF8OPX3g8WrVao1Kp//Tzz78Gt9/U4ruvX1/fjJveGNpv3zU63S9NHs2bwZZebzAYjT/99NP/y73+8ed//unZoiAwALkAACAASURBVOVXGfr6LTcLN8PpGwLCWQ9RvcEwnng83/u9qEMthiSLMcliTHs2pDwbUiymHIsp32JMfzakvJh4FrPIYq62mKu+mstezcKXZ5FKlXl1w9Woc1/MVSpVzsV1xO19jF4de/+Ynzsz6Nq3EiEf4k1X3j4k7Z563zwkPJuKjbrch/ukJ2XagzJRrU4z6HOejYUvppKru9jb+wSdLvfqPub8mrt97H14HqBWpZgNBcdX3Olt9vgmc3aHvbTvun/hf/8UObfr3rtA75ih1o+QWyZotSOU3kXW2qkPun/8D02zXGlRkTyscYJWN05rn3PpXnYXDNLE0wz5CqtnmTV/4jV96N40SxGMEDvXXbs2vbo2PMWr7NpZTs5EDl1eA5L2u/QpOANjqJ4JzoigdDRIOMaqmyBVDuGL+0k5UpdwSYJ9QwOwtsq7ITpZTMjoQJQN4WvnqBVjhPwebJkcl9JFTOzAp3bjCgZIaWJMWAUkmAcKE4DjqiFZzaicZmRuMzy3CVHUhuJ3owvbUJkN8Kx6eE4TUiDBCXvxNTKSQIpvGaTLp91HZjxGZz0Vc56yCfbglOvcis/orJt4iCgdI/VPkNuHCFUSTKEYWd6DE/YTmkZo7ZPM9gnntgnq4AJ7asVTseQ2seo5sugumWRIZ9ltY7SRBY+t/SDZrIt8gSWbZwplpJQWTJoY0zTtPLLr1r/mMn7gKZ5jNs/R21YYNTO0kkFSfBM6VIiIa8HkD5IyBojpIy4O7aNeLQl5MkLJGCVHRiyRkzrXWOIFRu0oZXGfs3sWeHQTtHDs07XCrBwk1o5QBDJSxSCpe4EpnmaIpxiSeVbHHKNnkSlbd5Gssetm6OVjJOG4Z7GcEVWPChbCAyvhEbXIgh5i+xK7aZ3FX6GnzlHiZsixk6TIEWLMOCl2ksSVE3y7sMGDBB8Jzq0V49uH5/Ti3doxLmK0RzfGT05wacU6N6BJFXBMIQRTCiFUI9B8OEoIx9Yh0dVwlBAO40OR1UhoORxUAnHKBzlkAp1ywNAqOLweCaiAWxdD7AVIBwHKugj+uQj6IQ/8pRBmW4CyykN8Tod9SYHYpSO+59r+Defz33h//lv/L38ItfkYB3qXBPxjquMfC1F/JSj9u8JS+2T4+yTAuxinHyPt38U4fEoE2uZAvqQA3gXZ/Bhi9WOI9Ycou3ch1h/CbKzTALbpAGA2HMVDI6vh2Eo4qR5FrEbSeDBmPjhQhM6QURJ7Ce7VCJ86pFc5IrKWUjvpIllj5/USygbJklXX1iX3hC6cpxDOKIfQIvBMH3p8C7t8yrmwDy9fYh2cBSpVKc/G/FdTwau50GIssJgKn5QZiwcB3cuuaVJSWCMqpA7FLoS4l0Di23B5g9ShVZe5Hc+jy2C1Ovb6JPBglbW/ztrcYs5sug+vuEvnXeom6YJxalE/2YMPwxfC4ZlAxxhbSCwQn4qCpgAgKSB4OgCS5OgQae8Q6QCIBQETweBUCLwAhC9DwLOB9rF2X8LtbKKdMGkYFwGOJYK48wnts23qySkjAKBPSNC9vKje2M9qtfbbvsW3SPjv6Nm/qcV3KrXmV/9FjUarVmt1Or1S9W0JXqvTv40kq9QalVqt1emMRuO/u8U/qdX//NOfvj4bTA9nWo1Gc7n/vF5p7CKrRA43UpLmNNB4G2jRhb6ouRZDosWUYzFlWUzZFlOhxZT/ai58NRe/mote9MkvhnSLWWgxi17NAr028/4x+kmVZDTwHh+Tr265D49JOl2B2VC4eVpUNN0eNTqRrOgWLqRPbAetHngdX0atHnJWDz3PbiLUqnS9NufZWPz6XGYxl5oMBTpttlqdsX8ReHQZenIddnod9viUqNakX9xG7J76XtyGX9yE7J957Z15nVwFXdyEPinjtdrk6V3XgRX6wLJz3wK9eZxSKSfWDuGrJ5P/QrzPny/aO6SNLJPrFeSGcapohNIwQWubpHfNODeOUzuXmNOHHuO77o0z1MoxYt0UrWfDZWDXXbrl1rrMaJghts/hu1Zcq2ZDixThdfP+zTPkskFCTjc+uxOf2Y7N68KW9GCKe1DlPQieBFbYBUtuRsbUIbO6cAW9+OIBQnILKqoGHl2HDq+GRdTAomrgXD4kqBQUWQGJroSm1MKKxKiSdlRpB1LQjW4aIPSMUmukhFIxur4HV9ONrenBtwyQJaOM1kHnFhm9c5DZO8qWT7pKFUypgjm7yNnbDtndDl5Y9phecJmcd1tY5kwvcHoVzBYZQdSDqe3FVkmxxR1ovhQr7CO0DtHk066yKZfqXnxZJ6aiB8/rQjfJyeIRWnk3JqcNmdmCyGtHF3ThcjuxvD5C9yKjdZo+tu85fuil2HOvUlATWzExjejEFkyaGJskxvJn6JWL1FBZhlXLVMkEs37VuWLOOV2CT2jBVI3Rx3Y95vc8+xcYS4c+W5d+kmV20xyjZ5k9s88ZWHNvn2FMbHuMbLv3r7ssnnD61pkiBalsAJ8lIeQNkKpm6eJNn/pFl9weQmQtKqkFLRylyrY9BUvMuDFi2DAhZpIUM0GMGiPGTpJiJkjhI0TuCDFkiBA6QvDpwrJqkKwGFLsZQ61GUKoQlCo4uxlF4sMgyU6wdAAowcEp1h6aDUSXw9AVCKQIAS4CO6QBnDIAiCo4tgWNa0VjGpAOWcBPMQ7W6UD7Yoh9IcQmF/w5xcm6GOLIQ9sUwz8WgL+UIuxLsXYZCNsMhE0mwiEdaZ8A/yHe8ft4u49p4C/J0L8LtfpDhN2PSQ5/LMD/t4rG9yl0uyTIx1TgxyTQu0iH74Ot33PtHAqhNnmgz5EO1hGAH4NsPsY7vI91+GOg1TuuzYcYe/tEIDQNjC6CwnJAgBRHSDoAlQ2kl0BShimCFVa2wsWjBkfMAwVUoNI7SYltmOQOXEYXUb7u3b7ski8jR7UQGCVQXA6AHIp3CWCEN1IDapEZ7YTN4/BXc/5Pz0UGfZZanfqkTLp9jL95SLi8jzu6Cj2+Cq4ZdQ4VIdxLIG7F8KAKUlQTPnuAOLrhunvi86iMVt1HHC05784Qbw9ClQ9J57dh04ecoR3PxiWGaJleIKeTs6HgWDtInD080YmahcClgu3D7dDZEHwRBJ0NxOQByQI4OB3oEOVgE2YHSnAk5cPx+SBoipNNhP2XMBunOAdwioOrAFk/KdKdX5rJZAMBr93aUpuf36Kf0WhUqlRvWGidTv8fjWZ/U4vv3ogfvyrqm824Vqd7Uiq1Wp36F9XVaLTfwFI6nVanezY/K1Wa59dX3dycns02tLSbziefZe6moeDnyRDLpufLKeflxN905GdWhr3oIl90MRZDqsWYaTHlfwMBmatfzfxXc8mrufzVLLCYBBYTz2Kufn2uNRmK7x4iNeokg77AYhY9m6pU6sybuzDlU/jmTSOwbyd8cEKylnN4HnZ6ydk78987i9w6CVo/4qwdeW2f+B1ehFzdx+p1uVd3sec3UXeP8XcPcVe3kZvH3utHHpsnHK02+9lUbDGX3D7Gb524Hx65n5x43N0HPj4EX1wHX92GXN2ErB75jm+yRtaZY5uuSwecvgVm3TBZJEP5dlX/l4Yr3nT8za3XxpFX6zhFvshc2ndfPfDYOfXaO+cMLDJFo+T6cWrbDL1+nNI0RW2YonWusCTrbnXTzmVD5OZ5Vv0MnTdMKuzF53WhC3qwed24Eim+epDYPE6RztFHlxnTq8yxJYZsgd4zS2udoJb14bPasXF1yIhqREQ1PFoET2tExVfDQsvBkUJIaDk4lAeOqoJki9EptfDMOlipGFHfh+9TMKcWvGcXfQbGWA1SYkUHRjLEWFwOHp3y6pDRm/tITb2Uxn5ybgMiRQTOaYBVdRE65IzJGe+NtcCNtcD11YDN9dCt9bit9YTtjYTt9diNtejlFe7olHvXILmhF8vvQPK7MI0yascoo0lGaZfTRibdxHJqVTe2d4wxPMNuHiSVSzCVfbi6IWLrGFk8SWkeJ9cMk/gDeJ6MmNtDKOonpndgk1sxKWJs+SBZuuZaOELmTeEDhvl2zeMMUWRiJz5TSkjpwpUOkTMlhKR2bOssY3rPc+mAM7nPEc8zS/tJ4mnmxqnv4rFP/YSzeJ45su/Zt+XascqSbbkNbrtN7Hs3zDqndeKKRyhtWy6ieXpSOzamAZXTTRhed+vf8ChfZkSPE0NH8ZEKYswEMWaCFKUgRo0R46ZIkQpi8BDBvw8XLMcH9ON9JFifHhy9BkkWwBn1KHoNEpEJgKQ6YQvA7AaUSzOaWglH5YLRBVBIKgDBh2FaUUA+zCEbBCqCYBpQmEYUtgUFrYBbpwBsUoE2aUD7PLBjOcw6E+iQB7PNhH1MB37Mh3wqhtmVoRyzkVZp4A9xjl/igbZZ8M9l8E886Jd8qFUm7F0W6H0u5GMe4Pt8l/8iHPshyuGPQZ9/CLX5kWv3Q7DNlxTHTwkOXxIAoDykXQ7YIRf6McruXYTtxxTAh3DbjyHW74OtHKMAoCgwIMoJFAMEJwNRSShkAcizAxM5RIgcJIb0Up0FSOdCSFY/PX+AGVaH4fAR+VJq26xn67J7cj+B24HzqEaQC0EULp7lSw+oxGb0EqunWGvnYQ/K+PPb6NWzoNVT7uCG5+i+58KJ7/5l0O5FwM5F4PyeT4WMEl6D8OUjQ6qI3BpUZg9BuspePvLcOw1Y24+8vOi+Out/us/Wa7PO72KLB0gZElzOMJE3S0npJVELoIhkJ1SyEyED7FoIw6cDbcNtoIlAagnMpw3NFmDAKU720XYOsXY2ETb2EbaoVACzHMUoJjjFAN8FWdmEOTlE2LoV4s4fz4wPSkNXt3ZlRWk0vdVO3hb0ftm30L++vv7HWPmbWnynNxiVKpVGp3tSKt+cUn6laqvfzGI1GrVGo9HonpSqX1MQpUplMBofVSp1To6O7abZWNSvZr1MkSyb7Jdr/xdd1Isx7sWc/KKPfdZEWwwpL4ZUizH71cR7NQvePDxezXVfn2tfzRUWU9mLiW8xC1+fa99aF0Z9mVKVYjEVf30RmQx8g67sxSQw6yLmj3KChuaLZlu390OujlwurvyPLv33z7x3T31PL0NOr0IOLwLOr8KvbiMPLoJ2zwK3Tny3TnwvbiIfHxPuH+KubiP2znx3Tjhn19zr+9jL25iji6DjC6/DHfblCefpMfT6LuhRmaDWJN3cRc3veizuuSweuC4euC0cuA2tsnrm6O1jKGR7t2PbYsMk5+jC9+wmYPfU6/IuSqfL0uvS1ZqUe2XcwWXwzlnA8KqrZJE1eeAh23ARLzHbV1jN8wz+MDmnB1c1Rq0YJSW1YBKbMJliXEkvsWmcplhhzq+zVjfZaxvszTX25jJzY529seWysM4aXWZ0T1MrBwgZLaikOmRsNTS5DlkzSM1sRMYLobFCSFI1LFEISagCZzXA8xth5WJESx92YJQyPO48MkwbHqb1DpObe3HCDnT/CHt5iTs3HzQzFzg25dM/4trQQ84QQdKEkAwRNKcOXtSEaOujjUx4SIaY0mH27Jzf9Gzg3Hzo8kLY+nLkznrC5mrS2nLs+krc4kLkwChLMkRu6CWUibFFLagGKam5j9TUR6qSEOqkxJ5R57ZhqnSCNrPsMjZDn56gzE5RpuZow/PUgXlq9wylQkZIFmMyOnCCQZJQQasYIfFHqCndhKweNKBVihHlpYkRGR2EyHp0shhTPkSuGCaXDxKLZATpqsvUvnfVCLWol9g05Tyw7jq86d6/6t6x4FokJRX0ECqGKaIxevkgpWmW0bXm2rTI4o9RcwcIOTJiXAsmogaZJsaIp53HDr3ypmkhQ7jwMULEGCFcgY8YI0SNE2MnSDETpOgJYvQEMXSYwOnG+PbgfHpw7u0YbwnWqwvrLsa4tmFYzWh8AZhcCnUXY32keC8J3rUF6yzC2kd5fwkhOyTag4sgYCEcWAl3KIGi6lGoBhSiAQXmw+yzQI6FULtssF0myCYbbJ0BcuLBnQQI61KodTncmg+3LoECclGIdKJDFtw2H2qbD7PKhX4uhX4qhnzIBn0ogYDKsDYF2D+r6vnLwuYvUWCrRPsv8fYfwm1+DLb6kuzoVAZzyINaxTp+Crf9FGn7OdreKsbRKsbJIQboFAOCxsER8QhwjBMiwRESB3CKdYAlgxkiLKMW4SxCuraiGbVIWjEkpIkU0+ESKsaGt6F9yrH1k+zWOUZsJ47bhQ2XYoPb8UwenB5OcAt25jbhUgcJRZM0+a7n5JG3bN+je8ela8utdZnVtMJsXWX1brrNH/guHHtPHbtLN1zyeyjxjdiEJlxEHSKtG9+yRO9eZY9sJBzcLKh0Zo3m7ng/eWvfc3jNq0RGTu/ERjejfSphHD7SpRCJSgWiU53ciiABfBi7AARPcnKMsqcXYfzFeE41iZSFwKSCnWLtbMNtHMJtUSmOjGIYNQdlF+3wIdTmS6gVKNa+Y1KsUWt1eoPKYFTq9GqtVq3R/LJp8cbjMapUKvN/xsX7TS2+U3+D2b0tp6gNbwZbev0bdPDfogd1ev2vkCm9wfCkUmsNBl1aqo4bobw5OpuLV534WozRL8YEiyndYki3mHIspjyLMdNizLCYci2mQou58tVc9WoWWMz8r891X58bXp/rjPoijTrFqC8wG3hqdcbTU5Jala7VZJmNvNdn0YupSq/NsejzLx4rg0eXRAtizVO88jLk4sD/9irs+j5y99T76MLn6pZ7fh1yehl0cc29uY28vY9+UqbqdNkaTdr9Q9ztfczZVcjlDffwPHDzyHPr2Gv7xGvr2Gvn1PPszOtox+XyhHNy4HF05HVzF3ZzG7q05zG5yd4/9Ty+8Do48dg6cN06cp/ddhlZJmAlvaF91QPzrOlNz6v7cIMu88VUZjbx9PrCu8eMg6vojdPAnXN/+bKLdJm1eObdu85uXWC2zDE7V1j1U4zCPmJBHz61DZvRhi2S4OqGiAtbHjsHfvt7Prub7ltzjB0FbbEdP1mDmm3DrU7T1zfYq5ushRWGfJbOk+Iym5FJtbCkGlhaHby4AxNfDY0oB2XWITLrYHn1MEE7sq4H195P7hukj4x5jI8HDA24D/az5cPsvkHnvkFG3yCrR8bqlrF7Bl1aemgVbZgsETi1EljahGrvYzT10Avq4dUduLY+arOU3NhDqpOQugYYwwrPgWFX+bDL1JTvwmz40lzYykLMykLSymLc2krCwnxIt4ydXQMta0bl1IIlQwzFlI983EMspzTKiNIx6tK6z85a6Nasz8aU+/q0x/ose3vdbe+Qs7Dt2TZFE8gJXQuMxilK3RSNr6DFteDim+G0xmJqu7Ru2U8wTMrsxAiHSe1zzoodt+k9z5Yp52wJvmKEUtRH4A9SOhbY4nlW2wyjfpxWM0pLa8OmtmKyu/A53Xj+EKVijFo2RGmYYpQPUhJbccHViFARMqEZXdJHaFug5M9iQwbRwXJc2Cg+YowQNoKPGCNEjBGixgnRE8SIcQJXQQgexfv3Y317sX4DeO8enHs7xkuC8+rCOlcjKeVwXA4IlwWilEI92jEuzVhaJZwmJP+Dd84fPJNsYyF2iQ52SQBACdSpEg6pRSLrUfB6JEiIcCqB2eVCbHPBjiVwuyKYdSb4Y4KjfTHUtgJu83bxYTZFUJs8qH0F3LEKZVUE+5gB/FgA/syHfxZArQUAq2LIX1WI/rx2ziqbZZXs6FgKc+LBQDwYrBQJSoMBM8HQfKhVtN37gC820XaOSY6wJBQkHm0TbodMgOLS0YAoe2w6kFkOw+UA7SNtnWLsEMkARLITMhWATgOR8qG+LbiQHjynHsPtJgR3YaNbKc0zrp2LLiH1KG8RLKAR6cKHEbMhrCiKRxiT24rjSjDRvfjSSWrjMrN2gSGccS6Uk1PEuMhaZGQdIq4JWSjFj27779ynHj6Wru0P9M+Xdkx48iSk/B6WZDluba/7fnflqafPKOl/2tm8uCjdP3QdWfVomqM3LTDSJUR2ITiuER1Zj8JlAFwKwJEiZHw9OlAAZxUjyflodDrImQf1qkWz+QhiNsgpxs4pyo6QA/SoRXAaMZQs1KdQm48hVk5RtpW9gvuHJ5PRrNFo1b/UVN6YFlqd7vFJqdN9g7b9llv8p+e7t9LTWxnqrcmj/YYEMb61uDVaneYXHN6vc2Zvxo1PWq1WWKVDoZVry/vjRRcLrK/PMRZDksWUazHlWkz5FmOxxVRoMRW9mstezRVvUvFiLHwxFVvMtV+fG78+N1rMwmdTmUGXdX0bcH7Fubn116hT9Nq8J2W6UV/0z68Vel1Nz46E3b8SOjR4fpvyasq0mPkv5opnQ5FKnXh44fukTLaYRWajUKnKvLyJOL0KvriJuH9KfHxKunuMObsO2TvjbJ94nFwFXt+GX9yEXt1wz678ji+8jy+9rq/8z3Y9t2dpa4PE9UHKzQX39j5i/chz88Dt5MhjZ4W1LCPO9+D2112PzzhjKy727cOhA+V7J563DxF6Xd6LuerFVPlqrvr6UvlsLDfoCq/vE3qXWK2T9EYFVbLMlqyy2uYZHUvshhm6aMy5aphWICXw+ggji67bh/7be147G+y9ZfbOLGtVTp6oRi41YBQ8mLwQMlQAVgjgc1LivIKyv+m2s+3WPUYu7UYXd6KK2lG5zfDybnwEH8QtAWTXwoXtWLGU3D1A6xt0VYwGjI+ETI2FzU6GT46FjY1yJ0a5Ewru5FjY5Bh3bDR0aCiwX+7V3cdu6aLWteN5DcjSBmRDJ7miFZ9eASpvQDV2klq7yU1dRPmI29Cwe3sPraOX3tlHa+mhDAy6jgx7j4x6z0wFzE6HTk5yx8f9O3oZBXXwvFpodjWorovQP+wm6sSLurDSUefRadeFlYCjvcTLk7Tbi/S7q7T7qyTNU55BXWDQZN/eRY6suzRPU4SjRN4gqXKcXj9Hb5wkeraXOEsHyqe9S/oxrVP03fPA7YvAsT2PyT2Ppklaegc2pgEZ34QSKWgjO17iGaZomFQ+QCztwxdL8SV9eOE4tX7euVROKh0mNy2x+jZd6yZYcQ2EsBpkdCMqvwdXM8OJnCx27o0MGmDETSAjx7BcBeEtw/j1ClPgg0e/XQFDeL8BvJ8M79GFdW5A0aoRxCIouRSGzQJhM0HYTBC9EkYpQ2Byiahc+vvQuHfcZPscBqjc3iHDzjHbCVwDh9QhoXVIWB0SUosCFEBtU4A2mUCHXLB9CdS+FGaVDvqSBnIow9jyEdYCuE0lwqYc9iUbZFUABpRhP2dC/yHC9ocE+88lDlYV4HfVgX9TXf676pEPhdzPaQ7WmWCHHMSXbJBtLgSeg8bk4O1iHR2SHT8EW38ItnZKdcIXox1Twe+5NtAkJ3opklmJJmQDXUVwryYUtRgMiHGEJ4PgSU7YFKBXOdK7DI1KciIXQDiNGD8xyr8ZG9hA4rZQU9oJBf2k0FqMWwmSVYBwzofRCwHOYXiXQHqAEOVdDfUVIaNa8BF1mEAB3I+PiKhDZUuIZQNI4Si6YdKlZyt1/Wbwdn3F1N6pmZ7V6U23D1vr++LFneFHlcrcLdU5M7SfPuqdHNW9Axd3tQfH7LFNF6GCktZBDK9FJTVjigdoUQ04Vj4oSoTKasfkdxOiajGuxWh6ARKe7MiugAd1Yji1WFwa2CbM2i7MhlYK9axHsgUIUgbyQ7C1bZhtgTjn6v7BZPn6NvWkVmtUavU3G0GdXqlSGQxGlUptMBhVarXRaPqPI6C/qcV338bFNNq3dEz7Nh+lM7zNGqs1mm88kDcpVqm/5RY6g0qt1hhN2u1tHRSmkfVfblUrjzgWQ4TFmGIx5VtM+a+moldT6aup4tVcYzFVv5orXs2iV3PVszHr2ZhpMVf8ohbVel3uw0PkzW3A/UOoVp1gMhRo1NkqZbxGFTd23Fk0uxCumK9bbTi+8Lu69VOpM17M1WZjhVqdcXHtd3jmdnsfodEU6LQlRoNArc6/uA55eEq+e0g4uQw8vPA/OOMcnHnun3oennmeXvmcX/vd3kXc3HHPrjlHxx7H2+67c6y5ZuwEH77cQbg88j4+5xyeee6tsVdkpNkW7HIncWOAcjDvan7yv7uOdexezpgo0yjjX8wVL2b+i1lgeRaq1VnHV5GbJ6ELu/7zu4GSeaZi26Nj2rlzgTm659m5xKqboFcMkXkDRF4/qbQX3zZOubrimrSpmoc41UWo+jLk4ch3b4yx2k5Ya8ZsNKHnK+HybFBfOkCa6jiQA1gbd15YZo5MkjtHiN2j1J5hiqADk9eCjOQD06qh0kHG8Kjb8JD7kNx9dIijGOYMydx7e9gSCbO/z2VI7i4bcO3pZ/YOsHsHWLJBV7ncY3TEZ3TYT9bvKR9wG5S59UiZNS3E3EpYajkwqwKaXw0rq8fwajEtnbROCbO9y7mpg1rfQW7oJDV1kxs7qY1d1N4BN5ncq2/AXdLr0iN17exh17dRqlsJFc24mg5ibQeurhPf1kcaULDX1yOP91MuT9LvLjIfb7Kf7rOUD+k6VaZalXL1EDV/6C1bd5UsuRT2E4r68S2LLknzZVDpRPRQXPYAvnyEuHDGuVdHHt4Gy9dZ3UvOwhESb5CY1IIq7CV2L7o0jNGbx2gdU84No9TuWcbwqmvfEqtl3rlqnFo0QMqREkuHyWmduGQxNqoeFd+MTm/HVo4Sc8f87Fo7bdoG4ZIOuiwnTEENVaBDFESughCmILx9hioIb1IRMoYPfFOLAby/nODVg2OIENhMIDoDiM0CYTJBmEwALgeESmUiMj0cwiOsE0JRTShYBRpQ7eIkcgULcfBaCKwWCKlFgGuQ9sVQp0IouBBqmw2yywLZpAEd8qEOxTC7EhhcQLIrQr5PcXqf7GhVCLEugX4pANsWwz8Xwz6UAK1KHD4ImH9dx/9z4dTvsuvexTq/j7J7H27zKc7JOhb4Y6iVbawTNA1GzCR/CbX/xLW2ibG3irJzSHNC56MdE0GfpK2b+gAAIABJREFUIm0dEhwJ+UhnHobTRHSrQ+EyAfB4B1C0IzkLTcqEY9KdXHhQjgBOygAS00CkDAA1F8QuQvgICf7V6KROfPkkvXyaldLj7FmGdy3BsHhAZjjeL4rBG6UVK0gRDdjEZnL5ECO9BRvEhye2Y0pH0H0bEdOXtXs3E9rVBW0JX0ul66k0w+ycWm/Q6AxandFgeNZq9PrGJmV2tl4s1lHI+vLq81vp+oqzbMm5tI8Y3YhIF8PEU1jRECNQgPHlQfM68MJBSl43NqEFya0hefMw6FRHQjbQrQLGKIRRs+DIJEdonBMuFcIogblWo1BJIFC8HZOPGV4b+EelXn10rFV/MyT/V7tytVqt1anVmrd9C41Wa355/ncDUf/ym1r8y7989+aF8makpdZovzV8VBq9wfDW036zTHmDSb0px78KslZneFKqI6N0ijGtZsCsDLV8608Uv5rKXk1lryaexVxl+eYgW2kx11vM9S+mshdjgdlQqFKnPT0lPT0lXN0GXVz5qJQJem3640PC1W3E1bXf3U1Mw0pnkGymbKb8/CrmVZ+gUqfcPESq1Il6XdbTU8zlVcDZpf/RmcfRmfvxuffphd/FdfDFTcjxhef5lf/VbcjVXfDVPff0yufwyP1gi32053py5nl2xbm4Dby6CT674lyd+10d+V0sso/7icv1qIkK5OGKx+kZZ3PWeU6Mma5Dbg9RlOchZnW8+S50/yw7ZWooclR2eFv5T5baF5NQp81/fEq+fUg4vgwZX3fpXWA2j5ObJ6jSBdbIpnv/isvIjsfypV//mqtwiMIfIJUPEFonKBMbrNlN1ua++9WVj/Ip4tmQZdIlm1Qhz5oQy2PIy4Wfcd/zYcb5rI940InfbsXsS3G7o9StVdfNLb+93cjdnditjUjpMDu3AREjAKYKIfUScmsfVdiG4jchqlqQNWJscxe5ugVbWgvl1cJEzWhRM6ayCV0jxglbUHXt2IYuoqgVU14LLa2FCBpRjR1kcRelRUxsbSPVthByKkGRBVaRBXYZ5aDcSmhhNaSoGlJWhyoUIVN5jml8x5xqaIEIViSC8USw+lZidydL2u0qk3oN9Lo3thNqWzGdPfTBYQ+FwqdHRhX3YofGmItLfnPL/jNLfhs7oWfnUQfnwXvngUvHPtOHHkPbLjOH3lMH3pUKSokcVz4bbt0+S2gpSJVgY1ux+X34mhnayKb78Jpb8wSNLydWDpIki6zGaee6KefORXbfouvyoc/SAWdyy3PnIuBWGbZ7E9i+wq5bYNTP0psWWcJpevEAmT9CLRsk5fXgiqT4smEytw3FEQJZtS6w1oIfWqZpsuIwBTZ4FBs8ig8Z/deUIliBDxrBe/dg/WX4wCECR4rz7EAzhHBsBgCXBSTkgAjZIGI+iJCPgCR4OkYlABIirSOSwOUMdBPkQ03SXwpH/q6+/+/rW/6uoda2PgJZC3EsA1llggDFMEQV0rEQBitHgvIQ9jkQ+wKITSHsSwHYtgjyJQ3wLsL2XaStbQbUthD+OR/wudDeiof8u9q8/7N2+C9yGv8m2ucj1+Zd6Id3EbbvuXY/cG0+RNn9EGL1MdIWkQ0nFhAc4wA20Xb2CY6OiQCHRIBNnMPnMNuPodZWEbbgJCdsHtBdRGYKsLQykLsI6SZE4lKBzDy0czGMmA1l5IOYeaCgSnh0AyqoEsHMgzFzUGE1pKw+Uv4QNamLGNyIcCsDMwpAzkVAZiSBE8YolFPLJsjRzejYZkzDHLtihJraioqrw3Ut8A+2Z7XChueoOAMWp0ajtbm5uu0dlUar+fbeqddodG/VC9VPP2ktr+rYWL2Lm/J683g3cnWHIp4m8uW0vvXCnaf+xeu+nI6guFpE2wRj7TBQseZZOUyJbce7liFRKU6ELKArD+ZVjQhuw3uLUOxSpFcNxq8NQysH2oR9/BLxA1tIXD6cfSnm6UrKNA+P6l94R5q3QR7dNzr3r+1uvcHw87/ZtHg7v6nFdxqtVqvVq9VavUH/9gjfkCBKpepf9y3eEEZarUajNRgMKrXqDbit0xs0ao3+6urp5slkXPpqSn81815NZa9m/qu54tVc+Wrmv5p4FnPNq7n21VxlMddZzPUvpspnQ/HTY8zltc/5hcfphdvZpfvllY9KmWw0FGhUWQ8P0SeXAczhAU7/jGI7/vrK+fjc4/Qq8P4+8uEx/O4+6P4h8PqGc33jf30beH7ldXLpeXzhcXTucXTufnTmfnzmcXTifnjosr/tsrvG3ttkb03T10epuwvOR7tuFxfe19e+d/cht7f+95f+59ve+6POuz2EpUbMbi/5ct1jZ5U104yarkVuysnn60yTMuyf9Mkrp9Vu/avBIzMrF4V/euZptcVHl9ztE5+1Q8/lfdeVA8+FPfehVWbDGKljxnl2lzN/yOlbdqkdpTZOOlfKSQXduJph6vim29ax9+1dwP0t9+Yi+PzU7/SMc30b+ngdfn3AuTvyvj/2ebgIvD8P1FwFfX0M+/rIfb0PNT9yNTehZ7ucvZ2AjZ3Q+RX/qXnO0KRrcy89lg/0z7UPL3aMKYEWNXBquqMae+JLGjyj8u0j8iEVLRyhOLimPbSmLSCvElFQDa9p9xW2euVWQbIEsPIGT1EHt7SOncMD8GoITZ2RvBqXlGLHIhFL2BRYVIEr5MOrGzldvUliSWSZCFFYCahs8eU3eGbwHNPLHTMF8JI6F2GrX0tXWGtXeHUDq1iIKGtgtfZFi3u5Ygmjd4A1NOI6OcUZm3CVyfH9cmz/GLFnjNw9QW+boAoHibwBQsM4Vb7hsnDqLd93a15k5EiRkUOZ9JbGwGpybCM8uQWb1YFN68AW9eBL+gk1U/TGGee2Rabi0HNw36N1gdUwTl889l0+8hlYcpHMs3rmWf2LLh1zrJJ+UkEfoaCfUCQj5fUR83oIwlFKwyS5ehgrHMYXDxBdeXBSLohVCQnqApJbo7+IJzyHA8IVqOARQvC/VYtRfNAI3qUZ49aI9u/HeYkxpAIwMskRlw4k54FpxRD3RpSPBMkQuVkFpX0KSIdkBeBFdFIz0LHe+8+aV/6KV/s+P/jvs6N/n5X/O9H07xubHUrptqn29mkAGB/hVAwD5UIB2TCHQph1IfhLLtA618Eqw9Yq1dEmFfIhzuFTjOOXOMcvGdC/56f8eU3f70ok/z066FOwvUOGtRMPAilHIXg4x1yobSzQLhJok+4Iq4AhhDBkNQwrREEKwI7JjsBEIDAB9Ilr/SHYyjrM1inekSxAMVuRrDaMXyc9bIAUO0EK7SeQcgCsUrA7H0HOBHvxkGkScuO0s3CUFlmPdC2GeBQjgqoI/pXI4BpMQCXamwcNqET4VcBdy0DOYXhnb1oIHxNcDfcqhfjyYVH12Po5RvsqfXij7E6jNe4eaz08DKEh6sZG9c6u4ad/VBpNeoNRrVa/mWpotTq1WqPR6TVardb0rFlcUrd36J/U99cd9ze5G8dVhxdTN+OjxgKBvrL24mxHtpa4exawdhYwfcCpnWWG1KPoeVBMGoBWDA7twkVKCUFtaG8h0q0MGliHCK7BJdRxM1vS+TLh1OnGze6+HoVSZ2bpDEalVqvT6XT6by/EbzOfGrX2LdbpdPr/VC3eHMt3dnb+p0Tq/xXOd28DZL/+ZSqV5g1ortPrVWq1XqdXf3Nq1Lxlat9mar/1w9V6o1GpN2j1rwb9gcVU/m90ovIbv8hY+mwss5jrLOZai7nWpC/Ua9OUT/EqZZxGlfD0GKlUxqrVqcqnFLUq1aDPezYWmjQZS8d8F/nG/Gnd00P48bnfxU3Q2VXg8ZnH4b7rwb7r0a7ryYHHyZH76bH7yaHH4b7b4b7b8aH73hp7c9p5Y5y2MU5bHiDNtmDnu/CrcsqCGDfXiluVk/eWGKfHHtdX/mpVtEYZcnfO2RilTjVjR8sRi81Yw6mP8iJgZ4l1ueb5cOB7teGhPvX5WR02eVz9+7bz9+K19cOMF0OWWp13chWye8bZPfVZO3BfOXBd3Hed23MZ3WA0T1Dapui9i+zZfY5sxa2wG1fQjeXL8FWDxKFV9+uHsMv7YKU6yaQvNmmLjep8tTLt+jZc9ZioV+ZqHzM1D5nap2y9Kteky1U+Jl+eBt9dhR5v+qxOsiYk+DEpbkSGkw1ju4Zwwi5MeRshvAQQWuTom/Upme+5uDl9fL53fL57fn3QIC3yzyBu7M7tHK1s7c9vbk/Jx6sz+cSZpQHFVFtpbeDsqvT4fPPkfPfier+2I76snnP3eDU2J0koQov7CnZ3Zjq7ExWK8sODucuL3dvb4+m5xuZW193dkaUVSXapfXqJVW1bwPruxOHp6snl1sHZqmSoVDKYe3a1qdbc3dwfrGy2t0loA4Ps5cWolaXwpVm/+THWxDBpfIbaM0ERDuAKu9BpLcisDrRokiJeYTQv0RsXGcVydFBHvGtrdXE/u3+RLpljd82we+dc5Itum8f+S6e+g7seXesuZYMU3hCZP0xpX2L1rbHrFBTxJFO25CWdd+MPkLI6sMUDhHIFpXSYWCoj5ncT0tqwognyxIHb0BpTPE2qHiGFiJDUPBAlH8SuQvi2oX5s6sf2CbmjhJCR/4dUhIwSQkYJATI8swpBLoEQ88DoZCdnAdyzGe3ZjPLpxgYN4fxlNPdWX3BCjG2YL0aAxbX52DWX/65p6a+Kmu3iHRyTPjgkfrKNtfpDgsdfFDb+vkr6KYvllGsLr4VD65DgSrh9LgiQBnHKBVrx3P+qpuV/F/b/dWbM5xSgbRrYNsXx+2y//6Nm6L8KFL9PTvlDEOyPXn//Q8Bn60SATQYAnI0AZcMdM8F2yUC7WCAgEwwRQFEVKEgZFJgPRmYj4alw+yg7h2h7cBwEGA20jbCzi7IDpwHwAgi1AeHdTvDvwruIYLRCGKsA6ymEe1bCKFnAwCYcf4HZsenaMOOZ0ExMaUXldOGKpPjgKrhPOTyxhZzdRSsaIGVLyMEiDDOCwPanh1fhIuoxQVWIkGqEnwAe04SsHHc9uF4wmV60T0rNwaFOpVJZLNoXi1L1rdSj0+tVao3BYHgLzZpfat0qvUHzYlFpdDqtUqW8MH191p7e6AMC9R8/aL98MYp7jh47l48D2pZZFbMM3gw1uQ/vK0Ixi6CoNEdCLoBZBKLlOrmXQYKEMG4lUrbQcn1/c7O5+dzR/ZqZq8FgdE5OhulplflZo9Uqv62Xvf2yTq3WGAyGX+ncBoPhP1ai3tRieXn5f0qk/l/h/Pt9C5PRpFSqtLpvGYZardZodSq1WqvV/fqMlcpv02Zane7pSanV6pQqnV53bzFLXs0lr+bKr8/CV3OFxVTxaq56MQmeDaUWU6XF3GAx1xq1mTp1kuopXv0Ud3cTcnXhp1VlPBurzUaR2SAwm/h/eubPnUgBvdtVS/1mHV+rLbu+j727j7g64V7sua/JyZMN6Nk27Poo7WDTZXeJuaagbIxTNydpF1usuy2XLRl5vBI+xocPFkL60oCjZfC5VtyWhLDSgJptxGxN04/23E7Pfe7uQpQPQcprX9W5n+rET3noe7PutiOnbk8zrs989bchxifu3ZaH4TKgb7fuXdduhKJ3bD/m5CL08i7q4jbs9iHcoC826otU6sQHZfTZTejZDXfzlCNfYTSNU+oV5NZJWssktWaE1DJJnd/zGVxlN49TexdcZ/a8bh7jjfoyvY6n05bqdKX3DwknV74PTwkGQ4FWm3X3EHd5HXJ+4new4bEx7byqoM/3EQcFUEkuoDsH0J3r1FsNHpDhBWJUggAYVQaIKHFkx/8xSxhoMP3f7L1VcONrlid4XzdiYmI3JiZma7q3p7u6qru66kJymmSLGSxZZJKZMc3MzMzMlplkZmZmmS1b0h8kWbYz77152/sg2bd6eh9mX7oipvuLfMgHOdOhL+Kc7/zoqFa3Z3Oqow/FO+u7CwGp5j/9/HV1ayE03W5ktnNrfzEyg728MT21IKppTbu4OpldHhB2Z3/58nl4piO52EmhVIjPDvMrXfuGS2+kV/WtKRvbs8cnG53dqTu7E5Kb06YmjxPx0uXlZnomIiHpbVO9792dSny0WlfpVFzKrmx0Oz3fltyedvQn7h6MXd0c1LdaiEQ201MeM5NuM1OO89M2G4s2Oxt2M8sWvbPc9ilOzRCrsNc4uZOR0MmI76BHNNMjm6jRzVxKQ7Ndd0/Hgs/2sevwqu3MtuPhheeFxHvt1LV30zpHxIpqoMUJ6QWjnJp508pJXvkoZ2TTYfXIe2nfrXnaLFFIi2ygxLfSsweZzUsWrXOCzE5mVq/xyI7t/KF99xKvb9k0s5tlnY9nJSA5qRi7WgKzPuCH+nG7fjvvIcq/mC0GjT2GjD0Hja2qSYwENCnCiBxpxM7E2tSRbOrpgloWK8fdOMuDmhKMj/fG51l9X1n326Leb1OzXsV6v/PH6nx6rxuIMIxGIqKNPvi8f+dr+LcJaX9XOmhY7UasIZLrCOQ6Ar4Kj82n/ZCT+t9KBv6PiuVv6qH/s2L5+yy3t5nkH/Ld/rp04O/Sc16H8954ffzO6dW3Th++dfrwneOH75w/vHLV0fVF6Icb6YQbIcNw2ASiXqQhIszog5/eW28dXR8DI39DbBiCHIElh+HoUVhSuBEq0AAdbEBNwvKz6NxEMieFaJZCsUzF2WUTbXNxFulYTgLKoYTi22Ds10CP7mAV9rNbp/hzW5Z9C4LwOmZoLSO/zyS/lx0vNA6upXmWkQT+xk4+ZoktrOgWRmY/P72P41tBcMhFl/YmyeRSCFLIQQhSq+WwQlOXFQrVczkGYG14HySTAyAEaclRWCGTAyqVSg7ACuW9HFTAN7eysXFodl7lYK+0sT3Zn2me9a6cNAtpp0UM0COH6HZFGGa0ASMa7V7glNMdGd/qGdfsV9QbtbAzolAqFXcP6pHRO0MEiMVC3t6q3l6ZVKpZawHDCg01+7KFWyqVQTAslclhhQKC4C9/llvx9evX0dFRDw8vFovt7OxaVlauVCr/glX7L3W+USiVsl+DtDRiMoVUJlepVACgTYvScN0yuVw7iECwRjwg1dy9HFAolJDy8fpm9vY6DJSGKsGUO0W6SpF+p8hUq3Ie7ko1s8W9MlsFJ8hvA68vPS/OnE/F9ntrFvvrVqdil1tJKASk/3SXPbDfZdG7U7RQdnjmdnnlcXntd3LmtLdqsdrHWR9gT9fSuhPQXXGoyRrqzhR3Y4A9WUOdbaZP1tLWRSzplgDYFhx0Mkfj0W0B+g0+ui1BBmNFBPGgiWSAs1jPWOxhnexZn5/bnZ07Ss4dJGd218f20LmbdN9he4i72MJc6jDeHOZuDnMutuwf5d474hTd9tXUqerzy4B7OPH+rhCGUm6kAVJZ4J0y87O6RKmIlwOBt9LAwwvPrVOnhX2bgRXT3kWeaJk/uMIXLZmKL/zvVTG7p655vcaZ3YyGCdO9E79babj40ndL7Lx/4nR45rh/YrN/Ynt+5S6V+p5duB3uWe6uma1PcZdEJjOtjMF8nCgSORmDXEhAT8cYDebgxgZ5HQPsmGJ0SLZhRA7SM+FNWqWL+OywZ7jeIQQ5vTQ4tzQSnmpzfiHuH2tjOv6ppa/06GTPM5q6sDIxtTBY2pC8f7RR2ZzuHIKdWhhs66uIz7W7f7iXg/LcCt+2vsLj093S+tjtvZXVjfH4VJPp2cYff/zc3BR4erJ2fb1TXGicn0vpao9RKIDlhe4w3z/5e/5Vbh7t5GwDgCQ5ZaYxWQYF1cyyWmJrJ6d/yHxkzGpyyn5hzml9xWlhSTCyyB9b5i/t2C7sCnoX2EUiZm6/SVo3M7bVOEbIyOymBQrd2Q2Ngg5R45SXaMG8acqsboLXu2o1fmBfPcnL6GJkdDFjmunpPSYpncx4Ib1wgD28Ybd87LJ+6rZ/7j2yapvZwYxpoEU30dK7mDk9zIxORkobLauH2b5sMbojmNu371mwCm+k2RXg+ekY8yKCbQ3lVU0vozv90zDFY4juMcTwGDLWDBYeQ8Y29RRmCpYehzZOwrDSMKx0jHEqgxRpRwg1NfDw0fEMpaTY40o8f1s18Nu0ijeBdB1/Iz3fj3p+Ojq++rpBBsgYtGEMyiAabRBp8M5P/x8TY/+6bPSHymK9Ol/9uk+I2rBva5r+unjqb1JT/3NR/38umvtNWsN/LRz4TWnvf6rZ+e+ZDagQk/eeH//o8v47Nx39CCPDcOR7b913njpv3T++89D54KuvF2qIisJg0vGYVBwqCa0XoG/ga2Dgp48OMqTF4HipRIccY9ssok0mwSQOhQ41pKXjOLlE20K6SyXdIhPvVcqIFdJDa6lO+SSbLLwgHeeQS7DNJfhXMQeWLPdOnM/PHcdW7JJaWbXj3IE1i9oxdmILw7uU7JCPtQliOvuYxTWzIpppUS30xHZqSptN01Tx5e0lBCoUCiUEQQAAaMPAFQqpTPYsVFVoRPkaKlSjsdSOHTCs2U2kEevL5YDq4RH4+ou0pkb56gdFdd3K8VTZrFdAC9utguZWznIs4X6q9GyfbJUtzcvbW6TDIsnFqUR2q4DvQACGYIVcLFaub8iOju9gWAaC8LPUUw6AWqYW0HAV4MuWC7kcBCH4BYn65ZdfhodHeDxTNptramrOYrE5HF5WVvbDw8Nftnb/259v5IA2D0qlUmmMFDK5XNN4XyY1OQBqcL4XTZQmAh58XmwrB0AIVEAgdHKSKz40OxXbXV163VwFyG6i7lVFj+qyR3WlWpmpghPuFBmQPER+GyC7CZKce5/s2B1uCC7EDnJpkAKIvryIN+lZTFzqV8m8Ly5sxed24hO7/S3LlUH2VC1tpoE2U0MdTcR0hCAGc/DzbYyxUlJvMqY7Ed2TjBkpIq30sK7XLKANC2mfyV4ecSTSqD3UYDADN1VC2mpj7HQx10XsswOb6wsb8YHN2YHtxZGdeEOwOcJZ7TXZGja92HI+X7M/33S8PvJWg6Ff1PE5s4Op403ic0+1MkOtyFXBWVJZ6JXE60LiJZWFAkDU1bW3+Mz24MR2aU8ws2M5tW0xtW0xs2W+eWh9fOZ0JfFXKWJhKHRxz76gn1k8wGoY506s26wd2K8f2uwe2RwcWB0cWh8e2hweWB8eWYuP7U6PnI63rbeneYtdzMl62kAeviPCoDfMUBSM6AvUbwvQa0ow6qghd3QyihpIuZX40lpieoF+Rb3L/uHK9Fxnc0fq/tFqV19BSjZfKr0emWizcX8zPt12fikOSqQvrIwNT3ZWNmWeX51WNGV6RDKHJrvKGtPCM6x++eenH3/8Mrs0NjjasbY5U1QdfXSyu7E5FZPEGhmvhmF5dY37xcX2jeQwJ9skI4PS3h53dXW0vjrcLgwqK+alJem2t4VDEDAxVxad9j4170N5Ham+hdrSSe8WGXcKKV0N5NF+3syMYHrBdHnTYV/s3bdgVjrIqB1ll47yCoc5FVO8jB5mw7RZ/SQvoZWKrmszbW/uW3Ye2xDUTfFLRrnFQ+ycXmbNBDevj5XcykjpNM7uZxWOmJRPcEUbNsunLpsXrqfX3run7gOrgvJBdkk/q2yQVSRi1oxwqoe5eb3MrG7jtgWL2X3HtgWLkhFOTDPdOg9vkowyz0XTqyO/bZiz6PPzGSJ5Dhl7DBp7DjE9h5h2QgojCUOJRjFTMLYNFM9BmmWNLTE6FBMUqO8egPR11vewx2Ta/666709phbr+aCO/95gQA4S/Pj7CCBeB/OCjrxNkYBhtZBSLMkzAGMQY6YXqvw7j/j6t4P8qH/8vhYP/T0bt71JKPoTafAji/ian/3efeN87/PAq3OQfkqJ/F5n0nRfjO8fX37vpvPPXQ6WgWfVU4zoypZiATccg45FGsUYf/fXQ4RhyItUwComLxqKjUfoB+uQwskkcnRyNwoQgbPIpcX2m8SJOUJ2xcz6dHoUhRGAoGWjnJqZLFdW2kBjRbFY4wC4b4ia38lwLKY45+NB62qdyclQze37fWSoLBCS+EyuW1aPcwTXz6V2L0U3LpinziDq6UyHOJZLtHWxROsSLEeLD68gFg0GLq4N351cwAMGwQrPvGoQgTT0BAFBj+1UoVPI/24MNascLGAAACIIAANQ8Q/9FfjisAAAA8PGBwsLAm9vT29OuyTbhcP3k0tj+2uz5wpyqvvEei1MZGsJszsPUDPz4BYRgTfWHVSq5UqW4f5BBMAgrpDI5BCu0Ik8IBgDwZVOeXC6HYYVUKtcMOpr47aenJxAEvb19mEwTPt9M88fEhCMQWM3Nzf1la/e//flGc6kv0jEt7aPVHWtkAxAIQjCsuXtY/vwKgJ5FygAEQ0oV1NMDVdTdns9sTdtuTZvsrZgf7QlODu1urkLVyuJHdcW9quhOkSm7+SS98bw+cz/ZcTvdcTzbsz3fd5BJvNTKjCd1du5ip2nv9vFVnkTiKpG4nl86H+wJtub4i90mwwXk4XziQj11MZc4FGHYk4QdLaIIQxGVnjqNvnrtIYbNYYa92bi5NubhFO9kznStjHKcT1rJxy9WUQ/6OLezZj9dOoBXrudih5Mdq4Nlwd6C5d68+e6s+eG85eW2sxoKfLwLfVSHP6ijf3yIu1MkFayIiB173espF5cOktuAy+tPJ+cOx2Kr4yPr42PrY7HN8ZHV4Z7V3obF/pbl0b5ALLY5ENscHFmLj6yvLt1BMEKpiJFKA7aPnFumeDWjbOEUb3zNcu3AZu/Ebn/PanfJbHuavz1nurNgtrPA31ng7yyYboxx9qbNdqdNp+up/WnojnBEldvHCucPjV669R4f823fVLi/b09DiVoZ3b2sqgpCQR4qKe5tab7N1sbs5cUxBMivr04Ki70zcwRKJbixNV1WEbZ/sLK6PpyYSltdHxsdb6msS7qWXLR0Fq5tzt2r7/uGaqPSrG6k1zt7K7PzQ2MTnSur47X18Rubs0vLw4kp3IGhUoUCKilzPD3bEou/wcN7AAAgAElEQVSXk1JQIUHflZW4Hos35PLLr1+f1ldHIn2/jw8x6OvMld5eDo1mpqYa5BVgqstwtSWYphp8QyGmNsWwIc2wqwI/Mcja3HRe3nETLVgOr1rVjnBjG6mJLbSiUXbNLL9rRdCzLqiZZIW2ef2P2o1PU/2LJ74zh1ZFo7ysHmbrvEXbvHnHskX9rGn5NC93yKRwiNO+Ytm8aN4wZ94wzy8bZpcPmrRO80WL5jNbgqUD24Flwfi67ZbYdXzDunqEW9xvsnrkOrpnXzDODaihmBYQLcrJFqUEqyoSuqngVeOMvcjJc4juNWTsNWLsOWTMSscyktC8PLxDK9V7jOk1QqMl+5Fig5GBMQjfIGoUlhCJ/W1+xw+5ZbQ4I3qKISnGCB2EwEUaMtLx7FwCJg6pE6CPSkBhMnGYTDwmE2eUjNaNQBjGYfTjCK/9sG+8dd54v3vn8cMfYkL+Jq/3VQTrB883r8MMXvvr/cn21bdOb//k/OG1nz4pn8SoIZPLicRiIrEUT6kkMeopxvUUUiEeE4dBhCMRYShCMg6XiEKGIbAxSJtKY7tyE2osyqGMGN7DiOvn+FXRgiosTZMJpHAEOgzByyC4VlBDuzhpQ/yaSX7PimXBkIlbEckxh/CpjBxWS41voVeO8SY3HCTXPluH9tN71itHjkfn3ltil75l83gh3auc4BnLdvHlJdYzCgdce9Zrjtbn4YgYOCQMPrsAlCoYhjXPUK3m/tkEpwmDeKkzsEIJwfBzvQZghUIql4MQLJP92mPkAAgpldDpGXB6CsMKAIBUSjUE3ynkgDIsQvXureLbP8E2NkCfCJ6ekh0cggolBL/0KkBDRTwH38EgqA00et5goRXyKLRJtCpNWfvlq5a3uL6+ZrO5XC7/pVto/l5TU/uXrd3/9ucbjUVFcysaF/eLjAwAQTkIQs8AH/Dc+TXzo0wuhyAIBCEQVoB3ari6CkSjoeGR1d7Y8TyjTZHJ2b6t+MDmaM/89jryUV11ryqBweSbK8+LU4fbaz/JWcDFgdvhsvXOnPnthefP6pTVqzrDzp2MpTaVLOjq2hMEQs9OPHZWzdfHTedbWEM5pL5k7HAuYTIdv5SC6YvDDKYQBqPR0wnY9Qz8Xi5hLhm3kI5braJM1tMm8oiLueTjIvJSGmEqn3wxZSlbtz5bsNmZEKwP89YHOSvd7IUW1lIH83DOSiUPelCE3AEBwOWnqyNPyaHbzUVE5uIIu2O0oD9le91ub91iZ910d91sd91ie9lsa56/NcPdnORujLPXRtgL3cz5DuOlPtb6BHd7jr+7xDvdt5bdBkBQhEzmfyXxWNi2bpzgdc2ZT28Kto9t90/sdrcEayOc+RbGTD1tvoWx1M1c7GLMt9Kn66jDhYTpWupyD3MkHy/016/31G39pDcQgpiKQY7HGAl9dVuDdEVFhOEedmstJS9KP8X3XaTDP5Sn2kquTo+PVidGmq6vTra2JiurAs4vDpRK+PPnR5nsqqw8IDHJ+Fi8trE53tKWLpGct3cVVdcn3txeLiz3p+Xa3txezi0MLq2MXV4cXV8dt7WnHx6u7e7OZ6RbTk8LYVhWU+1zLF47Ol5KTyfHRurXVfqfn+2enKyNDhUJ60ISgvRiAl6nROkPiNKl8ouJwbKsaJ2ciHeV6UaNRdj6XFRfDWO8lTfVwVseNltfthxd4k9v2KzuuVUP85NbGXFNtPQu4+oZfvU0v3HZbOLQpnbS1Lo67GNlC79nMLQvJKqBmN5p3LVoUT3OqZjkNS5aVM7yM0TMXJFJ65x56RAnpZ2W1kGrG+PObDss7TlNb1st7FvvnjovH9iPrglWDhxG1gQdcxb9SzYT244t64K4HqZtPp6bjTcvo5qXk61riLbtNIPm2g9NTS4ikusA023I2H3AWFBBshdSXXsZriK6aw/FoRlrXWNm6J+CDIpmZLphczx+m9v6bUkXOYlJj9FjZmA42Vh2Hp5dRrBooVm207l1FFwqFpuOw2XjMVk4YjGJWkMhFBIRSeh3gXqvPD+88dXTi8J/lxb1m8LRf4wNxSXRUVHEb90+/vBJ922owYdoo7dBiB88dPRDkIgYlF4k8r2fHi6JRC2mUSsIzAYKo4aEz8DqBiOQYTjjQjqlGIeJQxLijcyLiQ6Vxha5JPNsrEsVKaCREdvGDm/guBWTbDLxxHAEJRJplUvybDCO6DFpWDVrWDfPGTWJaGQGVNKDq+lpnczmKbO+RYuhFavNPfu9TavNLcvjEy8YSj29DOiYMYuop3mW4t0jWe7+9qLNzuPDJUjYCpuaqeh0ZU2N/PoGVCghDSYBPUvwAVDDhqpUKk2r0ODbkLbUQJr3PgCCL5kRL5ARCIAgCAGwAoAVIAhqWHHlnRqUyW9LSwF/f2V5uez4GFDfy1UqUKHQqPw1Oh1twDYEa17DAADCkAIAQQhWQBAEQtALICYHwBc2RalUff1Zi0Td3NxYWlr9T93C1NS8ra39L1u7/+3PNy8kz0srfvn6NEEgMKQAQAgAQAAAX7ApmVwOwbAMADV3D96poZsb2MFe6el9vTu70CjY7DaWHDqci+0vTpwll34wkHanzJFLw86O7I62zE8P7KVXPoAk6GjV9njNErzxflKHp653/NC2CkjiFVC4XBaqhCIkF35Hm4KVbs5gNqktAt0SatgRidovZR9V8EWxhMlU8kERXVlncl/HgGto920mn3t4h9Ws4XSMuJKibDcBm43FVYzDCtpmPXOqmj6WTx7KwI/kEcaLSTNV5Nka8ryQuTdtebJud7puf33gfHPkdrHrLtm06p1Oc+xZH1kMhw8EV4dex5uuO/PWK2P8+W6T6Wb6TCN1qp463WQy08Kb7+BuDPD2p632Z63X+nlzHZzDZRvg2guQR8BQhEzmtyN2ntoUjK1ZLO7a7Ygdjs7s97atV4Y4M7W04Wx8dyK6LwU7lIsfyiX2JGObAhHtYUZjBfjhbFxLMKLZU6/TV7/DV28gBNHso1vv/bHBR6cl0qAlBdWUjymLQ6S5v422/u4T46+q09yenp7WlobjAvHXF/vqe6Wov/Tnn3++uTk+Olp9enrqF1VmpNsB8uuLyx1RX9HTPz+Jhmq8A9H394rzy53CUrenp6eB4fKFpe6np6cvXx7rhaky+dX55UFsHHtrc+Tp6amhPkgB30DQdVGhTWGBWW9v2uPjw8HhQmoiMsLv26Rw3cRwg7RYw7Rk3cOjqZ9//rG72asmn9BaSR3r4XVUE0RCxuqcw9Gu79lx1PVprFgcuLjtML9jN7npUDPGr57gVYxxika4uf2c9B6TXBEntZOZLMSmtjH0Gnp+qGprGqL3zFuPrllPb9vVjZkVDXHqF8yLJjgZImbLjPnUjl1xP6t4gDm9a3d86TW/49CzwF87cj678jk699wVuy3vOXYtmLbOmPUvWWV0s0Jb6X6NNJtCAi8bZ1pIsqggC6opdo14k3aPPzUMOfRyHPqMLYV06waq+wDDe9TYY4Bq20qnZ9gbBvjzcrnkSHdajCmhMuyvqpe+zSjCJPIYMbr0ODQjDsXJxLn2MU3rKMZ5OFYpwbiSQishoxIxiAhDRAwSnYZDp2MN4lDvgxGvfHQ/hiMQMTqvEl3+e9nCb6Oi3/npYmKx+Cjq9246r/31DVLwqAyybjxaJxall4B672egG4JExKGwSURUJBYRiUAno6l5ZEYBjZHNQEViSBlEYjoOHWlIikbSEzEO1VR3IVVQQLQvJQa2UFP62FEttOQeplcxzTKVyI5DMmOR/Bzspw56yiQ7dtgkTsRO7zHL7jNtmOKPrpjvHntLpFEHR7bzPZTxcvRcK3lr0/bkwuvkwmt0TRBeSw2oQIWnOcSGR4FZ+Z/tHEAsFgzwV6yvy1R3kFIpl8s1pR+CFBo0SYM4aXqABsN4hoCUGtWlht7QijMhbfN4tn8BCoXyRXQrf4aPAAiSPz7CT0/yz18U9/ea5qRpLsBzFioAQJqICgWsZVhffgHtf6ENN9Lut1AqlDI5oFSpXniLh4eHtLR0BoPJ55vxeKY8nimLxXZwcBKLxX+xsv0XOt9AsELbwCHNTto7zZ3JZLJnF552eARBEAAhWJPoq1BqiCnNx2RyAPryI9w/ABgZyppa9pdKjmcEF5vW50dO0hv/q3P3i1MPGEy9vQ64EDudH7odbdkebVrtL1kdLQskR/YqubdMlpQ7P1i8IlRDURAYd3n96fLS7fbaA7p1laxYrJRSR5JoHRHEpkBDUSx+OpO2nEMbiicvpuCgKqa6jiGtpK4VENdKqasltJUCMtjN+zrN/3GU80XElrawZguI/WmYsSz8fIXJhtDkfJgrnbe8nLc+mrO52nW9OfGWnvkB175KeYACiFbeBm1uxXC6JgsWhV/vEr6oE+/gOFgaJr34JDlyv95zud51ud53lRx5ScSfbk+9IYmPQuYLnrvITtzO1myllz53ypA7ZYRMFnh45rK6Zzu4bLF5ZLN/bLd/ZL9/ZLMxzV/qZE6UUTqi0bVeerUeurWeupWuOrVuuqORRnNphNF0TG+EYZWzTpX9h2r79wVmrwosX+dZvckRvC52fd8YpFcXol8c+DHb812S3atYwXeJVn/fVer9yy//vLY8nJPElV4fq9WKsbG6X77+srY20CxMuL9XHewvFhU63t6enZ1tiUTFv3z9Or/Qk1vg+vioPr/cLq/yenp66uhNbmqN/+WXpy8/fq5qTL6RXl5eHydnOW7tTD09PeWVOMmAC6n0OC7BKD4R0dER9fCoPjyajwvU8zT7TVIIZn2pf3m+OzsNs7XZ+fT0tLKYP9RnMznsubYcuDDjMdjO7m0kj3SxVtZdxCfhwE36jSR6cc9BtGzZvWwxsmvbvSroXheUjPIS25g5g9yiMX7WAKdokMVrLUE0t02vcHZPPVcPXUc27IdW7MqGuTWzppVz/KIxTlYPs2XafHTTZmzLZvnYceXQaf3YZefEFQQiH++SYDBq58RtYlPQtcDvnOe2z3Gye5h2+QRBNt4yB2+eh+cXE20aqQ7tdKt6onmrmUFzO6Ety0VEsG6hWTdR3QfpriKOdaONQxcTGxv4g0MuLsSVm0KmxLP+qnDqVX4RK1aPHqNDjUVRY1CsJAwzGcNMw1ATUMgAfYS/HjLCEJOAxiVj0Qlo/WCEXrChQSTKIAJpEGaITsfgC3CGUR9+mxj/m5Sq165vXn/SMcrEGMSj3/rrv/LW1U/EonJIqEICrpqMLSDrhhvpRRihkwhGkej3XjofvPX0QhHICDQli0ROJ2JjcUahKGwMBheHIsYhWfl4+1qmTxfbu8fYupToWkTyryRFNNJjW1j2WQT3AnKU0Ni3gcHPwnIzsJYFeOsCvFMRyaecmt7Fmt11vrmNvL6JPj52Wx4zXxXFLHdEznf5Hu4H3sh8Ty/dh1fNc7tsO6aKKurKkj19rpjMu5gYWX+/SqmU3qkVSpWm3Mu0RQPSohTPJf45wk8DfcMAAIKgVp2veYzC2hHkTqO40ZgzQI2JDwA0BKrGgy2XyxVKLcAFvIwO2h+BIAgCAEiLhcC/RhY9UylaozEEwXJQ4zADIBiWyeUACKru7v5cQXt2dhYQEESnM9lsLovFFgisBgeH/n9sFP3f5Xyj+JcWFY1BT6uRfW7FmuTBl1Hx2W+h0uxQksnlSqUSUqoAtVrl7QW7ul/uLm0OOWwNGe8v2lyIvSWX3hcnLpenHtfn7kooTgUlwbJY8Dbs9tzz9swNkvqqwOia1U73oYXL6/ybm9DzSzfxmd3etuXumvnFsb3q0kHSzz0sNT6pZoyl0ZuDcaIo5GQyriMSu5ROvalkSyvpuwXM/gTiZAZ2vZi0Umwylctaq2Dt1HJmsqkjqbjpEsp+F1M2a6baslcfOX6+dvkM+N0DofC1J3DqoZCGPKoT7lWxakUiJIuRSUKBc8/S6UJqx0bnTvujKu3hLuuzOuPLfeKXh/jPDzGfH6I+q8M/q0M/q0M/P8Qr5MHn2/b702bH8+a3B7YKMECpCAEAv7Mzx8Nj+x2x0/yO496h7dokb2WEszHFW+pmDRdQ2iIxlS66eeZv88xe55u9zuH9UOH4oTccOZyI6Q436gpAtLjr1Ni8y2J/n8H6Npv9fQb7+wzuD5nmr/Lt3xS4vcu0f51q8X2i5XeZjq8KXf/QVeb700+/fPnxs0IhfXp6urrc6u6KeXp6Oj5eLK9wl8vP1Wq4rMJZJru8kRx1d6dB8M2XL59VKvDp6Wl4sia7zOXp6alzMCc+W3B/r356eipviF/ZnPz69SsIy7/8+OPl1UFaHlcOXv7yy9eb24Nb6cHO7hisuP3555+k18dnx6uToxUX5xtPT08KWPLTT4+Pn1VDA74j/Zazkx5L86Gba5Fbq5/W5+wXRs2nJ3lz61bi0wDpbdTRuVf3vFnFCKd5zqJqjJ/ZzUzvYqZ0GGf2Gjctm7WscjOn/ZEN0z5dKRNbvI0T194Fq5J+bt24ed0EL3/ApGqKn93DSmljpLYzhNPmCweOx1cea0fO07u2l1JvORBycRMyvW03sGI6tGbev2zas8gdXDUtFLFcSkhm6VheGkZQSOSXkAQ1FKduhmkN2aIBx2gP+6f6FeP2SBcR1b6Tbt9BtW4xJSYHWwpZlFQ3Hc8kdrGdoBqLKfT9LxWLvDyedQXOqY0qKCdYlBIsSon8fBwzFU0MNcRHGOJijAjxKHIalpqHx6bjcTl4TAaOUEgkFeFI+XhSEZ5chDMo9PwfuR1/CHX+6PPunQ9CN8JQLwH5vYfOty4f3vjrGSRg8QUUdA7eKA1nlIw1iEPrhRphU3DkIgIuA6Mfgvjop68bqI+IMCTl4FExSEI0lpCAQUUZMbKw/AKSVbGxfTXdpZIeJeSUjJkWjPMy+vlh9ayoJmpCh4lvPZ2XjiGFGVqmY2OaaeG11LA6auUoZ2LXflHscXodIJX4Xh4n327MSlub5cM91wcLSmjt7LLr4mb5+GIHVt61tXXFhodfz8wAAAB9+SL9ldHUUqGabqEV6D8jFhrN/Uvb0Fq4wGdE6FmcqUGuZM/iTFihACEIBDXL2eQapkHz7yuUz8JcOaBQKEEQlj9vcntuD7Ds19RU1fMWVVDryQNAEIRAENYiYEqlVCb713qn29vbvj5RXV29UNiys7Pzz//8P7sx/j2cbzQ8tgYulMsBlVaQoJCD2i4NPmtntS1doZDJ5SqVSiOUkgFyTXCjAoaBx0d5T4/K1Q1aW98cdD1bMrvctRfv2FyI3W+vfW8ufSB5lFqZ9qDKerhLV0FJgMQfuPFSgLH9e00WvbOjO6kXl76nF64nZy7bi+bz3azJetpsm/HOlNXJmOBGyFR1sOZyTLpiWNPJlOFYdHsoYjAG3x9L6QxD9kThemPIoymU6SzCSjF1Io04l03araTt1TFupvmqLZsHseOXW3e11ONe/kkN+Cikn2BpkFIeogLC7qDIOzgKAiLVivQHVc69MvtBmXEHxI1sZbuJZvclVV/vsx9UOQ93qZqoxHtVokIeca+IUUHhCigOug4Wb7uK1xxPN+wPNx0urkIlN37nEtezK9ejU/s9sd3Gkf3FmevGuOViF2NOaDyQTRGGoMscP+aZvi4wfV1k9qbe7mOTw8daNx2hn8F4tNFJIVmcR9hKQo4F6tVYv623edPn/qHW5k2h6as05rcJxn9K4X2XYvpdruCHArtXSYJvY8z+rrXA7U558+MX1U8/PUqlR0JhQKPQ/e4e2t4ZLixm7+wOqu6Ayuag49O1s4v1ykrbflEiDEu+/Hi/dzAbnYpJK7VVqYGWvlQ7v99t7Y7c34M1jT7F5WZH4oUfv6gB+UV1nWt8mv6lZOvxi/LrLz9+/frl4GDq7Gzl8VHx00+fvzyqZyaKOoTuN9c7P/30CENXszN5rS38nm7T8TGnlcVPK0uftjcCTw7Dz44ijg4CZtdt+ud5ffNmQ0uChjFeVpdxyQC7eca0boIrnDZpnzXJ6WYVTdnmLwULukVmTWWFQ1zhgunyodPGsWvtiGnpEK9hyqx4gJPZZdw1b7kudmmeNEtrNxYtW22cuG6cui4fOywdOgyv23Ytmo+sW2ydeF3eRs7s2vctcwdXTSuGTSIaqB4lRItMLDsVw80jWFRQHNroVs00yyaKbReF0Rb2T/WL6NYihy66XSvWrpNGz/U0Co+mZbvyyngOnSRWnd0fyocMS7NsKgmOLTTXTrprN921l+E5YOwpYniJGC4ddH4xiZCAJSRhKDk4UhGRUkRg1OJplVhaJY5YZYKoitSviHxblf/35UN/TEpARuMJyWRsOkEnHIFKxaETiK88dd77G+hFIN8HIhCxWFQ2gZRHwxcSKIUUagGFUkKkF1EwCWijWKRBmCEyyoiYjCYkoPExaHw8ipSMoWdiTbKI7ByySSbOpYKeNcqrX7XIGeGFNNBjhcyyIW5RP9+nnCJIJ7Di0L61tMJJXumUYHTLa2bPuWHOtHbKcu/M41bqLwNyoeM1pbOHCokCSTQoNFIhuYGVjwpY/fDwuaGhMS4h8eTySvnwoK0JzyomGIZhSJtj/ZIKoVQqpTLZi6hS8+6UyeWaev0sztQ+QxVKlUwu044goIaRhrRh2DD8Mp0olXdaVPw5lwiCFRpISrOPR9tLFEq57M8MAACgVKqA52b2IsSCYPj2VqpQKL/+q1VImvPzz1//tWvv38/5RiNtgmAYACFYo49SKKQy2cvuPE3sIAwrNTaaZ7+FXKFZg6FSaSBIEILkIAiAEHQrUwDA1ay34tRFdeN6I7Y72be9vvACZWF3cCIsjwJkMaAsXAXFwPJwhfzT4VU6rWutba3o6sJLfGZ/fOp0cuy0NcGfqaEOxqHHcogzTYyRYuJIMnY+i9IbhW4PNhyOwfZGoIUBiOYAhDDAoCXIcCAOOxiP6Y1FL+aSxDU0eacJKOKCU6aKVUvlnp1a4v6o8H+AAyGJ7x0YoQTCb098geswidhHfhkI3YYqZKFKMAqQRajgtM/qgntl5h2cpAQiW1frcmYnb+WFCjBeBcd/Vmc93uWoFcl3cOK9MuUOjoKkobJLX+AmSHbpf3PuJT5yODqwPdi23tsU7G1bH57Y7Z86bh87X0vcr8RuG2Nmo8XkBh9EsfW7XNPXtVbvxtx1htwRIi/iYgRlOYG0kYTZScOoezlQi/FeFnYvDX2eijtNQp+lYY5SsesxRp3uH4osX+VbvC6yel1i86rJ/W1rwIdanzdNiYa99SxhlXF9BauqkpVfgkspQGaUEHNKqYVltLwy46o6y4IyZk6ZcUEFq6CYUVllUltnlltsXFjMikhFhKcZJucR0/PxWfmoohJycTE1JwudnqSXnYLMS8fkZWCz0g0KirGF5eSiUnJZObWsiJSfik6LMEgLM0z20493fZ/g+TYt9H1eolFhBr4sj1ieh62tILa2G/eIeFMzDv2jgsEJ+62tgIOD4PPziIuL8MUt54lV68Ud+8FVwdC6QLRuPrYn6Nt2rlsPKVyJDxko4rV0IxpHHRsSE9uZucMmZRPc8S3bvXP3kQ2r5ln+wombaNO2apzXsyCY3LZrmDQrEnHy+0xKBthtcxYDq1bNM/zhddvVQ+f5Xbu5XduNY9f1Y6e1I6fZXevxTbOKYVZoHdU2B2eShGKnYU3ScWYVZCshzaqFLmih2rRiqe2xv6/fMGzNYXe5CXqsbFu4JtkuZpVs+04Ss83r29pR3bJKhyaGbR2RV0QwryJbNdPM6qmOrTSvAWOXHoZrF922iUpKxhqFGBpFIDGxRoQSU4PmYMM6b2S195/Ka/82vfb/Luz9q+Kht8EOr70+GsahyYUUXA4Bl0EiZFIIOUREDPpDiIF+DFIn2PCdn75eJJKYTCHmEyn5ZHwcDhmKRIYbYeKR2FQMNhmDjjAiJKKxMSiDQH2jYAQ7l2ReTTQrJ5iVEs2L8VYFuCAhLbyN5lVFjm1h1s0Kxvech7YcS8f4Mc0My1SSRxkzqdekbN5q6dR7at8to49XOsyb3rO/vg1XKrNgaAl2dFP6+kJVVXBBISCVgwolAED39/ctLa2xsfFX1xIQghVK1Qsf8MI3PD/wYa1AX1OONX6L5xFEoVBoyW1YIZMDCq3IVeuV0xb6ZybjeQSRgzAkk8me369K7T4eENLobjT8uVyzj0cLnIAq1Z1mlNH8btrp5FkTpcHYb6Wyuzv1i3b2P87/dL6Ry7X5i9qWroWhfk340Fy5djPSv9CZaW3emhRCrfcCVirUnyXnW/JDT+mRw/me3eGaxcmu7cme7eWJOyQPV0EJN9cBgCz84S7rTpmkkH9aOsn9U/va5lkwLA+QyULPTtwvDx0vt23WaoxXs/Fz2cSeJHxrKLolCCEMRDT66rcE6HcGG9V56zX6oQYjMVuZ2J0C6mouaTmfelRNhXvYkk7T0z6zo0HTo3HL01nB+aKV9MgFkvgpZSH3cIQKjABvQsHbCPA2BryNh6RxSiBRCcbfwclyaSQgi71X5T3eFaqVBfeqfIUiL2h4fnC3Q6XIvldmParLH+9KHu5yHu5y1MrMe1WqWpmuViQ+qFIfVMmgLHh/w2ZlhLPQzpyspExWUtbG+bu7Vkdi+/NLt81Nr4lu5+EsTJWLToHFu3zTN8Nuuiu+iBlfg41w9FUu9TifuZFBWMnGHVVTN/Lxmzmk8zK6tJouraLeVNFuahmn5dStdMxClKHIX1fo9aHJ+3138MeOCN2akPfFIW+K43XKczC15bjicnRBOTa/DJNegEgtNMyvIhbXkEqqiSVVhIxio5QCVEy2UXYxqaaOXV/HqaxiRGYgknPRlVX0skpyZSWjvIhSlIUtycDkxRkWJOrXFGIqC7B11fSaCkpesl5KyOvU4Lepvq9iXb8LNv/HIN7v/Vl/H2TyuxjrP6Z7vc6J0slL0Ksuwgvr6e0d7P5+0+Fh84ERy+EJ6+4xsym1a5wAACAASURBVJZR3viKzea+6/Gpn/g8YHHHqXvOdGzTcvHYRrTrkjKXbD3YRhJOvqoewNc0ONcnhDZa5/Yx07rpWYOshgXz9kXzgTXByKZl2zy/f9tm7Mihdoof10QrFJm0zlvMHjpO7tpVj3FyehiFIlbtOG9gw7Jv2Wx2y+n4IvDsOuhWFqFWZt7Iok4kXjM71oktNK9SEicFY5KE4WRi+SVEqyaqoJlm0Ui1bqPZd5HZ7UG/rev9fdWwYYMQ3ZqLaIw0LAlA1ub+U93k91ml1ESCWSnGupXq0M2w66JbNNOYpSTjfKKglWZcTiSlYEwqSCbVFGI6lpiGJBWZ/b6i6z/lj/23/J6/zWv9h8iAN14GOglE/WTOa7cPbwJ0CBl0bAxRNxTBSmEjE7C6EQidQAQiBoVMxhKziB+C9N/46CLC0YQkMj6FRM+kohKQyCgjUgoWE400CjNEBBgYBhno++sbBiAwYYbYEANiGIoeiaNHI82zcTYFRNcqpkeFsW8lNa6FkdnNyxPx6qdM+zYE+QNs10ISJxHtXU4unTWtW7comzdL7mKXDwvaZ20nt5x3T/2vP69DLl6gl5dKdQeq7l5sWPf3Dw2NTXFx8aenpyrVnRzQbirVqGY0E4BWbwmCEPSr5l7DjGo+pgW3NfIZUFNhQKVCJX1Bwl/EmRp+A9R6v55JaU31l2vmA43VDnhOztaKPDVNSKGUybXpdhAEg+Cv72BtMh4MS2Wyx8+fv3z58vT0746Q+F8837y0X+08+GdjnVwOQrACBCAQhDW6Ao04CtZGS2lhPs13/dzSFVI5uDuRuTfC2Zrkbo6bbk1yd+ZNd5f4B2uWknOfO0XavSpLASRIr8NgIOpBEb18VvGH9rXtiwAYDLq5DT09cNwa40xVUvoScH1x5PZQREcEriOK0OinV+elV+OhU+OuU+elX+n8XhSCEhcw7hqM1U2Mi2qT4yr6aQNd3GJy0MYX95sDBw4PUvf7W+8HwBu+9b858YElfiogSH7te3X86fYs9OYsTHoZAd7EquGMh7vih7tCTQ94uCv6fF/75b7u58faS1mzU//G2qXox4e6B3XNg7rqQV31qK58VFc8qosf7orUqpKHu4If73Mf1Vm3Ev/FfsuxYuJgLkmUThrNw09WUNYGucf7tifn7mtr7oO11t0xhtUuHyts9TuddUc9dDuddGscDLt9DNcysefVjMMK2mkNbaOMtFmKn8vA75fR5O3GymE2MGiyWUFZzidOpaBaAvVafHX6w/Q7g3U6o/TrwnRqInWac9GtFaSOeqZQyK5uolQ2EGubqA0NzIpKfGkVrqKOUNNAbmhiNLWwKhvo6aXY+HzDmiZWX49VaxunvI7SKOQ2t/PKqgilBdiSVMPskPeZfu9Svd/mhOhUpaOq8rAVhbjCVKOs4A8pHm+jrL4LZP1jGPcPSVbfpth8m+34fdmnd03xiM4SYnMFqTYPV5eHayjB1dcRWrpNugbMugctRiatRqYtO6f49eOc5glT0bJVz4rVwqFT76pV2xw7fybSpbeF3DxgKGzxbvBLa6PndFOyOqmp7YyiEU5iOyOhwzhnwKRpzrxlwaxr0bxpmls/zSsZ4VYMcVtmLZaPnHeu3ERbViO7Nuti16lNm8EVq7ZZs+YZ7syhnUIR/6jK+qzOg8DY8+vAs6vgy5ug/TPXymG2ZymRk4php6BN8/Fm5USzSrJlPdWikWrVRrdooAgaiaalOFoaE18W9seaht/Xd7yuaPmhpBZf6MfPw/CLcDYtNPsuun033badZlFPoeXgGcVEk3oKpQBPzseTCwjUEhKzikgrpv5TacPfZNW+9TL8wQ351gf90ffde389nUikbjTqnZ/+W199o2gsOg5vGIUixJMQsaiP4QYGQSh8EhmRhMZm4EkpFL0QI2wMnphIxsbiMXEobCqaWkbkNNJZFVRUhJG+r76+nz4y0IAUhqTGIulRhrx4Ai+WwklCO1VTvIUM/ybLwBrTzD5ejNA4uIqU3MLomDNbPrBumTWNFzKd8wieZeTccV7uGDeugxXfzCgW8YdWnCY3rCY2/SV3l+rmVkVjo+xWBiqVcrm2HKvv7oXCltjY+MurKwhWaOwUmiSPF7YAAEEIhLTYlNb+9muINfSSRPvs/9V65bTGr2cHxssIohHdwtogIkAOQNrqr42t0zSMlyakodmf/QD/Qpir6WEawEoqk4MgKJXJ/jzq4z/O/+f5RvPFvRhVNLel6QHalHIY1kQKapr7i4r5ZeyAIEjLO4EgpFBf7k+uNvMOO6lrvazlLuaqiLcxzNscZW9Nco/WbWF5jEqRdn7ksbPCvTr1fbxLWzuvZ/UtHl3H3N4Gio8dT3dtdkSc7ihka7ChMATf5Kff5KfX7K9X7aZTave+zOF9nevHHl+9mUijzWTcWhp5LZ2wk0MYTyZNZpDWy+nnHSZXfSxxh8nVtIXqzPlB7ncn85FfBoI3QdBNmEQccr7nd3HgDt2E3yszf3wo+qzO+6yu+Hzf8KiueFDlPd6VfLmv/fGx4afHxq+f64oWZ2NmltRq4U+PTZ8fmh4fmh7V9Z/vqx7uyh7VlV/uaz6rK5VQGiiNkkqCTo4dFgbMB3PxjcHI1gj8bAnxUMQWL1gf71kf7NiuTFjPNNIH04jdvqheV93VAMS8r36vi16nJ2owwmg+C7dcRD5vZ0lFJme9TMkEXzptrlqyuBzlrDVSFyrJwnADYaBeT6hBR5BuT6iBKAY5lYNdqyIOZqJakg1GWlgrCy6zU87dPeZNLbTaGkJzPbWlilGdhSpLRdQUY9uajXs7zfr7LLu7OVVCamYlpqaF0d1r3icy7xOZDQwKevrN2tqMq/NQRbG61UmImmTD6iREabRebsj7qixkXQm2vhBbl2yU5/sxxvzbHOdXTRF6okL8YAVlvIYy1Uid7ePOjpsPdjA6qsh9zazhLvOBbrO+Icu2AX5ZO6W+z7hrwrRj2rRjzqxqjFM7za+d5lVOm7WuW1csRQs6+q2aczMG3IsHKPkDjLIRTt0ETzhlmtNjkjtgktLLSu1mlY3yWxesGmdMD849d07dRjZtygc5RSL20pHL8a1355Kgacm0Z1Owe+F5K/W/lPjObdvXjZkMb1kBUCgMhYFQxOHlp8UD2/0zt+MLH/GV29CqhUcJkZuGMc/HWVWQLKvJpuUk81qKVSvdqpVm2UQ1q6eaFBA4+ThOAYabZ2TdSLFq4ZuXE8xKsI5dDNd+pkMvQ9BBt+piWHcwrJponGIio4TIqiGTc3CYeBQ6Dm0UYYSO1f9jWeFfFw7qhFL1gnV1AvU/+OsholA6wYi33nofghD6kUYfggw+BhggI9G4JBwqCf3RX++N58ePPgYGAcj3vnq6oQhKCpUUTzHwN8JEYSkZJFwKBh2DImZhaRUkSgERG4cyDDLAhRjwElHmKWhuPJKfhBKkYajhBpw0lGcr1bWO7FXD9G2iFs/wK6cFOV2M5inTyS3rzWOHyS2r5DZGQAXJv4IcUkvzLKXYZ+EDK0jF/aylPRupzOXsukYqhaHHz7L7B01lgGBYQw+o1fcNDY2xsfGnZ+d3d2qZXA5CWrcdAGj7geaVDz5v0IEghRwAVEqV7BkdgiHNM1RLWmhFty/54YBGE6WpPJopBID+PAxbDkDPyJJmq4I23U7zmT9bWaHxhwEg+Lwo+lfI5MuXL+r7+3+dOPsf51+fb16s2lrdm9Y8qRWTKRRKjZNF+1KA4Bd0EoYVMgBQaNXQChCCwfsHUP3j3kTuQTtjp40xU00dL6WOl1AnK2hzjbRVEWd3zvR81wG8DQOl0bLrUEgeo4ITJg+bI0ZnLySJVxefDrYEJ5s214t2k/mUJn/9Om+d+k96NR4fyx0+Flu9L7R42+5tsBCLmY8jzsUih8KQQl/9xk+6ncEGEyno1WLjM6H5qZC51chcqzE+6uTcLFpKDx3PNpx2ZwUHC5Y705YbY1brI1b7S9bHWzYn206Si0BQHqNW5n1Wlz2oy+6V+XeKbKk05loSLJWGX97mIbu3NyTt94pUuTxRLk+8lSbL5DkwlAVBqTCUoYDSZbJkyU2s5CrgYM1qfcpspd90vY42lYwVxZHWm7jwri1w5nO6a3+ybbsxbjXbyBjLpa0kkmdDMSO+qEkf1GokZSGWOJ+M2S4mz+bip3IJ82WkpXLSbif7clFwPGO218uayccLgwwqXD8W2b9v8tKZSjCaysQMpmGGCnBLvSbrg9zFHubMAG9x1nViwqlHxBX18FsqKTUZRuWxemWRus1pRi35uMZiYksFpbmCKKwnNXfSa9qoXSL+wKDl4JCFsIfdLuIMjlqMjAmG+/hDnSYzg7yZAd50H3eig9lViavLQ1dnI2uzkHWphpVhuvWhOhMl+IUezvyE9cykzcyY5eQwb2rEdLjbpL+FMj1stbLkv7YauLYauLnuv7nuPTVn3TPOrx80Ke9nNk/xpndsZw9shjet8wbNyqc5Ft3tZrUFFYOMxnFm2RA3r5+T2c0cXLVZ3HeqHOVWTPLzhtlFY7yiEX77ktXsvuPKkcv8ruPCoePKsbNw1qx8mNM2a1k8zO7bsu5YtRRt2wyu205u2q0cOK4eOE9s2U7t2CwdOW6fu66dOu9deIFQ5MNd5o00vGfOPLSGwk/FCHJxFkUEqxqqeTnZsoluI6Rx8wmmlWTrNrpVI822hW5RTWFmE5g5BF452aKWyi0k8UtITp3GVp0MbiuN10rnt9L5TTRWBYmYjqXmEThNVEY5iZiFxcXqv0kJ+a8FM38Mtfvg98Ew0gibiEVEGBJzCJhU7Ad/g/f+Bh8DEe99dF+7f9AJ0MfFYVGxaESU0cdA/Xf+em99dN9667zx0Pngr0dMJeCSMMhwFDYRwyw1phWSibk4ajGJUkAkZ+BJcUjjOKRjLtmnlOKci3PKIbnk4c2SULRIQ1YCkpOIciwiBQiNI7v4iZ38+nHe8oHtltjpTBKwfuSY0sYMqKSF1lBCq6nJQkZcIyOwmpzURuye551cFspkRwrl/XP4tFZcpIAVIAjd3ambm4VxcfHXkhsIVsDPSR7PhIT8hRKAYfgZPtLmW2vIba3f4pmU1jqCIVADGQHPKilNOVIqlZp37a8qWw30BIIah8TL6PCi23wZNSAI0iTaQTB8d3enGVNkckAOgGq1+j/6xP/6+QaEYG28BwS9rARRKJVyQA7DsFz+qzkeeA5XeZFOa0KlIBiWKVXQ1jYcGno3NXu61zZfRRnKRPUlonvicT3JlLEc6lotfaOPuz0t2JkxvT31VCrTADAJApJlt0G1S23VS10XF0H7K1YL7ezlHvZ6H28gHV/nrV/l8rHa7WOF08cS6w9Flu+KLN82uui0e+s1+SDqPHVqPHWFAcjBSNR4AnYlj3zayJGKBLIxs5tRPjBvK1+zu1y3FS9bbw7xVnvZG0Nm+3OC60PnG7Hrxb7j3pLZ3qLlya6L9CZMLo+WSsMkNyEyWbRcHiO5CZPcRMikUReSFHLP2uhhBSgLuLz+dH0TKLmJkMqSZLK466tPlxcel1deV5KwK0nY4ar9cjdrTshY7zaRT1mAIvZli/Htij1wE3wHx9yceu/NWiw0sVYbGSu1nOEovNBFV+ikNxeM3M0gLWeSe8NRA1FGIym4vmTsWDLmpIZ2M8S9njc/XxaIx/nThYRmP71q548d3joDQfozSejVfPxSHma8CLs2bb48bb4wxl+cMJ2fFizNeyzN+85PuY62supSDEsCPhT6vKuPQzRnYOoy0bVZyKZCbJeQNjTCHxjhT0zYTk3Y9w6bNYu4U7MeC4veS4veKyuf1td8ZqddRvs4k/3syT6T7kpiRzmxp4Y83MKY6ecuDvHXR83Xp+2W5t2WF1wWZuznpqxnx8wnB3m9zfSBVurqrOXGasDORuT6qsfsosPqhuvBvufqttPQsmBg2bJr3qx30a551Cc4Ly6wOKBgxPSfGke9ulO65nidC+a9SzaVI6a5vczhNZu9C/euRcvyMW7eELt61qJhwbJ5ybRnXdC1ZNkwyWudM+9bFTTN8wuGmLUTvO4ly/ppfuEgu21NUDzCze9n9C8Lrm78r24D9s48N05cF8WOa2fOB5eeV9LAs+vArSPvw1Pf8gG+XQHePp9oU0CwKiNblJMFDTRuLoGThRfUUy0baIJ6qlUTza6VIaj7f9l7r6fG83TNs/+HE7sxsbtzzu6e7q7u6jJZlR4n74Uc8khIeEhcQuK9Ed4kTnjvhPfeewQIJOGF9yDvMJlZ3cVeSFDVuzETO901MXNxvheZeSEpFKHI7/t73/d5Po8trRhFL0UzK9GUAgQ5F07Oh2MzoLhSFK4SbSfAUhqxxBoMrhQFS4PA0iCYAgShCAwuDfrfq1f+EOX/3Pf5qw9v3wZbQHggUAIQng2DZcLehFq9DrEG8MDARDA0Dg6OhwDjQdAUKCwTBkoBvwm1ehVsCUwBg9MhwCQwKgeJzkNA4iDWwTbW4TZ4PhZXjsVVoIklGFI2xjYZTE2FRDcQKmcZVXOMsklmSi/RuwTBSoOR4qDURIhzAdwxF+HGR0fUYuvGqXsnHzQankGfsr7vmdtFLO0nVwyS01pwJf2Eznn7DqH77Gbe3unk2dWxRmN4WlKa8KNarVaj1ihVKoPR2NAg4PESj45P9AbDE0FOp9MrlAq1RvNIllWZFg/KR4ygqWCYLhAT4UOpUisfzRlm/7bJb2FaU5uH3r+kompMTYNJE6U3K2JNQdFKhUqj0ZlGVaYPNAmx9HrD3d3dTz/99PPPP3/58uXz5886vcFoNH7+j+nTf8v5ndrsg38UD/wCgNQqHuXJZneMaRpofjRQPs2s5AqF9uZWfXqmdHJSc7iao92l/viOGMtG/xdtYdaicvJlP/N6hCkbZxxtvFOcBV+fhZwf+50cB2wfRS7vxXsNTA+Ks/ck3PkWYn8adKwQPVaMag4DVLi+KnN7XffudZuPRTn3VQHreRH7ebHDiwZPi1qvN5XvLOr8AB2hgLlkuDQPfdyAV3RSdTOOum1H3bHbrczlRsKVTdkvd5OWO+y2Zxwv97yuDn3lR/7KiyDFZZDqOlR1FaaWJ+jVmTp1ukaVolTEqZUpBm2BXldi0JXd6Mtv9SUda0OpU5MadbFRn6/XFeh1+TpN9vVVzMmR59Gx2+Gh++Geu0zqutRJmq5AjRchp0qRoha782WX2x0nw6mPTh1l1MYfb3muDjK2u4jrzeSpdMxkDLwrmDAUBBEmIrYKScfltosZ0K5w69FkaH8SuDcOsFiEOpljn0ucDqaZKx3EwQxId6jNbCxIGAeYDLdaSQPtVyL3GlBrzaiRBtSAADvQiBlrt12Z5co2wsXLvrOjtOlW264ccEeyVWPM27oYiwaetSDZur8SMd9HXZn3mp11nJxxWF7wnJ9za+wlCboJA2P00UnG2Dh9bJg2PkAd7CAOtROEU67ieffVGUfJgse66P2mJFi2Gbq9Eby1Hr4uCZeufFhf8d5Yfbe24rO+6iNd9loVeq2JAjYlgasrvmvSkFWxx4iQPbLsMC12Gl/lTK5xZjddKgY5uW2u7OgkuHuOb/aHuhn6N82jkZNlK/uuon3XLqFDzRi9X8QdXeOuHLqPShxzekn5I5SicVrVLL18hlI2TRnbcGxaYgoW6dWz1OpZao+ULdx12zn1GV3jNs0zK6fpxWPkziXWwo77/sX7k+vAgwv/tWMv8ZHn2vG7teN30mMv0b7H5tF7rSZues07uA7jUYrm5MJZfKR9Gdq+AsWoQDm24Jw78NxWHCkPQcyFcwW2zBIMvQTJrsEyS1H0YgSVD6cVIoiZMDgPhC5EEmowlAYsqRxDabK1E2CI1RhCBRKbh/w/Knr+14+dP/oBXwe+fhXw1iLUEpEBRWZCQYlgywibV0GWb0OtoRkwTBEaX4aFpECsY2wgyRBoOgyeCYOmwt5GWEFSodhSNLoEicpDQJMhsBgoJgsJSgBAwsHgKCAgyhqdCKHmYmlFGN96Mn+aLhCzShcZmbPkxHFS8hgloZfhxrd1yMR4VWKc+DBWBii0Ad0icry4jlKqE3Xa1MOTQKGUu7XrKdnkTq9yBlciRNttii2hprFel5mrPb24Vpr5oaZ2QaPRKMwOCZXx5qa5uSWBl3h2dqZSq5/suk8v1mp1pvv61/asp8+5liu0j8VDqVJp1Npf+S1UGo326pEfrtPqzPXA5OR+NAtfyxWm60ir1crlclMx0+l0pqmXyUps6jM+ffr05cuX/6/y9ef/sha2t7fXzc3d1/e9m5tHcHDo5ubWb3vtHh4eCoXC+/v73/Zj/3uf35lkZ4/qBbXJb2GqBCYM5FPGqqlcPyWeP3Z/jzuM23vd7KwaAlaGhl3tbc+2fqx/D2oPtjjoYmuWnDRix8tNV9VFgF4dfXUSMr0WVCksThzpZ3TPhgz0ikXvVvvIA5nwBn+rtmhgRyy43h9YzHlZ6PC8yu1Vi49ljatFCft5icOLMu6L5ncW9V7ABq+31R6vesPBU4mwxVToYT35rJUsayatNuNX2xhbo/ZrA4wFAXWqAjNbhxP308T9tMU20mIrSTzM2prn7old9qWu++s+RzK/kz2fi8NA5WWk4jJaJeep1alyeZxCwVMqEq7l2fGTC+UrI2pluuIyUn4VdXYZcXzmc3YRoFREXZz47a05rI6Q52pt+zOgjaGApnDAEN92dYCj3PU0XgXrVZFne+9kIvb+Ind7kLpajdsoxojTketp6L0sW2EadLUAvV1JXsjBdEfadIZatwRY1vq86UkCLbcQj0UOskn6RBGiO8y6xc9iLBKwkQlby4BKcqHTeaCZUvhMLXKiCSOeYu+tf5BJfXc3og920rbXA4XjlPlmzGwRVFyLWq1BCMtgU+XI4WLo5qT9zorXpth/adF1bJo1NM5uH6L0jJCGhkmjw6SJMfrUGHNmlDk3ai+ccpIs+e5uRO5uRu9vx+5uxe5uxe9uJWyuxUjF4VtrUZLVYKnYb2stYEv6flPqtyH9sC4Nkm0lHuwkiyWhI9OOzSP2NaP0jjlm97y9YJya38moG+XUDvqFFfv6pSc6xicn1gaGVPmHdAQABEMubRVV46z6SXrdBHN+033j1HtK5tQrZTcvMOummfwBcmonoXCMUj5NFSzRR9cdi4bI5VMU/iCpeITcI2UPSDlDEm7fKrtinFw8ZieYp4sOPNaO34mPPadlzkuHbstHbqsn7qtH7gv7ruPbjnVz1JY51orMs1PI+lCFZuTDGHkwRj6CVYriNGKduvHOXXjHFhyzEoP/CCPlIzgCrH0Fml6CImRCsMlgVjnasQZLL0YSc+GIeCAqBUIoQ1EasbgyFKEKY9eApTSgSdXI55V5/1Il+0usx5uAl1aRNlbh1tA0CDgZbBFmDYoFAaMBFuHWb0Ks3kZaIz8iSeV4SBrEJhaITIFB42FWkQAgD4TMg6NyEbB0KDgJDE2CwJJhkEQQOA4I4YGAkTZWgRZWgRbWwZagCGt8BsSzDhvQZOtXiX9XhvaqRboUIqO6GOGtNJd8NDUJws5AOvMRLnykfw2mVshaP/GRHPrtnIRvH3/YOfK5loccnwafyNuuNlfleXw9AqOzASgoVLVQqNbrr+VyrUYr/0UrrzXpWYw3twJBI4+XtH9woNMb5Gb3tUnLpNCYkNWPPm2VyhTnrJUrFDq93oTWMOtiH8MtnnDXZjWUTieXy7VavaneyOUK0176CR719DgrV5i1tibdjVKpMrcgGq1cofzpHxo01dTUgsFQFsvBxcUtKCjk/3+1+Pnnnw0Gg0QiOT4+/q+8LCMjg8lkrays/APf7X/g+d3nL1+UjypYjVZnFjvL5eqndk9pKhVahVkN9cj1/UXHpjSJnZU3N7r+fg0AoAsIvFzfFI22d0YgVgV2VxJntcxVc+atvfRUnfp3LJYAm1fZrR0Dk4kzCx9E047CdrvBbGSDv3X9e1BLCKDpg0Wp08sSZwCf+aKE+7qY87yQ9aLa4WUl50UR29xhlDq9Lnd92eBrORQNmogHD/KQ3Qmg7kTQZDZitRw/V4kdLUKN5KPGC9ETJdjJcsxkGXq6BjvXgJ8T4OYb8cJWu9URyoaQsbnIXJ+jb8wzD7adTw7cLs79VcokhSL+/CLo/DLEoIru3y75qnVlYyfi8tTz5NDr9MT34jzs4izq6iz8eM9nd9NdPEabrkQPJkOGEjCtEbC2VMJCE+1szf3WmKhWJshPA4/XXcW9lOFcpKjGVtJEXC7FH1fZHpRglzJhhwLcXiN5oRDXEwOaSgAPhtu0BlkNZUA3+innEoeDWYawHrdViJyMtml5/7Y/zHqLj9xpJ24NU6WdxN0F1oXM7WLP6+I47uww+fQg63iff7ATJV1gibpsF+qR272ErXbMVgd2Z4K6J+Turr2XrX/Y2wjc3wjckLzvH2cMTVHmF7jCGceVBY9NSdChjHco4x3KEo5kCYe7MTtbgdtbAbuykH1Z6MFOuGw7YlLoIZa8l0q955a5SyIXsdhjay1gc81nfc1nfsl1ayPy7IC3uOLdOW5f1kvPaqMV9XCqhjgfWzlxVZ6RJRHRJVHhRZFJNRFtQo+8WR5N0P3Hqvn/q2bCv9k3tQmT1YVvE7IWZZ49Kw5lY+T8fruyMXrlOJ3fT8nrIxUOkVPbCRmd+LIRcn6vXfkotWyYUjZCESzQu0Ts4gG7nC78x058Ti++Q8QaWXPoFjFmd51n95znDlzn9l1G1x07F9l1U/TaKWrdNG1C6rKw5VY7SfUpQ7JKkI7VGPtilH0xyqEO49SNd+rG0yvRmDQoqxbj3oN37cY7teHYtWhiFpT4EcauRL/rJ3oO4hn1GEIBwjYLhitC4SvQmGIosRqGK4Wjs0E/FiT9b6XCbxKigHFwEA8E4gHBCSAwDwyKB1qGW1uGWb8JsQDEAiCJEMswIDAKpDoCTwAAIABJREFUCk0Bo9IQUB4UkwUDxYEsgoGW4daINCiuBAVNhVhH2kATYJAUCDwNikyGwxJB4BiATYilTbAlMNQKEmaFjATYxkKICRBqMpiZhmCmQ7gfoR5FaK9SVFAtya/S1q0A7lmMSOqjNiw5NglZk5tuczueQ6sufSLWwpbLxXWwXNcklx0q3N9pLa307/1UI6PK84tfXceKJ/i0XKE0gZiMxpvmltYEXuLZ2blKrX7SGplH03KT/Mlk1TKDOq7NBoi/t3xrdb/aUih0Op3icRhlDvHUmNaoJlagRqM1Tb/NOl2zLUOheGRmm9YVKo1aI5crjDc3/9i1WF/fAIMhBIJG0/Dqv+m9TU0tEAiss7Prv/KapaWlqqpqlUr1j329/1Hndw8PD58/f34EcqmfSB5mBr0J0WVyWpq98moTo1H+K4u/SeasUKlVN7eq3l69u5uhqvb8SLZY5bzagLmQOF1veWjPfBWHbq1TyVCBJKSuUtROWRmyWxlhzDfhu1MgVR5vypxelru+Evi8qfd6U8J9UcS1zqP+kEf9ns/8IYf6fZbdd7nUZ4Ws53z7H/nM5wUOb4qdX5c4v2jws2j8YFnn+7o51KYtCtLLg/byIN08UH8adCATPpABHcyCD+fAh3MQI3mIiRLMVDl2uho3U0NYaCFIJmjiMcp8C17YTpRM0ndW2Ycyp4uTgMuLcLk8UqNJMWrC5/eSLVqEy0t++xKHTSFza4m1tsBdnuRIJuzEkzTRJEcywtgYIF+3kxQ1uNUMeE88fKEWfSJ2u7tJuzNmqy8jVwcoo3mw6WLM9hhXffT+6sBnf5GzILCb+Qg/6aYulmL7kyCjSRBRNmorHzWVAhvKgO6MU6+2nI6XONOlyN5Y4GIiSJQImooDTGaAV+txpxInxZHn9ZGP8jxIeRYqP0+4PMu+Os06P848OYg9lr0/XHU6XmYfLbEP55jHU9SdKcbBRsDxbtj+dtDauu/Wht+q2GNpxWVj4/3JAe/8KP38OO34IPr4IPzqJPHqlLe/Fza74jq5zJ1Y4iyt2G+vs6eFzLF5zrjQaWPTb2PTe2PDVyx1XxJz92Vh+7Kg3R2/rc3A5dV3W1tB2zvBc2L3YaH7h8yo91nR2S1+IbmxuW0BEYUxea0BDaOenSLvmIlKQuuUS2thbPv77A7btFZs0SClapJcNkbK7iF87MJ/7CSmtxPS2/FlI9TuFc7YulP7kn3RsF1WF6F0mNwnZo9sOE5sO49ucgsHSEUDpHYhs2aCmtGOS27BlI6Su1aZ/VLW1J7z1L7z+J5ju4iV1kJIbsKlt+JyuwjFA3Ydc6ypdefiQTtuPoyRC3MoQbFKUfYlKPtajGMn3rkbz2nD2ddhXLvwnoME9z6CWzfBo4/g3kdwqMMwqzCOHXjnXhyzEUupxthVoQnFCGIZFFdNQVW72VWhbWp4/6lq7Y/xkTYhL2GJIEQ6FPERBkuFQJLBqByETQzAIsTaJsYGlACCJ0FhcXBanp1tHtw2E4VOgaNSYbAEKCgCbBViheLBcdlodDYczAND06CAeBCUB8HnoDDZMGQSGB4DgIRZY6Oh9FS4Sz4irBZX1Ecp7qWGVtiy06EexYiEfnzmFDFtnMgbIMR2ktJH7ErmKYJlZsMcs3iEWjXOaJ516BdxTq9CNZrYC32fqr5Vg0br2jvUNzcKvV5t4m1otKblgXk0rVKZPXcq9e3N3aPf4si0YzDdAyYb72MynUlDqzEjqzXmhcT/y2+hUplVT6pHt7ZCodDq9HKlyqSyMV1BJjW/GTauUpk3rI8gdDOTSqFQPfJPDQbD7e3dP0ZzMlWLxsYm09vv7u6WlpYXFxdvbm70er1QKNzY2Dg5ORkfHz84OHh4eNje3p6YmLy4uDw6OubxklEoTHJy6tLS8v393cPDw9XV1czM7PLy8pPvb319fXFxUafTa7XakZHR8/Pz8/OLo6Pjh4cHo9G4tLS0vCz6n3BO9TvTX7d3d79eFqkex1OmBuIRAKl6lEjrFAqzXk2j1SqVpq240gSOV97cKK6utNIN5aFkuxyzVopcbySezHIuN10Hp6KxjYt+hSVTRbjZevxMA36yEt2dCqnxeFvt9LaI9byI/WOh/fMC5o98+g+55G+z7L7LsvuugPas0v7HMuYPJcwfipk/lDB/yLb7voj+fYnDjyUuL4tcXlV7Axr8YQJ/y5ZQa0EgSPDBpinYojXcqi3KpouH7E6Ed/PAnfHALh58IJM0nIMfysYO5+JH+cjZOtvZWvxQFmI4GzFTi5VMM3ZWnY/3XU5PfVQqnl6dtH+akDjRnT9UtjZFXerGC9vxwhbcXBN+VkCYbSDM1mGn63DLneTdCcZeM2GjECMrIqxWkTYnGMqLAJ028caQrzwL3RygiMqRR1MOt8Yk1XXMucx7V+g4UYFbrsJudVJXa2zXy9D7tZiNcsxOOXY8GdyXCJL22qlPfU/ErgMpoLlE0E4uYiUdupYFWcyCTuQhDufZ8mOvy+NglSLh/Dzi+CRSfvFRcZl9fZ59dZaiuIy/voi8PAm+Ogk6Pwo4XOFsTNPXxa5bW+/E625jS5zJZe6S1PXgIOTylHd1Fn99zjs9jlvbej8vdplfdRtdcGyfYNYPU5rH7TrG6BFdMa7tBemdQcJV15PDUNmu//Fh6NFBuGjdbWc34OI06uQwZH/X5/woTLrpN7bkuCB1FYwzS3rtA7KjfbMScjr8gnJj0+sDS/uDPk6kh06Vc3p6yA1dgS0hZX3Q6jFbwRS5oJ/UJWJXjVML+kmt84xhCXdq3blljlk8SGqYoTfNMdtFrC4xq2WZ2b3iOLHlMiDhlI9SqidpPcsOvYucwj5S3RRtUOzQNM3snufWTdAF8wzBAkMwz6idprUt29fPMAr7yI2TjMZJ+tiq48ym48ah98qOZ2o7gfURxsiEMgsQrFIUqxrNrEXbN2A5bbbOPXjnbrxbL8Gjn+DcTXDpIrj14TnNWFY9hlyBptSima221DqsXQXargLKbIDB6sO/qWz7Y/nov1d3/L5k8KuESIv3bwDRVqgsGCQZDE2DIDNhtgUIYgUGlga1iQEgs2EYPhyWCgYnAhCJMNtUFCYVgU6BQ6JBsFgwOAoIjgQiYuHQaAgqFQ6MBgKiAZah1pYR1qAYADgaAAy2hIUB4JEAEg/mWYgLF2CLx8nCbS/pvm/nPCuzjexfivItxwTX2QVU2boXwLyLUUE16AgBMUZAiarDR9Rg0juI9VPUUTF79+TD2VXUyVWbZlmqnZxUyhVKExTWrGR5JHn8GhOnUpsUtE1NzQkJiaenZxqNVqd7nFo/6iRNTjqNWqN9TMoz+yTMLcivkFAqlVKt1mi1ppJg0u6b+eGPG4snsdMTveNpK6559G2Y9uGmJatardEbDP8w+M9ULZ6Y5DqdLjw8Eg5HLi0t9/T0EghEgaBRIGi0sLAqLi55eHhISkoBAsHd3T2dnV0Mhj2VyqDRGLGxcQqF8ujoKDY2jkqlM5msqqpqU0Srn997DMZWLJZIJBJLS5uYmNjg4NCysgqFQpmXl0+jMRgM+8bGpv/Z4vnM1eLLl5/M5gnNr5bbGnM0nlqtUT46aH7FoDcvus0I2yc9g1Kp1ulUd1+uD8RXdWjVKPNyxe18lS1bcght63AubBpKhQ6mWg7nIfo+IprDAeVur9o833b4AHKpz7LtvuWzLQvs3+bafZdL+b7J5e2039vFAEtpsJU0xKqR+6Lfy0ocZr3wwWIl1FIUarkQajkfYtHhD6jxhlR7vqnzel3z7nWd92tBgE1jEKQx0LolFNz0AdDgZ1Hr/ao1CNoZgWkOATcHA5qDAe1RgL4UyFAmVlpCEJWgl5vsDkTcox2vs0Pf81P/s2Ofo13XpvnCsJ5e0Zzrcjdxsgw1VoQZzkEMZkJ7U+G9afD+VPBgJmKsED3Khw/nIoYSEUMJ8MVqzHIXeWPO8foiUK9N0aoSFLJ3p5P26n1fpTL5YNt3dYQ5Xo5friWI26j7A9SzUeZRC+m4FnPSStiqxo4mgbtibSQ99BtdxOW252QR8oAP11Xb7uTAF9Mgsna70xVH5a6r9ipYLY9WyqNlhz5rO+5XFylqeZ7yOvfyIkF+FaORJ2oUvIuT0P0t72NZgGzNa3vDV7YbINsP3N4LWlx3F667npwGK64iTk8DhWuuo0ucwUX7kWWHSZHL6JLTsNBxdtVlYtndryP/X4pXbcr72fXtqaMtp6fhBwfeh0eBR8dB+weBp6chW7J3QrGjbPfd8ZHf9r7f3Ibz4JJ9WKFnTA2poJ+QVO+f3e6V3+Pt015C6RtwaO2xq6mzr07iNdIrB3C9Qs64lDu/5Vw7QRHMU7tW7XvF7PENx8EVzuSG09yOa8cSK6+XUDBAbF+xr52hNs4xxQfeoxvO/RIHwQwjv5dYNUwTyTxnN10L+oj8PuLwKnfrxGdEyi0dtuP3kypHyEV9pII+UuEAqW+Fs7znJjnw2D7xGRFzexYd2mbpGV04l3wEIx3K4CPsy9AOTVhWA4bViHVotuW04py78dxWnGM7zr4R59iGc+7EUSvQhAIEtRZNE2CJVVhyNYregCY0+LxoqP6qqONrXvx3yUG/z8l4Hs21Cnjx5sNbi0ArqxDrNwGWVhEAcCwIy0fgy9DQNKhVhI1NDABTgMCXo7AFCHgsFMND0fPtaPl2hAwMMNwGGG6D5MEAEQBIIgiRDoXwQNBEsE24jWWgpZW/hdV7C6v3VvAwa0oKxCkH61eKjawjVk2y5rY9ZccBp1fBB2dBrdPMsEqsZ56tXyEmoAThUwgPKbfNarPjd9MSGvAJDcSyQXrlKLNxmiHa9jw+j7i8btQYv6hubtW/upSfPFhqtUahNJnsFBqt1mSU/rXfQm8wmirBU/SQRqtVmeuK2bf7FLKpMaOGnuIrzJvRR364WftkYtD+Isx9ulse68QTyVzxSA80ewPNMzHN/f39P1wtGhoESCQ6NDSsoKCwoaHx7u5uYmICg7GtrKyKjY338vJRKBSdnV1wOKqqqvrh4SErKxuLxQ0NDV9cXObk5CKRmMLCwpOTk9vbu7i4BCbTfmRkpLCwCIXCDA0NPzw8hIaGU6n0tbX19fV1AoGExxP9/T/Mzs5WVVWz2Zyuru6CggI8nrC4uPxbXfS/yfnd078+f/miUKqeIqtMUybTNFCj1T4ZZMwcmEdyi5kU8gSAVD+2imqD5nxPOeWj2/e83vfanGeLxh1iGhp8y/sKyjKbC7w648BVLj/wKd+V2v9Y7fBDKeP7PPI3lQ6vap1tiu1f5VGe5VGeNTu9Hvd+0+/xuonzooX7sojyQxXrZZvLqz7P1+O+b8Z834z6vOlxf1Xj+KKM87yI/byE+6LC+VW508tSx9dlThZlTi/LnZ6XOb4q5bwqZv9Y6/K68d2bareX1e6vazxf1/u+aQ2z7kmAHguoqkH7s2n2xY6HSh6kkoefn7zf33beXbNvmcp06hidH3MRtdou1thuN9sJizDjadClPNhCPmImDz2Tg5jKgw1mQgfSoAsZsPZQq5Yom/5M6HQd9mjLQ69JvTXwdcqYkzWXozWX0/1A0bi9eJh2vOKqWHNa6bGXb7iqNlzUO55Xg5TLLjtZDW63ELVWjD5YcjXqIi7WXdbaCapOwn0v5baTIO8gXMyzdGdeRvl7gzrOoEvSquOvr0PPzj9cX8doVR+1qpyL88iDI5+L85Drq6iT49DLkwStKkenzlYr0lTydK0y5foyXLzttrbrdX0VppZHLm94TK9yNne99o4+HJ0GnZwGnZ4Fzq95dC54xw0KGE2dQV1p9aOeGb3+mNqR1PH2ean7wDxz98B3ecOzZ8ZBvOmxs+8j2Xl3dOK/vu85u+U4KeFG5IU5xEQHFvqVjzlkDoWyu7td+zp4k7mCpeDWGXZOKzyrDds0wxiWcOd3nOd3XKc2uK0L9JopavMCs3KCWjlBrZuiVYxQGmeZDbP0lkVm5wq7fJRcP8WY2nIZlHI7ltkdyw7V47SWeeaIhLtx5LWw7VYzTisfIfet2ncvMwaWuDNrLpI9t5EVh9IBu7xeUscSe3LbqXuZXTVGzesjlI4Q+0XMjgWGbyWKlg1nFiLtS1EO9ViHerRzN96xA89pwzl14zktOPsaLKMWy2nDu/QQ7ett7QqQlFI0pQKLzkMgC23fVGX+oWLsz6k5L8LIwOAXoNAX0JhX1kEvrSOsLUOtrUOsgJE28GQwNAlsHWEDiAEismDAWKBNpA0gGoDMgKIyodgsFC4HhcmAU4uI1CI8+SMBFg+BxoMwqUhEPBSZASGVoQj5KEQKBBBqbRVkCQkFwUPBOB7QrQAd0UCsmmJVz9Cr51lNq5yRLRfRns/itq/sLFi6714/RomqRfkVI4LLUaFVyOwO2syam2jbaWCJWTZIbppid887NE5Su+aZC1LO7kHy1dWWWmXKrDZpijQmmsNT8JxplHRtJmeYewseL/H01OTl1j1lUTyOpEy1QWcaMT1tL+RyhUqteWJ7qB+VUU+0KHP9kJtpESalrAkR+LQSNxPRH8WZ5j/lCpMm6pFNcvPPVAs0GksgkEAgCIvFMa3oo6JiWCwHe3t2a2vbzz//3NHR+etqgcHghodHHh4empqaIRBYR0fnw8PDyckph+Po7u7x8PCwvCwCgSB5eflfvnyJiIh6qhZotK2v7/vNzc3Pnz97e/t4eno9PDwsLS1ZWlq3tLT+81f8b3jM1eLnn382Go2maaApytw0qTT/JHKFWTGt1T4+IDzSouQK9aNb0vTQYXoi0Gh1KrVGdTkvGvWc76ZNtzOGy3DNyYTsjIjwwkb78kEvfs1oLH06EtkXRakNYg4HIkThsL1I8IDHm16315th4HEvCz7lWQ7peabtt6nob1LR32Rgv03HfJNu+20u+Rmf+oxPfZZPfZZDfsZn/FjE/LGI/kM+48d6p5cC7stcu29zSX/JI3+XT33Gp/1Yw3nR7Pyqiv28yflVo8vLOpeXPe/frqWjpHm2EymQiRToZh3+YIK2MceQSbhnhz7bYteVKaZ0ij43wuU0jX3sb9yZencwTN/rp4tbHVYE7O1W9nkPQzNsd9iEWSmDCcvwvQmwjjCbpkCren+LhkDrzlS4ZIImv4wx6vI/G7K0p94Xe96a69CTNQ+Z0Fl1EWhUhBwsuuyvuhsUUTf6GIXI8XqcrhY766ZYygn7S6mL9sL/TOx4NGWvlTgbljj3M/TPSyzj+Tv9dbBRG2/UJRp1STpNgkIRoVCEq5VRejVPp0o6uwjd2HfZPnA5PPG5vo4x6AoM2kK9JlOn4mlVcUZNxP5ZZJcooUGY3yaqqV9sih1q7xGXqZRx95pIzXXowUmIZD9uRJLo0133fe1IxbB7xyS9d4G9tOFUMZf++9oVQtNAwXi6dO/DjMR5UuwgO/I6On0n2XWRHXlsHbotyxxX91wnV33rRgIyO9hZg+7ktkHHrpbWFY/JDfveJWrdBLl6jCqYYjQKWc1C+36Jw+K+y/qp65jUoWqM2jBDLx2xa5xjzMvcR8SO+b3Ej1349FZcRjs+p5uQ30eqGqcJZhiF/XbFg5T6KfqghCvcc1/YdmubYw6ucGvGqeWjpN5l+8VtN8mBx/Kuq3DLbX7duXKEnN9jVzho1zzLrJmg8/uJXYuM7WP3ljkmuxDNLEKxilHsEqRDvS2nHufUYuvUg3fqxjt14Z27CJxWHKsRR6/Fslux3A60aw/Wvg5FKoSh8jGvCoL/tXTqRWooMNzaJvgFINzaJtTaMtjKMtgKmghCpkKB4TagCBtYAgjGA4JiATZhNvBUCK4Ihc2FI1LA8CQwOAYAjALiC5F4PhKXDycWoeDxYGQ8DJYAQiSBUUkQUDQAGAMERgNtImwsgy1BkRBGAZFdj3VvwcaN0nPmmKUiep6QnjRKie4kJHbZFY3TWhfZQpnP6VX4+p5fQQ8pvBqV0UYs7CPze4gtU4z1Xdf1PaexVU7nPGtshTknoQ4IKfOrzPVt13PFoFJ794tWXqO9Nl3rjxBA00Wv1ZrgfRrjzY3Jb7F/YOZEmSJRzRxyM+NPY2Y3mTVROsUTBFCvN73FVALMYRhPIUhmZZRCa36Z7rEFUZgt3+bHWYVer38cailMGI+nUdXt3e0/M4mCw5FFRcX7+/tnZ2c//fTTw8NDXV09FIogkch7e/sPDw+trW1wOKq6uubhV9Xir3/9a319AxQKb21te3h4kEikHI6jqQCIRCIoFJ6V9fHTp0+RkdFP1QKBQKWmpn/69Emn03l6etFo9LCwcB8fPxQKW1tb95vc8r/VMVeLT58+qU255wqlxsyJNPWVJr+FCTKoMQMg/z4191puBpibDZ8qlaknVV8rzg9OREMlgjCb1lhsYyiozvdl7XuL2nBURSwpLDmFktv9snj4TyWTfyqcdMnrrM7IFsYwNkIs10PBa+GoFifLDOy3KYi/pMC/TkX+JRXxdRrqLxmYb7Nx35XQfuBTnuWRn+WSv88jP8uj/lDu8Gr03Vs+5Zs84lf5xK9zyc9KuTaNUa7DVfn9/KSBAKgsFrAcYrPwwWrkvdXAextpElRejTe2U+RNhIVspLAMczrHUp36nO+5r46wZgWUaYHtdJ3tQi26pSXAtnExs6+7qy0ioLL8h9qlb2rmbOvnGgYqZidDl4be7Y66qpe5W9WY/kh4fwx6NAkyHAscTQZIu9BX2xyDIvn4ukinLjLqMrSK8LN1zxOpp16deKNP31/xFI9QL3YDbnVJRlWs/jLIKA+8UUbdqhONiijDdaBRGXerS9Oeh12tORmP3G6O3W5UobeGjBt9hlGfZtAmqZRhsiPP3WNPjTpaq4rbP/YV77qu7bvsHnteXAbq1Al6TYZBm6lTxenUEbfa0PXDHIf+WVRbT+5wVvZoQfpIScZoDrdjiDcxPLWXN76TmTHZ6dXdz23vCOmtaltJkux4rO/7Svf8hJuevUL2xyHnsK5MbOO4U89w/SK/U5rWLknv3Iie2Anu34hukSZN73yQ7rtvHzvunHCGVyiuLYl/qJsv7GMLpu3aRZyWZfao1HFUwq2fpNdMMZoX2R0izuS289Q2t1PIKBkkNs4wmmbpgll65wqnaZZRNkLK7cYn1GM/duIqR+3qJmn1U/S+Vc7kpsuQ1LF2klo7SRuScOumaaVD5OYZ+8oRat0EfXLdeX7HuX+VNbjiMLvutrDpUjNml9GGy+sjDkg5jTOMCYnL/pn/hJRTMERyr0Lb58Ltc5H2xUS7THdUYqBDI5HbZuvUiXfqwjt14bmdeMcONLcRZVdDIbSwaa1kSjMZ0ejzqrb634qHvkvhwWJAsAQAIBIAigKAIm2sw6whCSBkKgQcZQMItYZEAUDhNsBwa1AswCbCGp4KJpWhEfFAeBwIkgCCp4BtgiwRsWBKAY5UgqYW4eHxIFCEDTDMGhYPwmUhIVFAy0BLq2ArqxBr6xAr6xBrcAQAzQNS8+CODTivVpJbHcazDOVfaRvTQUwcIMR1E1OHSPwZas+ai+QoYELiWjZIFm68OzgNmBRzR1dYazLOzi5zbcteuOm+vOOzfhIsPorfOKi4Oh+/3llVnJ4rfmXFVf3qOv6F0CdXmtwMBoOx0dxbnKrUGrN378muq1CYFt3mQIRf0rl1pnZBLjdvSU2LT41Ga1qUmkrOr8SZCpMs07yWUGseX2Dagqjl14pHf5jZb2EaSanUaqPR+A9fi6Yb39QfmI7BYEhJSSORyHQ60zRNamtrf6oW2dm5T9WitrYeCoWbdh6bm5tsNsfT893Dw4NIJAKBoHx+4V//+tdf9xYIBCotLePm5kalUrm4uNnbswsLi0pLy4qLSxcWhP9TZS6Zq8Vf//o3k+XS1NCZcPA6nd6kRjDV/UdOpFqpVJpE04/aanPz+BSSpdHqtHqDorlZExB4uCFtSfPNJvwhm/iHXPKf88hf8alflbH/UsR5nsO1yuBYp3LB6fZv85yRue9YedTnfOrzXOL3H3HP0tDfpSC+SYH9OQn8x3irf0sC/zEF8U028U0O7rtM7DeZtt9l4b7PJX1fTP+xiPZDPvHrYsq35U7AWj9CQ5jjaHnO9vL85fmFUas/ODzsT/Wae//jbgL4gAdei0eL42ArmaTdcvJtH9047SCfZl0scq5l7mebbiudpMEsWH8aZCQXOZKLGsqET1dih+u4GZX8r6pl/1J9GpOb0JbLLq/N9Gvped4qfNuwGNY8OrGcf9ZOOOZbK+ugPw1hDMPk7S73+bGg9qXItPmObxuPQmeWjdqs64sgjTLaqOXdGfl6Vfr+qvvuotOh2N2gzvl0W3arz7jVp98Zc+5v8u+N2bf6tPub4k93ZTeKYMOlj1HuZ1SG3Okz741F94bCO0OhRh2n0SSeXkZs7DtfXAXrNQlXVyHX8gitJtGgy1ApwtSqSIOGp1PHnV0GXF56SA7T3XuFvt0VjVNO7TMM0bbX0XnIxoFP+6J/WH/Ft/UTrwXDAR0lpSM+JcPM5hnWrNSlY47VPM0YFjn3LDjUT1C652h9Qnr5mGt4Zxq3uZrc2Eptbv5BMExvG4U2TXxbP+HQOR07U/txMYm/mly0xGd2Tjv1NfXPU6uGKfUzzNoZZsu8Q9+K09Sa29AKt36KUTfN6BY5VI6RiweILdOM4WVu1Yhd9Th5ettpad91QeY8LHWoHacNiBwGRA51E9SCPkLbgv2szFW47zYsdayZoDXPMRpmaIIZxvy2x6LMc1zqIpS5i/bcB0TsthlG3Ti5cYrSMkMrGiBldhP4I+T5HU+5KuxCHtg6S/epxHBK8dwygl06GxIeDIsJB4Ym4j+60cuRLAHWoQXHbsCw6+CUFi6sJeFVXdvXNRPPG1p+rO/6T5UT32dnWEQQAGFWNmFWgAgANBaI/whH8sCQOBAuH4nPhUNjALA4IDwBBI4CgCJtYAlARAoYngiGJ4AOgireAAAgAElEQVRg0QBQmLVNmDUw3AYUbAUIskTHwyjFtnYFGGQiBBYPRKeASflwXBYMxgPahFrZhFhZB1sBQqyRMRBCIpyUDLFLAdsmAEjJELsUuF0SxDkH5sqHO2TDnHNg7woRIQJM6oBdz5qL6Mh9Ztd5+8RPuOG5sOEhO/bZ33PfXPY82E46O+s83p3VrouvO9rVVVWa8EgNDHZdVKj+/MXkkzC7brVahUKhVqtN9mzTaNp0Cfxdb2EwXJs1Ub9kHD2yocwMcxP8VfEEsTab/rQm7azJwWe6QzRPnAi5QqvVm9qIx5vHHIj0BP/Qmb+nzjzwMF9EKqVKdX9///DP9RYFBUUy2e7BwaFWq11aWqZS6cXFpSEhoT4+flqtdnh4FA5H8niJUulacHCIrS1heHjkb3/7m0DQCIHAMjIyTVFOfn7+bDZnZ0fW2NgIgZgrUFhYxN/3FmlGo/Hnn38OCQmzt2evropNc/8vX778Zjf9b3F+9/Dw8Leff1b/8ksrVRqN2YGhNE8VTQx6lZlBr9Casy7MtgzFk9fGDJjUaNTaa41WPTamg0IMefkHss2uMl5rkmddIK0uxL4uiF7ABebafV1C+7qY9l0++dtK5vdD715Xciw+4r7NxH6bivwmBfV9Euw7HvCr2Lf/xoN8w3fCZzPhaejvc8iW2YQXSZDfJ4N/nwr/Yw7mqwrKn4sJvy93R3bkxKzPjl6cnWm0esPNnVKr1yuVmsREXXffpnBSEEhsdvpuMRp0mIe/KKdsFVMXs5GHjYSrBcfjUfr2GFM6xpD0EKUC4iAP3hEN7ElG9yRj22OAnfHQ8QSL3HSPl0WLPtGpzVHY6VykpM1+d4K5Ouoy0Oxb3JAY3jGYOlRXMJadP5ZdMpNVMF+V3DcU3TWIbJz5oUls0yOmjS3/pE8+P/ZUXEfeGbJuDfm3hrw7Y+a9MfP+hn9vrLm/qb8zlt8YC2+Npfc3VffGkjt9xr2x8P6m9E4Tf6dLvdOn3xvzPt0Ufbop/nxT+vmm8EafaNCnGw25CkWsWhV9a0hVqaJUyqh7Y8GNIV2rCddrIy4ug9b3PKRb9hVzsa5dEx/H8ydWORMrjpNix7Vdr7U9r/l152mp49gqt3GKWTZEqRq1a5ggNUzYtUzTxsVO/YsOLTP09llm+yy9eYq6eeCzf+o/v87umKPwe0m5XZSKYUrFMC29xz9/0LNogOHRmvu8YejPgsnvmodpHa1xQ9lzm95H5+97lziFA+SOZYcRCXdo1al9jr244za+5lQ6TCkZohb0EYv6SQNLjsdn/hsHXs3TtJ4l+4l17oLMpUPIHF5xvLwMOzkPnttyaZml5feQ6ieZk1suszLXbpFDwwxjbMNped99ROzYOW9fPUIekzj2LrHaZhmTa84Dy+zpNSfp3rv2eWZmBzGhBSeYY/WLncbXnWrGqG4lOOdqJiXbHRYZAgiIAgVHIeJCCNn2tGIovQJBr0BQ8+Gg4uDva/r+tabvZXGBZW7in4oavuZXg5NooCgrYLglIgEISwCBYgDQOKBtGgyZAEbwwMhEMDoJQspB2FegyXwEOgUMjbGBxwOJBQhcFgyVDIHFAkHBVjYhVsAwG1QUGBhsBQq1ImVj8NkIdDoYkQyy/QillyMIaShSmi0iFgiNsIZH2WBiQawsW38Bxb+Z6FCAYGVi3IuJ70oItFQYiQfiZEF8S1DpbYT4BrxvMSqsllQ6xqqdZTTM27cuOvQsOy7uuB+ceJ8epVxf7qh1N6orlS4lTQuDq22AGgxGw2QovL3009MqrU6h+jt+uF5nkMsVJnmSVqtTmlOZHzVRvMST01ONRqM12XU1j3FDCjOE9JEqqNFqzYDxp6fMR2ipuQVRq7VKM6pW+eS2eyIPabRapVL9GAttpg2aOh5zK/PYc5gzjtTa+/t/PKaisrLK0tIGiURDIDAcjlBaWpqcnEKjMba3ZR8/5kCh8J6e3oODIzc3DzQay2Zz3r8PIJEoXV3dDw8PEonEwYELAIDT0jI+ffo8MzPj5eXDZjs4OjolJaVcXFw8PDz4+PgikejVVbFYLH7zxiImJs6klVpbW/f3DyCTaf7+H3Jy8q6urn6je/63Ob/7+eef1Rrt3wEgFWa7v+bRb2GaJ5ojCc1pt2aSl0Kh1Gh0ppZCYabGq1UqtUqnU6g12poahY31bUiIvn9Itbl9uL11dnp6sLUpnRrp+hhdxHqTa/dNLvWHEtrzWuYP2cTvsgnfZaC/SYZ/nQz/Ot7mD1Gv/jWLjpjqaNxeXZXOTPJZoNhX/0vxO2aJJ53PxZT70BvCnRqiXPtKeCsj/fKevpvhEZXeoNUZFCqVSqtTXss10VEqEEhbUS0TL1a9x5c6fD8chxBm4+cz0SNJwP54wEgiUJgDk9TjV1pxm0N2+/0MURG5PwbWEGRZF2BV42tR5/2q3B+GLuynfGzucbEU+AK7EyAzFfjpcuxwLmwsHzpfDm2v9aZUNgAq2qyquv+tfNeyarmuJqanhNNT4DDd7HW54b+yz29Z6949Sr0+91PJ4w36nDtj8f1NoV6XrddVf7oV3N9U39803hlLbnR59zdl9zcV90b+vaHw7qbs3lhybyy9M/DvjfxbQ65Ok6pSJV7Lo426pHtDxq0h686Q9smQeqNLVCojNapYoz5Do447PvM/OQ84Pg9Y2XDnjWS49ExmzbWLtrylu96XVyF7xwEzUtfGKZpgktY8TRtf5QyL2IJJSv2kXdsMVTBJaZ6mLW65S3bfja1w2mdoUxLu/JqrcNPt9DL0+CJYsuextOXRNccdFnEXNpwW1h1n1p06hczyYdvacbs2oUvPMrNVSGqYtxuROq4dercJWZldtvx+3OSmz8qB0/Ku4+q+Z8MUo2GaMbjiOC11GVrmLmy4bR74TEudmqZoud225cN2dROUgj5855z9qsx9dt1hcsOhT8TO67YrHKAMiLlVo/T8Xrv6GWb/iuOYxLl7yaF93l4wQasYIhX24pum6NNS593T98cXAceXAZuH3s1TzKQWXGQ9Nq2N2DjF4PcQ7JPoWN47aESYTWAsKtqblMJwb0By6ynUalf7Bg6rlv6sNO/fyufB5TxuDZyUD8UkWqFjLBGxVpBIa3CENTQGiE4GE3LgsDgQJBpoGWSFTAKT+UhqAZqQBSNkwWhFSHIeApMMAoVZwWKAthlQZAIQEQ+ERNiAQqyAwZbQMAA2FgILs4aEWWFjYZQMW1o+lpxuS0hBI2IAxFgUK4VKToRTU8DUVAg1HWIbB2Rlw12KEfgEIDMZF9hAimjHpnYR4hrxHztIfYuOkr2A+glWTINtWgv9Ywchqck2osY2t5veLmQNitmnZyEa9bxWe6dQaVQKpS43V5WSoh4e1kokistLzadPcq1Oq9VpzEE1T4ojpdI0SjL1HFrzk+LNzW19g4DHSzo4PNQbDMrHCO6/a0FMqwileZ1pWkqbN+HaJ3asOeboUT5jrlWPz6mmKCSNQqlUqzRKtVpuok79yvT3mMz6GJWhNt9U/wwuUCQSFRYWVVZWlZWV19bWzczMtLe39/UNfP78ZX19vbKyamZm5m9/+5tUKq2pqZ2dnTs+Pm5ra19bW394ePjpp58WFoSlpeVTU1OmhYdEIi0tLevu7lEqzXa8rq7uiorKi4vLy8tLPr9wZGT0yV1xcHBQV1dfXFw6ODik1xv+6Rv+tzy/M1WFR8iXWq5QqJ92TeZ5pUr7BID8VQ+oVKmVJl3d029vlt+ZAYUqvV6r1ambm5UMhp5BV5WUGLU6lc6g1RsMd5/UWuNEU3ke80068k+pqG9SUd+kIf+Sgvg6CfbnZPhfEsFfRb/+z5n2mM0l4V1vv9bZ6TY7Z6enabQmf31hdnddKpmf3Zeu7omWz+bntY3Nam9vHRqt5xeojDcqE3VAodDqDQq1Rs/nK16+1FZUS6eGS12BdZ7Pmz9Y1vm8qfKwaA0ELHyEbZYgLjqIh8PklQ6CqJ40noZs8rcqdnqRb/9jDu1ZIeNZuhv0XVBMa7THahxenGYrysMPJsO6w6xHYoHjKbDpj+iZQuRaJfyg0fa4kzEkCO4o95nKh/XEWHSEW45lg9bbMfuHwd5DywUrk591CVcXIQbtx/ubEoP24/V17OVVqtFQ9fmu+dNt66fbhjtj0Z2x6P6m4v6m/M6Qf2csur+pvDUUGvWZajXv7DL46Mxv9+Td9qHn5XXIjS7xTp98Z0hWKuKOz4JPz0PPLiMvr6Ov5FGywwDxtsf1RVjETJttx0KPOEd1Hbh3HDgpcd0/+bC+5901R2+dobXN0lpnqC3T1G4hY2CR1bXA6F9k9gsZHbO01hna4BJrds1hbt3+6Nz38DSoe4G1exKo0/JOL0P3TvwmxI4HZwEaTbhY5rF+6DO97dYwz6yeptZN06vGacXDdpWT1P5V7uruu65FZvmo8+hWy/75gkw9vH5ZPChy6V2iT29wd8+8ds+8xQcekj33MbFDwyS5YtiO34uvGCI1TJArh7Edc9SVvfD5naSqMW7xIF4wx6ieoPUsOcTUYGJqsbwmXGIjLrHJNreH2DxrPyN16xdyBpc4K7J3cxuuk1KX3RO/owv/o4uApR2PlDY8v4c8sMzqmnWKKvHkptn/4JT2+l0yNDyQlEKnlbpY1Fb8UNv1urr7dUP3j03Dv6+dhJaFMkph9hUYbCoUGm4NDraEhFgho21wqRBEHBCXDsNnwmCxQHA0AJ4ExmRA8Zkwch6SmA2n8JGUXAQiFgCJtIFEA6HRQGQcEBELAIZYAYOswCFWkFBrRIQNItwaEWEDD7fBxAAoSSh6MoqRhMVHIxARNuhIACEGzEiD+1bYuuQjXHLhjFSwaw4ipMLWpxTjUoT0a0AnDtMq51g145TpVfbxyfvrq5D6cWaswFYwyV7bdhWKWfVjlNRmW34vqW2GurYbq1Ccq1QalVqlUKpUeoPi9k73+YtCp1NpdXKlyiRUMc2T1WqNiR6ofewqzCk4KlPWkNp4c9PY2JSQkHR8cqLV6nQ6vUKhUJvVUOYxlEkZZW4d/j6dW2Fij6vUao1G+WgENkmnfs0hlyuVSvUvmRmPZHKVSq2RP1q+Tc+vT0XItHf5D7Lsf4/zO9PE8FETrVQ9ASAff3v1o91fofxF6GZuQXT6J6mc6jE2/dEErlapVFqDQWk0Kk/PFHPzuvVNxbVcZc420Wk0Wp3hZrA8KxH2Zx74qyTonxOhXycA/j3e5t/jrP7vqFf/OcfJbmdlyVhWrkEhlT7eqny+8eLK8POD8e6TRm/QPzwoh4a19vYGIlFLJCr9/Ay9fYrjE6VKo1Kp5AqF2f9hNCp1OmNhoQoI0PX2j9bnVzq/aHj3qt7rTYuPxXgs9KSLbBSzjDvcMyFzQYAfSINV+7wt4LzIpzwrIn9fSPw+A/dNMeNZp8NfZvzeSHgQUQZqKo3U/MGmxvV1s/ebrjBAfxxUXI477SJf9zMu+x32mtGyJmxfEqg11KojBjRegF4boBiu/cZlgoRpoUpdfW/IuzUU3BmLjbpcgy7XoMsz6kvub5vub5vvb2rvjKV3xsI7Y/H9TeX9TfG9seT+pvLWwDcasrSaZLk8/Oo6SKEIOTn3Pzrz1amj7wwpN3qeQhF9cRWtVMSqFLF6dZxBG69WxK3spDsPDr1sWW4XpW/K3FZ3fFZlPstb3qLNdyPLDj0L9H4hY2CROSlhCzccV7cd12ROa7tO0h3HNZmjZMdxZYu7vOm0c+Sxd+qyc+I6vebUMccYETnOrrktbjmPi1mDInuxzHtp271lhtY0xRDM2tfPMUtHKLndhOxOXF4PgT9AbJlnnZ757BxGbB6M3pfXGrkeGt9gxcjg/vXy1nHO9IZj+7xdxyKlfppYOoirGiF2zNNbZ2hVI6TaMUL3AnNuk7+9N6BfH7uaHdo5WOyX8AsH7NLbsQV9dpnt+KIBcn4vKbXVtm6c3r/MHVjizq47z224LG65n1x+EO26CyapXQustUNv0b5np5CT0mnXNM+eWnNdWPct7wx2z3L5CzsDGOjHzCNjK+N+Xzn3f5bMv8hMsEn1tsz48DYnklLhxC6Hk/kIQjYCEQuER1hheUBElA0+DYJLgeASQKQsOCoWhIwDIngg23QYJhmG5kFQiSBSDoJVhiHnwvGZUFwGFJkIsk2H2qZA0PEgSJg1LMwKFWmDjwUQ4gCEOAApDkKMhZJ4QEK8DT4GQOYBSMkgQhyIlgTxKkCyM6Fuxba+ZagP5ajgCmx8u13GMIXXRfavt6VlQhw+ooKqcDWjdutbDuvb3NUNdlEfkddM7FzgnB6/P95zmxWzKgbtSgeIrVN2wrVMtdag0f7yf9YEglOpzXFDil82BKpfIgzkCvVjptCjnlWl1eqe9hYmv8UvlCczxFr/5Ol7Sh8yDTBMpcJk2NI95rM+jo8ehxkq1RPR1rw+efx8pZkXqPnlwnkUUKnUmmu5XKvR/fRfSNX+j/NPnt89iZ1/JWjTXF3LHzXR+qdS/8igV6lMyewq9S/JrGYApF6lUisfMfSmvlKp1si1Ou2nz3Kt7jFRXau+vbseHDKEhGoWFuqSwuKh38aB/5ROsCzycqiNDOjOTR0VVB+viIw5uRpLC3l6ukqrU5jKzxNxTKfTSiQKfoGute1ybk59fa24udUYDCY8iclXaEpmVxlv5EqV1t9f6+Z+vbMtCKcVMf9U6fay4d3ryRTIVjP+eIwqG6fPVGJ7ksH1HywLHF5lE7/jE78fdHq14Pl2zMNy1NdSGAZYSwANhVjXBWCq/VBlbm8rffDFXIty57eCD6ChVNhGHUkmsFuo5CzXs1YbqL2JoJYg695E1Fwlfm2Qqr0OOZOXFc3PTOx2P9wX3hkK7owFd8biO2PJvbH8/qbizlh+f1N5f1N5Zyy8NXy8Mxbe31TeGkpvjaX3NxX3xqI7Q65GkyJXRFxdh+6f+C9vuyxuOR6fvddrY290CUZdwo0u4fb/Ye89n9rI9n7f+TPOvVX31bn13LOfvfdsT7DHmZxzzkgEkzHBmWAbY7ANJhmwMdg4G3AEGxNNzlFCQkhCKCCC1L1Wr+5WgvGk+6IDzKm6t86T99k1q1x+MWYwVq9e6xc+3++Pvmqjizbx6k/SN+Hd014fZwr7371buL6hP2M05huxgo2ti5LV0/1zMR+nwj/NRPTMRn5eiJpdiVvXn97czpKLheLBEKU8TrkilM1GKZZjdfosgighiCLNxpmOqcj3E2EDC9HS1fQ1bebCStzoUmzvfMzEUsyrsZAnAwEP+wMbuoMaugKffg5+MRj8oCfoblfgo4HAzsU0zebgTnk19bdvUGgo5eCAKmoIyxfKhK+oRyYkr/vn6tvG8pv6oh70+LwbD51bSZheDp9YPq3GpvXLUiLnIuXlR3l4WyNjYX9P++zdm299Kzp8X81GjcgThlfiW8fCH/eHfJoVTMuTZLrU1fWMpbVUhT7jw3RUY7dfbafP05GIHnn8nU9Bl1p8K4bC6zvPbhuuqnRnzz+IDrqZGFobeaLp7v/1dOm7+nqPm2EBxcciqo7H1J2MrDkWVnHSv9TBt9jBtfCkS/4JnyJ7ryI7j8ITgRUuodWu4dWukfc8fIod3S7buVy1d71q737N0aPI0e2qvX+ZU/Ad17C7HqF17t7XHNwL7QIrXIOqXH2uO3hftfO9cjKwyC7yhmNEqWPQNbuQYoeQYsfAIrvAIruAq3bhZY7xjR7Cao+cxoBrbQHx1S4hN52E1a7X2vw6Z2KfDUXd6gys6Qu63eGf3egeU+GcXOfyajR6e+usWpksW459NxpW0R74ZjxyeS1Dq02XyAUjizHd06GjCzEafT8BSRwDgHPOYKBHnovlq80458nBlw1Iiub0FqyDHG02t7a2Xb9esr6uR4jku+IYZzTHWQSy9wHBj3PGcIJzI2XkwPsMaxFPQPFSDOYYoSgKw3BG+MUPw+DV4ExQazRiJpPpj6ziP259xdKxkJ2gx4NuRgynKRoAnmpgU5D9xSiKNhkZ60eMoesYn0hAIIQQ27NiJDMYtmdWjOGAtFoJuQILCyOFccbRUf3Sonx0cF2xol1TYwbj1raBtO2i2TnCzw80PYAEgmYzIBAn70AYO6qPoCxWjDahnV0ckazrJACQn7vCbDgMp602XKGkJFKCIOd63z1Nd2yM+vPjpG+GKl1WWn0lz316y5xfnDn29PTRe8If7gUfaI/9/lXMwTeCI5MZx2bPnJCWBMhuBYzmObTkuDYnnmyI/LYq+EBNxKGGmO8bBd8/SfqhJedYd4nTwG23zmKXvgrv2Rfx8uexGy1xqmcxK6+DdLOx0HjehCqKx4dvzQz+9qXWZqq3mWpsplqbqc5mbrKZm6ymBialAKBMt5G3a2nctTTqNvL1W4U75oZdy8Md812LqZpG10lUAEE+Dq7oty5o9VlbhlwKFZioyyTMs6BLPSvPXT4t1E739ysedyxd/TglkK2mIniZRtcIcFm/eWFGmtwzE9U9GzksjplZjp2XxSwrBKuqBLU2eWkiZuyZx3xX4NyHwIknnvN9gfrNMwAWGYwF07L0dxPhH6bCxyUC/Wbu5tY55dopqSpuVBLTNx/ZOxfRtxD1bjysuS/ozXjolEwwKRN0Toc/Hwxq7PMeWn1sfvmK+vpvqKzMoNaY1BqjRELSNA5IhMxGDGAYtr2hXZR+eDeb2T0bKlUJl9XxRjAJCBtlALC5mbpbT7a9Ijw9zScdjOMj7dOV9V3+z0fDukXCdzPRU4qkQVH8k88hb8ejxGspIlXykCRuVBHfuRDVvyBoGwkvb/et6Q660xVU1OaT99r3yuu0V5+qWrqvFjwLymxyPdLc+E8N/U7VOYG33ENu2UXXuQWXu4RWuobVuIVUuPgU2XkUnPQqtPO75uBf6uiWd8Kj8KRPsUNIhUtwmXNQuVNQhYvPDUfn/JNuhSd9ix3cLtt5FTsE3HLyL3PyL3PyLXX0LXHwLLTzLnLwvGLvVWAXct0+qdolt9Gj8IVP1cfgS4+9zjR6ZdR5JFc7p95xTat1jSl3Cr/hlF7vffWl3/knPgk17tHlzin3PJ6PC1Z1mfPy5MaeoKruwD6J8NOssOKd37lmj4ZP4WJFukabrlOlzEqEdR8DHvQEz8riVepTyrX4RVn0+GLQtDzZoJhBuefwly24yUTta0ojXoPNQkqMATllxHCC6y4wPWcjw0kCiBBpMptfvGwpKSlVqzUUTRuNGBPs0zSNYRg/YROyXXHE1ZGI/ToJ1lYE/S4FYWB9kqKMOMY0zxmNMNt7hwQkECQQY09C0TTja2swYiaT6Y+s4j90fcXe/Ajh3FPhb2wM4/loirvSEcZzb4yogr0Pfqe32OuCYBjvQW/kUhAmkAEmMzE3B4VCKjDQlJVFZmRScqXlx58AQdImM86kx3IFgASgKMAajyFWs0NRjEMyDgnI2ZPwpvaQMz3c0xMBCCkKpyhEUjggpKN9rXkxLblOPTfsphq9+m+7tJw9fj/hcE34geqAr9uivp/PPCnOPjGQYTd4xnkq324836nv3MmnSQcbEw/XRnxbFfTX2pAD9WF/q4v4piHm2xfJh0aL7IdLnN/lOb4+d+xTiau4JZqeid8VCc3SVEKejjZPA+z8j1TRtZkPUf0LP5qafrXV2Ux3bKZqm+mOzXxv368GmqoxGossdPmupZ4mK2iqctdcv2Np3DHX75irbaZyC11qpq5a6GISXTMYL2xun8Gw84jIw7ZzpuXV+f2DndLbOCjcpfM3Nk4rtae3ti+odedU2rNiRdq4OH5OliqSp88sJywphPLVONXaqTXNKfVq0tLn8LHHnp/rXQZqXSebPEVPvJY6A1WapBV15uhSwphEOC6NHZNGTy7HrqhTVcqUFWmcfEW4uCIYEkeJVwQyedzssuD1aEjffPjyWoJ2M1u0eurNmH/3UuGWYpE+lQJjYgxKJbH7o5EkSbOZiUsAgIiiSYDIsgp0MV8u7p/T3pJpBRuGJ0ajkaLMOA4o2gQgAa1WanaW8HA3hUWtiaeeDJ6/8drj9nvfd1PR8o3M1a2s6dWkRVVa57SgdTTixXjYk9Hgz8uCFV2mSJXZMhFe+TGgY17QvSS8+tIn415YWkVR9pO0sy0uYc3Zf3sw6F6VGV97IrjMKfCmc+xdj9BK19Aq18h69/Ba99BKl9BKF/9rDgEljoE3nHyv2kfVu4XVuIRUuoRUuwRXOvuXOPoU2XsU2vkW2ftfs/e8au9X6hBS7Rpyx83nuqPbpZOeV+w8Ck56FNp5XbGPKnMqeO7V2Bf2cU74aT66ZyHm46ywdTymqS+suT/s5UhUQ09oep1rSLHzhYchDZ8CGzqD8574JNW6n6pzr+oJU+nPECC/cyq6/L3v88mICWVix0R4wyf/+58CBxcEMnGcdFqwIo97Nx75ZixauiIQTYWKZkNXVKnzqmzx1oPtj+/RD0eot2+hxQogZNIFpt/AsfK8ux8CkIm6AHusUzQTEbJhJYQms7mN11sgcl/hCOxPQQCH3fP9D05vgfPDcnAcUCQNCQKHbFWAJCmjESO4K4ezGsIRYqdzM+bniKQYZZgRwy0W608//ZFV/Meur5jzndklOICIt//lwAbActOIHZBLENxWA5w4gzET5q3nWYE+z1bTNGt6zIozWA96SNBmhOHE+/egqpp8/gJpNDgkCAIxcQoGIWW2AGYIFzfhHeO0mnw3jHHM5VSge9AFkwwx19s+uBsiRFJm6xZtnu199TT129azR1/kOtyP+6HC/+s7gd/cD/3unfDIULrj/NkT0vwT8xdPDp49+SLpUHXo3+6E/K0m+G9Nkd98SDzYnfpDX8aR7uyjny8cH7rssFrrISp3as05/jj9cHuRu7wrilpL0ElT1bIUvfa00XCeIq7vmKvkmw+KBmfuzQ4j8sFvOxU/Wyt3zNU2c73VxNSm6m3mepv5jtVUQVOlux2HuBMAACAASURBVOZ65teOuW7HXL9jrrWZKmymcqvpppm6bqaKaOqqdvPCivo0BPlmstBK5FaMvKsbbRlbjFuUJRqMlzTruVtb57cNl5SaXKkyc1aaNCVJGJPETS3HLSiSNLrTW1vnESxGRKFxPWe1N1L8yH283nmwxlnRHmCSxJl1KRpN0pRUOCsTzshil1bjVlTxS6vCRUWsdCZq+r3/TEfA0lSEdFkgW4hZmYqQLMV0z4b3zoRLlwUb6znK9dRhcYJI2YugGX0eAHPzlNXGxwoENw4TIhLHALh1iz5yGMUmGCZ6FdhTLRBR9A77lCEBCBInCGixwK5PpvIyyxa2qpe/GDj76LNf+2xU16Kga0HwWRo/p0obFCU/Hgx9NhJe+d7vyWD485GIZyPhr2cimwZDa7uC6z6FFLX5XXjum/3M9+IH3/MfQ4+3vTlY/yi63DWm0iG8wjXoprOgziOh0Sui1i3ugWdIhWtotVtgqaNfkb1vkb1fkUNohXN4jUtwpUtYrWtUg3tQmbPPFXufK/aehXYB1xz8i+x9rzp4X7UPqnAJq3XzLrJ3vXjCNe+ke/5J9/yT/sUOF597Nw4Ht81ESlSpitWkpZnIqb6g0dGwkcXoIXFC22jslWc+wnIn4W2PW69Dh+YjJTJhz2xk3ceAc81eZx77PhyMUK+fFSnTm7qDa7pCehYFS/L4obmooYUohSZpaThi5Jn3/FjYzFLMwEK0VBY91Rm6NFy8pe/QLw9gnzqoiHA6PBzqdDgiKYpipNrcK8lVdUhyP5zKIUmcwSjGOIoDiAiTxfKSyS00GoqxleX6zLwDB0Fww7QJhGOAmXjKMvcUL9XaM6wFBOQn5XGvNs17mzLtDQAAhBDnjNN3dnZIkvx70yX8o66v2KG45N4WgdxEwz29BUVzfgAIBzjLvbFfhvZQWpKEELGSb8asmDH/AoDgmlrMs+fMI0mISEjTgDYTJjMOCCZk4IzJKOYC48hdxE+KZxzHmP0NCQbohgAA9ishN9NxH87BygYRCQhEYJjl86Duc//nlupHaXZ1oX8t9/7zw5Bv3sWfaI8//k5wuC3B/mWiXWv8oeeC757EfNcQ/u0TwQ89yYc+pxway7ZbueQwd/bY9NnjiqsOqzecx6449hQ4fixwHrhsP1hwcviWk+it38xLn64q16Fmz5kPQTr1aQjySXTrZ9sdjeFZ4dDMhcGZbsVbDG/6zVr5k7XSQtdZTfU2U5XVVGE13d4x39kx390x13O/6nbMtUxiYTOVW023LHSJhS6x0MUmslijP6tZzzVTl38z5YT3DtbPvlxVpY0sxi0pT8tUGQp11qo2V76WtarJUahPbxsurq3nTK8IZeoMmizbNdfY6NtmunRzLVPeG7zWGbjx0V8/FEGoUq3UZRtduLmZvqSIW11LUGkSV6QCyXiETCpQaBNlopjBJo/+OtfJt75zPYErI+Hr81GLo6Hzq8K5hSjZbJRcHC2Shy+tlkCIEKIwkkS0iR2+xnrVAc5zFBEUhUECf/qUsrejHRyxu02ETMFEJL/3KCMBTUOKAgDSlG19Qzkivdovj3k4ENLYG/zoc8jzobC3U9GPB8NejoY/Gwh/2Bt6vyv4TkdA2Ru/qq7A4vf++a3exV0B1zoDEuucE+/7ubx69XVjd3C5f+jNk5FVrqceeMXUugvq3E41eQruu8c3ekTXuobedva75uBXZB9a4hh6wzGqyiWwxCG0wln40COy1tWvyMHnin1gsUNoiWPgNQf/Ige/Igffqw4BN5z8SxxCbzgKq5xjyp2CSxy9Ck/6XHWIvO18+bXPw7Fg0VqG1VRMbZ5dm4iTDEbIZKcUmoyWkfBLjzzibrsVPQt6Oxo6I4lZlsetKOJmpXHPByMKnwcUvPDvnIpVrCV3jEXd7QqdkyVtb51f06QvSQRTPcEDj/yGnwSI+qPly0L5qlC6EqFS3UfkLvG6HYWEo5MnKaFg++1bQJsI3pGBuw/YII9X4HLcPMfK7+kt+GKRxWJl9Ba69XVEksxAJETumQDtFZcAJFhMce+VBJyTxx72CiFBEBRTm2IzCfYFZw8lnKGtIADQYrGSFPXTTz/98svfkdT5H359xc2uIOCeAeQ+ihkC7qkz+4mpHhKsjTC1ZyXGmgwjdigKIAjIpCAAECR/rBMEN+cdZ8EGxJ8L/B5iyxTslwF+DhfHaTDTwtmtxsxlZP5SpprJ3CLMz0NabZjFCrm5wZAgIEnB7W3q3Dk6OBgfHBRPDraXX2yOOdkZ90NfwqF2wXcPw765E3q4KuxYZeB3j6O/ey784UOG88I5B23ecfn5YzPnXEUX3UZOHx3KPjp85kRX1rH3WUde5xz/eMll+7kfagtYexoy2+z/8bpjy9kTbwrsRp54yiUCrT55cyvHQtf8unOHIJoaF3qvDc+k9SzkTQ7ojQ9+sty2mmqtpmqr6ZaFLrXQt2ymKpupxmaqttLVVtMdm6nSZiq3mcqspjKL6aaFLrHQ103kFQt1BcE8jT5nlz4n0ZR5vJt6Iard1GfJ106LFSkLK8lSZbpUma7S5KxpckUrKdK1NPFq8sSycEmVqVq/oNBmazayIbi0Lk9en4sidSk2VYJxOX5zLQ0Y84z4BdXqKfFo+PJCjEIRN/cpcPSJ10J/yNrGqcWx8M7Sk+8vft9dZTfW6j3f6Skf8ZeMhUoXY8QjYUuDYerFKIX0rAFfIgiaPzI4Z2kuXGWPFYgDABAJLVZicgqkpND//CcYGYnUGpyimXuFCSp5IzLmcZuonU2jqk9+qXHUs3U29NVcWNt0aENPYGNv0IBE8H466t1U9IQ8cUgS9/BzSMFz74rewAcL4WXDwTcHAnKeuHk0nP9vD5f8qk9Hlx+Lq3NLavJMbPSIqXGNrHKJa3CPv+8eXu4cXe0SXeMSUekSftNJWOkiqHCJLXcOv+EoqHOLrHH1vWLve8U+tNRRWOWSUe+WfMc1o849qcYtuMTR96q9zxW7uDqXK20+N9/45rV4R1e7+BXZJ9a6lHT4NgwH9UsTjEQhZrionT+lkyQqNBlT0qQHPSHnmjxS77jfbPHvnYyQK+LESwLJslCuPPVxMrrgecCNV6F90xFqVdzIfFxTd+jwgkC/eU6lzJr6GNR333W+PXJjKR3pzqyvJctWItdWc3B8DqdsRMcHkJ9vevUKU6sJm42VPXMmfb87jrkwn4Eewd74I+ak3ucfjiheb6HRanm0iY0y98FO+0JGiLNHB4nje+Ej4OyhAAAERAR7G+2jLtkUk6s2E8TPP//8RzLxX7K+Yu5wgmB9ZwEABEHiOOTklHvUAUKIixoQb/WxP42lKJo3COG6VbwHPckN2sMZoT9kGDiCYJpgvOsUjuM0OwYLMdcTu3UY11v0O88ZAAiCICGEgGDkPwjuC1VokoQjI/DRIzQ3B4k9lSmkTWB5GUVE0EeP7rx8pRwZ/Jjl9zH20EDKycn0IwPJP/SeOtQW+01N4IHG8G/vhn7bHHPkQ8LB8cwjfcmHe9OOjWWfHMs+8S7ph/a0w58yj7SfPtKafrgl7QfRPf+lx36ixyEjd0PeFTi0nDnaknt8qNlLNh+j1adsbZ+x0DU2890vltrfdmsI4sGTpU8u7bILg1OIqPvRcttmqrCayi10qYUuMVHFNLpuo8stVJmVLrOZypjEwma6ZTOVWukrVuqyhSqwUPkWMn+XPq/bvlnYP1zW3zApiRfJT62oM9TrOUp1lkqTJVvNVKqzp6Txw4tR/QuR/QuRg+KosaWoOVm0Qp2mXs/W6FK217NpY57NUmQlzyuno2Y/BCx+DhFPhYnHwibbPKfeei30+o8+deu74zjR6rm8GD7W4tVTETb8KG9ltE293KNceqeTt4iGsibeuq3ORGkWomTjyQRYgsjCG/tASGCclBfwc935cTeAAASBW6z41hZ8/568dw9XKJHZjOM4yWAwzOg0SAAAed0ogcw6tLqIf/isrhvUVH1cufB4Mqn5c/zbqYjHIwG1XYHtoth3y7GPZ8Nv9QQWfwq43BlY8CEg771P9sugY88+/un+++Qa54Q7bom1bol33aOqXAR3XOPuukVVuUTcdg6+7hhS6hhV5SK85y6oco0td46rcUts8oyudAkudfK5Yu9XZB9W6ph0x7XgqXdpq8+NNt+qd/4323zPNnkKbjsHX3dIuONS3xv0fCKidiD43GufqErn2AqntHuuZ5rdr7/17V0U6pUJU23e8x0BU/PRzz6HFD3zufbc72lX4JvB4MGpyOmuoIGHnsPPfRfnot+OxRS1+jT3BC1KYrY2MlfV2a+GwydEp7Y2zxs2r+mk6atzyaszietLiarZeNmscGkmYmWuyGg00rQJkBTc3QU7O5Biu4+Am2m3v5EAufuYYR0BJBiAHnKFI+b1Ye4VgANGb3H9eqlWt05SFMmNtMNxQHIhI+MdCyD3snMg1l5lidVJ8L7XJGsAxf1sgKuDMQVMiqb/1WYef6x/+/oKIQQAASEBAau7AZBAiGL6AQBnZ5LwYQjkKs78HmJGIREMmk2wZpBMMLjPOIyZw4UxPpH85mCKDPvGaQAICRz/Xdl0X7zDKXQAC4lTfPsEAJIkmRCGpbYpCo6PEV6e6OD3oLISRyRF0wAASFJwaxs8aCKcnUx+fqize/jp/acxdq9jjnYlHJ3KOLZ81l5x7oQ8z34s61hT2IFKv7+W+/ylyv/rD0mHpZfsRzKPDmcefZ98+FXSoZ6sI52nj3TmnJgsch276tB7zaOzxKW/2vtTqUdLzrGXuUdf5h77VO68NBal06dubueYqHKbhe1PfLFW/7ZTrt1uKhwef7jQ9Yv11q65/Iul7Ivl5o/m6xa6iEJFVvqWjb61Y7qxY771o7nsi7l011RCUzc2jBUYuI6BYhxct1AFa1sVZSMjzdMv5eqUJWX8rCxRoTm9sJIkU2VIlOkzy4kSZZpckzWzkjgqEYqXExcXIte0qRDkWU23rXQNhhUSxBUCFRkN57GN07Lx6KEmj891zuPPPabeeo09DR1vSV3ouS4Zrp/tvi0ZqpFO12mWu3UK8daGHlEW2vyFMv2EAQozqBZHrs/1BsrmCgzqcbSsZGbcMLwmKwPGGYcxxoAI8HsJ8AQ9RaEvP+GIJBlzbISMRmzPpJoLLHAASZrGDAZz3X36SjF417rV27GxOKBc7F3flIpWP3ctFjWMhFaPBVRMBFRPBN2bC7vZH5T90vdsq09Oi6/n0/vfPxqMqU9IqXNKqHET3HYRVLjE17mlPvaOv+cWesMxtNQxtNQptNQx7KZTZKVLfIN7coN7Qr17QpNneLlz4DXHoOtOYTec0us9rr3wafwU3L8QN6dIXVxN650Tlrb6CipcAq45nLrjUt3pf6836Gqrb1azZ1y1S8od11PVLtlN7iXtvqPSOLCRK+2LnXsdsjwZ1jsVUf/Rv2cyYWMzT6/Lka/EzXRHzjb6qvpiNrRZn2aETT1BHycipXLhui5NrUntnooYnj9l2Dhj2MqzWapIY9FyV8xgo9vwS//J9/5THSErc49JagfHAaLYt4P5kAlOXcGTjaz6mqTBPnUb91LzryTLynOEK8UwUdevl2i1Oq4xuc8/nANqIWdDy1QmOLodcKAKvV/Czaq+uK74fh9yACFt+te7BP6x/l3WVxzsDCEkuO4FZcQwxgCS5MqITEDHAAlsqkGQOAa4sUjM76zwB+4LUiBBsN+Hh5Qois8/mPyXSWX4PcQboQMICYKEbB2MOSnY78MY3zI7G2OjHsD3ThFJ4iRFdnZSh39AlwuxuTlkMjN+BhgiCa2OyMg01d+DsuXZd8/a0nxbwg50xh+Zzz6uzHNQ5jvKzjtoCuxE5483hB647ffX2uBvngpPjOY6qa44D2UceRd/6H3SDy8SDj0UHLwf892rtCM95+3az5xsO32s9fTRljMnXl048eHSib7Ldq/OHHtT4DzTHiRXxWv12RRZajFV2sx1NnO91XTHZrr9m+2m3th4fXS0bHxkQP52fv3xGn5Xg9fS5M1fLUU/mYt3TSU/mkus9E2aKtsG1S/E7YndU8k9U86fZjMHRs98HovpngjtWKib7ID4he3trI2t8xtb5zGsYEVzelgUMySKGVyMGpPEytZOq/Q5esM5hBViGxcoWLxjrrGZ6yz0HRy/sr6ZubmdtSqLk4yHjbX4fbph3375+HBzklo6gBm16+OD8HPvVnc3/uQRaLgL8vPI4lLrmg7ZdgAkSJIyIpJSrJIV1bDrg04xg8nFpivXYEAglEggRfPzCZhZzezETQa1ZI4njqDnh3EiivGSIznFDzNdh80tmAokhhDS6VBePnHsGO3iSrp5mnwCaCd3qvgmTZi3sM3x1TcP59LqJqKudwfe6Pe/9Tno4lu/3Jde0S3XDjwajKqPS69zTL3rnlTnFl/lklzvltnsIaxxDb3hGHHTKfa2S0y5S3S5S2iJY2SZc9oDz5znXsIql+jbzqGljuE3nSJvOWXWuz/sCZ2QnlrWZGg2sxdVab2LCd3zwpvdAZkvfCJvOSfXuZa89rn7KSDvmVf6ffesh+71A8EVH/xzmtyvv/cTKeKMW1n41pkt1WnNQuLsnKBjInxEFKtbzwCGAsxYqFecUffHqGfjV5VJouXYwfkokTRONCWQzEbJlXHT4pi+6aiF5XilKgnDrm2rLq4PCGYfuXeWOXVV2408CdHIRwGiKYrGAQ4RggQ7mIhJ1vcSdGZCAU3zHy/BjR5i64esD7mJkzuwwAuXW7B6Cya8o2kTc/0YuHHZBDfOiNNbUCxzz1KXGFMH4+dSMH8pU4QgWAIT4Rhuov/1g/D+C9eXL19++eWX/+qf4t9tfcW8rkzuyZkJsgaQFFc0BOyIRPZxsjEjNwyDq4RyKQjgPOi5EXts8ZGV5LDRIuCcBiBBMHwt6wvGTmZn/wsTjECC8cen+XSYKZTta8FBRmPIAr4AIorG1tQwN5c8cRw9aMJNZsr2IzTZSNuPlMlqVCq2Z4Yny3M+Jdl/iv22P+nobNYJXZHzRrGz/qqd5orT3FmHp1HfNoQceBH97Yf4Qz0pR/sz7d4lHXka8+398G9exh1qiv6+IfbI/ZiDD2K/eyD4/m7Md83Cg++y7F6kHG5OPjRw2W67yWO50uXdhROTrX6yZcGaLhXCQjNdZjXX2Mx1VlON1VRhM1f8aL4NUfWosu3q0OSRD+KDH0THOsTVk30Lm/Uz602zmsezmsdvljoqRodCOmYFHz++nr42KM0bX70i1l5dXi9a0pXPqqu3jXm44czkcqJck0USVxFRJFOnj0pip2Rxs/JE6VrGpCxOupZKwMs75vJdS/2Oud5sqtnYzl/VJKs0iaq1+M2N01plsmggaOyh64cip4HHRetqFUlZ4c+/kZU1tKMT4eNLenqRHh7I3oFOSDROTOK0GSHSiANksRoHh6C3N3XSjvIPph2ciO+/B1eu4gYjJEmeoKe4WIGD7iDgRbwQMcUKHLD5IkWzQk6c3ZlsxEAgxJYpKAo3YpQRMyiUcGIC+9hJPHhAlN+2fPgAEImQCSFqC9swEpvts01X2v3z3vpefOVz5oXfgWc9vg3FqbUOybUuyXVuyXVupx945jz2Tr3nFl/pIqxwFlY6x1W6nqpxS6xxjatyjat0EVa6xFW5xt52EVa4Jta4ptW7XXvp+2oqak6drNjMVGxmSvRpH5YEBW99izr8C3sCs597x992Pn3Xre6Df8dkeEN30NnH3hlN7jc/+tX1B+Y2uV976b0gi8WxHIu55Iu12kxWbG/nLysTxdJYiShGoUpRr2arZuOm2nx7a+37G53n+vyX5oPnBwL7G5z77jotjITK5NHSlehluUCmEK6pkyB+DupzdUNRfeV2by6fGHyRt2XcIknaiAOICOZ92es47huOiXF6Kc5P+nesPBs+EiTDyhv3sfK83kKj0VK0iTea5Vl5vlPIgy2QIIwYBtk3l+ZMBnFWbwEhEwrspTI4TlI0E2tardb/HWV3FEXt2Gz/1T/Fv9v6ij2OIcFQzNyxjiN2HArBmssDuOdBzxHQRlYrh7EDtlhZBrG/Kc1ZvvBFUq4Dxg8/QXunPzPxm2TpOoqpVOBcNIRje0N6Ma4Oxh8iAECGfeINSCir1bgiB3Fx8MIF0mjYks4bxaNbonH9+Cf1o2sLZ9ymT/0wnnJ0IuPYymVvbbG7vthx/ZrTSr7d+DmXp4Jj7+MPL+YcV547vnL2eGfCwZexBx/FHm6K+v5exHcNUd/fjfyuLuJgS/LxiTPHRnKPvTp1+E3SoaEzx99mHGmM//5Jyg+Lt5yIZk9JudN0q49MGqfbSDMYzkBQSBIlVlOFzVy5Y6my0OUUKjWRxRaqhECV26ByG7uu0Fddm+g/1D7n1dF7vrstp+tN0oeOa31NrdN5k8spc7JTk0tx4yLByGL0iCjKsJWNwDkCP6/SZk8uJ82sJG8bLui3zk4tC5W6XDN5y0KVEbBoZkU4KomSrKUCcMVElWH4NaU2U6qKU2rilQqhZCpkacRfMuG/POy3+jl6sbNsa3OLttgwHFJWGzk9Q42M4HPz5KIIzC8QqjWAAwBYvoVl50kKSpdhWTkZEY6EQuzpM5JAkHGg4wl6DOO8ZBhXUep3Q9PY2iMzgAvxfqU0dxIBgp2wwuw6wNhZIoq0Wo0EIs0WnEAESREkM3QT4jgkkYmyfNkgYfmbCwl37FPvuqTcdftvj8bDGrKy7zlkNXlk3HNPu+eWed89uc41pc41p9H97EOPrPvuWY0eFx95X3riVfDc59Ijr7R6d2GlS3yVa9Ezn4ddQS+HwtrnYxvGI+8Nhj2djGydj2pdiL4/F372lU/GE8/0hx4ptS5nG90LHns9+Rw8KIlt/hyeed894Y7LmWaPyy+8zj/weNoTPCcViuWnltdy1Ov5RqxwY/uMUpE82xs2+T5SLkmUTCUMP3D7cMv14+2okScXJj9eFk0UT3TkD7Xk9D2MH3stFE+lL00lzvX5Tfd4zvb7L4wEiWeCJp67f7zhNvrhjn55mX74CL5sQSTF9Id5Uw3GBQrDWCcPXpPENr05uJntTwD4e+kSyR/r/Oy89XU9gUjm+mFLUggBDobk+ois+pqR/ZIUzVD2Rja34LyCCIIgSQAIiqT4WUyMLufvbUL1/+L63zEf+v9ZXxGsmgHwFl28kSSTE0C0lwewxzFk81OSonAcJ/n57Hse9AQbyJAk4DzoeWsaHEIGWCK4uYlMsYIiKcCVpAiEcBwSkP+rOTCXbblD/jLjqxlME569zABkIhSConD9hgmH6vGBgXS3geg/TcQfmDr17ULaQcnpI6LTR2S5x9QFdutX7HVX7MWX7LWX7SSXHDpTjo9kHhNdcFm9aKfOc5o/49Qa813HqSPTF93Hz9i3pxxtiPqhMeZIXeiBZ4LvZ84dV162n73k3Jfr0J198t3pY8/TDr9IP9J1/pj0tsv602D5sHBFHq9eT1HrkrXrGQbDJURcp1EpjhcBUIyI6xZThc1UgcAVnT5Hu55j3D7/k7kUw67MraROrySNiBP6FwSTy3FKbTYBblroOhJVY/gt9cblMXHypDRhc/sshQqkaxmzK6mD4jiRMnV986xqPceIXdk1VdLEDe3mWcla8oIiTrSaLF5NVemz5doUqSpOqU5Y0yRI5yJE3aHivrTlpRKVskkz/wrb1iGKBjyITNMYIimLBZAUpGlI0zgiIEc3sgQ9gJTFilM0stpw2kSYzIAbuYzzLnKslIctiPOsFAB7SQanrMTRXp9zT9/LxBaQQIDvlrGhBgkgAZgbhYN5GItss3QZTc69n3wWU3kk5a5rSr3LiQePjze/P/8kouC557mHnjlN7ln33bMa3Queet9+63/3U2B1e8DN1371HwJeDoS0Dofc7woseumdftc9t8nz/qegz/PRo7K4x8Phl5555z32PPfY6+wT70stvpff+Z555pVQ4ywsd86463aj1be6w693PvbDXHTxW7/EWtekWtfzzZ6Xn3jlNXtdfORV/trveU/wm6GQjtFwmSpRsZowOxTW3+TZU+Mm7gkV9wYONHiMvao2bhtJkw0bmzJ3fNru68fGh3X9Hav9rZrZ3tW5zvlPtxY/XJ54dXauPX+8LXuivXButE0/MmLKziH/+heq4ja2uUVQ1N5kOoJAvHSJjbRYqTb34nM9Qi5w5M1GWRcGRjFHkuY9vYWWomk+ROP0FjQAECIOcmF73QRfOv6fWXm+dcF0VjC2hLWzs7OzY/uDgPo7WV8xDWqmQ8Das7CPk51CheM4Yt9AlqbYx0HhBEHgONzjFgAkEElwpsGAO9w5QIJiLMmYDISvRLHddcDeW3yTAwcQEKzl5J40lB3ZyNkGsN8E8XQvU3uFbKoESZMJWn9UdT5+H/71o9DvHgUdeBj4dWvEN9MZR6YyDy9dcFIUOksvnBjPOjqedUR28YT4/PGelIPDqd+NJn87JPxzd9x3r4SHX0R925FweDrnhOjc8Y7EQw3h33xIO/4w+tva0G/rIg49FhzqTD+2XOKrveW1esuz76rXXKmz+r7/bK3f5LPQNfFp3XqmUp2g0iQp1afUulSd/rRKky1RpmjWL5CohCJvbhmL5OpshSZ7czvPaMzXbOSuajNVumwCXjcYL69vXjRgV0xUuc1cbTPX7Jjv7Frqdsx1EN4SK0+LV5P1m7liZcq4JG5mJWlmJUmmzgLwsokqMVMlFCo202UIXddvn5drUxdX4+W6DM1mtlyToFTHrUgiJSNRKlGzTjyKd3+i7jbC9Fy4uAQomjWHIFlwgKWfISQQgUPIYc0sFMfq8xGJQwKxSn4mekC8xzW3WwDkgQjAbgbABRCsfwx7PJHcXGiwV6yABBfTsKcYE+XQFNvEAjyySRAAAOJasS3ulEgyeuZx5Kk6x8wG19R7gQeb3/zw6MXZJrecRrecJo/sImq9uQAAIABJREFURo+SVp9nAyEDi1ETstjhpZi+2cgxUZRUJZStCcdFkW9Hgus6/POeed946/tpKqJ3NrLouVfBU897nQEXmj3PPPQofu2b+8A9vd41+Y5rSq3r2QceTT1BI5L4FfXpztnoi089k2pdzz/0vNnm+7wv5PVg6P2PQc96Q6YWY9Wr8UpVvEwZL5qI7m/yeJHzTduFI313fSZeRC2N3EckTZqtOIDE1SLSwZ4KDUPHj9PunigsgiqrgJsGevdXRFmN2xtGg2FbqaB6esGNMtLNjfLzJT98xAAkTSbmfYGcphqy0iUWdiIpCuCsrp4Ny7igkOFNmPdub+w2o5MA0GKxtLa9Ki6+rtXqSIrat1sAAffOBOYp88kN+Xu9BQCQRGxfnfkdIYovS/yDBeb/AOsrXp3AhOS8io3tXrD4BODDQL4nwXjMYwAyYAMkEIYBPuFlEAhmEyCKPXEYtyjW8palm9jKFQAEpw3kvMw4JAORbFGb6bGzsC83mxeAvQIaAfe8kffob0gAAKWNl8di/2ko6XB33MG3Ud92x30vzjm2ePbkzCWPqXNOgxlHW2O/bww58Dji2xdR37yM+Ofes74TTaWyrhdd9dfqIo7WeP3fTUF/fhp54EnEN3eC/lYfeuC54PuG8G9qQ7+5G/lDbfjBh1HftGccHT13XHzVqT/fteuSnajeT9sRKR+OWhMnGLdy1tfT1NpTa7p03UaObO3U3EqCWp+zsXUexwshKFrTnVOos9bWc1Z1WRp9rmwtbUWdLldnrq2fU+vPGY2FRqwQw69oNs6pN85pNy7oNvMgLLbQ5ThetKrJVmmz1frcze0LCBRg2KUlVeaCIl2nP79puECiYqvpttV8GweXNRs5K5p0yVqiQpOyvpFm2D6tWRGsLmYasBXU+pY6dow6ctgYEobPzUPaxDcSuIoQzVGPEMK9ygbkCHrEj7qEBMGC9qw5HQAQ4IDgfIQ4jQ47DYVhZviv5E9/RpCP4TgkIL8ZwL60lX3KbFGFU9gwhiKIhIjESZJoayO/+dbw6NmT8YbsJodLze75zY5Zj+MOPhvIfpZT1uZe9MLrynOvhk8Bk9IYiVywuBC9JItdVgmlq8KZ0TDRTJR+I9dgvNCzILz2yufWW9+B+cjJpeibr3xK2ryfDQbf6QjIf+5d2x1U8Mw7scol/7F3Y3fIy6GI8aUk3cZZpTa7uTck457b+WbP6vf+zd1BQ3ORa+p4qVwokQkkMzEqabJiLV40Fz342Kv1wuHPzYVzo+3K5VHZ4igwGgiSZrIuSiJBo6OwowPdrQc1NeS1a1hdPdrcwhmoHZHIYqPEEhQTS7i4kBcvIbHYaLZAksL4VJtJ75ihQ9ynRxCIy+a5V5XFDhGf9HMpCESIxDG2AoFI0mQ2v2xpvX69VKvVMSkg5KVUe7puxLLykMABOwKH11vgrFSbuaUgBJDZOTgAAMB/yyyjP9Z/0PrKiGEMogoZGwYA2NIwQWLcsU5ynQzmsCY4UJUVZwK4TxfKu0URHFzBBoPc9wGIYuvdfETJ9dI5mI+iOeaP3Z08QLUXObJhEZuI8NVPuE9HStE0BgmTbUe7quy/mTt5wX+qOP5TquNQwjfz6YeUFx3keW4LF51eJxxqCDpwL/jAbZ+vb3r8802PP3dV5qklCzhBkpYfsbl56WDP55f3XxSmVIcerPD5U7X/X6oD/loZ8HVN4N9qAv92J/hAQ+TBl4lHnyX+0CQ4+PzUodb0ky25ri1nj0/f99CKkjb16dub6dtbWZub57YMeWr9GelqonwtdXP7wvrmOZIoRkSpbuOiev2MfvuSXHNaoz+DGQuMxjylJmNeLphdiREpEmXq5DVdpmzt1LIqfl4RP6tImZWnTsmSltXZ6xsXMGM+wAsBVgDwAoDn6zfPT68kTMsSFpXJyvVcg7FwY/vC2noWicqMeJFkLXF5LW5jM5OE5wksB9NlQbofVdSS/+f/YaipQUYjhBAQbEWIeSIstYzYeZkQsGUNnnRgGxIsRUPtjW1HJOIKlXxwytPPfFxCEIjkzy+2QkUg1q2S7coylwTO3BhsdMwnrPzQX8QlxAAHEJhMcFVF+fqaE5MVq3ONvdklrd43XvnfeBMR3/oy8U1z+6DP096gx/0h76cj5mSxirloaXfwZHvAVE/wdG/w8mD49kqyBZUg8nrbeGzpG59Xo6HzK7FD85Hlb3we9QUtq9P6FwRXX3pda/Eue+2Tcdet+IXP54U4hTZLpz+7uZU7IUm8/Nw7t8mj/oP/0HzUlCRmdjlWshwrXRYsTkQsfAhVz8fPD0eNtQV01fhOdTQYPn8mK2rMj5/Tah2kTHxTB5jMmNlC7H7Bv/wEf/oZ0Cbek5W5riFCxMaGcXgYLIoQDjHatNdMBpDVrBAE09tja00E4ll5kqI4/AkwuQUfnHF6C5pn5ZkP2Wy2MnO5tVodRdHMXU6xIwxIDMMhIhhWHnL6J8jlFnw8h2Gswwcr8keIaY3s7u7+I6FE/zDrK5Kdew5xAJionyAQhznTbJuRU1+zEh4urmT6zPs86NmIHnKtZoJlmSgMBxTNQnj4HurKxDtsWsMjWEYjRhAkzulLmbyVSRqYQ8SI4RAh5p4DACKWjCIJTssNACQgwo04iRBOIGDEtJOjeMcbTU+XTrY0//Hl27zExpADjQFf3w/6usr3L7c8/1zu+c+3Pf5Hmds/tRVm6DRa848/EyYTkEhNkRGWqBhQdnurp1s23NfdVPkgLaAm6Jsq3z9X+vypyu/P1f5/uRN8oDXxyMf0o905JyfyHSTFbrIb7tO3vcfqvedb/SQj0auqpI2NNMx4yWC8pNQkqdfT9JtntwwFBsNNkrit38qTqlI3Dflm6tbmdp5u4+zm1gXtxlmlNmvDUKA3FIhWE0SKeLEyQaJK2Ni+oN/O1xsKNwxXR6TC7rnIQZFQocnCDHmbWxc2Ns+pdTlGQ54BuyRVp45LYyaWYxcViXJ1ypbhosVUaabLtwz5q5okozGbhBdN1HUaXjEYag0D3bSHF6qqghYrJCkCMo5vDInPke9sxEBwxzGAEHLAPgs7MakD5CZuskf8fl85ijbiOMkGlRyyyUzcZKkHEgeQ5uyN+UiCmYxCECR/DzHmo/geaEfwWSlLixIIWW2GJ0+or/9qanig3Bj7PJfRMRo6MB1yufeWw7t+6VJ032TEx+noCVnimi6T3s4CYsH8U5/eateJVh+DKsdKlxoM+VOy1Nsd/g96gyclsWu6pIUV4cOegI6psAlJXNX7gOtt3nc7A5p6ArLuuV186Pm0L2RKmqjWZYvlSc3dQZefetV/CBiej5IsxYqnIsWTkTNdwVMdgSPPfUce+o6/8Ou54/H+2tHpj3fwD59I/0Dk6oIC/OHbd8Bk5iUIkIOUWOyVNhkBZBh3CDmVK4Gg1YZsOziBEPewjEacN8jhpEuQbSSwxmsYD5iA/y9WHpFcAsfrLWiaNjHzLXTrepPJxFmJAG48Gs/KI7YMRUAuLmTjDwywblGc7gpBSJAk+fPPv/z22x81qL/H9ZXFarXabDabzWq12XZ2LFbr7u7u7u7uj9z68uWn3d0fbTab1Wbbc4vaT9Azkm/AzlDiBT5M2LL3wkMCkftMjzmCfo+qZspQTE6AYdwwV4pJFABgHccAgJAzT+Z2JxuB8qgVgRBAJPo8gAoKyIYGlJZKOruYPDzo+rsAA4R1Z1233vXgTm2Mc2XQodt+ByoDv6sKPVwVcvDJ+VjVygplMuMAIIqC63r05i2Zm0M5OVJOTqZYIWxuXluYXxjsarucdi/mRG3YoZrAbyq8/0e17/9TH/LnRzEHhs8ckV1zUtz11HaFqHuiNZ8jtuWn1PK0dW361vY5A3aZRLcoVKrfzFWvpyOiGMES2VqGWHlKv3Vx03BhY+u8Wpej0KQvKBKWVpO3DJcJeH1NmyxeixOtCkSrsau6VK0uQ61J1q1nLioShsSxPfNRQ2LhytppqSpDrctZ0+bq1s8jeBmAAoUuc0ommJEJZ1eECm26EctDRPGWIV+hSTIasih4wbiRq16Klw4L1xY6ifsPQVk5uW1AtImPEGmarRUw3DOLr3AFScbcxYhzxDMijUZmKA2+l7ASe0oatPesWVUN4irmiPWSY61cmGdtxHCaNjF6C5w9NZnWGtM8Z8fvYBjGX0VMcwVAgolDMJIkMQzkZFPffUe0tACklKvviqXCdzOn0z/2dE1cnZ6LeDceOr4Ys7J8akOZYVQkqvpC+2679Na5ioYiV5XJ87K4F4NhDT2BXbPR8zLhqu6URBX/ejxkYDGybSSkut2vfTxcqhTMLseWv/G9/MRjeD5GoU6Tr6W8/Bxyp92//kPAi8EQkUy4OBTeV+/eUer0vsju3dVj7aX2XdWub64ceZF1eOTFDcPrV8jRiYyMoJaWjAolbTAwHDqTTzPHOuN0sK+ZjLFzKfjqK2TCeU7UwkFKTDOA4Y5wzqDpd6w8TXOsGpsgYlzlkI/kWC6WNVwAJrO5tZVlokiSYvUWTArC0W5s2wNCRr3BXAYs6cCopnCcF2cwZ8IfKcXf8/rqf72V9Ouvv1K0CQDAMNEEU6xgSG0Mp0gKx3mDYsSkIIxOguZM6vncgu+5AQARohDak/jxQyx4FTfi0hqm6kVSNIZjHBOF9vmOUJy8CAEAkcmEjU/gwUGUpwcRGQnLyuieHlwqRQRBkBRB0YiktarVuf7OTw/ufLpTOvLy0cLHd5rJcRNjSsNMiEQkpCijEUNKJXj4kIgIJ5OSrBodZrIQBLG2LJlob+t6UNVy4/TTS5HPL4Y/yvF9ctrzebbHm3zf6Seh2/MCsBqnFsUsj8aqRMk4ds1iqrKa7uDY5fXNXMyYR5PX1fqzMnXatuEiAPlG/JIBu7iizlhQxM2vCJZX41fViRpdslIRLxZFy9fi5Gtx0tnIpbEw0VCoeCRsWRy7uCKcWBb0LkR3zkR0zoRLVembWxc2Ny9sbp43GvMQcQXDC1Tr2fOKuDl5rFyTZjQWAlCi3cjVb55G4Lx2OW551FcyIDRoZiBBA6ORYtvaBM/jM1kFxRH0bIERsaAaT9BR1D5fOc44kiXoCQLj6pm8ABPHIdtuZTV3gMlamO/DELdMbRNwtRFmS7CVcZIVA+9newAL7AK+AkaSJEbTlEKB4uPpx48x2kpS1Nb2gmztwa3PH2++b5ROBXROhI/PR8vHY0XvwiYe+4498Gq/Yvfuqt3k22C9Jk2lTXoxHPpsOGxRmaJQnJIsxy4phQOLUfMrsW/HQtvHwxSqeP1GklyT9PRzSMFTj9cjocq1eOVa/PBi9LQkdnghqn08TKqIVy0mDNz3epH9w4PE759kOrw4c+T9dbtP5WFTnx7jIgkVEko5OdGzM5jJTFptEJGAGYjN2WYQe2MhcJL1zyAZmJXV3AFIEIjaZ+nPJOsMU8Bp31gHDr4lydqx8EwUZ97Hf4wc/czOOOJZeU7LXarR6miTaS8uZMWYe6w88+4yb9MeK89tJyOGURRNkhRJUr/+kVL8fa+v/kVf/eWnn/jiMkmyoQGj6cP21aZZyIrtdyGcO9YRG++wBD3kmhD7O2kAMiQ+TlFs1EmwfmcIB5DYIzL3xMA4NwKW11swsQyiaGxjg1xTYxiOTGYckZABvRjig6KQAYNv31nu30eFhaaCApSeTkdE4H39wGRmIjVmiyPahCOStFhxI0ZoNNjWFknRACJEUtBkNqk1ZGcXGBndHh+Vtb+R9naKBrolY/3L492SgfuapauquVT1QoJRn43j1y2mqq3tbJUmYWv7HIWKtwyX5JocAEpxrGB7+9yW4dyKOnVBIZQq4pTS2JWZqOXZKIUkVjIROfbMZ0UUK1uMmXrrP9zsOdzsOfbMe64raGk0XCKNnVyKHhBFdc+Fj0kEMnXGqjZLs56r0edubJ0nYYmFrtwyXFDr08SrsVJV4rax0ERVEbCERJcRfl4nipENnd9c1xCUCWcOJjYb4AfRAEDwdQkIeXyFYdIokqtjsH1ONoHgPOA4iprGcMikHSSiMAyHEHHXD3uU7GtsEEZODMxfP/tUY3uOpAz0iWE4TZv4QIH/UQnG4JpAOCIpAhm3thBF44CgKDNJkv0q6tXMhHwyfmEhbFEilM4JFt4EtV+x+1js0H7V7vWl4xOvAvXKdO1a6ufp8M7ZGK3hnF6RsTAQJlqIlsgFy6q4EVFU/1y0Wpu8sZE+LhHe6wwof+vTNhI0Ox+xLI6WS2JXV+PFSsGcJGa8P3ikzber5mTr+RM9j0rFw58GHhdPtN3QyJcI2kJuG8n7jeTICEZRTLKFOJBs30hUJmvfuzWZ6i7kZ5Rylv57TWnufyT5PJ7hoHhLf85kmqJMGKeDYR4H9yFz/Sc2lWEb5gBAk8nc2vrqWvF13fo6IimCrwpwiT6TDjK/2J8Q7vfzYLsgFouFqWT8Bx1wf6x/x/Uvuy1++eWXPS8msBfU870vyA5r5LAoJv2kKB7MRaxhLQQAIrbNQEK0j9Ljup3M/sYh4GmN/wnZ5KJODuQgKRwQfC7CVjMoGiAKsoIMVh/EZPeE2YyvyNGZs5SvLxAIqJRkMukUuHrVJBJhJHPhcaa5gMU9IUkChBicg/0BfvyC2l6RBw+Shw6S9vaUpxcSCKi7DQgQtHUHkmaCMBo2u/SrF/TaDK0+fdNYsomat/B6g6Fgc/ucXJMFwC0Slur1Wer1jKXVRLFCuCITyGajlwdDZl97jL/wmGkPmH4XMPnKf2k0bPZj4Ngz7/46165y5747rkMPPcde+sx9DBQPh0nEMSK5YF4RNy6NHVmKnpbFTUhjx5Zi5ZosRNwgQDEBi7eNF9bWUxSaeP3WGUSW4jCfgBfN1Dlss8q4tUEg1n2BfXDsCGVWdbEPX0HMs2N5ZcjyDrxBEM78KTtFmUWlASAgQeIAUFyZC+y1wVhra8i5W/NxMavlJiAGAAERAATfpOX7pSxEy1HazJ8iktwThwKIEIVBAuyLlxFtItbXKZFUt/hKNB0nXo4VS4WikcjBeveOIvuXZ441Jx98lX/s8yPP8Xa/+ZHgKVnMjDR2eSpq9KXv1Fu/+c/BEnGsbC1pQiLQ6DNx7OywWFjT4dfQEzAhFahXkkSjERNv/Ob6QpSqeKU8buKJz/PTh5pO/TD4rolcFNtetqJ1PUGbIMGZm1ltOElSFIXvu/MgZPlxBj0DkGByCwIhjPuHMB1EJpUnCESgvdCe/5CZlgD7ITM3816xaI+VZ0RLLFFGcHJdwLPyezQjQSCaNrW0tJVcL9VodRRNA3ZwN8ub8L0lvjjMNKh432gmy9nd/U+6JH7c3d3Z2f3y5Y/Jev+m9S+7LX7++Rez2cyJ4BDAIdzXqOQ7V8w5wsQgzOkP4N6cIn70LsGNS2QYbWZj8fcBzdsgM9oiiHCwh2wCzlad5ConPDdFcOa1BDcKGAc4wfkY8n1XgqTgxhZalkG5At/YRABgGI5+/hmnKDZB4bWBBKMaY6XjXI8OAkhgiCQUCvzjR7qpCbt5k6qqBJmZsKQEbW3hrFidhoRJrXygkgmU6xXb68NofNS0Kl5fb5YpExVrqQAr0uuz1rSJq2tJ8tU4uThm+q3P2FPniZbAhQ9nxp4Ixxvdh5s8Jtv85j4GSnpDdMNhy22+XbecOm449tS49De4DTZ6DD30mH7nvzQSLpmNEsliJmUxs/IEmTp1fiV2SRmn38w1GPJxUGSmygCWZzDmrSpTZCKhfCVetZqo150ybl41bIgRMgEAGTUc5OYP8jMG2JSOw9uYnA9AiHgZP3d57+NemDueAtxAmz3dBvcZIrbyTuxZRkLW2ppXkGGAma3GJiuMGhmHrK/t/ruKQAhn6h6csJ+/7Vgwl/UWI3CLDXZ3UxERcGRIuXhTNBi4tCQQiwWTT/1e5B67G/2Xe4LvH5z69nXe0cEH7uLpcKU2TiKKmv0YKH0foOsL3hAlaBXJa9qUJVnsmjZZpUsbXop9NxHWNRc5r0zYXE9d6g0dvO8x0uyxOBwqHg4bqHR5mvFd7+MbSCwxBYfQEeFQoyVtNgb/41Ex1vuZE5RwmACE+/4h7KtE7qViBA+1Q8h8YuyLs88/nHkfIMF5hnMu0Vx1lwn5EX+486EeZGF3hOGQpmk+BWG03MXFJQxByxG3nKs5J8nkKmAE3+vCWW0gvrv7n8HI/vrrrzRNb28bNjY2jUaMouk/WiP/6vUvuy1+++23X3/91Wq1soA8QoCtCOEsVsvhDSxZwUFK2H5rGs5UgNnK7NXCpyD8nFc2TmFyYZbaBjyvTbCT4iErBd+zmUKcsybbL2WvHLiPAuTfQwTNZpymIUVBiiIY7xqSM+j/veM6Lw3jEC/mMCUAScGdXfzLF/DLL/hPPyGKRtvbuBFDbNJN4wQJgF5vmABTw3T2JeTigr/ugNS6Sluwuhar0SZptKfkS9HioZDF/oDJ194TrWnizw2byskN9cq2Rrry+fbMc29Vl7/krZ96OHRXn2Cai1j/4Lf4xGP+mdfkQ8+eGpfeWpf+e24DTR7DjzxFw2GSpRj1ejqNLm9vZytX4xSrAp0+a9uQT8ArFLgItvN1skzpeNRsX7B0OkItiZZNRK4r3xKkjaBp5tQGnLZmz+mPn4fD1T2YIgPgEgXOV44xBEQAh3wxnbu7+WoJG88izhYC52Y4M7kIDgBN/86WmDuw2JIU99ABi34yg1gIxraW3J/j8vwuhuEEi1mTGI4TP36BHz6Q//2/w+ctU123Pl07MvUqQDYSLfsUPP8qaq6jTjE/NtJa+y7PfuyBs3g0VLEWJ12MmmjzkXcH6aejjZoMw/bpZVXcwmyEeDpiThY7vBS1JBOK5qIWZiOXZ0On27w/3XD8XO8+9dZv4L5by9mDrwqD9Cti27Vi8ugRw4cPgKQok4lPrfaLWnhCHeyJUbjKEtqz9IfMq7QX2bDvJOCk2gw0xWXzPBPFYiBsUwdn/zomg+GZKPb1Zi9+Vk/DPiwckBRFm8wtLa3Xr5fodOs0bcK4qQT7/zmIQ+q58JH9IyOG2/6z3JO+fPmyvW3QrW/o1vX6jU3d+jqExJc/xnf/q9a/+LZg1u7uLoB7tWOICJwbaMqd2oiDIv5f9t77W6oyXRc9f8y9Y+w7xj1n733PTn26d2urSFKySkYBEcSMoVVUMphTmwGRKIKgiKBEJWeRvIC1qmaoML84Z1WttVix7g9v+L5C26109959zugaezhad60Ks+b3hud53ud1K7TYPTChNa6EZmgHJpCvXKM1DUo2Eb4gRBugWwwH5JQuJA76kmEtCHypUBWJooVLylv84uYGSMGlyeqAJ5V8JRhX2SmdTEBvbKWaaBxrMmmWSCVWrcqmTVezFtnrb0yHDi0vXSpbWrSthvG+fP6Zlvx9LeGss8d+//2uF09+81Z8Znt0cLcxmam0K1s1WVu5VDiz583vNww9srL/0dW3tnxzuzkzobXpruTwqMtfDjv18eDtr938xbzfff7cdZ/NvG7TrJu2v9X3yBdDz303Lio8kCSPX75wz8Xzd19umZKPHszHDxZLDwXn7jn1zagze8ac2D7yxLbbLuwf03xk2OVTb9hKt8rldKkEKIFh8z4Q0cIiZRLRKlTQYwegaX0Ia3IMWjlZpWH2G5VySTmBUIWCaapGOawjksnLPlGlnQJ9guoD1HC7VoY13yzvVrB4kYAyrrKxsqnU9Inv7E03Vl97c+eqVxZP/ofPn/vtd+tHHFvV79CKKUoVWi8G9szZg+vf3PnWkDNbhuabJpw7NWbvJ7du+0Of3Uv7H9w47OjWESf23XF46/CDnw85cWTMqabxZ0+OPfDp4G8+7Ld76c2fL7hu/RP/9uXC6/cuG/D5/Os/efjvj6x+NDl0zN5wQ2nOXN3ertLUGHNVhYSSAZqT4K0ernPyR5dIM2JtanBkWkMOZq8tvsgJ7Z6Ci8OvAz+WR0ojlKSUNtqA27yUP6KVx73cc+fncrlKpaK1V0jxRWZI2dfKC5WmWa1W+/MGsj/2qNVquXyYD6IoKrTkgjCKWlryWbX6Nz79Gh7XmC16enpqtVbSMqXlJEltJonGZEAJwQpjoVpkBb0mK0BAdbhuQgV9Io0zPUaHDw8RyhpNjwUbEEnymYEYAQGulJQ1KcET8rUlVlwxRMZqDdCMGptKJWEmOSFKkCGpJEmwefdWl/PEk6JJpUTIrFIVO3fpyZPsTTfauXOSY8dkrSbTVGtrTFpKWqy8XDq8U+/4orxjm9m8uTrjcTt6nDpxUmUZwAVZtU2Uimf2rfz6tQF73rrx+w1DSqfvTM5OOrp6yN53+3/7Vv/N83636enrvvj9dV88/ttNT1y36enrdrzT7/TeMS3Nky+33F2MH7NyVhQ9mIumN4f35qN7y+ED5w6MP7lz5KlvRh/bOvzghlu/+2pYUPisuuewvOGGZOtW1X6F+QAcuqRFypBivYsM5hCWsBHBMjmFYVoJ9PhjgU3GpDQDXEkCBTRNhpNk09uMIhgD1Ey503iHMbD22SSJtNYm2KloRZNDWMFonCIuJ8JWa6Zc1vffl06/7+SWDUvuu+Gjaf/vhif/5ZMZ/3PXygXlg0f07bdl119vln3UfGT32e1zT20ZeWbnjNP7VpzcuXbX0nu/fvPmra/fuO2d/jvfv/mr16/ftaTPoS8G7V9/y+bn//2TJ37z2fOjtr5536F3R554/5YD79x49O0+B1/5dXj4JfPpF/bv/i7bvFl0dCqls6wilZJaw+mgCilhS3+F2KxqJCQESNU1AT6oL5BISAgy7+OtYmXv6vkVEryOMqZUThivg5/yRyukEmf6rJJmGcxbBEFYqVQBMCgnArZnNmjlMee57lAk4j+H1u7t7U0SEQRhFBXCMC4USrl8Pi4UW3JB9SfTVXd3d2tra6VSqVQq/zt63/6FHteYLer1eq1Wg7sQw3oirEn+o+TqAAAgAElEQVRx2RnJOZyTx9UKesmIgQOOqI1N0wzUkwmbHnsWN1D3JLSd29I+Po0IL+8W1ldJNiHikPu6C/FMz5YTVOcrrRORKDK6QeddQqhYTQgeJCTKonWwtMeJ0pg0xiZhlMWxFFJlmTIWQPlyIk17V3LslJl4d3rjzbb/gGzgQN2vr5g9Rze3gHxLW1u+fDl7863Cl1tP71+3+fk+u9/pc3rzbcfXDtnxet9tL/U5+vaAg6/3Oft2P7l0UPmDW5vf7Lt/wQ3b3ux77MsRp/eNOn1o9IUz45tzd1/OTWwOpuSj+4LoPqOetPKZQsuj+VPT9q8ZtO+T8ZfPbEqaLiQPPpT+3/9X+u236kqHhCnfRKDwzDMS1rqBzuFhYEEDejhvQbsQfGwEfhFNpvSs+gcYioEmrU2plFARkOHFJ3AE1bSERmKRQUp/7j8VNaxuvEOIlBpWbVPR2mZfeCHr3z+/a+eGl+5bOeOGjXOGb/9oTnT8mL3zrvT669TgQfZXv7JPP1MqFIpxrhQHQug0q0XF6Ns1c9fM+NXyaf+44Znfbnlh6I4/TNy/5vd7Vz/+1SsT9qx8NdixTX/9dXLom+Kx9afWTzn21nVfzbvh7P7P0ldeTwcOKB89Ztrb4StjvZWmYIpDQy0itbTBHnOeq2a8eQtBeCk2AV4LIliBgpb+CNK6U6bpSCZ0JGmcHpUOUsEqEc1jGcYZ1iqct5g7P5cPjLWK/FpcWUY4M6ICCqwecWdJrXbtnrK9vfXu7u7u7u6Ojo6enp8aAWhvvxJGcRjGAEM1t+TiQjEfRIVCMYrjn+DY9+zZO2XKPRMm3DVp0uSlSz8Mw/CaP+3Jkye3bdv+n9ZL/dLHLzLjuvZsceXKFZrZAallKkgyr40F+Yp0rqJ4D6EITyF3jdJ49IOyfH8rkq9ISiTGWEO7OfmWJZDB2SASTKHhU3Gu4gYC964QdIvThVqXE5w+42WQHBOZWqQDhlEMAXp6UyGBZoScpLIs46rWVqoyzYQxvsBXGyO0sXGsvvpKf/GF+XpbdvCgDEJJDI1UWqeZudCU3TnB/K9fJ19tP33w491v9v32DzfuerPPl/N+u+m5X+97pU+w8pbc0v65dwfk3hl48oUbv3zy1+t+/8+bn//V7sXXH9zY78SOkefO3H+x5b5zZ8deaLozH00X6kljn62kz4mme05vvyt3dpvetEX26Zv+4z9Uly5R5UQaqwlNosk4nMxKYTGqC8eWWhCyeqRV7ZhOiBIXQsOvbC0jQpK7QIXGYnA/GOJd6W4h8xiav3TrnXkUgBldeCljLJQj1i1hVDydg6Kdrq7k3XfNP/6j3bO3qNXlMydLhUh2dNrPN6XX/bayaVNSLOk/vClef11ro9OqUDbNqkrI2oGDud07Nr30wLJ7f7tv/Wu5i+essVJqbVJdrYmvt2U335z98z+nN9xYfvGV6PsDB5ZN/ebtieGl82rDxvLy5SYRylpJbrvKm3XlCgnxIqp+mMwn6UHqNQpgrISkxdVDLdIpbpHOUUppndKP5S6y0oTo8lRNA3zH7gmQxrJKZc2aj+fNX5DL5XEslxp9OEqCvohy8kLYs2uSP6G36OnpqVRrUqk4LuaDKElEtVpra2v7YdTr6enR2oRhnA+CKC7k8kFcKBaKJaVNPgjjQrFS/aMRfMWKVTfddPPMmc+88sqrI0bcPm/e/Gvm5OfMmTty5Ojvvz91bX/+l3vkcrk9e/a2tLT8/D+59mxRr9er1VqaVRxWQCQwzxMx6KSQ5DCuhHEKemLhGpAl6SnoKUYQoq2d8z5aERjcu4LGZIqcL6nHZ26c3dQh3imNOx1x8Y7T9ihlNIYqdHYjl01WlLNeSwpl04wKN5S0N7L0ivE0zVIx2iKns4pIU1urCWNttSYxzpI+3Vp98mR2+23pb35jv9l97uCHO14dsGVB363PD97+6sjNs/9978t99r14w86512159vq19//zR1N/tfXlKXuWzzyyce6ZPS+fP7y88N2msPnLixffPrJt6Im9w08dG3P62LgLRyfmjo4pNS8zGz9X//Of7O9+V926VVZrgnU4Tr5C+dikQkggt7Vm4znSPVOKRWUBCW0hbVDZSxNzLLW0SBEptB92jaYmWyqBa5kdfsi5nDAWBNMNLGlHvSkiYNrbrmjJyEhKJSoVe/RY9tKL6vhx1dpm0opSJmttV+fOZUeOJEmiK5mu1VSlQnFWw89v77i9MvXe5tPff797s2rOqbSitLE2k8qqaqvdu7f6zEy1eo154vH0v//35LHHm4/uvXT8W21TYVNdrQpUB2ljDLgyp7ZBbufnPEPycUGzTYpc4qFEg1uU+jxce07dvCKOMCWqCUeXpAS3ZpqszBoqJCYRwbEF/B89Et4oqSqV6tq1n8ydNz+Xy2vcV6ZTomESAh6JpdfeTSWttdfWW/T21uFGigrFIAjDMMrngyCIgiCSUra2tnZ2dnZ1d/fWezs7O7KsEkVxEEaQKsIoDqPCqVOnV6xc/cEHSz5ctnzf/oN/LAesWrW6T5++GzZs1NqMGzdh2rR7f1FU9R9nz57duvWrv8LeYs6cuf37Dzx48NDP/5M/KVvU6/W2tvZKpdog7tbaR/mlUh5fqmhjgU4I06DSwxmhJ54ReuJJNhmc5XYBeU5Dyg3SRFH7givDuLzi+VIXjsmEWToJvxVS2tQNNElv/oNbeCjcvBbECKkEbh5Gta6QuN9JayOFJI5RUzfiSFpYIMNFpVTKaItPsta0tulTp+Wtt9R+d4Pe+uWZg1tOf7Mu993upuPfHF4764vnfnPghT5n3ux3+pXfnXjj9pNblhXyeWVrttqhKx2pqVWema3vfch+teXS2fX7P5387fJ+e1ffsuv9Gw5vfriUP2effia99ZbqiRPltnaL9nAKLzX4hzs5A+Y8CA0QA6jqV0prNnmkPo8aL2iqKO7zP0lQa4iz0Oh6pPCNSLWsfWkNaqJMKuhppJqjGpwUPhCRnfbUGaFDH6OMNqrWqrIKpG1M/9YmNmUhENEGRkJq1Kb03vv6H/6+8t77dsUqM3WaPnzYtrVLvPONEFIaqzs6RZra5xfZf/h7deBQ1tHFNQ08pFLQ5iKyZ6yQ4JwBc0hA1IMnG2rKJNotkwMHenahahbhI3xaSmlSeKCclDQtYbzRJT5KvDqTKjmw9lJUG9F+AaGMsVlWWfPx2nnz5ufyQVapSFC0KzyzcKywsbapMegkL8jDXCrV1t7+E4Glo6Ozp6cHvYc6O69c6ejp6YVQkw/CIIyCMMrlAyAk4rjYksvng6hQLAmly0mSJKIlFwRhFIZxEERhFBUKxf37D8yY8djgQUMGDRoyZMiwyZPv/uqrbT/67pAtPv10Q1tb64QJd917731hGHZ2dl68ePHzzzd98sknR48ebafPL6XcsmXrmjUfX758uV6vt7e379u3f8WKlUePHu3u7t67d9+2bduNMcViccWKVZcuXY6iaNOmL7777rvubqflPX369Lp168+ePdvT03Pu3PlPPll36dLler3e3Nzy6acbtm79Smtdr9dbWppXrlyZz+dPnTrd3NzS09Nz/PjxlStX79mzt6Ojo7W19eTJk598sm7jxs/Onz8PjMuhQ4fWrftUa338+PEvvtgcRVG9Xj9y5OiUKfeMGHH7woXPf/XV1z9TovanZot6vd7Z2UnAhSVEAu5PC4iBVCC1VG7bGrmKKk9dI0kTRU136odjaMyhWnHqESEqlQpKqqDMp3bbtSAs8AXrOqUkJiEyrDVa4FgG2qwqJudJSaLZJNUbaFL+Vg/SidKsItm8gyO0VyNrbYTUkopHgrnc6nLEjskiHoAF3dpmT58WN91o75poZFrtqpusNW3tbDl7fPOc/ttn/fveeb89+cat+uzO1s5eaTIU+NpUaGM++MDecL39X7+pvv9hePHIkc8e3v7av33z3siWMwezSps4eKjy3YmkUtXaaOWshMjaOuXPptHhVaGSEmpGKn5RclbGXgqiBuQDqYmd4s0WideICKmNIXTOJhJdKIx1v7IllZrSpCaQbpqPPgBxZsZKEkRJ5X02UliR/7ESVKw0xDK6h422QgiE78kpXaWplNI8/JD5f/5O/uM/mEkTbVNTgtCNwOfAlklrVS5n1q+3ly4nguXXJDNVCuwuhJBGu6UAzDOz4BUPkdReta6sdXyStdZ4Nv6QCJWnfgaFFYV7t8GC8yggimlKA/m09Ix+boBtlSdrVtUaeNAuiOK4rb0dYIZqrWbTtK2tPU2zarWaZpUsq2SVarVaS9Msy7KsUsmySmtbm0nTtFL5YWkPgFIr2NK1tadZVq21ZllWrdaq1VqWVYrFcpLIUqlcKiflRBRLSZLIuFgslZM4LpXKSRwXi6UkiguJkKVyUionxWKpnIh8ED7zzHO33jr4jjtGjRw5euTI0bfeOvjhhx8Nw+iHMQ2yxcaNn124cGH06LEzZz7b0dEhhHj11dfuuWfqsGEjxo4dv2TJ0nq93tR08amnZt5558QJE+7asWNnpVJ57bXX7777npEjR7/33vttbe3Tpt17yy2Dz507d/DgoV/96jcPPvjwQw89cvPN/aZOnXb48BF+x+3bdwwdOvzNN//Q1tb21lvv3Hbb7cePnzh27Pj06fffddekkSNHv/LKq62tbVu2bPnXf/3VzJnPTJs2ff36T3fu3HnPPdOGDRv+wgsvZlnW1NT03HOzJk2aPGTIsMmTp3z99bZ6vT5//oLrrrvhmWeeHTt2fN++/RcsWKS1Xrv2kyFDht1xx6hRo8bMnj3HGPNzQv2fIVvU6/Xu7m6vMFe+AANKS1bQM8/G8AXUHVobVkwymqFJ3gfhCU4Czm1Q3QRhxbljMt3tzl6Dl6pxmhmMfVC9KqWBwyBhLh4wrOtIsilJMov7pR0y696R7diEUJVKhSXtGnESnQipid6HD59mmVQqTTOshw36cSqts0pFKVVrbdXt7ZUjR5M1H1eU0TbVxmbVmjL26BfvLr33/1tyz//YuWJBVkqMUFmlorRJ0xTIHpNVqhfOp9Ompf/0T+mXXwfNJ09sWtR0+KvWtk5t0vRKh25rz7LMGGuszbKKUrpWrSmlq9WqUjqrZFqbNM2MNmmWWWuNsdVqVRtbrbVKpSuVmhAqrVSU0vDnWVaxNjXGVqoVrXWWVYRU1WpVSpVVKnDxW3I5rU2WVazNwPI6y6pK6Wq1ppSq1WrwJ8bYLMtSmxprbZpqbaA+qFQqWplKtSaVrlRr2tg0qxhjrU1tmhqDT6tWa1KqWmurVhpeDb6ITdM0TeEqKW2q1aqUulqtKW0qlSp8Ba1NmqZpmlprwa2kVmtVSlfa2tS58+miRWrR863FoqrVjLXGWmPTLKsqbSrVmtImq1SETbPuXmlsJasYYyuVCkCplWoV2iMptaKUhqQd+5BrUCrTXgqnGwTvHOU0UdT5QY8rmfVxR0lyPYf9mdZSqYxGoMpJorVbv4qTldo4cBUXGcBiVJFmGfQWDz7w0HvvffDxx2s/Wr5i5cpVy1esWLFi5YoVK5cvX0H/XLV8+YpVq9Z89NHyVatXf7R8xapVq5evWLF8+crlK1auWLFy1eo1n3yyfu3Ha9etW79mzccrV61euXL1smXLl69YuXz5iuUrVuA/V6z86KPlH3740eLFS5ctW/7B4iVLP1z2weIlS5cuW7x46ZKlHy5ZsvTDpcuWLv1wyZIPP/xw2eIlSz/8cNkHi5cu/XDZ+x8sXr5i5fz5C0eNGnP77SMhVYwcOfqOO0YNHjx0585dPwxoq1ev6d9/4AMPPDht2vQpU6aePXuuXq+3trY2NzdHUXTs2PHbbx959933lEqlNWs+/s1vrtuwYWOhUKxWq8ePn+jTp+/8+QvjOFZK9/T0PPLIjNGjxzY1NR09emzAgFvuvvueLVu2Ll68eMSI2994401+x2Kx+MADD9133/1SyvnzFz733KwLF5qefPLpxx57vLm5ec2ataNHjz127Pju3d8MHHjr0KHDX3jhpUOHDk2aNPnee+87e/asEKK7u9ta29zcHMfxpk1f3HTTzXPnzu/u7nnjjTcHDLjl2Wef++abb5988unbbx+5f/+BarX61FMzhw0bsWHDBvjb/7xsUccx7xq3DqwR4nkLkEmA4SUjyAy5+gAIyrrBHTNNGQLCokmR9NYilpokQqMCxx0wpTRbiaDqA5HuBKe0aMGfmzEkgY0hy8KyEAzQ84xhggQMehikIMrCFQLgqeDUUKwEYzWh9BT03tQrDA+i0B6iJ8F6uEFWp6m0tlqrCakgmdmsolry4sjBcwe3nT6yMz6wV0+YoJ5+WhRLaa0mpKpUqlIqk1WSSlVHsX35Zfuv/yIee0I3N6e1NqkMdFQ8OCkIi8iyCmWsVNEwiklTohA0RKI0Ta1NFb6OyvjiEApRySqK+AZIOUiuJkIIKQgxz7IMAiJMdGpteQc7XNhKpSok3gzk3aIoiuHnSYSsVCpSIqBnrJVSg2O20gbWvIOOLssyIKKII1HaGK0tpAchZaVSoXZTkV+Zs40xxtpaLSmWsjSTlYolg9gySoe1sSm0QbzDAygZdwRoAN7QnQz3Brtj8d0ChwL5AHLehQYuEYlF/YhVSoEVpnRHyd2uaABskflXZHzg92QJzUspg15hkqAtISS0MjjUYjNIeJ9u2Pjkk0/NnTd/4aLnFyxYtGDBogULFy1YsGjhwkX8r+5/L1i0cOHzCxcuWrBw4cKFixYsWLho0fMLFi6av2Dh/PkLFyxYNH/+woULF81fsHDBgkUL4W8XPQ//ccHCRfPmz589Z+6cOfPnzp0/d+68OXPmzZ07b+5c+te58+bOWzBnzry5c+fDP+fOnT937oI5c+bPnTtv7tx58+cvnDHjMcgQnC1Gjhzdr9/ArVu/+mE0W7VqTf/+A++9974HH3xo7NjxS5cuA9ypVCqtXfvJc8/NHjHi9nvvnX758uXPPvusT5++c+bMvXjxYr1eP3Pm7NChw6dOvXffvn3wUg8//Ahniz59+r700is9PT3ff39q1Kgxjz/+hBc/u596auaYMeNOnTo9atSYt956++TJk6NHj1279pOurq7jx08MG3bbihUr9+zZe/PN/WbPniOlbGtre+SRGWPHTtiyZSsvo71w4cKSJUsfffTxQYOGPPfc7Pb29jfe+MPAgbdCn7Fixcqbb+736acb6vX6/PkLhg4dvn//gZ8f5P9s2aJer/f09Fzp6IBIDQp6theEeqfMyneTAiAOEIHGxSw2SQTXO2yHzhirIgV9mdLD1eGYXTZpnkiTLhP8lj0sIsUQjCueTJmM/ht2RiIpLSV7qYKinw4quWxCGqMWRKMmnYS5PGPYoKBHGCFNWQ2stJOoEklDayHAkzXLwFBECKFtmpTK+u13dJ8+1ZnPmi1b9bhx+t/+tbz5S52RnwSNLltrVbUmlcoWL07nzTOJTJTRWjv1c+qwJgjcpKBPSHpgwS5UEq4N1w2RJW81HqufoZJ1kk1QQBmTiAQaTfqNyJwK4CPsIHFBQpIIS16qZeelqgnYQWEufM5yGdtN5bxULVp2wzUsJ9qYUpJwgKaCgVxkYAF1guMjEEYhQUoFGJcyxpaF0FlW9laHgvaBVV7QtnK17jt1Q8UAzyGIzG0XLovkBxWSpClX6abkkgR+BUPrwuB2taQbLCeJszkhpazB3xcrpKuHWog15HkLbYyQMIGElY0xNkkS8CVMhAiCMI4LhUIBdEf5fFAoFJtbcoVCMZfLl5MkyIeFQjEIwiiK47iQD8IojltyuTgu5HL5YqnUksuXSuVcPigWS2EYBWEURlEYRvDkuFDM54Mois+eO9fc3HLufNPly81nz51varp44cLFCxeami5eOnvu/OXLzefON7W05OB/nz13/tKl5rPnLlxounT+/IXzF5pyuWD3N9/ef/+DQ4YM41QxYsTtI0eOOXT48A9DGSBRq1ev0dq8+uprY8aMO3TocBCEjz76+IwZj65atXrcuAlTpky9dOlylmUvv/zq8OG33XnnxIMHD3V3d2/YsHH06LEjRty+Zs2arq6uGTMe87PFa6+9ceXKlZMnvx81aswjj8zw33TlylWTJ09Zv/7TMWPG7d79zfbtO/r3Hzh58pR7771vypSpgwcPfe+9D/bu3XfjjTe///5i6AZOnz59//0PDh064q233u7s7Dxw4MA990xbsGDh4sVLBw0aMmvW7La2tjfe+MMttwzauXNXT0/PqlWrb7yxz7p16+v1+ty584YOHf7tt3t+foT/c2YLePT0dCtY8MvesRCOywlGbaDOaGMBGw8IcmigA0ZqQkBRPdcahcPAFdb4U4utnHxFafTXzJyXqiIfQ49dJ19MCk+KWHFNXqpIY1jLfQ8r3xMhWIJCdKURoHB3AwEoX0FeVxtfQS9+2IK48Tf6f/EOS/JZQQV9mtmWFvn++3rChPTmPur66+Qna02tlig06LW4SIrCsU2lMVoqKXVKhARTTVJpIQQh+MqfMWRra1bQS1TQo9s8c1Fl8kBFWhjd5nEbLks2WVGmjYb/rjQD9A37+AwOtVD6gdE87F9tuQy5SlDnV4FfWSmtlVEomtJUcygaUyApEQl1kgSzHYiyMpLbcUYhFgR5OGp8vfV/pKVWvGEFQEtSe1PD2sCZGWOF5IlrpHDgS0nUDSI0maAmym9BEp5tUmRPwD8co7g0s4JegShqohZEeyWapU1lDXJbpSSBvXyUIBdqYwFy1EbbLNPGEpRXU0pnlYqxFog6Yy2AhFmWaWMqlYrWplatKa3TLGPcD56WZZVKpaq1qVSqgP3mg7BUKgdhXCyVwygCIWyhWCqWymFcKBZLYRiXSkkQhIViKQijYqkcRYVisRQXioVCsVgqw5Pff/+D4cNvGzJk2PDhtw0dOvzWWwe/+NLL+scge+Yt6vX6li1bb7ll0AcfLF6/fsP1199w9Oixer0+efKUyZOnnD9/vl6v9/b2bNmydcyYcY88MgN4l5Mnv3/44RkjR46+dOnyU0/N9LPFq6++3t7e/t13J0eNGjNjxqP+m546dWr69PtnzZrzwAMPFgrFr776ul+/AXPmzP300083bNi4bt267747uWvX7htv7PPeex8w5VMoFGfOfGbYsOF79+5buHDR8OG3VavVYrE0cOCtzz3nssX27Tu6u7tXrlx10003r1//ab1ef+65WYMHD/0vzhZ10ERXqmUhpNJSSbeoi0yfJCvohZTK6f8EPY2hUpFIhXWT1jxfmkA4VhRxsMKV1A0oVBMKZahrcfMWZAAFcYqqS+nmNnD6idQjCN0qRoQapsbItshY0PV4PndAw/DUGNGqSivFZlmSfdc5HHg5T8EErJDSpLzAzmmEpFTKWlltVWFkvv1WHj5irUko5iKpow3sloAxK21TAYgQvg4nJJQ2GlyaZoSQBuhokGyy2RfLupTWtPGUW0BHNeGsAFCpBuYByF4QpohZgcMtCEYx+JURsRGuA+ABTNQL0cjCVR0ASzYVatVkmuKG6oS2sVKbRxohitTUxkFYJ4CRJD3U5nrDKKT3k7TgS3KmtK5ahyewIAIgU81pVSitWTcIutiGr5DQYQEPx9QBUCiEVejOiW0N3HWAX/m/sqRtE+g2T+AYNjGe2zzkPEreeCTxKDmtB22rJFdm6FvodQRr5aGdQVm5p5VXHuyGomfY66c0tJKlctKSy8dxIZ8PC8VSAF5P+TAMY9BEBWGUD8I4xhYklw/iQiEfhFFUyOXyQRCGYZwPIpDSNl28tHTpsgcefGj6ffdPv++B51946dLl5h+NYKtWrb755n7vv7/47Nmzzz773OjRYw8cOLBixcrf/e6mzz/f9N13J0ePHnv33fc0NV0slcrnz184c+bM5MlTpk+/Xwh57ty5IAjnz184aNAQ4MB/Zraw1j788CMjR45+4onfd3d3X7p0aeLESc8++1xT08VCoVgqlXp6erZt2w7ZoqOjo6en5/z582EYvf32O/37D9yxY8e8efOHDRtx7NjxL7/8sn//gbNmzfmJbPHaa28MHjx00aIXzp49+zMD+18kW9Tr9d7e3s7OTklBDSEOuhdZSgTVolBQ9Svel8InEDwkKPSA9JAQG2MSKchoyEqUeWDQgWgopcrSCsxbSI+rIF2KI+F5GJhlJ4QaG1B3MgsinCsUVmqgkYWjy56sTMNY3hwulTWp1hiAmLHQyvg5hqtFKgAdrsLABSrKSDelbCqzikwzgVOHqmHG0LM5gaQL/1Gggl4ZVxeTtTWlcBoGpgx6VTgmTZRvGam9CRtJFC7XrQwf+ReZFWWMOvKTIacacpvX4DZvjH9hBQViXhytFD/NLfvjb80qaikbcp4giwGG6SXJKzB/U5rR2iQSuDehNPqHS9L+KepfLUmbIB9I6f0Tvi4ppxPmjUijDDApEleNw6rwRehwSchS+DS6qYyzS3ELChX700glNYJXTLAZDPfgZiidvgPZHcnugXzdiEByjoGJ5zYvFewxdHQdPM1yL+WpqAUtp4GvnAhRTkQuH4QRRv98PgyjOJcPorgQhnEYxWEUI1oVRGEUt7TkoriQz4cRQl6FIIzDKIZ/BdFtsZR8993JffsPHD5ytFxO2tp+XMW7dOmyX//632+77Q4AglasWNHd3f39999PmzZ95MjRzz47a/LkKRMm3HX27Ll169bffvuou+6a+NBDjxw6dOj48RPjx995550TJ02asm7dura2tqlTnSbqX/7l3xYsWNTW1nb06LGBAwdNnTrtqvd98cWXfve7m15++ZV6vd7T07N58+aJEyeNHj120qS7582bL6XauvWrf/qnf3n99Te7urpaW1sfe+zxsWPHjxkzdsmSpZVKZevWr8aNm3DXXZNmz55z++0jH3308dbW1ueff/Hf//26L7/c0t3dvWTJ0n/+539dtWp1HbFZhtMAACAASURBVFGsB371q18//PCMH7kEP/b4S2UL+LbSu6Vw6xbRCYIOmCIFLfb4lrZluAOGNg8EMTtxiHQuT/yauLMPDpJiYa5w1lJOsqlwNESSmpBwIWxBuMfXym0j51DlhssULaCWStH8HR4wolKB3mAEAOK2lJoV9Jg7yTiI31riCvRGJRh7zOH5R8zHCXzRdA/zH9EzGtMYrruhg+qtOlCOQEZvV8koB11qV1RqnBeDQOBGjjNGhDAJcSygwGQ5NSqOFDROARHN5QODg/TwEwgsz91soO+lijHOGCwOaFMpf0dDq8UxmyqtiW8w7nXwS1G+wdDMadVL3nAH8gAEljXwE1MHqZmjQoNFmqrhckqRnyZmPuUKfArHNJtCvymcFEmDqAyswSGSONsER4kk5nTWFG0BoaYfjhKttuSWC88aD6NgDwRkibFW4c2He5ThR2TOjE0PlfOgdSgclwU4fGMa5CRRXGzJBZwPgiCK4yKkCsgB+SAkW9kwiuJ8EBagBSmUIDfkgxCHLcIIUkUUF4IwKpWTuFgsl8vlcvLHpvPOnz+/YcPGzz/f9PXX2y5fvgwccm9v74ULF77+etulS5e///7Uzp27hJC5XG7z5i+/+GJzU9PFer0updixY+eGDRuPHj3W2dlRr9d37/7myy+3GGPK5fK6deuPHz/R1dWVJGLz5i+/+ebbq9730qXLW7d+1dyMHU9vb29TU9OmTV98+umGAwcOtLa2BUG4bt26778/1dPT09nZeejQ4XXr1u/e/U1ra2u9Xr9y5crRo8d27dodBMGBAwf37dvf1dV14sR3GzduzOeD3t7ec+fOr1u3Hgj57u7uU6dOf/75JsDWfs7jL5Itent7u7u7FW7UYc8ZrpvIBJBQCLjR/duUb2JsQTyBPBAPPiKU4DlkB1MsVLneESDBch8ApeiKGA7pPHYwUiSJZCMjRA9MQ0vETm34ygRe89wZK+iZhqGCC7+CpMrahXVvuk17qZR7IKegJ72y4q1EUgnpfV9ryzjEy2FLYfpEtEQTC0KOJj5faiy4YPlKML44/C4cpHCJOqdbCf2foAE0jHqk7UE6gVboECJPU8TaG6mDD8/xkWpPco4REm4zX9tjYZ0D8MOe2zz3QLxVgq8toIgQsIRHwwghlWfuomiMA3sd1IBZpvqVhkEfy4UFWK6yfRZzZlyySKVwlg2fgNtn6ftKbdB511jD+YnHEtFNB8syI5XSStM1xL4KQeA0pe+oBbrNKy4mmIaBWxSSnMJWEhssYxxyZciCgeQshps5IvOpLXaCCwL0GrXyEjMr5hWlVKFQCsMojOJ8PuB2obklF0VxPh9GcQyQFOBRURzngwDbjqiQy+H/LhQKQRDFcQEyRxTHQRhFUdzckouiQhhErf9Zrun/xzz+/Nmit7e3o7OzVE4IiwTy2cVBlqhqQnIkjC575n3WrQIWMLXLkxyoqgJsRFuQnQgESR0EhC9LfECZ4rXbPemKNaiYEAczjo9F6RSBwhhJORz7LIikncYMcRhjYamGk51AMkMnTpAzOh0wFnHEaRMOxlAP79rkiTb4tEjLI+wGjo28qRTHRxB/N+ZHFPQN0gOD4AAS2rDSGTZuNhgQpbDVTdJsMMFunpeqEBZXECKBwR1kQq+GO3eRCYfVWOQISQI28FKFd0nI3liT8o1RRHQoKifukwtpqFwlYgN1QeUyWEYqHshXaO6CcjvCNhXcOTC2ptm1heRDdCVV6hkuGW/pr19GlBORom9xSimP/a8E9UDuIlPSxZtKa1z0JFgXa1MhkT7RtClEEd8gaNKTJd2w6wIbL2pBuN33Gmue28cNenziANoqJyTiMFdp5RHxY6GwYT4JE4qRyq1xZRIefuU0TeEnDsMoCKIgjFpyOfR3igv5fBDHhVw+jAvFXD4MwsixFzkgM4JisZjHJ+CfwJ/noAWBvJIP47gYBNEfw6D+9viJx58/W3R1d8OSAwYrhJRaWzjJiceXYp2i8BxC3VQm+QrPWyBWS/WOpP1icHemWQZaJilxm7HEVcBYVNK8Bc0201JY7bUgiiKFpY1JNNNH3iH0RVwr8wMvVWreMRn4qEs5SUg6jGAFeTNAvCBDdZHgRIJNFVWI/NYaBb6VhnDsKegVmDegP12WCJkhm02okVICFfTgTQReuQmzIByOEaOj8MFu8zyxL7GuN1qTJJoUon4PZKmZg5sBf3QUqlohhEZra9qgBxfZzaw0eqlSz+GAfq87KSdkYE7VMTcfvs9dkiQmJXsScuXDdlBphfbGmXeLgoQa+g/E/X0TQNDmaWTy/fUbiKSlaQb6JRRJU8Vt0dxMOrldkrDpgCRMRhu+yDQMRKUAHSW6yASseZUWNtZkI48XmSok0sV6o0tkHozVG9wzll0IE1x4xWJcKdVVc/Up656lMtqyVp5vQvMjWnmbJEIIRYREFIRRHGP0b8nlwyhuyeUhE4CnbBQXgLsOo7glnwdJblwoXm7JRXGcD0LQ4AK9EQRRGBdacvkwjgvFUvtPmo787fHHHn/+bFGpVMBgQzBtoPxwDLNsHI4l02VQRtlGySa0KATsog2U3wFwdcw3IoIKXBBBYHItCGIaioz+oeBFEAD1juylSgp603jApFsgQ5wKK+hRJWlIQZ8QICM9p1WEgD33qnICzrvc4ytX5kve9oO2Rf4AINAMfFB9BT23IJaaJE/QBUy7cPIV4fhSZAKIAvXVzy55K601amq9q4dhlAFrgNqoBUE/bXAtZb6BIERnA8VVJzVeUpLnh+JpZFYHkfqZXsSDejx7Wmud2zwBIPiROK9jRZwIDZpvnE0jZIl0Qfg6ZHNCGToFZyfk6m0KWzfongHnDKiQkBVgJQK/TjkRaZZ5hQVdN5ojkUqnWVYWiesJSG6HKK7/K1Mm0MbyrhHGD/GUEeTLGdoYK5Vh9DVFhzfO8Y53hM9JIC029+4iWyuF8uSFzuFfk609o69S6SgqQPTPh2EQRrl8GMfFXA5ahHyxVAqAwwijMIqCIMoHYRDGLbk88NiFYhGMZvP5EBqRfBjl8gEQGM0t+WKxbNP0b/sqrvnx588W7VeuJB5fajzklItBKZVJUafP4Vh4JBt0uCIRqKBXDjsmXRD2JYwsUYmNMYXrOAdWkHes8RT0ita6Xd3KwMETrvnQaIROGiEyMlLkkAgJj1Q3aSNtrmAYmKs/g+NvpKBPwBHahWNFG16JYBR4wAgHEw3jb96GMuwGKoxusw6KZaNcqBKOz26G2mgUPik/HBN+iGInQtu473EW2e7nw5zHAJSUUnsb3xR6RjnAmukcS9tBhMeXQvJA/NDDHgHJcVaP3owhRENlPPiIGk14QsNFVujtKgk/tB4kJdz2WbzI3LoZyqyShESSfHBTum6sfpY0mwkfUNHMnbvI6B/OFZK0JjUcjgmG8i39Kf5qo51fDoG9rPmWNk35BuAWRGkegFXMNyjSLwk0zkLEz/+V6dhiC+I3SbDwitkULBeVhs9IH9gDV5VKhGzJB2EYh2Hk9EvFEiNLURznciG7yZLYKc4BrY3pIQijuCXnqA5gNcrlJIpjY2yt9W9ExZ/0+Av0FtUaKPYQdleegp7JAxThOXkG38RpmiWJhNla4ynoWTrJbLMAq0uWWqL8yXAhkwjJHUaZ+FLCo0HSh5i7pkWtgrS2zK4rFqUorT0ZDAp8U1bQG+Xp9+FgsHQKsQLaKatYY+pLPwV5qRIWJHHlslYKtZjEl3oKerB8oCFeHlvjWGOMSbjiBuEKvZ1ULqxrWqQMxoLQPxly+qL4yEMVVnkW2fwr89PS1AvHSmpM9g3DKKJhFRLxrogF4cBNlmUcqhCHBJ0YjmoaX9bMSjCuUZjBTlP3NE3gPoZCMAZntxJQEEhUpjE9C6AKW9JS5SE0+ySiCSC1IFAEiAbjW66W1A98DOkiG4Fe/ZLvJaMttFbQQkpuvJCgdrpYxMqIQqBBTotGUgpXqcONACMQCR0iw3aHcN0oxiutrbWJpF7WCahoKL2xgTMeu65pbw2Ug5y6JECXElelSSmdLjaMA8CXQiC0Cy25PEie4rhIAFQhCOOA8kouF0QRSmZz+QAG9KKoUCgWrU1bW9tqtVpnZ2dPT89/HLx+8CiVyjt27Dxx4rufflqaZvv27duzZ0+9Xq9WqwcOHCyVil1dnYcPH9mxY0dLS+4a3vqv8PHnzxZXrlwh4FUpGmpVZPKBB5WCVNqgrnMaISk9Ck7+SL2jGyTeyg34ENdHrYM2xgoe2KbZZtyZ4S3a02TWxDMNRjshlnae1ZZLS8Z/AeeFnkDzPCBSoJKoY500SuMJf3A4Ml0Bepox2lDmoBJSOY0QPs19EYnjJo6utKmSWNcLwsEYoOdqkYWhXDsrFAspS2WpB5F5s4EKXoqsHi2GdWx0KM5qksZZa8G1Xrgdt6kLx8yX4l+xaz2sc1DQQUpy/oAOUip3OxmDi5uAP4DKneFQqBISdOWTCo1skbuWqLzFgcGE9KyalBqKPPskIUKZw4IaECGQcUulFVU2jrX2vJYlXmRDgyPGtSBeZcMlizE2oV9BscDXGXylGnwTjBECdFbeUaIfUaN0W2kDl5cLF6cE8+8oeHHJglc+kuwML5WbJWTnf8JyFcnf4UjCR4L8AU8rl5NcLo8zd1EMWysgW8RRnA/CMC4EQRRF2Drk8kFAdEUQRmEYxRE8IcYWhMb0iqVyZ2fXnxjNdu7c1adP38cf//1PP+3cufOjR4+97bY7Ojs7v/3224kTJ589ey4Mw4kTJ99ww03vvPPun/gx/koef3q26O3s7GRPq3q9Xq3WoMBkvoEheA7HWrudkXzaAcxhJT6mHGwa4L8LAnxIqGps4s36QjyS7riyfAVfB5OHYLsq3j1JhIFUihWKTr5itHLtNvbUxOJKYtcVbYRFpSAq6P0sZbzcgPFOX731QXCcVSS3BwSMVS6ap4ily1iKtIkCfTJwTzLR6Yies5IHYxbNcHDZS2SkVhKGUYCiFKwwJhrGcHSQ3lgfAWX4ZMXOXYhXAEOgWBMlpWKJqqKUiSkN7X4RZTJuRwX7dymlXAOnyW3e/76SfnQ3BGBsmXhXmzbQMFepqBXdP9gDobeYE/gSDqZS68bNjDHa6+242He9S5ZxJ81fWTKZDKSdt1xWSOn1SVQhSelvLNZoAqipsiFw1f1wsFWM7VWk8iYr+VsbqucS6oG0NsYiDsYT+66282yvWNGQgGiKKhtDG674VmG0EObvADiK4yIAUKCODYKI00MYxfkgiuMCznUHURTFeYSkoiCIcCyDraUCnOOr/vHteD/zsWfP3mHDRsyaNeenn9bUdHHKlKmTJt1dqVSWLPnw+edf6Orq/vbbPRMm3DVu3ISZM5/5RQtN/2off1K26OnpAW/XNMuMtW3t7ZVKtdbaCpooOGBwewE0aXjcPxEOHKBgRxyAUEqzZyeTyXCrCejJQaHoAeuwxILwB+ZLtSEFPZzDLAWBqaWCl0AhGluzsL3Z4liAq+tposqwkZFwkk0pSaZljCHjOUSByuiNiGGFWiWtDVDYVynBDDkLSU2STaWUYuyYhLkIDacMfyOwrhQvYU4E8aV0kcGTlbI48UkJuZgYK0jaqJjq0Fo0zlsQ9sIVLsRZhBll4zBK6tEwivYPan9AnQgJhKSgcWHLSKlAsunPBhpjWScNv7V7HV4VRxENkTQhyEs15fuQNUJCSEm0hAYDcNQIVThXQcEhlIRsTb1dihfZg8tc40XXMMsqSeKGQ2ljHSiMneYt9ZSs0FPCL6KNQVcmNgVIBCxbBdaBNAs0ykNOmvBkKTVZW+Jn5hacb2zVoPfLBCnEBPZk2JL6BAzvzJA4DIR0l6SuAnAw6CbhslDitHAkEyFyYNEBwqeWPA5GRDHMSUBKIC/CQktLDrhrAKaAlvBHtXP5MIqLLbl8GBegwwjD+NoAKH7s27f/52eLKVOmRlH00kuvACS1ZMnSO++cOHv23Pvvf6BcLv8pH+Ov5HHt2aK7p0eRbA7kDeVEVCoVgfQyIkKS/I4YwU+SxFoLPm4CoQ9lcDWeJMUkKuhLqKDHkp9NLFDKTZJc9FKlpV3aqT7SxOOHJctOfqigp/OseYcSb/82lk+g5GrOOCMjpKa1ZuEKHlTPS9VpP6haJAKQFaLOyjRJiLegPd7GjfghIY9Uv/UU9J6DEMP0zBILT0FvXQtCYifGmiQr6J1RSrnBSxVbHEVu84omw7mSNSnmPK3ImwRAcxoGBpt3TrqKJLaKIhSjGaCLhasr3DCKARxfWyulyq7yUiXzPu/3xVHBhDSjfnerjSFOB28DIaQxKSvBsizDppDuZMZ/AOxKbZYkCU3MYQvigatS0fJgJz0gHJ+pAiAkyCxZplkFeRrAhbAFcd2As2ikMotLJd04Ywi3LnL4bJlM9sZ4i1rLG841lggpYblGSg3Mv/b7CbolNLknYAvCpI4zoUFNitIGlGnFUrm5JR9EcUsOVUzFYtnZdYRxEIR5FDvh8ASw2YVimUa4I3aLwonuQjEfRMViGeYtcrmgWCxdW1GfJOKtt96ePXvO22+/M3z4bbNnz6nX6x0dHdu2bf/975986qmn9+8/4L9yU9PFe+6ZOnnylIsXL27c+FlnZ2dHR8e8eQuefPLpjz5aPn36fcePn6jX68bY1157Y9myj7Zt275gwaLOzs5Sqfziiy/Pnj1n3br1c+bM3bFjZ71e7+zs3Lz5y0cffezNN99MkqRer+/du2/u3Hl79uxdsWLlo48+Bp4i9Xo9n88vXrzknnumvfvue1mWXXMw/5mPa8wWvb29xik0fE9WH6xAUNir6UiymZBIiapRhzOQtyt4sgLPyVgTg7/lJME4a8Ei29I5xMOA7T8WWbxUw5VvEMIUhWNWYfraHu57AFySSrFROWtmlNaSopjFHWqKLk6FFfSG3Jn8KMZzWLzYgIJpJr1wzEedp894HEzxaJ5SzNInrpcinlO5Bk5qxQ0HKPG9NQwEjEitPbd5SN6cUTy3eYzyxlNYkSbHhSflgDJcBSEahbkNzrvsNk+vgy2m9wGYUYefDjHJxDNzlVI7mxOE7CjbJbDIISWrR/54vnliQuscoNGBDkbwmJlBy8iEimgkD7QhoaomiBKHPCyxIFwSWeMICSFUmlUoHLs0lpB/uCSd7tUXx9sySQ1cyhI7rwxKUlaCeUv6NJlD81lmkFbBT2yQ7wG+oUyjS0wBKlLlcSdH6SdLnGMgSkXg6xdLTuwUF4q5XBAXis0tOWAvAI9iZKlQLAFa1dKCTw6otwjDOIoK4GoOmqi4UGgGtyiatLiG3qKzs+Ott9655ZZBkydPmTLlnkGDhsybN7+3txesyBcten7GjMemTJn6/fen+E+gt7jzzonVaq2rq6ter5fLyWOPPfH22+/s2LFz2rTpYPUqpXzyyadHjRozZsz4hx56pFxO5s2bf9ttd8DfDh489PPPv+jp6fniiy8mTLjz6adnTp485cUXX2ptbd25cxeYoj/wwEOjRo0ZNmzE4cNHarXaI4/MmDx5yssvv/LJJ+v+erNFrdZmiLnStBaCsQIWgFI8JnG3H46RKmQWEVnrBgW9JedkAnA1Mg0YjvmgMpKjCFk2NI+Kk8OJVLgKCQ8YqwkVKeiVp8TnDaOKhExMA2rPpgmwY4qzlkRTnu8btjJOQY9hXbpsJHEtBF4cwJeEvEpBj5Ei8S4yQiieZJMCHK/E8L1UkV1nfNy4/TySeU4IXliAe1MI2hgon+FLUdS0zH4rY8plYdESg8ffMMnDdQY9K+t50AiELVgkyk9dzYFTckjDUG6AuXosxr0qG9dCUG5wbvPelJzUxgiEuSRnHc2DnORJo5yXqpvHhqIhTdOyYO1pWi4n0FfB3kBFARQjvtblckL2xk6IbKhhVc4BBXMe7GJihsAQ508CDRL4gmGtzSSxR5qIDeWZ25OlP/wEinKe0pTjnZuAcGcEB+4UObz5wyjUmSk3Y4giBeGBtHQuNLvNQwERF9AfsLmlJaZR7VwuD6N2EQzT0dpt4CqAhMBhvbiQ9yjuIIxacnngwGPSRJFbVBAXitfQW1y40DRlytTp0+/P54NNm74YMmTYwoXPa60ffnjG88+/AE8YP/7OpUuX8p9wtmhvv8IvMnXqvevWrW9qapo06e4lSz6s1+tKqVmzZg8ceOvLL79y+vSZ48dPDBhw6+zZc4WQL7/8yoABt27btl0pfdddk+bNW1Cv19999/2+fftfvnx57959gwcPfeaZZ2u16uLFS/r06ffZZ59fuHBh8OChjz762H9CnoDHL84Wvb29bW1tra2tHJdZIKi83TiGhpbhziP+1pdssgYcpbFO+knmyaJBQY81HbwRcQMI0KOC3hia4cIte1wsN0A0Bu27GaoWVGpx4SaoqlJKCYlFpdKGhorZ0sCJphRSCM7kioaWeRBdMafdINlEIRaarUpPQe/BbkJDWG/E6yRs/qCRbzcbyIMLQpBtEeI82HLx9pEf9FKSJm8FGerRt07pCZhlFVoJaUvCXNpLoaxJhZCKdl8rYxTZ9lnrUC+OO5jMnNhasqKMkCXkaSBNEScPcjvsCTgLKno1KHvhpyFzFzQ95H7ROMxd8ThekjgiAa4bMEkuHPMiRW9xlqLJcHpl5AOEN9bOajpBUmBesg2/skSpBczVK0tMA4XjlC+Oj4kZaw07CCTCGLc6nhsv/OEIpPVYEDfIiYP9YNYilfJMFuDOwe3clGgVb/km7RMlXbeQEWiXJBGoX8IkUfRI6UIuFwCyFARhPgjhaUBj5AIY0ANBbY5dAkM0gCoEQRgXi1fNWwCrcQ29xa5du/v27f/22+92dXUdOnR42LARL7zw0vnz5++4Y9SiRS/s3btvw4aNw4ff9vTTM/lPOFuwociOHTuHDRuxZs3HR44cHTly9BNPPFmv15VSzz03a+DAW8GCcPPmL/v2HfDeex/U6/W33npnwIBbvv5624ULTUOGDJs589m9e/fNmjWnb9/+Bw8e+uabbwcPHvrCCy/W6/XVq9f06dN33br1Uqqnn35m0KAhc+fOu3Dhwi/9mtfw+LnZore398qVjo7OTm2ttSnOFtBSa4mTnG68k8OownpH+1Ut5BiEWbwhVa2NtRaU/g4yUgBYW9A7Sup28ZYFoRRKNpUm8JRkguw/4YEDOCuHCJiUuICMJZsePp6SWgf5Q/48hmQnApdkYG/EgLVCerzhgEHC0OwfrkB6q3me1lOP4MHGFo2KSs4xHONANKm4dXCWcw4Wx4rb8EVOGZ4GgQ3mBtIBS5fblNZGJFIbp681sMoUh8u4DGeBb4PbvKIgqzxoixeXCpo4kaxS9eRnPBMu2NpaaSEF3VRQFsAFQQhOUl3vvaZ2+Yl4KUX+5HDBFXqyOrd5SZGaniYZEdI0UuBaGctu89KpqK2lXSBQxeOXQtiNOGFugBIhcDeUN5OkyXZXQDIjzkxISRUSykMUuQrS2SSrR2+QU3r+BXC1gfVh+E5p2E2Li2cc7EbdPP9YTnhN1QPddd4IFKif6b3iuBiGMSSJIIxzuTAi4SxAUqBuCmA6L4gATQK3KJi3yAVBiHrZQkA5A16BdVBR7AS1hWviLbZv33HjjTcvXbqsp6fn0KFDw4aNeOWVVw4ePNiv34Dx4++8665JkybdPXHiZOgz4PHDbPHhh8tuvrnf2LHjJk+eMmjQkEcffby9vd0YA9kilwvq9fqnn27o27c/tB1vvfX2gAG3bt361eHDh0eOHD169NhJkyZPmXLP9On3HT16dNeu3YMHD4V3hE1Na9d+Uq/XoyheuPD5IUOGP/LIo4VC4Zd+01/6+A+yRXd3d2dnZ6Va08agtIO0iQrlK85IUipNHn+uMHSZQ0g64b7/j6t3JEn3OBwnZD5hLe1QokEJ78CbBNz0vJkgPmMQGx1y5c36SqWU1Jrlm2xk1CDel5JHtakHkmjh4OKjkO54wGl0hZtnbMCR0eB0G+QSp6Dn5gM0i7DemU+1i4AcZ0m+4oN1lIMbeE5JCmOJAkqUbMJbW5YqIYwmuRdRpARjfMmBPOxlQuIfzlIOKGsw5TbGWik1OSZRZKR2h00ADVnS+qFZesMomjsMZ/WYendL6nU/brsUV8R4a9mUel/0FoMSWHjhmAxaQGUHqQ6yPEzJoZeMdOIizFXKs3pkkBbCOsuvFWq6sAcy6MnqbIMJXNWNNIwWgmTW2gg6ktymK/KhgaMk2W3eejlPIbSlSKfAQCvQG1SWAZNEo51urh6oNa3pIuOV9IBWrJAM7vfO5YMgQLtA+D/oKsCHPI4L+SCIokI+HwRhFIRxHBexaSgUgnwUeaPaYVSAhRYASYXgFxJGoINqyeWjOM7l8mEURdfUW5w6dWr8+LueempmmmY7d+4aMmTYSy+9fObMmWHDRjz//AtNTRdzudylS5fDMOQ/uSpbtLW1vfTSy3feOXHt2k+Ar77//gfjOE7TFLJFc3NLvV7fvXt3v34DXnzx5Y6Ojj/8Abdnnzt3/pZbBj377Kx8Pt/S0nL58uUsy3bs2Dlo0BA/W3z88VpIhJ2dne+++96NN/bZtWvXL/2mv/TxU9mis7Oz1tqaplm5nFiyf4HbQpEd2w8V9IzFK2I1JLnTOEyDilNCToTWhmsQ4bxU0ZxAkGmHpt6CcV5Bkk3GxKgi01DvJNRuw9FlJkO47TouHGP0J5GSSbFhMnQSsI5TmuyVUEMJB0w58A1bK57bYEJCaRdGlTeWmNAY1w/lK1DfSaegt0niSSQJCOJX88z7qESli8MtCNvfes7SdHHYIdGmCbYLJLTn1XjgK6ewd2yQbBIW4QbU4dIpyUAWfB5gm7Ek9yyyGS0hpC7lK6lwUymNcSjariNpGEWbBt9JmAXBJTzos+tM99yCDUU0jCRmHiAaHGCG5K142WrDvAVDUs7qkVtMypeO98LBflzEYoi3J/Px3QAAIABJREFUU5LQIbY3piIGX0rT7+u0Rolg2I27XvxXfJpDhND1mUEk2jPhk2EGRjGoRKOWRUsl+WlCSI19M23DBHtj2pTnFVKQXE0+CMAwPIwKYRjBmu58PqRtd8V8PiyWSgQrwdNiwKNgVDvIR8CKF4vFIB9FcZGXW+QDShXQghSLYF3ekgtKpfI19BaVSjZ//oJbbhn09NMz77//wYEDb50/f0F7e/v8+QvGj79z5crV27Zt/+abb5VS/CcXLjRNmnT3uHETIFvEcfzww4/MnPksDKJ99NHyceMm7N+/v1KpPPPMs/36Dbh8+TI8berUaWPGjHv22VlTpkwdPvy2r776ularzZ+/cNy4CcuXr9y5c9epU6e6u7t37tw1cOCtCxcuqtfrsMJv7dp1SSKWLfto06ZNzzzzzLhxE06dOvNLv+kvffxItujq6uru7u7o6KzVWnkzHZj3caRAbEFx3YSRQhCVh70/aoQQSsbTSKw48YfCGGtodQEEIOk5tVEh4xAeKq80Ye7CkOke9PVCSOmxxIIcC7IM7EIpKOAMnSJwBsltFplgVeuFPMp5lUS4cOxoGF4T5JxTnWQTtLbcwsObNkyfgXwlEaklGoZMQ4FdLyeJdv4oTkGvCQRjhArCeubtJDfGV9Djd/mB9MD9BBjFPESI15pCyhRgZ+uwNUSEQPaqDfGlNKiotLaWASgQTYFgzPGl8PsykpMIJJA9821pjGWexv2+5KXqbglePOcZGVl20EvInoTWIHLjy4wIaD1tmkqlDeV4gQvJ0TcwSahCIrd5EDfzjSrZ6jGlCslbFa49U9gsrSTuKOHtlJBzFCJCYIcjlfZ0dM4jklsQL3l7rvVs9djgNs9uUdYJc5Hbg1QHLSm3+87qkbgu/KaklWdj9kQIcPUIKTfACiMgtGE9KmqicPdR1JLLE3sByqgojovwzxZ8ch6o7yCMgzCOC0UcyoMRvwLuUIIcE4bxtXkInj177sknn5427d7169ePH38ncM5RFL3++ht33TVx/Pg7Z82afeaMW1B68eKl6dPvv/vueyBbnD59esKEu9588y0wu92yZevYseM/+2xjrdY6d+78oUOHQ2/R09Nz4MCB++67f+bMZx5//ImhQ4dv3vxlvV5XSr366uuwzHX58hXt7e3ffrtnxIjbX375lXq9/vHHa2+5ZdCGDRsvXrz0+ONPjB9/5xNP/H7//gOgxfqLPhqyRXd3t7EpCMYB8fSFOiCJIbwVWwc+qCQSxzkJCIYOOyb5Spqm5STJqBjnYkTjjgEFtjbOSxX7X+AnBfuVGoyGeFBL5OHMzlEKR74t2PFDMVgqJ1p75n0Ep7DlqrfvgbxUPckmg0UJUS/QA/EaUX4aYg5K+cLcjGYMuSQHEZekrURO2yNRQSSdf4kR5LIFqUKR9pF/C+6laBrrai9VbXxRlkotrnNolB4IynneYDYBjFAjMxAnUVmTotgpSRgsKifCWm/fsvIRSJpVzED9zKQ3GhlRE6lo80HGmQCSrqLBZo3rK7IkSdyNSvbGGqAtrZltbhAmecAUfDxWLokfeqk6sxPlLewjWbNX2VjPbR7DcdkbaiG7e2Mtu+MADczG3amX45Vu6OalYt2gsCm4zYN9pzfog70FqajxSNIwCrQgilGBhjFY+L4sV5FEO0nSxWpaiOQGMNNUE/ZFxSJq5YWULaCLDSLwjkUDqCCKIvQPb8nl2GgWRiuCMAZaAtoF+H81t+Sgt4DVeJB4rt7ODU8oQgtSyuXDYrH0x7bj/YePWq2WZZV6vW6MYdFRZ2cnFARpmvoGFl1dXbDTHlqZjo4OpVStVoPG5sqVK1rr1tbW3t7eLKsopfzIDl4Yr732er9+A7dv3wH/EV5BCFmr1Xp7e69cuaKUqlSq9Xq9tbVNStXW1tbZ2QmuxpVK5dq+4y99uGzR09NjrJW+/xJ3AMT1lcuCCzo4rjzQBHqecjlRvJndKejhxlXKYMxySYj2Z2lthBSKoBJuZVCiShQcyWBw+gnu9TINXrGXqqIuO/FakMa6yZevuA2gXGW7iKMNxC+k8hhzSBKet2DDCQvOuxI/Jx9ULle1MYmkFoTETpZqQxI+ea583nJs7vETITVZW/PTAGSDspT2H+DgleM5eWOBwGWZ+HZZhbQJztJHKQWyHKVMRq0MBVPp5zyNI/F4kVm2L32GCTQFrIny3OYTkmyyHIhnAJMGL1XBtAQDMmAJgzkehlHIyEg3rrw1rgXBuyVzXqqokkiEUEb7WbnMA/O8g9rZ9jknD6zcpYK5BMFz9Z6lbmqxdeM5CVKpKmZ9cBdTw4whzluwoow3OPFQy4+5zTe41rOMm3spSTZNmk1qE7ebiDkz7kQbjqSvlSeMVEolQMQFRzJJpNZo2ZQLYGAbxE64N5tgqGKxCFsnmsE9EN2iUOwEaQbnLXJ5GPlGO5AwwkWqURQEYaFYhAE9mLeAtw6CEFaQ/nU+urq6giAIw/C7707ef/+Dw4aNOHfu3H/1h/qph8sWXV1d1WpVeVZiPgfLkUJK8gVqDMfWWknjbyy6IL5UcR3n13fSk6ULKqItWO5gnUiCWqKRGdrmAjDxfL8ZPjK0JsiwxwPxnMZti8TaUyrmXQ0/QTFfKpVipMVgluIxLrDnBFpVu6VpJFQlT1ZYjaeJIWDEXzbIV2hSmhs4hoOoAqWdTjhxrYiFZjzNoAsWV9nMOhgf6CMg3pbZJV5RzpOKZgwlXlic23B+6ZrkztoTH7MnK31reVXO4xYEoyqFUdfnYetGC9VRf+m8VGGFIsNBnNu4tBfeiLWQJMlDDLMBoOecR32tARIeiXehKDfDZjqSiiG7YRMhtIXVh9zKOLpbsVsMMRZam6Qs+OaUtGGFoD+okASDvbgIVkou7SUJCpIEdQTE+oCCC62I+aYSfgtCTblSGrR4cKzgfqaB05SlFljZkBjdGLxbYAQK6DGukIxBus6QKU45EaVyuSUXhKETKcVoBRgBdx0iHe3mJMhgvBB6Yqcoijk9AHJF7oHwNOwtItrJSrsuAL8KwyhO0/S/MLz+9KO9vf21116//vob+vYdMG7c+OXLV/6Vr2ly2eJKR4cQUpNbnCuLqL6GIU9J1sqaTQBJogPcqQbBJZV1gAjB06QXr5XWiWTjCprORS8jxdobxKNxvTNNIztkA7NISpCURPdmcIRGB2wppTVMMCrDxkrwNVlJIlVKrQycUyJLJMVZjPi+V6AkbRhXlIqxY/YLoaJSOQW9FqTIYrZfOoUxy1fQ7VnQ0ImisQzh0TkQji07vjmjKuZLQXuD3wXCKI6Ok8RLGQz07iJjzgMYsEHdr5QCqQxHMZiqSbxcIsm8hIeugU9m+gGAfsXkLSQnbakZSvlNpaJvzYujve/oECpvGMWmmdJGKITpjHObp7rbMn2FamZoX+hbO6tHiK3cYTC5DbPlZJNshVBgL89AGaBwbhhFCBjiYVkaQj2GPFm5QnKGj8qVDt6iDkVTNVyuUYmGiJDW7q7jygYuDqNbCd4tmoqAH7jNU1FCvyMKhUGRIUlFLXBSBWY/VamcsJ41LhQBWcqh2MmZAIJRB49qw9RFPh8CtxFGcRThYu18PogLpXwQRXGhOZdHq9oITctDZEHIpDbXsJ1bKf1fGF5/+tHV1bV37753333vww+X7dmzt6Oj47/6E/0HD8wWPT09lndQY9mrWSPEQg5rLdzevgWp9pzR+ICRWBBqRkP1jlPQM5JAqiQmV1lBz/MWTuxEr0liPjb7FEqjOxO7iIPFHvT1hiIOqQmvCseQq+iQC9CwNlr6QFaTNDjdqCYEsMINAShllKSWiHogxgqkVIKGUciej6bkpAvH9GSpSWHsxsFcOHY2fIosQGhfDaLYgMlTvlHaWG4R2OSKE7kD3I3mIsAbQyH/H6GMcT2Q8DFx+uHYbV4SBUr0uOIaNhEqc/50QHFbvjjGWAFJiNyFtXbtlNZGSZqDcV6q2O4oRPMV1xmusnE5jwsCpSnpUpVtuI1D7M53m1dOSSwSd6s3PM2ZgSPsowy7zbOKGlsHD5JCos7y2LwnxvOTIq93ZHxMYWurrvo8fMNLpRLptf5KKdXoNq+0cIoyfBEc5LQ4QyP9YRRJF9xYa9OykMViKd/QOrhhiCCMwhhNAMEJisI6dhgQ9EEOi+qpMMoRQkXeHsV8iCAVrrgIojCM8uQWVSiWgiAC6/IwjArFUm/vn2Qs+LcHPzBbdHV1ZWkmcQkMhmOuv4yx5YRAHtyFh2EapfGWtbCSAVyUr2ijlDGahK3k1qmNkcLFbmhB4M4TSjGQQqoP1+Mr8tpzCBXK7Z16RNI8AWUCLIuuQoSoBJOKDBssST8ZdFa0p081hmMSdGGpbsjehw4YTbFJ/3WIv6GUxooyLicN4dHQwXASlQj4CKl4gIsnxpFmlFKhKzVHCmhBsgq/KRW8GLJp61SDgh7iDdSSflEJiJAifkV6Al+iYaj2RHOIRBFEBhdKkc8KDvYn7AKAX4pbEG65WG6HiJOHyHvYozfuAC6qtM6BUURNjsLwAX6A+zkzcMrBeJENt9cCOirqIJXxKxsS+OLyYM5Vkt3mrdeC8BFQWmtcOWVIlVcmzsyQ+hlpGDJrkjRHSXeLI8bAlF7RNZeKPMMTt1JXcj9HmZ67E76pNKvOFMrtpDLW3S0iTcFtng1+tFI6jov5gDz+yD88R/N3EbUOOG8B6YFSBaBMLS25kARRrLUNgqhQKOWgX4HFq7kwjIDZLoD2KWJlVBBGcaE5B+xFWCiUarW/Xurif6/Hf+vo7MyyrL29XSRQFmHVRncPujJY61Yfw30p0RIDC3lPzOdKchhugnhHBz4VqMRXBKwbvjsVlefOPJkVqBQapBeeLG1MalhbTx4JkPMSrysvk2UhnXCyJ2HnDGQsEhYXJbTUGkMt+8I6U1gQ7Qju8RUZ7MiG/dIizTLpUBcewXXAEbDixlpYGSOEkODsRuXzVUowEDsliRcK2Xk3aRD4KmPRhZcU9ALN+zzbUSlTb9knkNKOCqJ2pCyuMu8zvr4IilN2D0zQkgvjL4M86mrpgbfGVbh1DgR9OKtHuM0UG1ZKpTTL7XDBJ7UO3MGk0hMykL0xLT5RWmnLNIx0kifyA8ZFfq6UVortjXGOgfuVMpubaV60ZRJiubRyTkrYphv8LbhHBKjtKm8xrbWSupEVJ64rzfizSTI/ZhyYLzLDg/xLaZrLw5TjtPLOkZASBuhiG7TyfJSYdioUi7DZNOeNZ7fk8tA6FArFIAjjuBCEIeBIQEs0t7Qwj+37k3PfgBv0WvB1eP1qnvcmRXEQRI6xQOlUMUdP08b8V4fZ/0Me/61YKoFyRnlsqqHN7OQ4Bkb/EJ6MlErR9BMXVnAv+l6qiZDWZoyEQFkELpvkQ+4ihWKrVwgoCXsKuRlsY1FBr7ROKOIYHn9zW7Uh5wHwStCWFymMpXldQE6cgl4ZAwp6PmAoO2HIQisE6H1hJX9rSysT4ECm3us42QkFFIizAHcwtKWtLSeJp6DHaMhRmy6sRe1pIysOL0vylUYvVfJ+EGRkRPARKt+IvaDRLeVyHqRDf0xBcaMjndoK5i0q7KWKNlOIs0F1DNGQbSg1WVsnvFxdMSKUYeQqJ4as6fkiE0pO9krspUpSNNfneSaM3DGTvTGBohrvE85A9AESKFlgAkbw9nLKu0KIjJRg3FwyJwEXyp9V9Csb7RmiSJgxdCciLUNn5oY/0MyGESF+HcKsUpe8ybzAGJs0us2DvbHWDp1LSMJg04YKie9k+HjErgs/NzMXxRRCLh/C3tNiqZTPB4VCEV3/ckEUxfkggB4CCG0O64VCEZmGXB7+nKe+CwW0k2qhSYs4Lra05HAmI4qwyaB5C8hVLS15EObm82FZiJ6/gVF/jsd/s7jX3vmsKWWYPWtcC5FQOKbZCIJuuX5nL1W+ywFZouZAkWSTbdSwBRFSaY8yuWotRJmqbJKvgJwDLSvAhhoOBhgQGZav0ECTd1CtO2AYQNECTzNzSAeMHaeVZ/uhSb7CG2ZYCcbkClTZ7L7eoKBX+NkwHDc675ZFYq9S0GPIQVoocc673hAAbQohNiVNkoQmzDW2IDTEoJBWdQr6MnipesIn9QMFvcZdIyixpyFed5G92I0i6cxJD3C/JrMpEJozkqjCr6OJQIaX5YqY9uqkLBkQkqfGFJX5/ryFVNAmKqcRkv7UmKd+pj5PWbB6xAJc8YYVZuy5T3UCEPjwCYub2W1eAayq/LBOAl/f3pjvZK0NyNP5TbknQGqQtlQlnD/QbZ6sHqn3FYlUNLokeFOLWz4mHQtikIRPEqxsWCsvBBP7CMBaP+fZlD+nVAoK/LgARh3FnPMPBz1rHHgr7QqFYpBHyAjoDRjQAya8UCyGYYxzfMxax4XmlpaIXpNJjtDfzp0P4riYy/ktCD45CKPW1rb/n703f7OquvLG+af6fft93jzpfNsoTURAmaoKVBACyOTAUAOQOLRTOt0xiYkmmtEpaicOTCqK4htn2miUSaDuvedO5+zxnHuriqqCqvv9Ya3P2vsWSToxxKHDeXgqRG7d4dxz9trrM63PeqX9n3DMSjPlibGA0Chs3GRKD0KPqScFnsDYcRZhBRnzzKKJYqgH8hUnW3sTy1doOdY8dNNBYh+7vejXTXBK49bi1gEzdjRj3AambgMvt1ZYLzxj3IK3yici3YjMb2EoQAcFvXVea4tAdeHqqWRy2p0AvrKRVHGWaoRmENzkMQmOfObSUTm4kR26ExNlJc2wZQgDabBHRh0Nxdtam2ljEDjB7w29BStHkTqlERmpkAgSKRTIxY0sVcXLkwh8g2Y3BFiFIHQH1xh/O9o425U2L5ZvRpa6PhSN3QYBE83ujeEyRsCQOqXgLLFUO11gGmwU9ZgxgyI7pDwsx9FYRsUMMF3qEPjSF4fAWrkMqJ5m58F3cpJ1nDYfnWRRcEnbbUQnAv+j9T7LuD+WMyA1TyvtPPUoLs2Ug8UH741F5HGIJ272oJWna1UqZfCE57lSWmktuU8c1sTDUBPqA+qNJtUSWtPZb4Eh2+VK0mimFC3OTHi5Sr1FGKLH5aERRuNh/Cr5LUILUk5kGqvIcwn4yjL9Vw7Ru3h0Op1ZkXEBy3GgdnHD082mNU3uBDrPO1lteRUjq1QEZVopCUycAl0haCtYZDllExoq3oeGwS9YjySQlZchHz0g4pxZ3UQLrchCrBMyxhjL6T3YHYvokC0UQkoztGWFAjXC9gtd6RluhonXCpWqA7ktwDdHWxutmYUX4kFWbfoXxQg1JKqCHcPVbKDgMhD70vOEDaDSWhT0tKOnGsWEKpQIJnxTCt5mepyGhEEbh8ara7AB/65SrBeYKdk0aFi5XdAmej/OK0mbt05x9rsnFbXGlllmOik2chLQb4y1UmAUiA24AqV7C3pWEQXEwlws/QaUUhAx8/eiiIzRxtCECYdkLbrqcmz5Q42hRtlGApCoBdTybk2UJeM5kivER4qgVgqPisIr5XkIFTBQE9A/6QjCkm8ZJ5kbMq1Yy8AtSB5iGWNi0oQYeeHquXYqpcuVpFJJkqRWTWrxcOwoBLBMQthKUqMCIDAUxQjKfIsEA1Ylc1C0tvF8iyrnnNertRpyokL6bByELlaPSiVpNFOZPHHx+MTHrDTLnKzmLL/RQtP5LjVhMPFKb876cUmPAHtGa4eFui5OHIOfKEQDuWhsjmiWhPdWWlvvMm18XjDIKzyzeDgQP0drZujKcQeaEN2qZS9PS7+RgH7YoX2ea2VcqFIBHjGcmhd7Axm719qKyZx6/CB11aKF5UEdBH5TC0LQhLY24xaEdtw62ga6eNC0kpxXS7gTm8sMW9LiiGzHrA+XYYOiAgW9DQAXRz1aMaPQ6hOyTJDg62UJpl9XIrn2khYl6mckjgD0N8bSwFGLaRyiyREqxcHkAWaFakzkm9PaAaC3qPTx1YKGlZ2kmuZtRFcvnTfRRJ1/kkUHVURzqi2M7kpLgm+wr5LwTCnxkKJWQeAr9L6Dg4+2LCSvotsHbSVLBqyN3pihMJs8/owa6mcpToDXgnESm4muW9KKwJc2AYhbdqzfhQgQ3SFgA+a6tDaVpFqp1hK0Dtw9lBEqXuMlnvLDpVeQWHKZv01yKcohL5UrxEOEkUecPd6gWUmoCkkCpiSp1pJqsHwnSU2aD3pmElnleXGxvfgrj1mO3b+Md2tI+GmxyMADe4QeZzq4N7U2Yjc1oMcDQI8rzM6QbGoITrBH5o4B2zEpG5GCPmyBSQlu4A0E/0GdkKamQQhhY7uWziyM2AveQIfWwZpAwFhYE2KfBHa1NpRGCHxV3OObaJxDUNCHmBMs+tFHjs0omIdMuFCmtUFAEO9DgSwBrNBRJBfXeDlvQE5cpjSlSljLzKQIfOHwgnoSu3gXseuhPKA2U3asIRYEjZecHGEdOOqRBRTY6Udp85HSge1sGsxE0PCoLnbdQELNmwwb0uallhh+M8Y5ijfGRVXQyWEJlmYcTAsGK70FNgFczET8M/Mkc/NhBDBUoMRUZGTRfOUoEfJJG0rXPz0PX/xdsmZjwG/RzkNzT0BXS0EImMYGSBAzOksOUyZp65OBXdfId7FAqFSUeKaQWm8NX5/0uejObabpcKksM7HjnqAaLfEkda3W2GhN9jpe5clUkdTiEED24lUq1WotoencNO8I6z60tkmt1qhAiUu/KNAW42D1Jj2Yi0epUm80Jv/2uXv/s49ZzTSN/DsGqw+PiJBrKAupomGwnYEIj5X41lKuH3SoFOdnoyhARGSD7XRI5tBhU6m1NqAWeXWIp4/ZoKC3mrZxMsZVAmtFxopNFt20BG3lmM9K4lTcYOKoYiQHHreZ8hUDVhwKeoexYkrMKKZLQe/xcpwmJIugRYvG7xNb8nDrkrnaOmMc4lqd0kpEaIzjMwfDcB9PZRCXHJJueTlGeJ9BRLaL0uYNzi2fHGmVCKxAbpK8Z1p5LVTUihV0UDwjFYbWX5yWkKUK/NDJZWBAxctEvzi0FZAUkzr07qgECkvP4TEAV634b7AcS1xVWI5hPiBAjNqCPNDmKo8mgBmYUsVvASqeNWA2ZHUIaWdEkUFJBykAPX57NOlLW84ocyFnBWCmp42XlDEKVCfplA5FFyixR1FU2nOSRzjJ1IKYQOpwn6cjrXymYeXBVUH3bzNNK5VqHVO1K2StKFeQGJhU2QkhOeSVSlItlSrVWqMU+S3IrS20hEQNVqv1SpkTAytgvOu1hli1a7XG8HBZVFjlCs9npRclmOv0cAldS02QMWsvSmn/qmMWwSBkW5PEi7CnI3yWpR2Zww2GvUmsoI8km2Fol9GaHqa1GKNYoaGEFSf9LpANo8GjINbNK7DZBvIVE+Bvw2OaQMQZY8UbKJvxDAJQuT2UMpJMHuHaKsZ5HWepdqkJjeE7GRw7LaNZZC5DtAa3MpTaluU0XSeKFRErO5ZjyFcAmmmMc2DMKmiEgpUXE3u05bwT66CLVZDuWMSD09errdGmq3WzkVDVSTOH0Cf6lruzVIP/AMY0K60MF29M1dY0UhR0lzZGB7+FEvWzhQNfmgYnUROREoy+X92dCJkxo6toaqm1ThSoFpSy5XCXIp2ZpUpDq6TmQWwt4VeR7UNoGIl6FC6ElGAhvM/w4qsgKCecKpdISq0dZu4qpM1zTya6Qem/0fFnmeIdUp6nWeZyqXnUaKrQuQa5HT0bmVFwemH0gbyQI/0zUT+DXae/k7iLUj2q1frpUqnG6tiaOCRIGVXmPiCp1xszpmoT6U0NATUN9DyxjIo83hwVhXjB+HlKPHY7kT6mXEkEoZohzBVWo5LUyuXKyMjIZ73kfoGPWc1mmuc5XUOyGXSANWUsRNY1mV32Gi4mQkUsyAFE5yvo6Ya3pMUMUsuwHINApudpBgV9K/ZJWJnOpo0YXFPOUg3BPrKGohGxRVGQmyFTmvK0GQMDJ0EaIYyFCFY13a2gh3wFpTHj92nDgmi1NrmXFPfMOZ+lVF0YDUMSLYB+yVKVpHSWA7FkkzFD54KCnhVrRcADUSroW4DGnxNkUfPYNSbTSR2GptGuFnyG6YbdWAwqm3EBG4VcJXiHaryQ0rJ1dc4jTFCSFoOphdPmOciIi7cMLJKWC7tj/r6UkRbQpmmGTFbgnMSKow+mz9uMx0JEhjXB8VMZnEWbgLwgwYXuSpsX1x73Up5rFfdPOkLeHL6LDKS0LME4k+jzNEf65zmP7UszZfEVmCjyj7wg1sW3Uoh61EZuSR9uJaZhWkIu0tWC4NuwQ8owxNs6scH6NFP1Rnp6GKaHOq3+mEpU5jRymXBH5aHRTCP4qF4qlSuVapLUZDxqnaLFm0iLQjdALQhSCKv1RhpXlOFSSViNSpLQtIwS+y0qSbV2erhMMzMYLkuq5XLSTLOpqU8y7uLiQccszEII+yYLQ5OBTBa7HshXEAgB8Eqo6bA7xmaNoVtC84WT5BsMOUIBK9DaiLg7+C3QgkCiKjsjmd8CZ6mOKD5NCnoQd9yp4N16phNoex/UI0qU+CyMicAK6gB8zptc4W8dIBrcgY7bfzClLPBFlioTyCYo6G13K8MeeKD80uFZ7BbTTAmeA4peCoZBNkOBksMtCAFWtDIaK71UGDRkOF43JB1pmZ9K2h7r0+4sVYKhMqWpzDjHDwBAD0QRgIyJZM3BtAxSWhnDeEt0tcD8HCFLKPFxb+G7xkKAppa0+aCJotWQayf1tXQZG4nyDq2Mk7ETBgSeFO8Mcb8CV8rVYm1XzTORRBW4XwHw0yrI6mKYN+9WgglkF+gcB/xQCaCHq4WmfFvZslCDLqy4UdTuCcokvZTn5lLLhFo0rM1mVionND2Cxk5QPahEbHOlQmKnRMJlKT+cRyGVK9RVkO2ijCQPjEKqlStJvd4g1SwVA2lcCFkSsVOt3hS/Bf2hl6ORSqgolJdeTqrVeqN9srj7AAAgAElEQVSptf6sF9sv/MF+C8Xm3khBH02xdxjrpkEMWuCYss5CFqKNCyGpqDfOOWyWw3jLOC40N4auXsxdgVomujGiuSsAT7DAsXW5wEpB79AKS4+Mhy4FPQZhyrqMCTC2oNF4DoNCNY/4FixF3k8W2BSmKzWm1ljrxN4hKLk2lmO3SQwTEYwWPQHUQVJpGCsQ8hM5QnCEdIksiUugYmakJ2CSFhIdQhikBkdZqsZZR/5BOY1x9VVR9KEAaLQ8KcNIprDWOtQGMqzY8J1i5q6xLgMgrjEq3EabXM/jaTkxl03aVPOcM2CbDYUFRItyHvVSKkp5ydjKozwybgk/tNDFEtIl3whv82HkBJnPy3FEMoWTrBBqi52NixRl3HnbKB4R7EZ4Hqr0Oko+p1XbIvSQAC6HNMlMaW2N0mGLJl+9WLWt9Hk6FF3wbVBMZMo6Zvg0VMVKaTZjS85rmR0SVYmDJd9DJSmVy4IIkemBVn8ophIeswr7BXSxDEyJG6PM/HlSrVEVaZYZWWL2gv0WCXcYVEvqjeZwqdxMs2qtlmaqXm80s6zdHhn7fCeBf1GOWd7novd34CENhDRhGXUSZscPsyE/3BoZIeksZSHQTlexZioKPWbsOGiiHCnojVH8nIKEYEabwFld1twwdjsIukRNyLmeBDFLJmtIODfWqSg/3HLGhowbUgQTe/jPqbXgXa0EW6HmweFcgCmFypakn6Zr1ZaTDCaGAJCwRw6+epw66R4YZIiClYTpMaDrReXig4I+KMFEJkDwHctAtXU29jaLf9gRYi1SMed9RlIIrRBY4iw8ldx3Mk/DMlCBkujzhq6UGzjUKu9NwHn4s1h4AxV6IIiLDHcDYTk2+cyrhf0Txgidw0nm9F1oSc8N7Dp3AwGhgoxbh3glflEn08JBL1HEukHso4MJFDyZlpqncLUYIEL05JFPQhrinPYp8t1phJXRuo/iHcdZopuHug8XFaMCRiatGhJEID0BV4sP01iN1gaDUXndL4lIifLDiYdAshNrYevit6gQRUEEeFKtV5NANshcitPDpSrXBn4waZmqtXqpUqmwo5vxq1K5UqtiGEYV7UUlSaq108OlvChGR8fGx8cnJsbPnbsomb2QB/ktos0+oitNQA/YoBCklpyuKrlpNs/zDLtaoRYxG8c4j7E5EBdm2D6HO5NtqFHoZnQXwU6BcQ4cqI5+2ViB/jPcYCaSinOHDqqDilC8HGtjJKMfNEzwNiuljQ3sK68skYJehLlacpMA6GGxA98TSSQtGALRVinINA3IfJYecD0GPx/1T7KseMhXAjgDBT2f5Jy35BpMMk6yA3SWz3gDJqw+RkWmPxQzKZ+05BFyRast1ypUU1I/O3YHg+viYRuSyYrlmNFBMVQrrY3NdKB8ueiGdHpuhS0KuRJFmXUWry5F10VKMJJshKuFlmaN5F2NXbxDOBXCZQWpC8ux4mbLQDSltVwtllqZEN+Ek2NBwhsk6vOqnSkbmbTpanHWE1NNMo0oFsGIb06RLcN1zYbiW0lkcnlu4CABFxKuFn6f2mhtklq9PGMuRbVWSap1SFRpiU+SajlJypVqpcyzVIWWKCPng+0U/MiEyob4LUj8KkO8adhRksCcAd9GPH5VZmYk1Vq1Whsulc3neJrF/4BjFrmmJVCM4e/I3KBxLUJ3pPK8oEtNKU33A7aBdBsYgVyxwdFKR2pCpa31YlOw0EQRsE4riHFBTeji1TZSE0qPn8fKd27DZYQfrU5wDstIsigInUZcGBlhFBT0WsSvtGrYyA3grNgd2HMum18k4HIWurUU3aGjWDdjIFG1YWoQz5OQjFKttLFhM+hkKBsr6GOhKhv06Oujc0XCM8kPl9ZBMG4bnJXKIiFK3pvDtLUAcEUpJiriM0ykUMBuPcxi8nmuMDbHWPbKWWu10VH4FXcYgvMohPdx/0TAuobJw4RZJtrI7iFEe8nOJlViLzDGWhWnzTP2okVBR98HWiJ+2wonRAbiKi55+R84sVkQSRs4pWM0SbI9rIS7cGkBjIma58S6FC4DZ5COFXZaJPAljw6Kt8K+RAPLFRpGiUgM08aE3FaYx0dfpVK6XK6Aba53uxkasVW7ROxFklSrNR6BJyZtYi84IDZpNBqyuNPDhqUFqTVkiEUQO5VpFCn7LShSkLRVXfLZhLmKVvEpTaj++zxmNZqpuMbYURwpK6jbxcLEPgnRvFsZshgGD6AeiJGC97NB2SkxG1lGJKGkJecESck+kSJuRKQk/gML+QqPc5jht+A0PRImsZOWVnlJWAuAeIQdo5HnDWCr1bUc03NihQ8eQ9bFuiDZ9GgjLEy8GRJ8I40QdsfWSmuVIX4u/kWHuFORvqAbMyzZLAod2AtjrUPOHSnojc+jqEefE9antJZ1n9iLHCeZFhEDn5fAgMiOpU4lJF5wi4agFw6sxVhTkRg59FKWE1bOS5sHbR6d5NCZkRKs20lqUBqtZQeDaKIk4QM1D+GGClmqDtO/aTnmnY2x2ATwLpvT5vNC1l+DIBDCWsVGxx8BzyOtQ0whCCIktxL1RtK15CTZwIQVBd2gQ06zgZGTLgbR0YV7UGpe1IcpCHN5xAs/TO7W0LBixp/DcsymaxKhDjMpzSlMPA2bt/ksT0qSKpHSwyXOoE2YFa+Xy0kZaVFJtZZUOIlWcsj5mUsVQq6I5EiSGrPr1TpYcfYG0ntDmkht6iL09Lc8WBOV5y3h63B9c6dsGDIKWapIIQTraywNLVXK5HlLbjDvcxMr6JFzoJSIuyVlU+QZ8KkCFUmzrMBYCPIGZlFEkqO40G4FvaxikKiChA8KesnqQTpWcOeG2FER+HYp6AUriO5GrBS8qXQCenAXxdymRGSDWaF+yyiRbLISP4fAl5ctXqE0914y/CMouGQVQ3gfTQtXStE3YpEwT8uwYo2QV1rT2RNbAP/UOvdEwwQvyIws1a6aJ/ghZ6ly5VNwRMpXZmBMk1FIIW3e2PAw2mWD+VAc3pc58cODCdMRLSQ55BzWdH7Uo44CayMlGF0zRlTUOMkk7bXO41NrIXWIhLeocJmitPmuq8WAWpMWhHISUxRd73mHZIELEZWVKb4lRQnmIvM5XVpUiT38FtEN67Q2AHuDbjD4H43NlNJIKsMOKWjl00yR9pRmawvaQ5ol6jDY/lbiadikUEqibX65nDSbKQULDpcqjXqTLNySGEg/Qw45BdZWa+Vy0mg0xexdYdces+t1GV9RSWr10MeUypV2+4J5KSYnzxZF4ZwriuLsH3KAT09PT05O/r1FiZDfgoamBROvBN0QPsDR1oEUpdpAhC7E3TKxwGKcA61lnB0LQ5NEoEc3mEemgoVpK+y/MGGGwAotqyG8wda6P6mg58w47BbDOIccNU+YVaUpBFcXYZfNeJpGjB2AuiBzKvKQpSo1j27sMDAgy+jNG8tyfiDvQfRCUxnOb0HENebgy5VV22JmhmDT0sBJC6LhrOQQLXHp42tSyA4qxMDFpDSvXOAGLH3LRV4QYp4hHlX4c8Np84W45Kj9og07AH1rQuy5SDY5S1XrCBEijBTJXcGM4pA2z/6yQEKgBQFvQcJcMnt3TVgJI4xQvL3sWpgq6Da1EGqqoXYzrH52oQXxXHS1YWECfbnincyxrNNp18bQ/Dt+e5hi4sMQEVZzWUR8RlSi4RbER1HquFo4Et/x7A26qptwVjqoeOVqSTOM6vN5mmapUmUZZlerszSWN/LcIgyXypT5Kva3Mk88rVWSqrUuz4vx8Ynx8fGJiYnx8Ynx8YmxsTOjo6PGmDRVaZqRG/z0cCmp1oaHSzUOl61CUlWhokISKdj9Ko1GA0rZksBQ1Kxobc6du2BeildeeXXlylVLlvSsXLnq/vsfOHXqVPyvk5MTu3fvOXjwlXa7/de/1qdccv6al5vlfZ6miCwO8hWWV9K9kWYZMQ2B4aQLly53yHVmjHOA7MSE5dgAgz7PbxEhQoxaZF0Kev6nWE1oIF/BvglcSyZZdZGCXpuQJAFkQ4NFtCDhM6U8tL+0PKnzFPSyUGahx48V9AxAAXOHgj6SeKnIQwsQrOt5Ip7GgLvm0C3ZRLMw18UTCwDiubA8kaDIRgp6qT3st+jCx8lYzvtlDZiRKG6Zx0erIchk7iClMsVwmTR24qqRE0JKVnkeyVLlVsAxsiQKAtSVHLw6E8gKei3WniKBAyyIxSqPd9g1OEv2E1ZGzVsXJtNRW+Odz6LwPsMTVhBkqYxFBm0qHwpXi+Vml/keqL1D2ryNPHcmUogInaOROpUBMeNPHfwW8L4QLgc5hrHCvfFpyaEEwz4vXFS0hcqUFvKA81+hOKrW6pVK0mg0pXWooaugBzebmbHuz5k7ND09PT4+3mq12+2ReqNpnUuqtTRTtXqDGfKkVk4SigapRC0I1SoBoOr1BlWLSlLV2kxPT3/idXDG8cgjj1566eyNGzd/4xu3LF3au2nTDdVqVd783r37Vqy47tVXD/01LzE5OXn48OHXXnvt0zGCnD179r/+671Dh15TSn3iJ5kl9ihZOrGVZgoUfKl20fhoy8LNsJ9VWCmMZKmiFwZUzW5ki+eRLbCHFIooX9oV0hvwkd/CAzu2sdImEsPE+yZrnXUuA92HesDaKoXWRG4tbQxkKkboaIWNv0acLW7aLkEXSe8JuBc8TQC9uBHRAIuUPAwmXiSOdEHeqltBr1kj1GVGYa44CuMCpsTQhwUKrwFl0AnhDxKPc1AqfpgC2aAR1h2x605r48jUEp1kVFMAUNhYWC7wYU8gdjAVslSp5jFcFkmSYtzPcHCk5RmODtonqp3SyjgxUuDrkA0B6lYk8EV0K++QvDTQbJZ0UUAASGmoiomGydmJ3ZU2b2zGWC6qpnTb0Kkb6CYMSCYBoGRno2ikGJ2X2CwZ5zRHIngpjTn6TiEUoSzw3C9CUGeMJbMClEskWGok1Vo5Ef0rGx14iGk5BIMba8c+6cSh6U5nenrq7NlzU1PT1nrmSCpBiMU270pS47SoIJ2iaJBKUh0fv5CB5I8++till87+zW+enpqa+vnPf37FFfN//OMfSzV67bXXXn311b/yJSYmJubPv3LduvVKfUrV4qqrFq1de32W/RXVAjgGt7HUw9LezaFTlmGZcm1RUx+ttlaWJ6WVn7FSGB7Xg2JjwtgJQFtxrcINEI1zoG22sc66+Jkl4oZIco35xt7nOmhko0mlinevkWnWMKOLmifvh5oSbL6iHCFw3aHm2dCChN2xFTMKYwWGH8Z2Mzl7BptfWg2LvFAaUaYM9TBYYSW8Twtex8UMuLy2krOSyxw0XnF0lxlFxjn4DGZga61WvCEwUNQw9hiFy+qgfjZi+pPlWCv2KnJR9y7TXOk1K1mNvB+trWBNVNJa7ZHRsTPjExNFq+28Z5NNV7wxy3+NcZAwBPEParOX74hWeaNFF0sZf7lUU0ccEjwc2LIQC4XrDc/mwgBXoHNaWdk9aANUh2W7lodlIXiYzr9iys0FsTV/IgWQ1sD6QFCSIXYQZhSFSBsPnQiVRh3VlfhqCWnzuJUYacQ30mym5UpSRXhfuZwk1UBKJ0mtmtQ5tIPC+yoc3pdUa1mmRscuzHC6VqtN9u8KsyA1GY0X1SoeXFFF91Ot1icmJi7IG6CDqsWvfvVkp9M5ceLE3Lnzbr31dnqJEyc+fvrpZ1566WVrDf3fn/zkpydPnnz33cPPPbe7Vqt1Op3JycmTJ0/+5jdP/+IXvzx06FBRFJ1OJ0mShx76yfHjx48c+eiDD37/6KOPLV68dOXKVd/5znffeuttet3333//4YcfefHFA4Rxvfvu4V/84pdJkrz66qvPPvuccy5N09/85jcHDrwkJE2r1XrhhRcffviR99//gP7LsWPH9+zZW683Xn/99T179tKrP/HEk3i5e994481P1odRb0HdLqbdcT6dsZAeehnmo8h/p0V6ITi+wuA5a0kPLtpT473nnAHch7TiZIr9tKLcIBkoYBNW4guykWPRt7I1Q5nBFpVpCQ0rMvuYAFxEEA0REsZaNCigOuhhmdZ50SJEO3RaEchAy1wGV6CT0XhKO8sTsI2xwDSgoA9erTA4GuMc4A0kbY9S3uXcD+nQqWhrqLfQIXzC04cKxZsXNW5lcsz/ySJbhumSbJKUi6UHQlcYsM0qyg9HC0LCXJsprWfkh0fBFVbsjWgdHAYgsmYpmtJKbcSBl16+7wc/vOvue/bu3V9vNFvtkQzNJW0IBAPUaEFoKy1qAjw/C6iimmfkSqO57qJnFVZJc2F2Ub10ShAhHy4G6TO40QxmFLovrOhZjQ3drSjTZPdgISeL7rUA0uIW4BgPi+z3WKNsGAfLwZ9RgBvsF9TchLQuJnU02CGtDY2wJloitmrXavVSpZJUw3Q8aT5ofEW1Vs8ydebCOaXzPCfKums6d5Xd4EmtBjlWQoLaJKlWykm91vgzl79arf6f//mb++77waOPPlYul/7Yw6haPP74rzqdTrPZnD//yqGhHc653/729XXr1q9evaa3d9m//du3R0dHd+/e83/+z//dvPnGa65Zcfnl826//V+NsUVR3H//Axs2bFy6tLenp+8//uM709PTr7/++j/+4//dtq1/48ZNP/vZzwcGBhcvXtrbu2z58mt+9atfTU1NP/PMc6tXr1m9+uu9vcsefPAn586du//+B770pS9v2bJ1yZKeBQuuuv32O3bt+sbs2XMWLVr6n//566mpKefcXXfdvWrV6hUrrlu9es0bb7zZ6XSee273okVLtm3b3te3fN68BQ8//Mjo6Ogtt9y2cOHi3t5ly5df/cgjj34yjmcWSUSstYoHkaqw34liG3yUpBSmcxvEG0RZqipKi9KRgp4WL+YwHWOpuMG04+WJbwYAXATdFpHbCzNHeaPKE+VmiJSEoJZtoNJY1q2X6MPAihttxW8B14KSLFUOhfXUBND5iYHmOGPH+xx0TuRJDvNTKb6J66gxllgfehgEMHmaqTxsVJU2ViumJaTmdSXvumAbdjA5Sh4RuigNRCvXkUgpj2KvZMXhJCXaawPgEsmmgVBYNgSiKTDGIvSQG9bYYk2sjooC9Qyif1utdrOZPvzwI9deu3LevCvnzp23bNnVd955d7lSabXbzvmRkVHrfHt01DrXarW8z30e/hRFq2i1rXPtkRHr/MjomHOuKFrO53le5HmRF4XzeZ7n7TY9YNQ61263rXN50XLe53nuvW+1WvyErbbzvtVuG+uKoq2NLYqWy/O8aBnni6LVarWdz+m9FUXLWt9qt611eVE479vtEed9UbTyopXnRavVNtblRcs6R79Cz9xut+m9FUWR53met5zzRavlnG+18Kmta7fb9BnpyX1eOO9brbZ1/KIjo6P0nD7P86Kwzvu8oIfRs42MjBhrW+22d77ValnnfFE47yi4t1ZrpKmq1RvNNKsk1TTNkmqN/l6vN2r1Rr3RrDea9Xqj2czowUm11mimSVK7sJv6ycnJaq2eZrpWbzabaaPRrNXqjUZaqzcazRTvrZ5lulqrp2lWrzUajbTeaP455O2JEyd27vzGwoWLL7/8ioULF23YsPHQoT/MPcTVIk3TBQuu2rFj13/913uDg0NDQzsqlcoTTzzZ17f88OHDL798cPbsr23duv2VV14ZHNzR09N36NBr586dS5KkVqsdOXJs5crVPT19zWb67rvvXnHFggULrrrttn/96KOPTp482du7bP36je+8826r1Tp+/MTateu+/e1/bzQa3//+D669dmWpVHrkkUfnzLn8tttu37t3X1/f8qVLe5988qn9+5+/9tqV11+/wRj77LO7ly27+qWXXj558tSGDRtvueW2kZGRgwdfWbDgqptuunn37t0bNmxas2ZtlmWNRqO3d9n11294++13iqL4pL1FmkU5/nyHs03XMmAdB/07JKzRzp12jkJ40r6pW0HPnYcJIGmXgl78dx4Keus4Gk+WdchFvOhiZWenaXnCP8nyJBS9jhT0Dgp6VjoCL6Llj4EydCpFIQp63h0b9BYRTwMBO9JzRfQFKICUYFkY5xB2eZCvRDEn1gaxE4DmoKCPCWTkh2diBefdIohoHkZCGsosE22PQZIVXtoYJiSCion8jwrEOHC/cJIlQZZOiwH3YziVT/m8SPFgw+F9RrbSGoifGDCdzw8ceGnx4qVXXbWop6evp6dv4cLFCxcueuBHP6o3ms1G8/RwqV6vnx4eJrlOo5lSiBDN4Wk0msOlcr3RgFynUm80hkulZrNZrdb4YZWkXmexZqlUoudJ07RUKtcbjUqS1Gp1nsZTl9TrSq3RGB4uNdO0XGFlJ/wHxLuWq9U6qUVLw6VmMy2zC4FZ4jJmf9brjVKpnKYZ2QtK5XK9Xi+VyImWVKtVAl4ajcZwqUzP02g2oynTNTK1VWu1SpI0m2mpXGk001K5TM9crzdK5XKtXq9UklqtXq3ViJQulyuNRvP0cKlWr58eLjUaTR4+UUmSpHrq9PDRY8dPnjx17PiJkydP/f7Dj06dOn306LGTp04fPXb89OnhEydOnvj45ImPTx47fuL4iY+PHD1+8uTpIx8dO3nq9JGjx0ql8sgFPay1lUpy5Oixjz8+dfTYcX5vx06cPHXq6LHjp4dLR44eP316+Oix4x+fPHnk6LGPT546euzE0aMnlFJ/4mnb7RFjzD33fGvu3HmLFy/t6elbsqTna1+7or9/gLCjP1Etms3mggVX3Xrrbc8888w111z75JNPnjlz5q233r7yyoWPPPLoq68euuSSyx566KFOp/PyywcXLVry/e//oNPpKKWefPKpW265raenb8WK644fP/Huu4dnz54zOLgjSZLp6emRkZGenr7Nm2+s1xudTmf37t09PX0HDx4cHx/fs2fv5Zdf8dJLL//qV0/Mnj1n9+49RVH09S3ftGlzmqbe+61bty9evLRSqdxxx5033HBTs9lst9u33np7b++yRqPx6quH5s6d/73vfX9ycvLWW2+fO3deuVzudDp9fcs3bbqhVqt/gjrB1QIuBOKZuR4IIBMvTJGCnkcIMOwOuXqKcQ7O+1TmPcjDjAyg5rFfBSv9g9lV1iZh1zOV5UXIUqW3YWYo6PM8CqwNCnpCz6n8ROQ2L8RpyhtqHyBmL+CJQ7R1ioXeRmMwBKywzqlMieqRPlpQ04JMtqwZbWXZ+Qp6wDjdppa8EAW9McZpLey6EUwpJWEulmOCeoS/9TOyVKGiEfpaRiykkfqZBUtB0sZWmEJMLWJGQUy9gZWaADF6Hsia2awnPSXY9QC7WeeNdc1m8557/m3+/CupVOBP79KlvX19y5ctu7qnp49+9vUt7+1dtmzZ1b19y/r6lvf1Le/rXb5s2dU9vcvkYfyA3mXLll3Nj+lb3tu7rK9vuTzPMnkeftiy7oeFfwrPiX/t7V0mf5H3E730H3jYjHfFD+v5bx4Wf+r4g4QHdL+0vKWZD5NPHZ0W+hn/1vkPi5+tr295T/Qw+acL+Ke3d1lf7zL5lv/YSV7a09fT27d0aW9P7zJCe/r6li9b9kefdvHipUNDO2644aaFCxfL1bV0ae+VVy78g3w1eIsnOp3OqVOnL7/8iu98597HH//V3LnzVq36+tq1169evWb+/Csfeugnhw69dskll/30pz87d27qzTffWrDgqrvuuifL1MDA4ObNNz755FNr115/9dXXnjhx4t13D1966ex77/3u2NiZTqfjvadqUS5XOp3Offf94PLL533962vXrl23atXquXPn7d2794knnpo9e86ePXuttb29y2666eZms6m13r59YPHipSdPnly79vqenr51666nV+np6atUkkOHXqNqMT4+fuutt82Zc3mpVJqcnKRqUSqVP3m1aKZZUHYCzg4sbgRW8ObUczpmpnjHaSxL+mQIEsOjpKA32oDCZdkPNEIikfTYdwc1IatlREEfZslBQa8R9sfDMAAZYUqP9c4Jy2d4hDWtgzIaT4f3L8sxtSAK8y08csi7FPRR+eFhZxF5a+C38nCfUdAvQUlZhCCzgt7nOriafXcLQu5rGhTaFZeSppmFBozOhjmPUXcwZ8CWYSyIX4eAkzTLjHNKmaLgbkCBpIW4wEDqitBDMXJCF2swVVDL8DXxDSC8T2gwTUnamOmUKTU6Ovbhhx+tXr2G9n3yZ/HinuXLr+nvH9y+fWBoaAf9HBzcMTAwODi4Y3v/wNDQzm3b+oeGdmzdun1oaMe27f07duzq3z4wNLRjYGBoYGBocHDH9u0Dg4M7tm3bjgfv3Latf8eOXf39g0ODOwYGBumR9OTbtvUPDu3Yvn1g585d9Gz0Kv39g/0DgwMDQ9v7B+g56Xl27ty1ffvAjqGd8g77+wcHBobk544du+jl6GHbtvOv9/cPDQwM9eOD8AN27Nq2vX9oaOfWbf2Dg0PxU9GT79hBL7Rz6zZ62PbBwR39/YODQ/xBhvid7NxOz0OnZVu//Hd60f7+wa3b+rdvH9iyZdvAwNDNN2/t7x/cunX7wMAQ/dy+fWDbtn7+2T9w85atAwND9OCtW7cPDu7Yum07PeHOnbt27vzGBfyzY+eu/v7Bbdv7t23rHxzcsWXr9sHBHVu2bBsYGNyyZVt//+CWLdsGB4d27fqG/Nm5c9e2bf0Dgzv++JvZdeONNxGYE19gc+Zcvn//83+sWjz99LOdTuepp359xRULnnjiyRdeeHHOnMvvuOOu557bvXv3nqeffub3v//wwIGXLrnk0h//+MFOp7N79+7Fi5c++OBD+/c//+Uvf+Wll17qdDpbtmzr61su1eI737mXCGrn3KJFSzZs2FSt1jqdzg9/eP/cufPuvfe7u3fv2b17z69//Zvh4eGHH36EegtjTG/vshtvvKnRaCiltm3rX7Kk59SpU+vWrV+16uuPPvrYc8/t3rNnz3PP7S6K4uWXD5pJ7LMAACAASURBVM6dO/+73/3emTNnbr31tq99bS5ViyVLetav35gk1U9eLZjfixT0iIEyjjlqiYcLIk74JEirJ/tWbUImq8I8L6Y3LDIHM6UcW6y7oq21KOi1BuPHYIWKEBij2SsnIhAEIkFBb1hBb8GC0MbW88BRlmNlolFxjvVGgqcBJ7EkmgJwb6DHp09K/xFwGTOHQFp0oHYl5y7nSC6N0CcVGb6yTJmQTyd+C8tcjuFAJOaQlMrzPIMkSc5GXNXAyjhq6USToyFOi3lXj/l3GQfWapFpefCl+LKQH264gzGwfPPVwiR5bEbRPif80HQx/LjqiBV47LHH495i6dLeBQuuuuOOu1qtdqvVHhkd9Xlx5sx4UbTaIyOtVrtotVrtkaJotVotnxftdrtotcfHx/M8b4+M5nkxMjLKzEHRahWtdnuEfjfPizNnxvOiGBkZzYui1W4T7dFqtVqtdtFqt9sjY2NjecHPMzo6lhftotUuWu2RkdFWq90eHW2120WrGB0d4wfkRXtklN5q0SrotUZGxuglRkZH86I1OjpGL+fzfGRktGi1R0fHcnrVkZGiaNFnbI+M+pzf1cjIqC+KsbEzrXa74Cdvj+ABPqeP0BodGyvoA7barVa71W7nRdFuj+R4ntGxsbxojY2dyYuWdb7RzJpp1mg0G400zXSjkTbTrNFsKm0ajVQp3WimWaYajTRNVTPNGs00zVSzmWWZqjeaSul6s6mNmZq6YBaH+BgdHavVm800yzLdaGbNTNXrjSzTtXqDTCHnh8uOjZ059yffTLVau+GGG+MLbOHCxddcs+K99947/8GPPPLoZZfN+fd/v/epp55asqT3+us3NJvp6dPD1123ateubx47dqxardbr9enp6f37n/+Xf/nazTdvefbZ52666eZly65+7733nn32ua985ZJf/vLh3/3ud9dd9/Xly685v1q0Wq316zf29S1/8MGf1Gq1w4cP9/Ut/4//+M7w8HCSJGmadjqdhx76yR+rFosWLanVag8++FBf3/J9+/ZXq9VKJcnzvNPpvPDCizOqxfDw8Llz5zZu3Nzbu+zBBx+sVCqf7HuZldE4LehSLOVUG6M0Ed1iREIamnOKdUa0JdeCC+WeyN6gjtXIQ6U9r2EXlVdKWw+1hvABAMGtCzwznsfKAurYxGsD4EPCTW2s9Rqz80Tgqy1iX0FLiIkXIhNrjOOUWYtoVRkLgaRFWhA1JsoF+QpYejonFIQes9ySCAIlGCLtoEeySPyO6d9MBZ+XhgwGHQYv5TKBQ0HsRA+MSWyaAh3TRfQV01ZASzuScaWPRuNJrrXlmhcmd8KmYKP8cMMtmmW3XTD2m0iwCwmDy6NwPe/zVrv9u/c/WLv2+ssvv2LRoiWLFi2ZN2/BihXXHTz4Sp4XiJByxjhSqckOgAoY9WeIAQ9pvizDc57KquOUdY9Lgi+qvChEeUwmDrks6RcJGPQ+p32PlfEehlwmYshv4VVo++G1Mdo6ajQNDRtnW4ZxzkvQsgmoqTfGtooW63cxHNtgCDk9LZ2QPI92NiDzqCRTx0zdttiMqLWlJPByJalVa9VaPUlqVY6SrZXLNHCiQmxQrdZIMECbgj1KnAqVJNWaNhfSPh0fU1NT2phyOZEZrrVao5LUiOuenJz8ZE/72GOPzZ9/5fz5Vy5atOTKKxfOnTvvwQcf/IOCrkcffewrX/nnr371siVLeoaGdhw69Bq9q/37969evaanp2/lyutuv/0OY8yBAy/NmXP5hg0be3uXLVhw1QMP/Ojs2bPDw8Nbt25bsqRn165vbN58w9KlvUeOHHnzzbf+1//6xzvvvKvVauPZnu/tXfYP//C/n3zyqU6n89hjj1977cq+vuXXXbfqO9+598yZMw888KN//Mf/++tf/0YpNXfuvK9/fU2tVkvTdP36jZdeOjtNszRNb7vt9t7eZddcs2L9+g27d+85d+7cvn37v/zl/+/uu+8ZGxvr7x/40pe+fOLEiU6n88ILL/b2Lv+Hf/jfjz762Cc7gbNo4KiJBOM+B9vM2/wwh8t254cDojFaG++81ryysIgIe1sjQaHY0pooSzUvWnRnysYc65QRFkTWRIsIJm2gUDTMohNyZa2jVFGN/HBLmdU8KY/2tkxKyzJNK5GViToaTRKjN92mP7guNNcqDtkGDcArBW3waQK2w8zwjHXANM4heOWoCMn6pSJBl0KUdPhGrFU6zqClpgF4URSiRVFICmuZFtsanfAAM4ZgWvpoYvFlaRz3eXEmK+8eDM6ktaGXMlAkSzOXA4gzmOqjFH+PUpWtc4cPH77r7ntuvPHmDRs23X77v+7bt9/FrkMNdh0hj0QO0fUTK8HYjGJx7Um4uuHaLNwbkVgMElIrLMm7SuR2CAhAgr1sMsLVAj2C3ErRziZAi8E5BAZI6gHqk4kntXiJPiTdISyEKM823grkeUEbOT7Jcdq8zzOlldJJUmObQrVWwTRTio9NqrVavVECP89ZgZhcVElqFARC2eP1euPCqqFmHNPT097n5ALhcRdJ7fTp0ugn9QB2Oh3v/dNPP7Nz564bbrhp+/aBxx9/nLbw5x+lUvn551944YUX33vvvRl2tlOnTj3//At79ux9993DY2Nnnn/+ha9+9bIHHvjR4cOH33jjTaoEnU6nUqm88sorp06d+vjjj1999RDd1Lt37/7ggw+k2o2Ojr799jv79z9P6NDZs2ePHDmyd+++ffv2v//+B2fPnj1+/Pju3XvK5fKZM2cOHHjpt799fXR0dGxs7I033nz++RfGxsY6nU6e56+//sZzz+1++eWXy+Xy9PR0tVrdu3f/73//+3Pnzr377uG9e/dSzzE6OvrOO+/u3/98kiSf7ATOwrz4EG0tkifLTYbYHViommXKYnhO1jVdh11yKlNxrIUoU4UlnhFkZEEnaG2I89QzFfQs/YTiSDv2+hoB6MklIMi+uMZ4IY6Spb3PVRYr6IMminVWIUs1HucgFYK8FA74EpdYSu6k92xQzOIWhH6XaRhS04M8V2iPHPwWIhWTEFzrvOYJCliOKUgRXhP6gPLqSlGisBJWnHSxVrwg4pBgubBErmoL74uBU5JbTMIPM1UULZSc4JXTSBYRwRi/+ZA2r7h5xTcicBlFYuRFK8uy373//pEjR0+dHm63R8DSU0YWWdVsLOPWQYjFqa60VpL6Gb6EnB9ppZ/QoeZhypNIDwS4M8ZaSbISAybFXvFyrDWbHCn/OJfGy1irlNKAEGfskDKlJd2EzgldOdzryFhGtJi4lSRtXmpe0M4RHEkbAku5xaD6MqWbaTY8XE6qdY6BqiQy0JSHpFbDaLxqrVGuVOsNHpdNjQVmXNdqtfrExCfc4P9FR7s9QhP3yKaXptlf380opcrlSqPx51o0/vSxb9/+Sy659KGHfvLXP9Xn/5jlvU/TFDuUPMTywMSrjVEIgIptCr5LQW+MMbTM8Z0DySaHOiBL1UmYMySbxHay7wldBa0mkGxSMHiLNrypaKJ4RKWVgKDuLFXhWvKwv4MXxDrX7M5StbI5lTRDjs9S2LgBuUKSa5wrp+KYT8NpptoYY1yXd13mLUeRq4r8txFERjnkSoeTnCltdEhm1dpQjF1wacEbSPtN1GAOe5f86jRKZ0Lx5lWVSjWLnbKsK3kXQR3WOUXWZWSpwkfGKYQ2tESGVNQehnx6G7Q6SwuSQRklWarO+9bISKvVKooWdSc6QsC60+YxSJGvFkcT/cD9KOsctwsBt7SoncjBREsHIRnbg6hpo1olyzGhOhnyw7WxDgPs6OQ004y6W+/4OtRRJ2EkpZ9ybbMw1cNgZDp5yxXCr9i6BPWaiVsQ2Wll/C3n3IKEqEcNhDBTGspdmiPEkyp4fEVC+t1qnYXIzXI5qXLSX43GV1QqCU08bTTTPxjL+rc4pqen2yMj5C2vJFWfF5/O6/75x+7de770pX+6//4fXdjokc/nMasJv4XEuol8BcwqdjqQ7TOwTgp6SeWDsLJotbLuaOt436Q0zMAuTzPlkNuTRanLBqatFBtnYdepHhjBjnWYOy+JqmRbE2Gu4CoCOjkkS1OWquyvM/av0T7OFrmUH+1cLoiQsB0O8y0iJRiFFXJwGy3cHjm7kI1lkd/CAk4xeRTaykqwEGREyzG8IDgVEPh6pcRIb51gU5SelNKzZQi/4kQmtA4SGIzqzp+aY064PyP+Cd7MLBLmUs0j6jve5vu84LT5kKVqpcUEsmTyvBVnqYoSzJLHEPHGMhYiylJFZ4aYkzRTlmuST3nVzhym5BqkzavI1CLF2+c55XBY6zJN8FqXOYZwPzFIswaBd0g8FiLltPmgBNOsHZe9C9Lm6dp2lIfGumcN76eYn0JKfJZR4dGAc8U9k9I3m3F/LNu+0NZr02ik5DLB6s+xSzKplMejVmunh0v0MDF5UMIHdRWNZup8/ilnpk53pkdGRmv1htLm3OcvIfzgwVd6evoee+zxvyku9zk5ZgE+ChmouNRoAVU5DxxFdGiUygfNTHBgAT7yPHdFMVYgW3tDYyoiyzd2nV4bS1k9gtd37Y5ZUIuxlJa7EGsdB6Fjao1SCLQwggjR/YyxEFkYC8E4m2DH3R2AkRuVDR/c8YC1hm8jhLQHgJ5ub4vY0bQ7SxVjqG2gslUMvlHLpQQBY6zMBDYFH6QIgAzS5mOgP88Lqk/yixpaLMsoeSzMpS+RGjgicjnK26M+Ue1M08zAOGkQiCSKsnC1ZMhS9awEE4+hNtZZF66WvCX7ZQOaxEhenlLe+1QpDwuhocFZsP2nUJQFtXemHJJ3FY+ck1mBOoyFoC0/Il7o/Bkrkg2uATp+M+ilgCyZ2NQS1zznOXGEVcU5ky6pmFF8zsw/7T+QH07zj8Ui0z08WHPafHQr0VwKBzDTGJtpVmPTeIkwFgK9RbVaL5XL7CIsc84r55BTC1LlUaaU8Wesu4AJH3/pcQHzZS/sMTU1NTk5+Tdi+z9vx6w0y4oWNFGCYyC5jIlQ3PBgF2hDZHhTSdexYAXsPpOAWGV4WjWJnYwsx7SLT6n1Bgguu2MbDdrjVsYGvpQhCN6LEQiT2RCarVwkeFVQhQKbCr4BY51EsNELEW+uje1aRlHzLAhGDWa+yIs0w5hVn2vreG1CubJiR4+4eoHdqIczxnme/8xbSwVgXeh0UXwpbaznKT1g/omAsVYQoZDUAnsHmhLBRgghVJI2bxHRqDUrHQwr34yxKZ9kZDgi+ZXs6AqfBe9HxayPNKwaHKwx1udRL4W0edkoGJ4lx2WD4lIA/nCkPLPrjmVOEQwoMm4RIjvrHCkdGD/MkEqAwScG7IKKglIYuJP8Enot6xkblBFGUQsiDxMpBCBTpw3CdQA5Gmg6cCYJPgq++nC10KRIPJguThtm93ZdLUKTNNOUUwJLlWqtfmp4mMYNkdO7ksjUuYbE9vHoumqN0sgrSVVp8/ewcb54/LfHLNx7NsON4Xk5ZoTBhQg2yf+xBKoYxFCDOWSJVEQJBso3kmzymsurdhc+brhrIFwbfKnSWOywzkITIqGwuiiKjDBosNnAtR16oBDl5iE7yZDJaqPZRN2rIRKhsT0HBuJlNSRgHVFavLm2XIcCPmCjLFXYFEISH/dnoogFTSI3P78ftA78BsIsJm2tNwi+1cYQJ4yAXq/j9VobRHJFUx8A5dFIanAkFrCb7/qWBTICR0JoT5eiLB7tADon9FLaaGvkeRAb4+kxuFpYO4zdA28yLAntQCNpvl4dIXKZTPlmYyPzECZSOoTp3DpcLaR00JGrRpZ1UT+L9Esba4zz8K5D8Wxs6Iei3GInVzL1KCaOjCR2HQ/jT0dlQ7p5Bg+NnGTmAp3zGe0e+GE4yUrVarXhcpnGVvOIbGTHVpKECQmKlS0nlWqtklQlTPB0qdxspta54u970nW9Xt+7d9/bb7/zpx/2zjvv7t69h7RGY2Njb7zxxr59+7Ms63Q6xpgXXnjxwIGXGo0mPbjVKo4fP/788y/s3//86dOnv0B9ySzZ3/loFLDmSQOWHFgmsinwjWFYOy9rEy3Hsi8jfphaEO+iYcWYKBerCaEc5cDa2ION9xNAZ+k8IvmKFtVjFueHm27UhZAcrBE+z4kU5ZVCG7gBuG65rmEY0UxpCMYo6RrUtI9bEAOqWf4i4X1ZlNetJNzbOTQKzAZnKijT5A0QEKaUNoY2zoFNIShPdrUxhmPi8QbeG2NomqEUVAEJpZdyPidERmYEYadsMSBBvCZGR4nFYTVEj0LuHCVNAymyKKKVv1OG9XTwBhpeZE2cNs+4k6jpFFAXbUwUw6XOu1pIQUfLMfNS9MWAbBPWx3FptE4xftU134mFbVCNS7GPygM8SfgIDK6iz6BvgbPFcE0aoIKGPUyGi6JUaL6SQ8uOTqWr5uFWMsZaIrF5TEWdW4fhEme7UoJsDaPxqpDMlss8ENsYOzk5+bnFfz614+WXD371q5dt3z7wpx925513/9M//TPZJpIkWbFiZU9P70cfHel0OgcPvjJ37vwrrpi/b99+evDx48f7+wcvv/wKivl76qlfj46O/q0/yAU5ZuWeEaEsnjyDkXZatvlBQR9NucA1Sld8huWYwShCciQ5Axs3K7lyFN4nVm26XSHZtCJSihX0jt+SBpZirLUOu0WAMzPYdR6wY52KneGaeVdnyajB4JKIFCUf0DAJz1JLQqtEOiU1j4luePEAIBgV8JAwtIMgbIdTIWu3QWFzAjIAczNccRmI9z7PKJpXU7YHR8xqpk1YlOUcceA5aBglfCl1M0ibz2XJc/CxawqsZRaGB1WxtkezjgAnnI2cQrSIqQVXC2qVZc9KBt4oJpMjFTVhoYb4cyEM8pz02ex90XDV6NjToAIrToAg/V00FBoDr6TG4FtWXcuxNuwxjOyi9PwWDatzLkMSTDfMhZwV6noiW4Y8D1+u2pDpT+NFXZR6gJaLfrIgwsQC38hvURSF1iZTmqhs+sPjtau1Uqlcq9fDCCO4Lij6UKbRKW0+Q37i83b8v//326uuWnTLLbf96Yc9/fQzPT29P/rRjzudzvHjx+fNW3DLLbdZazudzi9+8cu+vmVXX33tj3/8ED346NFjK1euWrVq9euvv7lu3foVK1Z++OGHf+sPckGOWWfPnqV1Ns5SFfwkhl/zvIizVAXzFTSAN/UiEGRdSoDXqVTM8Fuk0cTgQNgibggotqTphXHKFt5vgelpWS8kCB3SGr5vaR0F1eGh7QnIMqoa91J5QSJLsT7QDayRA2ihWRJy1UasuEYIB3oUjIXIVFetQnYsfZy8aHUx/4zASFyVE4gsFVkz91K5grhI2jWpeXSK0hAjz8uN1gGBpFYm51QrGuKNtHkpzyJSylngy9eMMlhk2RoGVY8owbSBOM1Yp2HDjB9grctSsWiEZk5aGXeeZEC20vFGx1hL6ucgfg3xJJIorLEJkLgq7YmUBgqnWZ3hQkga4X48bDV0XQqeBs8KrkIzc8DXkoHSVxrWLIpoRDfPF6eKgh0VzCjo70HDcLwxC3xxtWilTLlSKVcSa93o6Fir1aYnadQb9UazVCrXajwNm8oGy2eTarlSTZKqte5Tljx9no/p6em4WkxNTU1NTU1PT09PT9Pf5ZEffXRk9eo1GzdumpqaevPNty655LL77vsBPWDHjl033HDjwMDQrbfeRmX42LHjq1evWbt23cTExC9/+fDs2XOeffa5z+oz/kXHrOnpaXJlp0iCEw248KW0Bc2wIRK/RaSLDQg77hmJyC40wAoBiwxsCpCdKImrkuWYKocAZcT7GfgGDMAWWSkkhzyudpkKCnoHBX3afaPKq9hAorJOFAnkuHV1VPPIjmdJKMyBgGnW5Rqj9S6LWFOSwbCgVkMJxjWPYypECSa8iHORgh5VrcvUknPUo/wrdQ8i2czhG0hD2rw0cOG78D6X5ZiRQ7D6QPBFCZZFIiimYQwaPsfPA0uBJE46xvEZILI+SpvPpejKANGYzolNLXmeU8SIgVIIrYwKSjDs3Gkx1doorQPhlOcpLeuavyP5Kb2U4tqZiYiZ9h9pplxI3uXps3HbIVPTQwRIkBtogQTTNPMhnsQY5IIYi5nkSnmIsoQV12GGlYNKTRWtVqa0NoZGkzaazYkoHmNqaurcuXPnzp07c2Z8ZGS0KIp6vUE556VypVyuDJcqlUq10Ugvlgo6ms3mvfd+b8eOnd///n0LFy6+4467JiYmf/zjB1esWHnixInjx09s2rT5W9/6N3m8c27z5huXL7+m3W6/+OKBr371sieeeLLT6aRpunnzDffe+93vfvd7W7dur9frnahanDlz5pe/fGT+/CsPHjz4mX3Uv+SY1el0xscntDZ5HvktnNewvynW+NMNltGNKsAU1m7eThLbDNeYkQ0g3YdWNqdiHXeiJgy9heFECm5BOGA8ywzcXmEPC0jBxgr6oujyW/B+k4OkZJddFC3yW0CB4yn6W2Mb6DHTSYUsVYztDNQl5CuRq5axEdCwM1fDLBbmwlAtNc9DQa+CjU4pnfsCX43TYXPKphY6q6mkzZOUSHH5tzCjZFF8E0Hk5/vqI82otRG9QaIpeTBsazmKHCvoiHoh3kI2FtzcRGibMQxtyeAsxSmTBNQo69jhKK2boHMkWrWSvMKIkIcxW/sZE1aMXFQgIfBB6Ox1cezcETJ0KY2vfDtESmNyqpEgAJnbKFS8RjJHqPTdfgufM0irtRGLK2htMbWEfBqltOJ8aIdPKh5DTZMzyGc39t/NPZ2amqIvqN5oVmu1LMvSNLtYKuiYmJj4/vfvmzt33rp169euXTdv3oK7775nfHzijjvu/MpX/vmDDz54//0P5s+/csuWrfFvDQ3tWL78mqNHjz7yyKPLl1/z9ttvdzqd3/3u/fXrNzzzzLOPPfb4pk03nDp1stPpHDt2/OtfX7tmzbqjR4/dfPPWgYGBTxzF8Skfs+h/pqamWq22pRWH0AyAAA5CDvFyy51Dm0Qr9jf00QSezFAT+ohPRm9B1zos35b9FgbxU8I0YI3QIv9XSgvBTn5aUmTmHtPfsPwpCNqZKvCeTFtKg5/E7Ek7AytQHIIUtyDMl2pob8ReEBJ8cx2FNYkQS9xYZC8ICnoKrLWRZDOsF5jOjXBZjcAP040ICQIjKzKhW8bYnHLI5SSzRoh1sYYzHFWOHF/S+MsG1gil74JNgVkQnh3LRgFtxCfBLD3F3wrrgAbOSuVwGHglrmaPqEdwwnBZww8vRVdrY4xjFqRrbGKOSYvKOYxAt9YA7ge0JfCgFg2uUlTiQ0aZR/q6llsgoqYBarGdwjDhlHOoFNzXWsBPpL8ocbAzlOdxGsNoyPhWyvNCGUuCCDlLJrD0Oss0DVxKkurIyMifefNPT09PTEyeOTP+9+BD/vOPY8eOrV69ZvPmG6vV2p49excsuOrOO+8aH5/41rf+bfbsOR9++OHvf//hkiU9AwOD8W/95Cc/Xbly1csvH/zud7+3Zcs2Gjp04MBLq1eveffdw6+88srSpX3UQxw7dvz66zcsXtyzevWa665b/eabb342n/MvP2bJ3yYnJ2PWWkPtKgQj34exgt5JXAfpUrxsAEEqYCnU0oIYWRcQ6QN+UnxPABBUMDwHbyBzkiy0t3Tba74nc5l9nWPjBnVpV7ZrFmWyAh+P1TJOaWM9ah4+AlM47HKnT8djtxHWxK4xeqSBhFdpXeStgH0J5C0KegL0FKb7Rfnh8s41746lXQtmFPmZ5wUeHzTKgphrSZsnN4M2znpxdZkge9U5x0DJyFs5yQh/BQ3DMLpxhCxhx83Er0gYpA9QnEzM34h44OUkG2O0BslkqQ7ZIPBlQ7XWiII3ISZZ+yi8zzqnpQWhq8g5AVRJwxrBXBz6YnFBarGPOCfRXtxboF3Q4JmzTFF6lQixeM9jWEEnLYiTdCyODqOzYWmWu0J3G9wqihIbabCKpvuR/pJlihI501TBIVHxPv8MV5P/GcfLLx+87LJ/uf/+H509e/att96+6qpFd9xx539bLQ4deu366zc89tjjg4ND3/zmrSMjo51O54c/fKC3d9nBg688++xzl176Lz/96c86nc7x48fXrr2+r+/qb3zjlmuuWfHKK698UbRnXC2mp6fHxsYkh4PudhvNAdVwEctuUZxQoiaSICMnYL1WEt2qIymhY+V7PNKON6eiiTL4SxTDiV22sQq50wZKElETcoi6FVWii4lfGeegJZOV9ayG7BH0QlipCRDnrDoCWOjz8goo+eGSKuFCzdPaamuUjstDbEbpXo4x60JwbZIAadjWQtNAywqbeAs5k2RGUbpLsmmdVxpp82Cz6ewAVZMk2sAQaOwYHAtzXRyG4ZA2b4yziISi1xJGXUFxpDEWUGnjcl5GHTSmpEZT2CnjFz0AeqOxfdZR2LtQ/VxU4M7hAJKutHkmeyzsfuYPpc1rHSKNjbXWUKAIp+uDpbdyBphtIjxNW6nu1DoEFNF2SRi6Poi4f3jAF5l+QmSk1obS76kIeZ97X4yOjuR5cfbsZFEUk5OTrXa70UyHS+VarVEqVbS2X5R15/N8HDjw8le/etlPf/qzqampt956S6rFPfd8a/bsOR999NGRI0fPrxZHjhzduHHT3Xffc+21K++774edTmdycnLHjl1f+9rca665dsWK6+bMufy+++6bnp7++OOPV69es379xmYzXbly1c6d32i325/RZ/3LjtBbjI2NYcIaWgdE+hhOzoCCHhsliwQCeoyMx5HOwEBBT7gBPWekYTVYQDHGlRXlRhsbIruVoloV1ISagCOMUcKya6O4KtHpU18flStk5QaJqgw2CP5qACABrACTrwWjDztipYuCR9qxT8IQTaqxPFkaOCp+Czphikl4xuhVqHlOKyM9AcE+9HcslF4p8gNyC+JdIIqkPTKSyapNPNabW5CgJuBVjOsKFTXqbgAAFftJREFUD05gdp1OC6meLL9P5KNQ2jxkbBYpAISsq5Clyu5rjeApF+WHc80T/zkUZRl/r/AGAoaKFVxYlLkhFhZKlGCaV1sod51jHx8mRFkXZpnEofSENuGURhbCoKKeaUZRsbOS/kskjcNzsgE24zhhlElOduF2anR0rN1uT0xMjI+Pj09MTE1NTUxMTE9Pz3ByTZ49S6MmhkvlerM5ftFxfSGODz/8cMWK6wYGhpzzBw68tGDBVXfccefZs2e//e1/v+yyf3n//Q9++9vXFy5cPDg4FP/WyMjIpk03rFhx3dKlvXv37u10OvV6/aabttx885YXXzzwzDPPrF695vbb7xgbGzt16hSx3Na6b3/739ev3/jxxx9/Rp/1Lzu4WoyNnaGbipF98KWG9zu8UIq8D22y4jsHyRlgxRmcYY0Qdsfcv4uC3klvEYT2CgJWwsqxzEUCX45V18bAoiGSTZknSosm3eEul12wZCrYAIiLJscDoOf/qKOVgnhOHf2iR3KJyrQhEjiKyCYqnuuQFiWYlbncyFLlKFOlmYbhBZTzgMM4B6FzuOaFLFUMNAX6ZMAM6ZCCZYqipUTKDHtBOMnnWRFFsilGARPTMKJhzYK8DU0j0ubxcsY6Q4kXgOkFbDRMSPC8jQwBGzlTZY57uwgkFNleFjJgYEaJxkvEITTWydBfo4yoqJE2DxrGIqufi6IhRAi6WK4E1BUp6RUssqeo5JCWjERTfKdo5JBjyogxlpRg0EBr77xWfPW12u3p6elOZ7rzZ3QJU9PT1rpqraGUHh0dvUhTX5Cj3W7dddfdc+fO2759YMOGTV/72txbb72t0+n87Gc/nz17zk03bdm0afPcufP6+2da9u666+7Zs+esW7f+2LHjnU7nnXfeufbalTSEdXp6+rbb/nXNmnXDw6Xh4dKKFatWrVrdarV+9rOfz50778CBA5/2h/xEx6y8KCg1NkznhpowIBWWcuUkulULjkzbXtoa06IWz1t2zvPsNrrBGBAIYyGc8yFVFPPRqHePVCgkeWIBKL8BxxNG5WmzLIty5UIAkbO03UYcemT3Y42QVgR/0zZWa16R42W9gBAL65GhACWBJhAXCj92RoUTCnpk5eZ5nmVQgonAN4Kk6Hmc52nkGcL7hIYhsILelUWMvBLtKUuAvLBHwl6EqMdoqJHwKBpACinfHCJOLXRxmjsnbazLtC7ikywzZbWmHQN43fPC+zJFZRt9BrM+bPJAPCWdXlp/bcRsSQylcD8SJuaiiDDP5DmsLUp7z0WX0CompUNMsuRpciowwVDG8NSNOCCA8g1x4VlpX5wEBCAI3WGKhqaRWAAwqWFN07Tdbo+MjIyOjo2Ojo2MjI6Ojp05c+YvhZKmp6bOnj1LJoC/0Rrxd3gcP35i165vbtq0+dlnn125ctWdd97d6XRKpfJtt/3rhg2bnnnm2TVr1n3zm7fM+K3nn3+hr2/5rl3fpOlDu3fvueaaFc8+u7vT6UxOTj700E+vvXbF++9/UK3WNm7cvGnT5vHx8X379s2bt+Dxx3/16X/GT3DM8nnRTFNW0FsrGLeHotw6p7Xtkq9gxB6tQdYGesNapzKSr/DNn8MNyy0IFPSiwPF5nmWZ9wXdgYKki0pSUgjTSEGvYWnWMFKILYMRGLxbw7F9Qm8gCH2Gizgo6MMu2zmnaNXOkI/ieS6FqDnBFWvruyYW8GroQ8YD7V7DWIiQK8fMhxWhfaQ9Zf8BqAtCuhQkm90ew64WhDwuUrxJGWVgPQMKL/Y3NgOL1pZCDOM+T2H7zC0IYy/cW2hmfZ3ssmFGCcmGEt4Hza6TWSOQI4csVWsdyqFXSjvLUY8pKcEQdkKtgPSLdKKKopAWBN8s1mvisULQL3cY9JY0zg8VUx+pn8miYeIJKxDvBWseYokN+iEFl4lC2rz3eTNNi1ZrfHyclvj458Xjc3KMjZ0hdVmr1RKZ2Zkz8h/b55MN5HSOH5znuQQy0v+dnJycmppqtVqtVqvT6UxMTHjv/1vF8+fkmAW/tCngIpbFTiSbHIgEl6/qUtCH24bynYA5gEXk3SIPTTPWhQxatDLSghDuxLSg42yGSEAVFPRMhJpIoyWtDIJJGGLmdDxPUd7iPvOiZUJAEK3vmosNr9QYR4P0QGMCOh8r6AVZAtAPBb2NADfGwYLamIBsqpPILBFpDb1bY61irxz3XFqbnHfHPJlHQWoJ5t/YSPclvV3wW7CfxonrRUUEMpRgxjn+pIJHCbQFazp/y/RhlTZBAue8Ch7DQEpTe5cpDWgLcSmZyuG3IDJMtvn8eQG7ISnLCnvhfG6RByWmlkCDnZc2L4U/CAQw1EjKj3QqhMuJokxqXrxDkqhaqJ9Z1kzFySCwNgOpNjoyQjzEZ337XzwuHn/BMQtIMdKiWBNlMSaId+5BQQ9ewVmfKV61FRpt2voZy2EJCrYMAyBYJDQyR5o249S8m9jyjeVJWhklQejITTLG0bAdHUVbZ3DkSgsCzMorJTd8zvSJRLUba2yIn/KRZMUh5kQhUlewEReNYeCdcjT/wJgw/INaEKVoMp3CZDrWfcHjYmGm0zOUYBaRfEQREZDCPHOUNm+g15QX5ecpuiSbdPINsjq0YW2VtDKQNsAYESZZsU1BigdALbYrSpGeIfCVFsRIxWUuPcoPZ6Jb5wCgYiOF2DuwHBsTpc1n4YWoBaFhJ8jxJcFb+Fwm7JCwY5DJdNpaaylR0VrAgDS6nDYBBrm2oKZcDtxVfmrcSiZIAwyEFfmZsbGLpeLi8YU7Zgn5JlE5hGlgg8yLo6hHIpbYWEstSJBsGuNsoARFvmKIDNC8iXbaYPSClSxVEk0RKUryFY5boJcO2h7rIZ0KQ3iAWZ2noA8hgJ4JCdaiWAfxIj6mkSXAAKAXIlRUTAAfmNShZTdTPOgm6HB013Js4ohsxcuRhRmFmwbrlDGU4eGD9hR+eDjLkFqIaGvDg5IEF2LRkfOSO6uNVTr4BDMtMScBIuOOCgC99x4eQ0Nx8wpaWBft4jltHtq5cLVgaebi7YnN9jy7mz6ucYLjU9p8iMyKKCLaFvhcXNz0lXEqIsNK1mqURoEW6VuWKkv1wEo/FwlzFcUkI22eehAdzc4TXQaVNAEtDa46yscVNbbP8yzOi4U/HLeJ/dQmlV48Lh4X8Jjlw6qtLAAlAi6UNs6GYHBF7icMX2OTXZ6rYG5g262xLvwKcCe6wRQXIVp8Q8izwzZQKQbcY0W/BlUb4U680daciRQU9Bo2MeiXCDRgiCbcz5E3IhZi0QLE+03rtDLWBVjcAS4TtiaTzHDvVQbAAZAUrXqolJhvoXUOuY6x+IyGwZzQtSB5l4o32VkEMbMIeCckB9XaalE/Q0SrtS7ylgoJhvTrXrSnRiSqueR+o9HEhlrT2YtS67urFAOYTr56aH81+y1y6qtEIzRD62WjFZznDyKgkHFR+ZahfuZOBRkwBidZ5HatVps7P2LFtVXGKFi15ZP6SNlhTJevBT1QIfSJhOIouH+MdQA/sU/SdLYsd5OwzXufp1k2MXlR53rx+EIes5zzshcTeN0g3lWaaFlQAi3BOztNCyKQKysK+rCVhpNWlmNjLLs3oiAjuQOVBBkBCogU9CbwpZpuVEI2rMAUQGBYI0RPYhAFit26tlEQukd0a/ijbdSvMKbhghlFSzcQqWUYOLLWZpn0VfAGWi9ssMW8P9JQGm1JYGNMZPETaAWDxwFJ4WzrQCdkMQ9Eq7YTqgDgPhiRDFXBIMXISNq85vHg4GxyG9Vjotlj+A7xJF4qhMasXNAwLlMUT8JNGG20rSzHoWENafPM2CvtPDQULsqACSSKEaEqVe6wCQgPc5BHW+ucjtPmbRdyiA/CPQHLKFDATNe3zGJuE+kFuLsifUeeq8iAqTFbLNN67MwXg8+8eFw8zj9mnT07SUtzmmVIznCpBBm5MCZBkGgbpo9l0fLkpN12UZZqHrJUjaEsVXiRwHPmou0hkgPLkxUFfQaXXM44GGEIQRRrbZSlmpG0hn0SFrMQDBT0wJcwVbtruk4O4lQU9FGuHARaQUEv2iqw4h5oCS0o1oX8HyoPYjMm0Y541jSb4BCy5H2mOSHRIp6Emg/yyYnfIs5SFRMJWhDupUQJFkNbWRR7xXxAxIJY1q3xdCaC1KBL5hYk5IcjuUhzJhjb6NIso9rpvA9Xi/ewUPDVwvOllUwY5ReF5TuMABFFWRYP/0AfAOqrW3oQhfdpyJotgiy7WXEjrZsCoKcgB5edTZpm2NlwrbWw+InogPszUFD06mNjY5Nnz15kLC4eX9BjVqfTabVaaZp1+yQwyYdDaaxznm/UkCzN4RPsaGV3LgxNeZGpDDBXWBpYQQ++tAjJ0sxPWlZJzZSvxFmqvMsz3Qr6KFWUlvssy7zYbnlNId9G1/OIY4BAhkxpHQ1xixT0Gqg3FPQu5C/NyFIV6pv278LTBI0Qzy2QuTqYVk2mLYT+QpOD+T9okoTMj0U7WWRyBHpGAt8Q9MvaUxQzSMKwR+aVmi+GPOdxsDaKzzLxWAh45cBgcfIu+if4LSDM5fUXNU8bqXk+y1TOBABLVAE2hqmxeUibR0OD5dhhdCD3i8gPn5E2b5iUDuYYdBXEZvOkUmNlhnZIMg81HlsEw+OnwhBi6xxMLfGwXkOnYmzsL7ZTXDwuHp+fY1an0zk3NTUyMiJ6WeucQu4mYQI6jIXgcQ4KN23sGlOKJhYoK/nhUNBbDwW9pF6HnDv23GkIXgXFttZpbmVsURRdQf/IUsXtLfKVAiIWKOgZGecWhDeAEg8OmAuMNCNv8SoWa6LMDAV95EKgVdtD8ostrCQkhhAkJfMksDs2kdeMlkuf50oZKWay0hH7nWXcgnDxZmGuJWRMa0O9F1G7WOaQNs8phA6euxCsJMG3Oh5FxymEXOyzLGNBF8ROYZJVBDPGrQw8bmxxR+HRMg9RwTxISX8iPcAS7I2xzrItIzajzOgqxG9Bk7vy4LcgF3dwSBjOa2llUaNpEFsCKt4JQcKNl9bGOq01pnNL2ryYWjLvPWWpAVxFoIjzF0vFxeMLfYTE8rNnzxJMzHttY4yx7XablqoMulhgBTm0PRw3lEHBmcNELbcZ3VRupk1B6EpERJBk07GCXlaK0MqId1rbSEHvFNgF53lGhUg2i2h50pEuNijooQTDw4TwpLQ7eQMtWYloQSTHgEJfQuwCho8y6MHPaTBwgo3uilL5nMe85ShkifJUvBczMKuNSU1kZDlGfVI6OE6yePxOGDlnjKTNZ8pan+kA9IPp4UxAtCA6LMcEZ9kgFLZhkpWwPjkjPESEWEdtn9KcQSs0MrMgGiJUKLPRyshMJ9Yxa8uYpEcmq9BXxnDmitKaQgC14c+bY1CV4EKGCqcMUiSfCg/ZDh7DHCO55Lvgk4PWASkAnDZPpdR7rxXXTjl7EGUZSxy41hMXQ5wuHl/wY9aM/58XRZ4XeZ77vDh37hwlz7Ra7ZHRUbmHTYi2NnlOCvqwHIucxjmvlBGvnI2GY0M6JTMzwrpGNcAal5H4ChC8j+xgBul+ol0x0gNFRCiRECE/3DoyYUsZc85rFbac9NGoJUAOedjqagMzirAgmsc52CgcwkSTOYi3EMmmR3440xtd+XQhI09kV6LfJXwplB8ZE40UVZIMWOsk544+hXD1APrZY6hYrhroWeFpRFBLvIWB1dxIKD08HPwGIh2qk7R5H6XNG5hRIgbbMdAPZI+IMYTXzliO5Xl0NIyElmmqTw4JlXSBSeBHDnY9XC3GaGMyHXNvwdivOcGXax61rUoTfmhkD2FwNgy8I/J+hLLSGDkuZP4Xxa978bh4/LFjZrXooM+Y8R/Pnj07NTU1MjLKBKZ3oiBkxMN13WAzsALer2HplxvMBexYa1bQ8+5Yc26SbJxZNGWDQ5DrCi0E2GVD4BumcRgL/RJ1A5YtHVbegOTTGUg2FY9ltnHMicNAJ60NvStZ6Kk0YpyDRwsCM4o2hF0g48hTWpTCjASpVS7KOzLS54UKLbR5WOBkD0sGC62MdZ5irCL5EMPoNIbB+Zw+JmlzrWWju9DdznmttMt9KI2Yzm1jMwr4D+kVIhjHSjPnfM7mD5BhxjiWBVO2WKjxkaBW83RuLhtcO4MZRSgiG81yV0pb72RSi1wtOnqfTEpDDp6R40fqn88ZSDQC2cU7GyM5KyaKMNCQbEAxQbPNRWVnJiYmz7/XLh4Xjy/Q8QeqxZ84pqb+//auZLltGIb+/4dWBLiIAKmxVbdVegAeqN6aQzvtjHmNY0eMDFBvw4+GcNOAklDFloms3vLDDca1iXJWi8tSniz9TLDZOLgt3WG96fojuALyleXM2DGlJ0OYZNhLQchd9nFGfqjMN8lmRq/q8Irb6xGM4VWsuIw4uwnOBl4GIXHLUgXdjRwOOzi7J3npWWG186bb1o8cWQJP45qoeMKIXrUjzK7cIKm7UjlwPy6ruKPHlIqcFaTNhxklL2gLYqfamqE3XRzxC60txEu9YrhTgaO7tmYDGTNwRcM2gzIpNtfIgaNInFxp89XD+ywR0lPr3Q8foVhxt9yc9m6x7jdRHB6Vwm/Bt3jjUmptNcfm4OEVGorFitewavvMWk+bz6XU3WDbOENkI2Ber3e3eK//e326W4x58KraCDLKpYEhDAU9RYj3Lbxv79IQhB7iRZSVGKUJCdA9U4FDdtKJs6iWsEcBYoZkMxK/2Tle2BRKKOg5Vyc2RhTlfXcHe6k1u3V8QdUu2QRDAHTbla8+kFkHrXEOyzLm4X2L3Eay4XIju5HQKr7RGyZ7bag+JvAFO+D4kml7kmWpokHCpgBnCbwLsTnWLIGDedRjqY1LjuZNxmbH1KnWavFnu+DtoQTz/4VthVX2Refk7GRy95kZTsMU94kXaE9F1SzfkV8ZT2/WAjEM/JeYQvbosAZSegU74hbNoNMdB7uJpoKG6cS8oh5xMgA8WC2kXRDFbx/dMMo3B1sWKYRcFMM/DBT9Q1/g93qvv7Y+1y0+Pj6u6zrPc87j8XjMeTwez95FRMNvYd+WRNxFEtHz+TjPr+f59bqub9+/X9f1fD5ra66T4TzGSEQ6B3EeYxpaAvRmz1A3zjkTsY5p+Z3IgnYMqkKHozqI+DgOIvKi3Hr4wysiwVVHIlbVlGjvfUvU2hKqBmSkOrZEXeTLttlF7dD7W88T19eKvczezS7E+oGVdhH7XSFi6ULMXXRLNMawAQ/ANDo+gqzuzDlTIp9w3nv2MRiVKYdPZUs857Sa6LnfnIM9sl2yTR5zMrGIIiWeawh8d/zZxKpKRCK6beTiNJzErazrGLaHdtVbIrfQd/fHWHsQUWs5KbHtQLDZddnvq73D3uXLlsxfYkcNEYE1xEeQbolEJKVkLxhjujC3efYtMde2JyJVJWIdc0t0WBr44/l6vc7zHGMafMR2t3Ce80iJ+i2axQVjNlKQs4yREh3HYXcIMe+9E3EEallfGWMmIruE3mVLZI28tX3O352V/V7v9c+un0fPqOM7erWUAAAAAElFTkSuQmCC"/>
          <p:cNvSpPr>
            <a:spLocks noChangeAspect="1" noChangeArrowheads="1"/>
          </p:cNvSpPr>
          <p:nvPr/>
        </p:nvSpPr>
        <p:spPr bwMode="auto">
          <a:xfrm>
            <a:off x="765175" y="536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solidFill>
                <a:srgbClr val="000000"/>
              </a:solidFill>
            </a:endParaRPr>
          </a:p>
        </p:txBody>
      </p:sp>
      <p:sp>
        <p:nvSpPr>
          <p:cNvPr id="8" name="Rectangle 7"/>
          <p:cNvSpPr/>
          <p:nvPr/>
        </p:nvSpPr>
        <p:spPr>
          <a:xfrm>
            <a:off x="3830596" y="4717409"/>
            <a:ext cx="2113808" cy="1554272"/>
          </a:xfrm>
          <a:prstGeom prst="rect">
            <a:avLst/>
          </a:prstGeom>
        </p:spPr>
        <p:txBody>
          <a:bodyPr wrap="square">
            <a:spAutoFit/>
          </a:bodyPr>
          <a:lstStyle/>
          <a:p>
            <a:pPr algn="ctr">
              <a:spcBef>
                <a:spcPts val="600"/>
              </a:spcBef>
            </a:pPr>
            <a:r>
              <a:rPr lang="fr-FR" altLang="fr-FR" b="1" dirty="0">
                <a:latin typeface="Andy" pitchFamily="66" charset="0"/>
              </a:rPr>
              <a:t>le </a:t>
            </a:r>
            <a:r>
              <a:rPr lang="fr-FR" altLang="fr-FR" b="1" dirty="0" err="1">
                <a:latin typeface="Andy" pitchFamily="66" charset="0"/>
              </a:rPr>
              <a:t>Gapeau</a:t>
            </a:r>
            <a:r>
              <a:rPr lang="fr-FR" altLang="fr-FR" b="1" dirty="0">
                <a:latin typeface="Andy" pitchFamily="66" charset="0"/>
              </a:rPr>
              <a:t> à Hyères Sainte-Eulalie</a:t>
            </a:r>
          </a:p>
          <a:p>
            <a:pPr algn="ctr">
              <a:spcBef>
                <a:spcPts val="600"/>
              </a:spcBef>
            </a:pPr>
            <a:r>
              <a:rPr lang="fr-FR" altLang="fr-FR" b="1" dirty="0">
                <a:latin typeface="Andy" pitchFamily="66" charset="0"/>
              </a:rPr>
              <a:t>Pluvial méditerranéen</a:t>
            </a:r>
            <a:endParaRPr lang="fr-FR" altLang="fr-FR" dirty="0">
              <a:latin typeface="Andy" pitchFamily="66" charset="0"/>
            </a:endParaRPr>
          </a:p>
        </p:txBody>
      </p:sp>
      <p:cxnSp>
        <p:nvCxnSpPr>
          <p:cNvPr id="10" name="Straight Arrow Connector 9"/>
          <p:cNvCxnSpPr/>
          <p:nvPr/>
        </p:nvCxnSpPr>
        <p:spPr>
          <a:xfrm flipH="1" flipV="1">
            <a:off x="4195011" y="3761105"/>
            <a:ext cx="229986" cy="9023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219190" y="3818916"/>
            <a:ext cx="2924810" cy="2627604"/>
            <a:chOff x="6219190" y="4230396"/>
            <a:chExt cx="2924810" cy="2627604"/>
          </a:xfrm>
        </p:grpSpPr>
        <p:pic>
          <p:nvPicPr>
            <p:cNvPr id="3" name="Image 2"/>
            <p:cNvPicPr>
              <a:picLocks noChangeAspect="1"/>
            </p:cNvPicPr>
            <p:nvPr/>
          </p:nvPicPr>
          <p:blipFill>
            <a:blip r:embed="rId3"/>
            <a:stretch>
              <a:fillRect/>
            </a:stretch>
          </p:blipFill>
          <p:spPr>
            <a:xfrm>
              <a:off x="6219190" y="4230396"/>
              <a:ext cx="2924810" cy="2627604"/>
            </a:xfrm>
            <a:prstGeom prst="rect">
              <a:avLst/>
            </a:prstGeom>
          </p:spPr>
        </p:pic>
        <p:sp>
          <p:nvSpPr>
            <p:cNvPr id="12" name="Freeform 11"/>
            <p:cNvSpPr/>
            <p:nvPr/>
          </p:nvSpPr>
          <p:spPr>
            <a:xfrm>
              <a:off x="7680101" y="5835316"/>
              <a:ext cx="300846" cy="376989"/>
            </a:xfrm>
            <a:custGeom>
              <a:avLst/>
              <a:gdLst>
                <a:gd name="connsiteX0" fmla="*/ 0 w 304800"/>
                <a:gd name="connsiteY0" fmla="*/ 28073 h 376989"/>
                <a:gd name="connsiteX1" fmla="*/ 4011 w 304800"/>
                <a:gd name="connsiteY1" fmla="*/ 376989 h 376989"/>
                <a:gd name="connsiteX2" fmla="*/ 164432 w 304800"/>
                <a:gd name="connsiteY2" fmla="*/ 376989 h 376989"/>
                <a:gd name="connsiteX3" fmla="*/ 164432 w 304800"/>
                <a:gd name="connsiteY3" fmla="*/ 24063 h 376989"/>
                <a:gd name="connsiteX4" fmla="*/ 304800 w 304800"/>
                <a:gd name="connsiteY4" fmla="*/ 20052 h 376989"/>
                <a:gd name="connsiteX5" fmla="*/ 256674 w 304800"/>
                <a:gd name="connsiteY5" fmla="*/ 0 h 376989"/>
                <a:gd name="connsiteX6" fmla="*/ 80211 w 304800"/>
                <a:gd name="connsiteY6" fmla="*/ 0 h 376989"/>
                <a:gd name="connsiteX7" fmla="*/ 0 w 304800"/>
                <a:gd name="connsiteY7" fmla="*/ 28073 h 376989"/>
                <a:gd name="connsiteX0" fmla="*/ 0 w 300789"/>
                <a:gd name="connsiteY0" fmla="*/ 36095 h 376989"/>
                <a:gd name="connsiteX1" fmla="*/ 0 w 300789"/>
                <a:gd name="connsiteY1" fmla="*/ 376989 h 376989"/>
                <a:gd name="connsiteX2" fmla="*/ 160421 w 300789"/>
                <a:gd name="connsiteY2" fmla="*/ 376989 h 376989"/>
                <a:gd name="connsiteX3" fmla="*/ 160421 w 300789"/>
                <a:gd name="connsiteY3" fmla="*/ 24063 h 376989"/>
                <a:gd name="connsiteX4" fmla="*/ 300789 w 300789"/>
                <a:gd name="connsiteY4" fmla="*/ 20052 h 376989"/>
                <a:gd name="connsiteX5" fmla="*/ 252663 w 300789"/>
                <a:gd name="connsiteY5" fmla="*/ 0 h 376989"/>
                <a:gd name="connsiteX6" fmla="*/ 76200 w 300789"/>
                <a:gd name="connsiteY6" fmla="*/ 0 h 376989"/>
                <a:gd name="connsiteX7" fmla="*/ 0 w 300789"/>
                <a:gd name="connsiteY7" fmla="*/ 36095 h 376989"/>
                <a:gd name="connsiteX0" fmla="*/ 57 w 300846"/>
                <a:gd name="connsiteY0" fmla="*/ 36095 h 376989"/>
                <a:gd name="connsiteX1" fmla="*/ 4067 w 300846"/>
                <a:gd name="connsiteY1" fmla="*/ 38100 h 376989"/>
                <a:gd name="connsiteX2" fmla="*/ 57 w 300846"/>
                <a:gd name="connsiteY2" fmla="*/ 376989 h 376989"/>
                <a:gd name="connsiteX3" fmla="*/ 160478 w 300846"/>
                <a:gd name="connsiteY3" fmla="*/ 376989 h 376989"/>
                <a:gd name="connsiteX4" fmla="*/ 160478 w 300846"/>
                <a:gd name="connsiteY4" fmla="*/ 24063 h 376989"/>
                <a:gd name="connsiteX5" fmla="*/ 300846 w 300846"/>
                <a:gd name="connsiteY5" fmla="*/ 20052 h 376989"/>
                <a:gd name="connsiteX6" fmla="*/ 252720 w 300846"/>
                <a:gd name="connsiteY6" fmla="*/ 0 h 376989"/>
                <a:gd name="connsiteX7" fmla="*/ 76257 w 300846"/>
                <a:gd name="connsiteY7" fmla="*/ 0 h 376989"/>
                <a:gd name="connsiteX8" fmla="*/ 57 w 300846"/>
                <a:gd name="connsiteY8" fmla="*/ 36095 h 376989"/>
                <a:gd name="connsiteX0" fmla="*/ 57 w 300846"/>
                <a:gd name="connsiteY0" fmla="*/ 36095 h 376989"/>
                <a:gd name="connsiteX1" fmla="*/ 4067 w 300846"/>
                <a:gd name="connsiteY1" fmla="*/ 38100 h 376989"/>
                <a:gd name="connsiteX2" fmla="*/ 6073 w 300846"/>
                <a:gd name="connsiteY2" fmla="*/ 376989 h 376989"/>
                <a:gd name="connsiteX3" fmla="*/ 160478 w 300846"/>
                <a:gd name="connsiteY3" fmla="*/ 376989 h 376989"/>
                <a:gd name="connsiteX4" fmla="*/ 160478 w 300846"/>
                <a:gd name="connsiteY4" fmla="*/ 24063 h 376989"/>
                <a:gd name="connsiteX5" fmla="*/ 300846 w 300846"/>
                <a:gd name="connsiteY5" fmla="*/ 20052 h 376989"/>
                <a:gd name="connsiteX6" fmla="*/ 252720 w 300846"/>
                <a:gd name="connsiteY6" fmla="*/ 0 h 376989"/>
                <a:gd name="connsiteX7" fmla="*/ 76257 w 300846"/>
                <a:gd name="connsiteY7" fmla="*/ 0 h 376989"/>
                <a:gd name="connsiteX8" fmla="*/ 57 w 300846"/>
                <a:gd name="connsiteY8" fmla="*/ 36095 h 376989"/>
                <a:gd name="connsiteX0" fmla="*/ 57 w 300846"/>
                <a:gd name="connsiteY0" fmla="*/ 36095 h 376989"/>
                <a:gd name="connsiteX1" fmla="*/ 4067 w 300846"/>
                <a:gd name="connsiteY1" fmla="*/ 38100 h 376989"/>
                <a:gd name="connsiteX2" fmla="*/ 6073 w 300846"/>
                <a:gd name="connsiteY2" fmla="*/ 376989 h 376989"/>
                <a:gd name="connsiteX3" fmla="*/ 154463 w 300846"/>
                <a:gd name="connsiteY3" fmla="*/ 376989 h 376989"/>
                <a:gd name="connsiteX4" fmla="*/ 160478 w 300846"/>
                <a:gd name="connsiteY4" fmla="*/ 24063 h 376989"/>
                <a:gd name="connsiteX5" fmla="*/ 300846 w 300846"/>
                <a:gd name="connsiteY5" fmla="*/ 20052 h 376989"/>
                <a:gd name="connsiteX6" fmla="*/ 252720 w 300846"/>
                <a:gd name="connsiteY6" fmla="*/ 0 h 376989"/>
                <a:gd name="connsiteX7" fmla="*/ 76257 w 300846"/>
                <a:gd name="connsiteY7" fmla="*/ 0 h 376989"/>
                <a:gd name="connsiteX8" fmla="*/ 57 w 300846"/>
                <a:gd name="connsiteY8" fmla="*/ 36095 h 376989"/>
                <a:gd name="connsiteX0" fmla="*/ 57 w 300846"/>
                <a:gd name="connsiteY0" fmla="*/ 36095 h 376989"/>
                <a:gd name="connsiteX1" fmla="*/ 4067 w 300846"/>
                <a:gd name="connsiteY1" fmla="*/ 38100 h 376989"/>
                <a:gd name="connsiteX2" fmla="*/ 6073 w 300846"/>
                <a:gd name="connsiteY2" fmla="*/ 376989 h 376989"/>
                <a:gd name="connsiteX3" fmla="*/ 154463 w 300846"/>
                <a:gd name="connsiteY3" fmla="*/ 376989 h 376989"/>
                <a:gd name="connsiteX4" fmla="*/ 154462 w 300846"/>
                <a:gd name="connsiteY4" fmla="*/ 24063 h 376989"/>
                <a:gd name="connsiteX5" fmla="*/ 300846 w 300846"/>
                <a:gd name="connsiteY5" fmla="*/ 20052 h 376989"/>
                <a:gd name="connsiteX6" fmla="*/ 252720 w 300846"/>
                <a:gd name="connsiteY6" fmla="*/ 0 h 376989"/>
                <a:gd name="connsiteX7" fmla="*/ 76257 w 300846"/>
                <a:gd name="connsiteY7" fmla="*/ 0 h 376989"/>
                <a:gd name="connsiteX8" fmla="*/ 57 w 300846"/>
                <a:gd name="connsiteY8" fmla="*/ 36095 h 37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846" h="376989">
                  <a:moveTo>
                    <a:pt x="57" y="36095"/>
                  </a:moveTo>
                  <a:cubicBezTo>
                    <a:pt x="-611" y="38100"/>
                    <a:pt x="4735" y="36095"/>
                    <a:pt x="4067" y="38100"/>
                  </a:cubicBezTo>
                  <a:cubicBezTo>
                    <a:pt x="2730" y="151063"/>
                    <a:pt x="7410" y="264026"/>
                    <a:pt x="6073" y="376989"/>
                  </a:cubicBezTo>
                  <a:lnTo>
                    <a:pt x="154463" y="376989"/>
                  </a:lnTo>
                  <a:cubicBezTo>
                    <a:pt x="154463" y="259347"/>
                    <a:pt x="154462" y="141705"/>
                    <a:pt x="154462" y="24063"/>
                  </a:cubicBezTo>
                  <a:lnTo>
                    <a:pt x="300846" y="20052"/>
                  </a:lnTo>
                  <a:lnTo>
                    <a:pt x="252720" y="0"/>
                  </a:lnTo>
                  <a:lnTo>
                    <a:pt x="76257" y="0"/>
                  </a:lnTo>
                  <a:lnTo>
                    <a:pt x="57" y="36095"/>
                  </a:lnTo>
                  <a:close/>
                </a:path>
              </a:pathLst>
            </a:custGeom>
            <a:solidFill>
              <a:srgbClr val="FFFF00"/>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grpSp>
      <p:sp>
        <p:nvSpPr>
          <p:cNvPr id="15" name="AutoShape 22"/>
          <p:cNvSpPr>
            <a:spLocks noChangeArrowheads="1"/>
          </p:cNvSpPr>
          <p:nvPr/>
        </p:nvSpPr>
        <p:spPr bwMode="auto">
          <a:xfrm rot="17394465">
            <a:off x="4114238" y="3449700"/>
            <a:ext cx="411163" cy="176212"/>
          </a:xfrm>
          <a:prstGeom prst="star4">
            <a:avLst>
              <a:gd name="adj" fmla="val 21630"/>
            </a:avLst>
          </a:prstGeom>
          <a:solidFill>
            <a:srgbClr val="FFFF66"/>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rgbClr val="000000"/>
              </a:solidFill>
            </a:endParaRPr>
          </a:p>
        </p:txBody>
      </p:sp>
      <p:cxnSp>
        <p:nvCxnSpPr>
          <p:cNvPr id="16" name="Straight Arrow Connector 15"/>
          <p:cNvCxnSpPr/>
          <p:nvPr/>
        </p:nvCxnSpPr>
        <p:spPr>
          <a:xfrm flipH="1" flipV="1">
            <a:off x="4908884" y="2145178"/>
            <a:ext cx="2071040" cy="16884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AutoShape 22"/>
          <p:cNvSpPr>
            <a:spLocks noChangeArrowheads="1"/>
          </p:cNvSpPr>
          <p:nvPr/>
        </p:nvSpPr>
        <p:spPr bwMode="auto">
          <a:xfrm>
            <a:off x="4779823" y="2018899"/>
            <a:ext cx="129061" cy="126279"/>
          </a:xfrm>
          <a:prstGeom prst="star4">
            <a:avLst>
              <a:gd name="adj" fmla="val 21630"/>
            </a:avLst>
          </a:prstGeom>
          <a:solidFill>
            <a:srgbClr val="FFFF66"/>
          </a:solidFill>
          <a:ln w="127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rgbClr val="000000"/>
              </a:solidFill>
            </a:endParaRPr>
          </a:p>
        </p:txBody>
      </p:sp>
      <p:pic>
        <p:nvPicPr>
          <p:cNvPr id="2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7180"/>
            <a:ext cx="3451860" cy="2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030451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147638" y="581025"/>
            <a:ext cx="2552700" cy="396875"/>
          </a:xfrm>
          <a:prstGeom prst="rect">
            <a:avLst/>
          </a:prstGeom>
          <a:noFill/>
          <a:ln>
            <a:noFill/>
          </a:ln>
          <a:effectLst/>
          <a:extLst>
            <a:ext uri="{909E8E84-426E-40DD-AFC4-6F175D3DCCD1}">
              <a14:hiddenFill xmlns:a14="http://schemas.microsoft.com/office/drawing/2010/main">
                <a:solidFill>
                  <a:schemeClr val="accent1">
                    <a:alpha val="39999"/>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cs typeface="Arial" charset="0"/>
              </a:defRPr>
            </a:lvl1pPr>
            <a:lvl2pPr marL="742950" indent="-285750" algn="l" eaLnBrk="0" hangingPunct="0">
              <a:spcBef>
                <a:spcPct val="20000"/>
              </a:spcBef>
              <a:buChar char="–"/>
              <a:defRPr sz="2800">
                <a:solidFill>
                  <a:schemeClr val="tx1"/>
                </a:solidFill>
                <a:latin typeface="Arial" charset="0"/>
                <a:cs typeface="Arial" charset="0"/>
              </a:defRPr>
            </a:lvl2pPr>
            <a:lvl3pPr marL="1143000" indent="-228600" algn="l" eaLnBrk="0" hangingPunct="0">
              <a:spcBef>
                <a:spcPct val="20000"/>
              </a:spcBef>
              <a:buChar char="•"/>
              <a:defRPr sz="2400">
                <a:solidFill>
                  <a:schemeClr val="tx1"/>
                </a:solidFill>
                <a:latin typeface="Arial" charset="0"/>
                <a:cs typeface="Arial" charset="0"/>
              </a:defRPr>
            </a:lvl3pPr>
            <a:lvl4pPr marL="1600200" indent="-228600" algn="l" eaLnBrk="0" hangingPunct="0">
              <a:spcBef>
                <a:spcPct val="20000"/>
              </a:spcBef>
              <a:buChar char="–"/>
              <a:defRPr sz="2000">
                <a:solidFill>
                  <a:schemeClr val="tx1"/>
                </a:solidFill>
                <a:latin typeface="Arial" charset="0"/>
                <a:cs typeface="Arial" charset="0"/>
              </a:defRPr>
            </a:lvl4pPr>
            <a:lvl5pPr marL="2057400" indent="-228600" algn="l"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2000">
                <a:solidFill>
                  <a:srgbClr val="D40000"/>
                </a:solidFill>
                <a:latin typeface="Comic Sans MS" pitchFamily="66" charset="0"/>
              </a:rPr>
              <a:t>Le bassin versant</a:t>
            </a:r>
          </a:p>
        </p:txBody>
      </p:sp>
      <p:sp>
        <p:nvSpPr>
          <p:cNvPr id="4099" name="Freeform 3"/>
          <p:cNvSpPr>
            <a:spLocks/>
          </p:cNvSpPr>
          <p:nvPr/>
        </p:nvSpPr>
        <p:spPr bwMode="auto">
          <a:xfrm>
            <a:off x="1657350" y="1438275"/>
            <a:ext cx="5143500" cy="4360863"/>
          </a:xfrm>
          <a:custGeom>
            <a:avLst/>
            <a:gdLst>
              <a:gd name="T0" fmla="*/ 2147483647 w 3240"/>
              <a:gd name="T1" fmla="*/ 2147483647 h 2747"/>
              <a:gd name="T2" fmla="*/ 2147483647 w 3240"/>
              <a:gd name="T3" fmla="*/ 2147483647 h 2747"/>
              <a:gd name="T4" fmla="*/ 2147483647 w 3240"/>
              <a:gd name="T5" fmla="*/ 2147483647 h 2747"/>
              <a:gd name="T6" fmla="*/ 1965721875 w 3240"/>
              <a:gd name="T7" fmla="*/ 2147483647 h 2747"/>
              <a:gd name="T8" fmla="*/ 1300400625 w 3240"/>
              <a:gd name="T9" fmla="*/ 2147483647 h 2747"/>
              <a:gd name="T10" fmla="*/ 710684063 w 3240"/>
              <a:gd name="T11" fmla="*/ 2147483647 h 2747"/>
              <a:gd name="T12" fmla="*/ 317539688 w 3240"/>
              <a:gd name="T13" fmla="*/ 2147483647 h 2747"/>
              <a:gd name="T14" fmla="*/ 120967500 w 3240"/>
              <a:gd name="T15" fmla="*/ 2147483647 h 2747"/>
              <a:gd name="T16" fmla="*/ 45362813 w 3240"/>
              <a:gd name="T17" fmla="*/ 2147483647 h 2747"/>
              <a:gd name="T18" fmla="*/ 302418750 w 3240"/>
              <a:gd name="T19" fmla="*/ 1421368288 h 2747"/>
              <a:gd name="T20" fmla="*/ 771167813 w 3240"/>
              <a:gd name="T21" fmla="*/ 1300400774 h 2747"/>
              <a:gd name="T22" fmla="*/ 1708665938 w 3240"/>
              <a:gd name="T23" fmla="*/ 1058465746 h 2747"/>
              <a:gd name="T24" fmla="*/ 2147483647 w 3240"/>
              <a:gd name="T25" fmla="*/ 665321326 h 2747"/>
              <a:gd name="T26" fmla="*/ 2147483647 w 3240"/>
              <a:gd name="T27" fmla="*/ 362902542 h 2747"/>
              <a:gd name="T28" fmla="*/ 2147483647 w 3240"/>
              <a:gd name="T29" fmla="*/ 151209392 h 2747"/>
              <a:gd name="T30" fmla="*/ 2147483647 w 3240"/>
              <a:gd name="T31" fmla="*/ 0 h 2747"/>
              <a:gd name="T32" fmla="*/ 2147483647 w 3240"/>
              <a:gd name="T33" fmla="*/ 75604696 h 2747"/>
              <a:gd name="T34" fmla="*/ 2147483647 w 3240"/>
              <a:gd name="T35" fmla="*/ 468749116 h 2747"/>
              <a:gd name="T36" fmla="*/ 2147483647 w 3240"/>
              <a:gd name="T37" fmla="*/ 801409779 h 2747"/>
              <a:gd name="T38" fmla="*/ 2147483647 w 3240"/>
              <a:gd name="T39" fmla="*/ 1179433260 h 2747"/>
              <a:gd name="T40" fmla="*/ 2147483647 w 3240"/>
              <a:gd name="T41" fmla="*/ 1496972984 h 2747"/>
              <a:gd name="T42" fmla="*/ 2147483647 w 3240"/>
              <a:gd name="T43" fmla="*/ 1708666133 h 2747"/>
              <a:gd name="T44" fmla="*/ 2147483647 w 3240"/>
              <a:gd name="T45" fmla="*/ 2147483647 h 2747"/>
              <a:gd name="T46" fmla="*/ 2147483647 w 3240"/>
              <a:gd name="T47" fmla="*/ 2147483647 h 2747"/>
              <a:gd name="T48" fmla="*/ 2147483647 w 3240"/>
              <a:gd name="T49" fmla="*/ 2147483647 h 2747"/>
              <a:gd name="T50" fmla="*/ 2147483647 w 3240"/>
              <a:gd name="T51" fmla="*/ 2147483647 h 2747"/>
              <a:gd name="T52" fmla="*/ 2147483647 w 3240"/>
              <a:gd name="T53" fmla="*/ 2147483647 h 2747"/>
              <a:gd name="T54" fmla="*/ 2147483647 w 3240"/>
              <a:gd name="T55" fmla="*/ 2147483647 h 2747"/>
              <a:gd name="T56" fmla="*/ 2147483647 w 3240"/>
              <a:gd name="T57" fmla="*/ 2147483647 h 2747"/>
              <a:gd name="T58" fmla="*/ 2147483647 w 3240"/>
              <a:gd name="T59" fmla="*/ 2147483647 h 2747"/>
              <a:gd name="T60" fmla="*/ 2147483647 w 3240"/>
              <a:gd name="T61" fmla="*/ 2147483647 h 2747"/>
              <a:gd name="T62" fmla="*/ 2147483647 w 3240"/>
              <a:gd name="T63" fmla="*/ 2147483647 h 2747"/>
              <a:gd name="T64" fmla="*/ 2147483647 w 3240"/>
              <a:gd name="T65" fmla="*/ 2147483647 h 2747"/>
              <a:gd name="T66" fmla="*/ 2147483647 w 3240"/>
              <a:gd name="T67" fmla="*/ 2147483647 h 2747"/>
              <a:gd name="T68" fmla="*/ 2147483647 w 3240"/>
              <a:gd name="T69" fmla="*/ 2147483647 h 2747"/>
              <a:gd name="T70" fmla="*/ 2147483647 w 3240"/>
              <a:gd name="T71" fmla="*/ 2147483647 h 2747"/>
              <a:gd name="T72" fmla="*/ 2147483647 w 3240"/>
              <a:gd name="T73" fmla="*/ 2147483647 h 2747"/>
              <a:gd name="T74" fmla="*/ 2147483647 w 3240"/>
              <a:gd name="T75" fmla="*/ 2147483647 h 27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240" h="2747">
                <a:moveTo>
                  <a:pt x="1620" y="2718"/>
                </a:moveTo>
                <a:cubicBezTo>
                  <a:pt x="1557" y="2710"/>
                  <a:pt x="1377" y="2706"/>
                  <a:pt x="1311" y="2700"/>
                </a:cubicBezTo>
                <a:cubicBezTo>
                  <a:pt x="1245" y="2694"/>
                  <a:pt x="1242" y="2683"/>
                  <a:pt x="1223" y="2682"/>
                </a:cubicBezTo>
                <a:cubicBezTo>
                  <a:pt x="1204" y="2681"/>
                  <a:pt x="1211" y="2702"/>
                  <a:pt x="1194" y="2696"/>
                </a:cubicBezTo>
                <a:cubicBezTo>
                  <a:pt x="1175" y="2692"/>
                  <a:pt x="1159" y="2667"/>
                  <a:pt x="1119" y="2648"/>
                </a:cubicBezTo>
                <a:cubicBezTo>
                  <a:pt x="1079" y="2629"/>
                  <a:pt x="998" y="2600"/>
                  <a:pt x="954" y="2580"/>
                </a:cubicBezTo>
                <a:cubicBezTo>
                  <a:pt x="919" y="2557"/>
                  <a:pt x="890" y="2545"/>
                  <a:pt x="852" y="2526"/>
                </a:cubicBezTo>
                <a:cubicBezTo>
                  <a:pt x="829" y="2515"/>
                  <a:pt x="780" y="2502"/>
                  <a:pt x="780" y="2502"/>
                </a:cubicBezTo>
                <a:cubicBezTo>
                  <a:pt x="732" y="2466"/>
                  <a:pt x="672" y="2449"/>
                  <a:pt x="618" y="2424"/>
                </a:cubicBezTo>
                <a:cubicBezTo>
                  <a:pt x="583" y="2408"/>
                  <a:pt x="550" y="2387"/>
                  <a:pt x="516" y="2370"/>
                </a:cubicBezTo>
                <a:cubicBezTo>
                  <a:pt x="487" y="2355"/>
                  <a:pt x="464" y="2330"/>
                  <a:pt x="438" y="2310"/>
                </a:cubicBezTo>
                <a:cubicBezTo>
                  <a:pt x="385" y="2270"/>
                  <a:pt x="327" y="2234"/>
                  <a:pt x="282" y="2184"/>
                </a:cubicBezTo>
                <a:cubicBezTo>
                  <a:pt x="214" y="2109"/>
                  <a:pt x="275" y="2158"/>
                  <a:pt x="222" y="2118"/>
                </a:cubicBezTo>
                <a:cubicBezTo>
                  <a:pt x="195" y="2063"/>
                  <a:pt x="153" y="2017"/>
                  <a:pt x="126" y="1962"/>
                </a:cubicBezTo>
                <a:cubicBezTo>
                  <a:pt x="110" y="1929"/>
                  <a:pt x="104" y="1950"/>
                  <a:pt x="90" y="1896"/>
                </a:cubicBezTo>
                <a:cubicBezTo>
                  <a:pt x="78" y="1847"/>
                  <a:pt x="58" y="1801"/>
                  <a:pt x="48" y="1752"/>
                </a:cubicBezTo>
                <a:cubicBezTo>
                  <a:pt x="25" y="1638"/>
                  <a:pt x="8" y="1526"/>
                  <a:pt x="0" y="1410"/>
                </a:cubicBezTo>
                <a:cubicBezTo>
                  <a:pt x="3" y="1293"/>
                  <a:pt x="1" y="1173"/>
                  <a:pt x="18" y="1056"/>
                </a:cubicBezTo>
                <a:cubicBezTo>
                  <a:pt x="25" y="947"/>
                  <a:pt x="22" y="825"/>
                  <a:pt x="54" y="720"/>
                </a:cubicBezTo>
                <a:cubicBezTo>
                  <a:pt x="70" y="665"/>
                  <a:pt x="102" y="618"/>
                  <a:pt x="120" y="564"/>
                </a:cubicBezTo>
                <a:cubicBezTo>
                  <a:pt x="124" y="552"/>
                  <a:pt x="144" y="556"/>
                  <a:pt x="156" y="552"/>
                </a:cubicBezTo>
                <a:cubicBezTo>
                  <a:pt x="205" y="536"/>
                  <a:pt x="257" y="532"/>
                  <a:pt x="306" y="516"/>
                </a:cubicBezTo>
                <a:cubicBezTo>
                  <a:pt x="407" y="482"/>
                  <a:pt x="516" y="461"/>
                  <a:pt x="618" y="432"/>
                </a:cubicBezTo>
                <a:cubicBezTo>
                  <a:pt x="638" y="426"/>
                  <a:pt x="659" y="428"/>
                  <a:pt x="678" y="420"/>
                </a:cubicBezTo>
                <a:cubicBezTo>
                  <a:pt x="740" y="395"/>
                  <a:pt x="804" y="367"/>
                  <a:pt x="870" y="354"/>
                </a:cubicBezTo>
                <a:cubicBezTo>
                  <a:pt x="930" y="318"/>
                  <a:pt x="994" y="295"/>
                  <a:pt x="1056" y="264"/>
                </a:cubicBezTo>
                <a:cubicBezTo>
                  <a:pt x="1084" y="250"/>
                  <a:pt x="1103" y="236"/>
                  <a:pt x="1134" y="228"/>
                </a:cubicBezTo>
                <a:cubicBezTo>
                  <a:pt x="1179" y="198"/>
                  <a:pt x="1245" y="167"/>
                  <a:pt x="1296" y="144"/>
                </a:cubicBezTo>
                <a:cubicBezTo>
                  <a:pt x="1319" y="134"/>
                  <a:pt x="1346" y="131"/>
                  <a:pt x="1368" y="120"/>
                </a:cubicBezTo>
                <a:cubicBezTo>
                  <a:pt x="1409" y="99"/>
                  <a:pt x="1453" y="81"/>
                  <a:pt x="1494" y="60"/>
                </a:cubicBezTo>
                <a:cubicBezTo>
                  <a:pt x="1517" y="48"/>
                  <a:pt x="1541" y="32"/>
                  <a:pt x="1566" y="24"/>
                </a:cubicBezTo>
                <a:cubicBezTo>
                  <a:pt x="1600" y="14"/>
                  <a:pt x="1639" y="7"/>
                  <a:pt x="1674" y="0"/>
                </a:cubicBezTo>
                <a:cubicBezTo>
                  <a:pt x="1943" y="21"/>
                  <a:pt x="1646" y="0"/>
                  <a:pt x="2292" y="12"/>
                </a:cubicBezTo>
                <a:cubicBezTo>
                  <a:pt x="2342" y="13"/>
                  <a:pt x="2446" y="26"/>
                  <a:pt x="2490" y="30"/>
                </a:cubicBezTo>
                <a:cubicBezTo>
                  <a:pt x="2512" y="32"/>
                  <a:pt x="2556" y="36"/>
                  <a:pt x="2556" y="36"/>
                </a:cubicBezTo>
                <a:cubicBezTo>
                  <a:pt x="2611" y="73"/>
                  <a:pt x="2586" y="170"/>
                  <a:pt x="2634" y="186"/>
                </a:cubicBezTo>
                <a:cubicBezTo>
                  <a:pt x="2672" y="224"/>
                  <a:pt x="2727" y="265"/>
                  <a:pt x="2778" y="282"/>
                </a:cubicBezTo>
                <a:cubicBezTo>
                  <a:pt x="2800" y="298"/>
                  <a:pt x="2818" y="309"/>
                  <a:pt x="2844" y="318"/>
                </a:cubicBezTo>
                <a:cubicBezTo>
                  <a:pt x="2878" y="352"/>
                  <a:pt x="2931" y="368"/>
                  <a:pt x="2970" y="396"/>
                </a:cubicBezTo>
                <a:cubicBezTo>
                  <a:pt x="3000" y="418"/>
                  <a:pt x="3038" y="443"/>
                  <a:pt x="3066" y="468"/>
                </a:cubicBezTo>
                <a:cubicBezTo>
                  <a:pt x="3094" y="493"/>
                  <a:pt x="3119" y="531"/>
                  <a:pt x="3150" y="552"/>
                </a:cubicBezTo>
                <a:cubicBezTo>
                  <a:pt x="3164" y="593"/>
                  <a:pt x="3144" y="544"/>
                  <a:pt x="3180" y="594"/>
                </a:cubicBezTo>
                <a:cubicBezTo>
                  <a:pt x="3189" y="606"/>
                  <a:pt x="3190" y="623"/>
                  <a:pt x="3198" y="636"/>
                </a:cubicBezTo>
                <a:cubicBezTo>
                  <a:pt x="3207" y="651"/>
                  <a:pt x="3218" y="664"/>
                  <a:pt x="3228" y="678"/>
                </a:cubicBezTo>
                <a:cubicBezTo>
                  <a:pt x="3231" y="696"/>
                  <a:pt x="3240" y="714"/>
                  <a:pt x="3240" y="732"/>
                </a:cubicBezTo>
                <a:cubicBezTo>
                  <a:pt x="3240" y="813"/>
                  <a:pt x="3214" y="900"/>
                  <a:pt x="3192" y="978"/>
                </a:cubicBezTo>
                <a:cubicBezTo>
                  <a:pt x="3183" y="1009"/>
                  <a:pt x="3174" y="1056"/>
                  <a:pt x="3150" y="1080"/>
                </a:cubicBezTo>
                <a:cubicBezTo>
                  <a:pt x="3140" y="1090"/>
                  <a:pt x="3114" y="1104"/>
                  <a:pt x="3114" y="1104"/>
                </a:cubicBezTo>
                <a:cubicBezTo>
                  <a:pt x="3097" y="1130"/>
                  <a:pt x="3071" y="1144"/>
                  <a:pt x="3048" y="1164"/>
                </a:cubicBezTo>
                <a:cubicBezTo>
                  <a:pt x="3035" y="1175"/>
                  <a:pt x="3012" y="1200"/>
                  <a:pt x="3012" y="1200"/>
                </a:cubicBezTo>
                <a:cubicBezTo>
                  <a:pt x="3010" y="1206"/>
                  <a:pt x="3010" y="1214"/>
                  <a:pt x="3006" y="1218"/>
                </a:cubicBezTo>
                <a:cubicBezTo>
                  <a:pt x="3002" y="1222"/>
                  <a:pt x="2993" y="1221"/>
                  <a:pt x="2988" y="1224"/>
                </a:cubicBezTo>
                <a:cubicBezTo>
                  <a:pt x="2960" y="1240"/>
                  <a:pt x="2940" y="1268"/>
                  <a:pt x="2910" y="1278"/>
                </a:cubicBezTo>
                <a:cubicBezTo>
                  <a:pt x="2901" y="1304"/>
                  <a:pt x="2886" y="1306"/>
                  <a:pt x="2862" y="1314"/>
                </a:cubicBezTo>
                <a:cubicBezTo>
                  <a:pt x="2830" y="1346"/>
                  <a:pt x="2809" y="1385"/>
                  <a:pt x="2778" y="1416"/>
                </a:cubicBezTo>
                <a:cubicBezTo>
                  <a:pt x="2770" y="1439"/>
                  <a:pt x="2754" y="1449"/>
                  <a:pt x="2742" y="1470"/>
                </a:cubicBezTo>
                <a:cubicBezTo>
                  <a:pt x="2721" y="1509"/>
                  <a:pt x="2714" y="1543"/>
                  <a:pt x="2700" y="1584"/>
                </a:cubicBezTo>
                <a:cubicBezTo>
                  <a:pt x="2696" y="1629"/>
                  <a:pt x="2692" y="1685"/>
                  <a:pt x="2676" y="1728"/>
                </a:cubicBezTo>
                <a:cubicBezTo>
                  <a:pt x="2660" y="1771"/>
                  <a:pt x="2627" y="1799"/>
                  <a:pt x="2604" y="1836"/>
                </a:cubicBezTo>
                <a:cubicBezTo>
                  <a:pt x="2580" y="1875"/>
                  <a:pt x="2553" y="1912"/>
                  <a:pt x="2526" y="1950"/>
                </a:cubicBezTo>
                <a:cubicBezTo>
                  <a:pt x="2502" y="1984"/>
                  <a:pt x="2473" y="2013"/>
                  <a:pt x="2448" y="2046"/>
                </a:cubicBezTo>
                <a:cubicBezTo>
                  <a:pt x="2420" y="2084"/>
                  <a:pt x="2445" y="2071"/>
                  <a:pt x="2412" y="2082"/>
                </a:cubicBezTo>
                <a:cubicBezTo>
                  <a:pt x="2387" y="2107"/>
                  <a:pt x="2377" y="2132"/>
                  <a:pt x="2346" y="2148"/>
                </a:cubicBezTo>
                <a:cubicBezTo>
                  <a:pt x="2328" y="2175"/>
                  <a:pt x="2307" y="2196"/>
                  <a:pt x="2280" y="2214"/>
                </a:cubicBezTo>
                <a:cubicBezTo>
                  <a:pt x="2256" y="2250"/>
                  <a:pt x="2207" y="2279"/>
                  <a:pt x="2172" y="2304"/>
                </a:cubicBezTo>
                <a:cubicBezTo>
                  <a:pt x="2147" y="2322"/>
                  <a:pt x="2160" y="2319"/>
                  <a:pt x="2142" y="2340"/>
                </a:cubicBezTo>
                <a:cubicBezTo>
                  <a:pt x="2113" y="2373"/>
                  <a:pt x="2073" y="2397"/>
                  <a:pt x="2046" y="2430"/>
                </a:cubicBezTo>
                <a:cubicBezTo>
                  <a:pt x="2029" y="2451"/>
                  <a:pt x="2019" y="2469"/>
                  <a:pt x="1992" y="2478"/>
                </a:cubicBezTo>
                <a:cubicBezTo>
                  <a:pt x="1968" y="2515"/>
                  <a:pt x="1955" y="2551"/>
                  <a:pt x="1923" y="2583"/>
                </a:cubicBezTo>
                <a:cubicBezTo>
                  <a:pt x="1911" y="2595"/>
                  <a:pt x="1893" y="2630"/>
                  <a:pt x="1893" y="2630"/>
                </a:cubicBezTo>
                <a:cubicBezTo>
                  <a:pt x="1879" y="2673"/>
                  <a:pt x="1899" y="2613"/>
                  <a:pt x="1869" y="2658"/>
                </a:cubicBezTo>
                <a:cubicBezTo>
                  <a:pt x="1857" y="2676"/>
                  <a:pt x="1867" y="2707"/>
                  <a:pt x="1854" y="2724"/>
                </a:cubicBezTo>
                <a:cubicBezTo>
                  <a:pt x="1849" y="2730"/>
                  <a:pt x="1827" y="2721"/>
                  <a:pt x="1821" y="2726"/>
                </a:cubicBezTo>
                <a:cubicBezTo>
                  <a:pt x="1811" y="2736"/>
                  <a:pt x="1743" y="2743"/>
                  <a:pt x="1721" y="2745"/>
                </a:cubicBezTo>
                <a:cubicBezTo>
                  <a:pt x="1699" y="2747"/>
                  <a:pt x="1706" y="2740"/>
                  <a:pt x="1689" y="2736"/>
                </a:cubicBezTo>
                <a:cubicBezTo>
                  <a:pt x="1668" y="2724"/>
                  <a:pt x="1637" y="2735"/>
                  <a:pt x="1620" y="2718"/>
                </a:cubicBezTo>
                <a:close/>
              </a:path>
            </a:pathLst>
          </a:custGeom>
          <a:solidFill>
            <a:srgbClr val="CCE8EA">
              <a:alpha val="98822"/>
            </a:srgbClr>
          </a:solidFill>
          <a:ln w="3175" cap="flat" cmpd="sng">
            <a:solidFill>
              <a:srgbClr val="D4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00" name="Freeform 4"/>
          <p:cNvSpPr>
            <a:spLocks/>
          </p:cNvSpPr>
          <p:nvPr/>
        </p:nvSpPr>
        <p:spPr bwMode="auto">
          <a:xfrm>
            <a:off x="2146300" y="2600325"/>
            <a:ext cx="2224088" cy="3176588"/>
          </a:xfrm>
          <a:custGeom>
            <a:avLst/>
            <a:gdLst>
              <a:gd name="T0" fmla="*/ 55443450 w 1401"/>
              <a:gd name="T1" fmla="*/ 0 h 2001"/>
              <a:gd name="T2" fmla="*/ 40322509 w 1401"/>
              <a:gd name="T3" fmla="*/ 710684174 h 2001"/>
              <a:gd name="T4" fmla="*/ 146169095 w 1401"/>
              <a:gd name="T5" fmla="*/ 861893573 h 2001"/>
              <a:gd name="T6" fmla="*/ 675402027 w 1401"/>
              <a:gd name="T7" fmla="*/ 1118949551 h 2001"/>
              <a:gd name="T8" fmla="*/ 1567537540 w 1401"/>
              <a:gd name="T9" fmla="*/ 1134070491 h 2001"/>
              <a:gd name="T10" fmla="*/ 2066528590 w 1401"/>
              <a:gd name="T11" fmla="*/ 1179433311 h 2001"/>
              <a:gd name="T12" fmla="*/ 2147483647 w 1401"/>
              <a:gd name="T13" fmla="*/ 1300400830 h 2001"/>
              <a:gd name="T14" fmla="*/ 2147483647 w 1401"/>
              <a:gd name="T15" fmla="*/ 1406247409 h 2001"/>
              <a:gd name="T16" fmla="*/ 2147483647 w 1401"/>
              <a:gd name="T17" fmla="*/ 1496973048 h 2001"/>
              <a:gd name="T18" fmla="*/ 2147483647 w 1401"/>
              <a:gd name="T19" fmla="*/ 1587698687 h 2001"/>
              <a:gd name="T20" fmla="*/ 2147483647 w 1401"/>
              <a:gd name="T21" fmla="*/ 1723787146 h 2001"/>
              <a:gd name="T22" fmla="*/ 2147483647 w 1401"/>
              <a:gd name="T23" fmla="*/ 1890117485 h 2001"/>
              <a:gd name="T24" fmla="*/ 2147483647 w 1401"/>
              <a:gd name="T25" fmla="*/ 2147173463 h 2001"/>
              <a:gd name="T26" fmla="*/ 2147483647 w 1401"/>
              <a:gd name="T27" fmla="*/ 2147483647 h 2001"/>
              <a:gd name="T28" fmla="*/ 2147483647 w 1401"/>
              <a:gd name="T29" fmla="*/ 2147483647 h 2001"/>
              <a:gd name="T30" fmla="*/ 2147483647 w 1401"/>
              <a:gd name="T31" fmla="*/ 2147483647 h 2001"/>
              <a:gd name="T32" fmla="*/ 2147483647 w 1401"/>
              <a:gd name="T33" fmla="*/ 2147483647 h 2001"/>
              <a:gd name="T34" fmla="*/ 2147483647 w 1401"/>
              <a:gd name="T35" fmla="*/ 2147483647 h 2001"/>
              <a:gd name="T36" fmla="*/ 2147483647 w 1401"/>
              <a:gd name="T37" fmla="*/ 2147483647 h 2001"/>
              <a:gd name="T38" fmla="*/ 2147483647 w 1401"/>
              <a:gd name="T39" fmla="*/ 2147483647 h 2001"/>
              <a:gd name="T40" fmla="*/ 2147483647 w 1401"/>
              <a:gd name="T41" fmla="*/ 2147483647 h 20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01" h="2001">
                <a:moveTo>
                  <a:pt x="22" y="0"/>
                </a:moveTo>
                <a:cubicBezTo>
                  <a:pt x="0" y="109"/>
                  <a:pt x="8" y="109"/>
                  <a:pt x="16" y="282"/>
                </a:cubicBezTo>
                <a:cubicBezTo>
                  <a:pt x="18" y="314"/>
                  <a:pt x="39" y="323"/>
                  <a:pt x="58" y="342"/>
                </a:cubicBezTo>
                <a:cubicBezTo>
                  <a:pt x="110" y="394"/>
                  <a:pt x="190" y="442"/>
                  <a:pt x="268" y="444"/>
                </a:cubicBezTo>
                <a:cubicBezTo>
                  <a:pt x="386" y="448"/>
                  <a:pt x="504" y="448"/>
                  <a:pt x="622" y="450"/>
                </a:cubicBezTo>
                <a:cubicBezTo>
                  <a:pt x="687" y="463"/>
                  <a:pt x="754" y="460"/>
                  <a:pt x="820" y="468"/>
                </a:cubicBezTo>
                <a:cubicBezTo>
                  <a:pt x="866" y="491"/>
                  <a:pt x="914" y="504"/>
                  <a:pt x="964" y="516"/>
                </a:cubicBezTo>
                <a:cubicBezTo>
                  <a:pt x="986" y="531"/>
                  <a:pt x="1006" y="546"/>
                  <a:pt x="1030" y="558"/>
                </a:cubicBezTo>
                <a:cubicBezTo>
                  <a:pt x="1045" y="581"/>
                  <a:pt x="1058" y="576"/>
                  <a:pt x="1078" y="594"/>
                </a:cubicBezTo>
                <a:cubicBezTo>
                  <a:pt x="1091" y="605"/>
                  <a:pt x="1114" y="630"/>
                  <a:pt x="1114" y="630"/>
                </a:cubicBezTo>
                <a:cubicBezTo>
                  <a:pt x="1121" y="650"/>
                  <a:pt x="1144" y="684"/>
                  <a:pt x="1144" y="684"/>
                </a:cubicBezTo>
                <a:cubicBezTo>
                  <a:pt x="1149" y="706"/>
                  <a:pt x="1150" y="728"/>
                  <a:pt x="1156" y="750"/>
                </a:cubicBezTo>
                <a:cubicBezTo>
                  <a:pt x="1165" y="783"/>
                  <a:pt x="1187" y="823"/>
                  <a:pt x="1204" y="852"/>
                </a:cubicBezTo>
                <a:cubicBezTo>
                  <a:pt x="1229" y="896"/>
                  <a:pt x="1258" y="928"/>
                  <a:pt x="1270" y="978"/>
                </a:cubicBezTo>
                <a:cubicBezTo>
                  <a:pt x="1272" y="1000"/>
                  <a:pt x="1272" y="1022"/>
                  <a:pt x="1276" y="1044"/>
                </a:cubicBezTo>
                <a:cubicBezTo>
                  <a:pt x="1278" y="1056"/>
                  <a:pt x="1288" y="1080"/>
                  <a:pt x="1288" y="1080"/>
                </a:cubicBezTo>
                <a:cubicBezTo>
                  <a:pt x="1295" y="1195"/>
                  <a:pt x="1283" y="1150"/>
                  <a:pt x="1306" y="1218"/>
                </a:cubicBezTo>
                <a:cubicBezTo>
                  <a:pt x="1313" y="1238"/>
                  <a:pt x="1324" y="1278"/>
                  <a:pt x="1324" y="1278"/>
                </a:cubicBezTo>
                <a:cubicBezTo>
                  <a:pt x="1333" y="1382"/>
                  <a:pt x="1327" y="1487"/>
                  <a:pt x="1342" y="1590"/>
                </a:cubicBezTo>
                <a:cubicBezTo>
                  <a:pt x="1348" y="1634"/>
                  <a:pt x="1372" y="1672"/>
                  <a:pt x="1378" y="1716"/>
                </a:cubicBezTo>
                <a:cubicBezTo>
                  <a:pt x="1392" y="1823"/>
                  <a:pt x="1401" y="1913"/>
                  <a:pt x="1384" y="2001"/>
                </a:cubicBezTo>
              </a:path>
            </a:pathLst>
          </a:custGeom>
          <a:noFill/>
          <a:ln w="190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alpha val="39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01" name="Freeform 5"/>
          <p:cNvSpPr>
            <a:spLocks/>
          </p:cNvSpPr>
          <p:nvPr/>
        </p:nvSpPr>
        <p:spPr bwMode="auto">
          <a:xfrm>
            <a:off x="3962400" y="1647825"/>
            <a:ext cx="1314450" cy="2076450"/>
          </a:xfrm>
          <a:custGeom>
            <a:avLst/>
            <a:gdLst>
              <a:gd name="T0" fmla="*/ 2086689375 w 828"/>
              <a:gd name="T1" fmla="*/ 0 h 1308"/>
              <a:gd name="T2" fmla="*/ 1905238125 w 828"/>
              <a:gd name="T3" fmla="*/ 45362813 h 1308"/>
              <a:gd name="T4" fmla="*/ 1799391563 w 828"/>
              <a:gd name="T5" fmla="*/ 105846563 h 1308"/>
              <a:gd name="T6" fmla="*/ 1769149688 w 828"/>
              <a:gd name="T7" fmla="*/ 151209375 h 1308"/>
              <a:gd name="T8" fmla="*/ 1723786875 w 828"/>
              <a:gd name="T9" fmla="*/ 181451250 h 1308"/>
              <a:gd name="T10" fmla="*/ 1693545000 w 828"/>
              <a:gd name="T11" fmla="*/ 226814063 h 1308"/>
              <a:gd name="T12" fmla="*/ 1648182188 w 828"/>
              <a:gd name="T13" fmla="*/ 257055938 h 1308"/>
              <a:gd name="T14" fmla="*/ 1466730938 w 828"/>
              <a:gd name="T15" fmla="*/ 529232813 h 1308"/>
              <a:gd name="T16" fmla="*/ 1376005313 w 828"/>
              <a:gd name="T17" fmla="*/ 725805000 h 1308"/>
              <a:gd name="T18" fmla="*/ 1164312188 w 828"/>
              <a:gd name="T19" fmla="*/ 1451610000 h 1308"/>
              <a:gd name="T20" fmla="*/ 740925938 w 828"/>
              <a:gd name="T21" fmla="*/ 1874996250 h 1308"/>
              <a:gd name="T22" fmla="*/ 619958438 w 828"/>
              <a:gd name="T23" fmla="*/ 1995963750 h 1308"/>
              <a:gd name="T24" fmla="*/ 347781563 w 828"/>
              <a:gd name="T25" fmla="*/ 2147483647 h 1308"/>
              <a:gd name="T26" fmla="*/ 257055938 w 828"/>
              <a:gd name="T27" fmla="*/ 2147483647 h 1308"/>
              <a:gd name="T28" fmla="*/ 151209375 w 828"/>
              <a:gd name="T29" fmla="*/ 2147483647 h 1308"/>
              <a:gd name="T30" fmla="*/ 90725625 w 828"/>
              <a:gd name="T31" fmla="*/ 2147483647 h 1308"/>
              <a:gd name="T32" fmla="*/ 15120938 w 828"/>
              <a:gd name="T33" fmla="*/ 2147483647 h 1308"/>
              <a:gd name="T34" fmla="*/ 0 w 828"/>
              <a:gd name="T35" fmla="*/ 2147483647 h 13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28" h="1308">
                <a:moveTo>
                  <a:pt x="828" y="0"/>
                </a:moveTo>
                <a:cubicBezTo>
                  <a:pt x="803" y="5"/>
                  <a:pt x="780" y="10"/>
                  <a:pt x="756" y="18"/>
                </a:cubicBezTo>
                <a:cubicBezTo>
                  <a:pt x="743" y="28"/>
                  <a:pt x="727" y="32"/>
                  <a:pt x="714" y="42"/>
                </a:cubicBezTo>
                <a:cubicBezTo>
                  <a:pt x="708" y="47"/>
                  <a:pt x="707" y="55"/>
                  <a:pt x="702" y="60"/>
                </a:cubicBezTo>
                <a:cubicBezTo>
                  <a:pt x="697" y="65"/>
                  <a:pt x="690" y="68"/>
                  <a:pt x="684" y="72"/>
                </a:cubicBezTo>
                <a:cubicBezTo>
                  <a:pt x="680" y="78"/>
                  <a:pt x="677" y="85"/>
                  <a:pt x="672" y="90"/>
                </a:cubicBezTo>
                <a:cubicBezTo>
                  <a:pt x="667" y="95"/>
                  <a:pt x="659" y="97"/>
                  <a:pt x="654" y="102"/>
                </a:cubicBezTo>
                <a:cubicBezTo>
                  <a:pt x="627" y="133"/>
                  <a:pt x="605" y="175"/>
                  <a:pt x="582" y="210"/>
                </a:cubicBezTo>
                <a:cubicBezTo>
                  <a:pt x="567" y="233"/>
                  <a:pt x="562" y="264"/>
                  <a:pt x="546" y="288"/>
                </a:cubicBezTo>
                <a:cubicBezTo>
                  <a:pt x="529" y="375"/>
                  <a:pt x="508" y="499"/>
                  <a:pt x="462" y="576"/>
                </a:cubicBezTo>
                <a:cubicBezTo>
                  <a:pt x="420" y="646"/>
                  <a:pt x="361" y="699"/>
                  <a:pt x="294" y="744"/>
                </a:cubicBezTo>
                <a:cubicBezTo>
                  <a:pt x="280" y="765"/>
                  <a:pt x="262" y="774"/>
                  <a:pt x="246" y="792"/>
                </a:cubicBezTo>
                <a:cubicBezTo>
                  <a:pt x="207" y="836"/>
                  <a:pt x="179" y="889"/>
                  <a:pt x="138" y="930"/>
                </a:cubicBezTo>
                <a:cubicBezTo>
                  <a:pt x="130" y="954"/>
                  <a:pt x="123" y="964"/>
                  <a:pt x="102" y="978"/>
                </a:cubicBezTo>
                <a:cubicBezTo>
                  <a:pt x="94" y="1009"/>
                  <a:pt x="77" y="1030"/>
                  <a:pt x="60" y="1056"/>
                </a:cubicBezTo>
                <a:cubicBezTo>
                  <a:pt x="49" y="1072"/>
                  <a:pt x="47" y="1094"/>
                  <a:pt x="36" y="1110"/>
                </a:cubicBezTo>
                <a:cubicBezTo>
                  <a:pt x="24" y="1160"/>
                  <a:pt x="13" y="1209"/>
                  <a:pt x="6" y="1260"/>
                </a:cubicBezTo>
                <a:cubicBezTo>
                  <a:pt x="4" y="1276"/>
                  <a:pt x="0" y="1308"/>
                  <a:pt x="0" y="1308"/>
                </a:cubicBezTo>
              </a:path>
            </a:pathLst>
          </a:custGeom>
          <a:noFill/>
          <a:ln w="190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alpha val="39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02" name="Freeform 6"/>
          <p:cNvSpPr>
            <a:spLocks/>
          </p:cNvSpPr>
          <p:nvPr/>
        </p:nvSpPr>
        <p:spPr bwMode="auto">
          <a:xfrm>
            <a:off x="4257675" y="2352675"/>
            <a:ext cx="2028825" cy="2476500"/>
          </a:xfrm>
          <a:custGeom>
            <a:avLst/>
            <a:gdLst>
              <a:gd name="T0" fmla="*/ 2147483647 w 1278"/>
              <a:gd name="T1" fmla="*/ 0 h 1560"/>
              <a:gd name="T2" fmla="*/ 2147483647 w 1278"/>
              <a:gd name="T3" fmla="*/ 589716563 h 1560"/>
              <a:gd name="T4" fmla="*/ 2147483647 w 1278"/>
              <a:gd name="T5" fmla="*/ 831651563 h 1560"/>
              <a:gd name="T6" fmla="*/ 2147483647 w 1278"/>
              <a:gd name="T7" fmla="*/ 892135313 h 1560"/>
              <a:gd name="T8" fmla="*/ 2147483647 w 1278"/>
              <a:gd name="T9" fmla="*/ 1028223750 h 1560"/>
              <a:gd name="T10" fmla="*/ 2147483647 w 1278"/>
              <a:gd name="T11" fmla="*/ 1330642500 h 1560"/>
              <a:gd name="T12" fmla="*/ 2147483647 w 1278"/>
              <a:gd name="T13" fmla="*/ 1376005313 h 1560"/>
              <a:gd name="T14" fmla="*/ 2147483647 w 1278"/>
              <a:gd name="T15" fmla="*/ 1602819375 h 1560"/>
              <a:gd name="T16" fmla="*/ 2147483647 w 1278"/>
              <a:gd name="T17" fmla="*/ 1905238125 h 1560"/>
              <a:gd name="T18" fmla="*/ 2116931250 w 1278"/>
              <a:gd name="T19" fmla="*/ 2056447500 h 1560"/>
              <a:gd name="T20" fmla="*/ 1708665938 w 1278"/>
              <a:gd name="T21" fmla="*/ 2071568438 h 1560"/>
              <a:gd name="T22" fmla="*/ 1436489063 w 1278"/>
              <a:gd name="T23" fmla="*/ 2132052188 h 1560"/>
              <a:gd name="T24" fmla="*/ 1285279688 w 1278"/>
              <a:gd name="T25" fmla="*/ 2147483647 h 1560"/>
              <a:gd name="T26" fmla="*/ 1103828438 w 1278"/>
              <a:gd name="T27" fmla="*/ 2147483647 h 1560"/>
              <a:gd name="T28" fmla="*/ 922377188 w 1278"/>
              <a:gd name="T29" fmla="*/ 2147483647 h 1560"/>
              <a:gd name="T30" fmla="*/ 725805000 w 1278"/>
              <a:gd name="T31" fmla="*/ 2147483647 h 1560"/>
              <a:gd name="T32" fmla="*/ 604837500 w 1278"/>
              <a:gd name="T33" fmla="*/ 2147483647 h 1560"/>
              <a:gd name="T34" fmla="*/ 483870000 w 1278"/>
              <a:gd name="T35" fmla="*/ 2147483647 h 1560"/>
              <a:gd name="T36" fmla="*/ 438507188 w 1278"/>
              <a:gd name="T37" fmla="*/ 2147483647 h 1560"/>
              <a:gd name="T38" fmla="*/ 408265313 w 1278"/>
              <a:gd name="T39" fmla="*/ 2147483647 h 1560"/>
              <a:gd name="T40" fmla="*/ 287297813 w 1278"/>
              <a:gd name="T41" fmla="*/ 2147483647 h 1560"/>
              <a:gd name="T42" fmla="*/ 136088438 w 1278"/>
              <a:gd name="T43" fmla="*/ 2147483647 h 1560"/>
              <a:gd name="T44" fmla="*/ 0 w 1278"/>
              <a:gd name="T45" fmla="*/ 2147483647 h 15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78" h="1560">
                <a:moveTo>
                  <a:pt x="1278" y="0"/>
                </a:moveTo>
                <a:cubicBezTo>
                  <a:pt x="1268" y="84"/>
                  <a:pt x="1247" y="163"/>
                  <a:pt x="1200" y="234"/>
                </a:cubicBezTo>
                <a:cubicBezTo>
                  <a:pt x="1182" y="261"/>
                  <a:pt x="1172" y="302"/>
                  <a:pt x="1158" y="330"/>
                </a:cubicBezTo>
                <a:cubicBezTo>
                  <a:pt x="1154" y="338"/>
                  <a:pt x="1146" y="354"/>
                  <a:pt x="1146" y="354"/>
                </a:cubicBezTo>
                <a:cubicBezTo>
                  <a:pt x="1134" y="412"/>
                  <a:pt x="1150" y="358"/>
                  <a:pt x="1122" y="408"/>
                </a:cubicBezTo>
                <a:cubicBezTo>
                  <a:pt x="1101" y="446"/>
                  <a:pt x="1092" y="492"/>
                  <a:pt x="1068" y="528"/>
                </a:cubicBezTo>
                <a:cubicBezTo>
                  <a:pt x="1063" y="535"/>
                  <a:pt x="1055" y="539"/>
                  <a:pt x="1050" y="546"/>
                </a:cubicBezTo>
                <a:cubicBezTo>
                  <a:pt x="1028" y="580"/>
                  <a:pt x="1025" y="613"/>
                  <a:pt x="990" y="636"/>
                </a:cubicBezTo>
                <a:cubicBezTo>
                  <a:pt x="971" y="683"/>
                  <a:pt x="931" y="719"/>
                  <a:pt x="894" y="756"/>
                </a:cubicBezTo>
                <a:cubicBezTo>
                  <a:pt x="885" y="765"/>
                  <a:pt x="843" y="815"/>
                  <a:pt x="840" y="816"/>
                </a:cubicBezTo>
                <a:cubicBezTo>
                  <a:pt x="787" y="825"/>
                  <a:pt x="732" y="820"/>
                  <a:pt x="678" y="822"/>
                </a:cubicBezTo>
                <a:cubicBezTo>
                  <a:pt x="637" y="827"/>
                  <a:pt x="609" y="839"/>
                  <a:pt x="570" y="846"/>
                </a:cubicBezTo>
                <a:cubicBezTo>
                  <a:pt x="527" y="875"/>
                  <a:pt x="547" y="864"/>
                  <a:pt x="510" y="882"/>
                </a:cubicBezTo>
                <a:cubicBezTo>
                  <a:pt x="494" y="906"/>
                  <a:pt x="463" y="925"/>
                  <a:pt x="438" y="942"/>
                </a:cubicBezTo>
                <a:cubicBezTo>
                  <a:pt x="420" y="968"/>
                  <a:pt x="394" y="994"/>
                  <a:pt x="366" y="1008"/>
                </a:cubicBezTo>
                <a:cubicBezTo>
                  <a:pt x="359" y="1030"/>
                  <a:pt x="310" y="1078"/>
                  <a:pt x="288" y="1092"/>
                </a:cubicBezTo>
                <a:cubicBezTo>
                  <a:pt x="267" y="1124"/>
                  <a:pt x="281" y="1105"/>
                  <a:pt x="240" y="1146"/>
                </a:cubicBezTo>
                <a:cubicBezTo>
                  <a:pt x="223" y="1163"/>
                  <a:pt x="201" y="1211"/>
                  <a:pt x="192" y="1230"/>
                </a:cubicBezTo>
                <a:cubicBezTo>
                  <a:pt x="172" y="1270"/>
                  <a:pt x="186" y="1237"/>
                  <a:pt x="174" y="1278"/>
                </a:cubicBezTo>
                <a:cubicBezTo>
                  <a:pt x="170" y="1290"/>
                  <a:pt x="162" y="1314"/>
                  <a:pt x="162" y="1314"/>
                </a:cubicBezTo>
                <a:cubicBezTo>
                  <a:pt x="156" y="1367"/>
                  <a:pt x="160" y="1437"/>
                  <a:pt x="114" y="1476"/>
                </a:cubicBezTo>
                <a:cubicBezTo>
                  <a:pt x="98" y="1489"/>
                  <a:pt x="74" y="1485"/>
                  <a:pt x="54" y="1488"/>
                </a:cubicBezTo>
                <a:cubicBezTo>
                  <a:pt x="35" y="1500"/>
                  <a:pt x="0" y="1537"/>
                  <a:pt x="0" y="1560"/>
                </a:cubicBezTo>
              </a:path>
            </a:pathLst>
          </a:custGeom>
          <a:noFill/>
          <a:ln w="190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alpha val="39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03" name="Freeform 7"/>
          <p:cNvSpPr>
            <a:spLocks/>
          </p:cNvSpPr>
          <p:nvPr/>
        </p:nvSpPr>
        <p:spPr bwMode="auto">
          <a:xfrm>
            <a:off x="3055938" y="2000250"/>
            <a:ext cx="325437" cy="1314450"/>
          </a:xfrm>
          <a:custGeom>
            <a:avLst/>
            <a:gdLst>
              <a:gd name="T0" fmla="*/ 516630444 w 205"/>
              <a:gd name="T1" fmla="*/ 0 h 828"/>
              <a:gd name="T2" fmla="*/ 501509529 w 205"/>
              <a:gd name="T3" fmla="*/ 468749063 h 828"/>
              <a:gd name="T4" fmla="*/ 335179473 w 205"/>
              <a:gd name="T5" fmla="*/ 740925938 h 828"/>
              <a:gd name="T6" fmla="*/ 244453987 w 205"/>
              <a:gd name="T7" fmla="*/ 801409688 h 828"/>
              <a:gd name="T8" fmla="*/ 63003016 w 205"/>
              <a:gd name="T9" fmla="*/ 937498125 h 828"/>
              <a:gd name="T10" fmla="*/ 32761187 w 205"/>
              <a:gd name="T11" fmla="*/ 1028223750 h 828"/>
              <a:gd name="T12" fmla="*/ 17640273 w 205"/>
              <a:gd name="T13" fmla="*/ 1073586563 h 828"/>
              <a:gd name="T14" fmla="*/ 47882101 w 205"/>
              <a:gd name="T15" fmla="*/ 1572577500 h 828"/>
              <a:gd name="T16" fmla="*/ 2519359 w 205"/>
              <a:gd name="T17" fmla="*/ 2086689375 h 8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5" h="828">
                <a:moveTo>
                  <a:pt x="205" y="0"/>
                </a:moveTo>
                <a:cubicBezTo>
                  <a:pt x="203" y="62"/>
                  <a:pt x="203" y="124"/>
                  <a:pt x="199" y="186"/>
                </a:cubicBezTo>
                <a:cubicBezTo>
                  <a:pt x="197" y="212"/>
                  <a:pt x="152" y="277"/>
                  <a:pt x="133" y="294"/>
                </a:cubicBezTo>
                <a:cubicBezTo>
                  <a:pt x="122" y="303"/>
                  <a:pt x="107" y="308"/>
                  <a:pt x="97" y="318"/>
                </a:cubicBezTo>
                <a:cubicBezTo>
                  <a:pt x="70" y="345"/>
                  <a:pt x="59" y="361"/>
                  <a:pt x="25" y="372"/>
                </a:cubicBezTo>
                <a:cubicBezTo>
                  <a:pt x="21" y="384"/>
                  <a:pt x="17" y="396"/>
                  <a:pt x="13" y="408"/>
                </a:cubicBezTo>
                <a:cubicBezTo>
                  <a:pt x="11" y="414"/>
                  <a:pt x="7" y="426"/>
                  <a:pt x="7" y="426"/>
                </a:cubicBezTo>
                <a:cubicBezTo>
                  <a:pt x="0" y="493"/>
                  <a:pt x="2" y="558"/>
                  <a:pt x="19" y="624"/>
                </a:cubicBezTo>
                <a:cubicBezTo>
                  <a:pt x="16" y="693"/>
                  <a:pt x="1" y="760"/>
                  <a:pt x="1" y="828"/>
                </a:cubicBezTo>
              </a:path>
            </a:pathLst>
          </a:custGeom>
          <a:noFill/>
          <a:ln w="190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alpha val="39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04" name="Freeform 8"/>
          <p:cNvSpPr>
            <a:spLocks/>
          </p:cNvSpPr>
          <p:nvPr/>
        </p:nvSpPr>
        <p:spPr bwMode="auto">
          <a:xfrm>
            <a:off x="2274888" y="3867150"/>
            <a:ext cx="1973262" cy="752475"/>
          </a:xfrm>
          <a:custGeom>
            <a:avLst/>
            <a:gdLst>
              <a:gd name="T0" fmla="*/ 17640296 w 1243"/>
              <a:gd name="T1" fmla="*/ 0 h 474"/>
              <a:gd name="T2" fmla="*/ 93244964 w 1243"/>
              <a:gd name="T3" fmla="*/ 75604688 h 474"/>
              <a:gd name="T4" fmla="*/ 138607765 w 1243"/>
              <a:gd name="T5" fmla="*/ 166330313 h 474"/>
              <a:gd name="T6" fmla="*/ 229333367 w 1243"/>
              <a:gd name="T7" fmla="*/ 257055938 h 474"/>
              <a:gd name="T8" fmla="*/ 320058969 w 1243"/>
              <a:gd name="T9" fmla="*/ 332660625 h 474"/>
              <a:gd name="T10" fmla="*/ 819049780 w 1243"/>
              <a:gd name="T11" fmla="*/ 347781563 h 474"/>
              <a:gd name="T12" fmla="*/ 970259117 w 1243"/>
              <a:gd name="T13" fmla="*/ 408265313 h 474"/>
              <a:gd name="T14" fmla="*/ 1333161525 w 1243"/>
              <a:gd name="T15" fmla="*/ 635079375 h 474"/>
              <a:gd name="T16" fmla="*/ 2147483647 w 1243"/>
              <a:gd name="T17" fmla="*/ 816530625 h 474"/>
              <a:gd name="T18" fmla="*/ 2147483647 w 1243"/>
              <a:gd name="T19" fmla="*/ 937498125 h 474"/>
              <a:gd name="T20" fmla="*/ 2147483647 w 1243"/>
              <a:gd name="T21" fmla="*/ 1058465625 h 474"/>
              <a:gd name="T22" fmla="*/ 2147483647 w 1243"/>
              <a:gd name="T23" fmla="*/ 1194554063 h 4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43" h="474">
                <a:moveTo>
                  <a:pt x="7" y="0"/>
                </a:moveTo>
                <a:cubicBezTo>
                  <a:pt x="36" y="59"/>
                  <a:pt x="0" y="1"/>
                  <a:pt x="37" y="30"/>
                </a:cubicBezTo>
                <a:cubicBezTo>
                  <a:pt x="54" y="43"/>
                  <a:pt x="46" y="50"/>
                  <a:pt x="55" y="66"/>
                </a:cubicBezTo>
                <a:cubicBezTo>
                  <a:pt x="74" y="99"/>
                  <a:pt x="67" y="82"/>
                  <a:pt x="91" y="102"/>
                </a:cubicBezTo>
                <a:cubicBezTo>
                  <a:pt x="96" y="106"/>
                  <a:pt x="117" y="131"/>
                  <a:pt x="127" y="132"/>
                </a:cubicBezTo>
                <a:cubicBezTo>
                  <a:pt x="193" y="137"/>
                  <a:pt x="259" y="136"/>
                  <a:pt x="325" y="138"/>
                </a:cubicBezTo>
                <a:cubicBezTo>
                  <a:pt x="347" y="145"/>
                  <a:pt x="362" y="156"/>
                  <a:pt x="385" y="162"/>
                </a:cubicBezTo>
                <a:cubicBezTo>
                  <a:pt x="431" y="197"/>
                  <a:pt x="478" y="226"/>
                  <a:pt x="529" y="252"/>
                </a:cubicBezTo>
                <a:cubicBezTo>
                  <a:pt x="610" y="374"/>
                  <a:pt x="992" y="324"/>
                  <a:pt x="1015" y="324"/>
                </a:cubicBezTo>
                <a:cubicBezTo>
                  <a:pt x="1028" y="333"/>
                  <a:pt x="1084" y="370"/>
                  <a:pt x="1093" y="372"/>
                </a:cubicBezTo>
                <a:cubicBezTo>
                  <a:pt x="1134" y="382"/>
                  <a:pt x="1163" y="392"/>
                  <a:pt x="1195" y="420"/>
                </a:cubicBezTo>
                <a:cubicBezTo>
                  <a:pt x="1201" y="425"/>
                  <a:pt x="1243" y="471"/>
                  <a:pt x="1243" y="474"/>
                </a:cubicBezTo>
              </a:path>
            </a:pathLst>
          </a:custGeom>
          <a:noFill/>
          <a:ln w="19050" cap="flat"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alpha val="39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05" name="PubTriangle"/>
          <p:cNvSpPr>
            <a:spLocks noEditPoints="1" noChangeArrowheads="1"/>
          </p:cNvSpPr>
          <p:nvPr/>
        </p:nvSpPr>
        <p:spPr bwMode="auto">
          <a:xfrm rot="3491631">
            <a:off x="4467225" y="5537200"/>
            <a:ext cx="1654175" cy="1247775"/>
          </a:xfrm>
          <a:custGeom>
            <a:avLst/>
            <a:gdLst>
              <a:gd name="T0" fmla="*/ 110141481 w 21600"/>
              <a:gd name="T1" fmla="*/ 0 h 21600"/>
              <a:gd name="T2" fmla="*/ 55070779 w 21600"/>
              <a:gd name="T3" fmla="*/ 36040363 h 21600"/>
              <a:gd name="T4" fmla="*/ 0 w 21600"/>
              <a:gd name="T5" fmla="*/ 72080669 h 21600"/>
              <a:gd name="T6" fmla="*/ 63340199 w 21600"/>
              <a:gd name="T7" fmla="*/ 42801224 h 21600"/>
              <a:gd name="T8" fmla="*/ 126680321 w 21600"/>
              <a:gd name="T9" fmla="*/ 13518487 h 21600"/>
              <a:gd name="T10" fmla="*/ 118410901 w 21600"/>
              <a:gd name="T11" fmla="*/ 6760919 h 21600"/>
              <a:gd name="T12" fmla="*/ 0 60000 65536"/>
              <a:gd name="T13" fmla="*/ 0 60000 65536"/>
              <a:gd name="T14" fmla="*/ 0 60000 65536"/>
              <a:gd name="T15" fmla="*/ 0 60000 65536"/>
              <a:gd name="T16" fmla="*/ 0 60000 65536"/>
              <a:gd name="T17" fmla="*/ 0 60000 65536"/>
              <a:gd name="T18" fmla="*/ 17019 w 21600"/>
              <a:gd name="T19" fmla="*/ 2026 h 21600"/>
              <a:gd name="T20" fmla="*/ 20190 w 21600"/>
              <a:gd name="T21" fmla="*/ 519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780" y="0"/>
                </a:moveTo>
                <a:lnTo>
                  <a:pt x="0" y="21600"/>
                </a:lnTo>
                <a:lnTo>
                  <a:pt x="21600" y="4051"/>
                </a:lnTo>
                <a:lnTo>
                  <a:pt x="18780" y="0"/>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fr-FR">
              <a:solidFill>
                <a:srgbClr val="000000"/>
              </a:solidFill>
            </a:endParaRPr>
          </a:p>
        </p:txBody>
      </p:sp>
      <p:sp>
        <p:nvSpPr>
          <p:cNvPr id="4106" name="Text Box 10"/>
          <p:cNvSpPr txBox="1">
            <a:spLocks noChangeArrowheads="1"/>
          </p:cNvSpPr>
          <p:nvPr/>
        </p:nvSpPr>
        <p:spPr bwMode="auto">
          <a:xfrm>
            <a:off x="261938" y="1000125"/>
            <a:ext cx="2276475" cy="915988"/>
          </a:xfrm>
          <a:prstGeom prst="rect">
            <a:avLst/>
          </a:prstGeom>
          <a:noFill/>
          <a:ln>
            <a:noFill/>
          </a:ln>
          <a:effectLst/>
          <a:extLst>
            <a:ext uri="{909E8E84-426E-40DD-AFC4-6F175D3DCCD1}">
              <a14:hiddenFill xmlns:a14="http://schemas.microsoft.com/office/drawing/2010/main">
                <a:solidFill>
                  <a:schemeClr val="accent1">
                    <a:alpha val="39999"/>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cs typeface="Arial" charset="0"/>
              </a:defRPr>
            </a:lvl1pPr>
            <a:lvl2pPr marL="742950" indent="-285750" algn="l" eaLnBrk="0" hangingPunct="0">
              <a:spcBef>
                <a:spcPct val="20000"/>
              </a:spcBef>
              <a:buChar char="–"/>
              <a:defRPr sz="2800">
                <a:solidFill>
                  <a:schemeClr val="tx1"/>
                </a:solidFill>
                <a:latin typeface="Arial" charset="0"/>
                <a:cs typeface="Arial" charset="0"/>
              </a:defRPr>
            </a:lvl2pPr>
            <a:lvl3pPr marL="1143000" indent="-228600" algn="l" eaLnBrk="0" hangingPunct="0">
              <a:spcBef>
                <a:spcPct val="20000"/>
              </a:spcBef>
              <a:buChar char="•"/>
              <a:defRPr sz="2400">
                <a:solidFill>
                  <a:schemeClr val="tx1"/>
                </a:solidFill>
                <a:latin typeface="Arial" charset="0"/>
                <a:cs typeface="Arial" charset="0"/>
              </a:defRPr>
            </a:lvl3pPr>
            <a:lvl4pPr marL="1600200" indent="-228600" algn="l" eaLnBrk="0" hangingPunct="0">
              <a:spcBef>
                <a:spcPct val="20000"/>
              </a:spcBef>
              <a:buChar char="–"/>
              <a:defRPr sz="2000">
                <a:solidFill>
                  <a:schemeClr val="tx1"/>
                </a:solidFill>
                <a:latin typeface="Arial" charset="0"/>
                <a:cs typeface="Arial" charset="0"/>
              </a:defRPr>
            </a:lvl4pPr>
            <a:lvl5pPr marL="2057400" indent="-228600" algn="l"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a:solidFill>
                  <a:srgbClr val="000000"/>
                </a:solidFill>
              </a:rPr>
              <a:t>Espace drainé par un cours d’eau et ses affluents</a:t>
            </a:r>
          </a:p>
        </p:txBody>
      </p:sp>
      <p:sp>
        <p:nvSpPr>
          <p:cNvPr id="4107" name="Text Box 11"/>
          <p:cNvSpPr txBox="1">
            <a:spLocks noChangeArrowheads="1"/>
          </p:cNvSpPr>
          <p:nvPr/>
        </p:nvSpPr>
        <p:spPr bwMode="auto">
          <a:xfrm>
            <a:off x="5084763" y="5608638"/>
            <a:ext cx="1190625" cy="396875"/>
          </a:xfrm>
          <a:prstGeom prst="rect">
            <a:avLst/>
          </a:prstGeom>
          <a:noFill/>
          <a:ln>
            <a:noFill/>
          </a:ln>
          <a:effectLst/>
          <a:extLst>
            <a:ext uri="{909E8E84-426E-40DD-AFC4-6F175D3DCCD1}">
              <a14:hiddenFill xmlns:a14="http://schemas.microsoft.com/office/drawing/2010/main">
                <a:solidFill>
                  <a:schemeClr val="accent1">
                    <a:alpha val="39999"/>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cs typeface="Arial" charset="0"/>
              </a:defRPr>
            </a:lvl1pPr>
            <a:lvl2pPr marL="742950" indent="-285750" algn="l" eaLnBrk="0" hangingPunct="0">
              <a:spcBef>
                <a:spcPct val="20000"/>
              </a:spcBef>
              <a:buChar char="–"/>
              <a:defRPr sz="2800">
                <a:solidFill>
                  <a:schemeClr val="tx1"/>
                </a:solidFill>
                <a:latin typeface="Arial" charset="0"/>
                <a:cs typeface="Arial" charset="0"/>
              </a:defRPr>
            </a:lvl2pPr>
            <a:lvl3pPr marL="1143000" indent="-228600" algn="l" eaLnBrk="0" hangingPunct="0">
              <a:spcBef>
                <a:spcPct val="20000"/>
              </a:spcBef>
              <a:buChar char="•"/>
              <a:defRPr sz="2400">
                <a:solidFill>
                  <a:schemeClr val="tx1"/>
                </a:solidFill>
                <a:latin typeface="Arial" charset="0"/>
                <a:cs typeface="Arial" charset="0"/>
              </a:defRPr>
            </a:lvl3pPr>
            <a:lvl4pPr marL="1600200" indent="-228600" algn="l" eaLnBrk="0" hangingPunct="0">
              <a:spcBef>
                <a:spcPct val="20000"/>
              </a:spcBef>
              <a:buChar char="–"/>
              <a:defRPr sz="2000">
                <a:solidFill>
                  <a:schemeClr val="tx1"/>
                </a:solidFill>
                <a:latin typeface="Arial" charset="0"/>
                <a:cs typeface="Arial" charset="0"/>
              </a:defRPr>
            </a:lvl4pPr>
            <a:lvl5pPr marL="2057400" indent="-228600" algn="l"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2000">
                <a:solidFill>
                  <a:srgbClr val="000000"/>
                </a:solidFill>
                <a:latin typeface="Comic Sans MS" pitchFamily="66" charset="0"/>
              </a:rPr>
              <a:t>exutoire</a:t>
            </a:r>
          </a:p>
        </p:txBody>
      </p:sp>
      <p:sp>
        <p:nvSpPr>
          <p:cNvPr id="4108" name="Text Box 12"/>
          <p:cNvSpPr txBox="1">
            <a:spLocks noChangeArrowheads="1"/>
          </p:cNvSpPr>
          <p:nvPr/>
        </p:nvSpPr>
        <p:spPr bwMode="auto">
          <a:xfrm>
            <a:off x="5067300" y="5591175"/>
            <a:ext cx="1190625" cy="396875"/>
          </a:xfrm>
          <a:prstGeom prst="rect">
            <a:avLst/>
          </a:prstGeom>
          <a:noFill/>
          <a:ln>
            <a:noFill/>
          </a:ln>
          <a:effectLst/>
          <a:extLst>
            <a:ext uri="{909E8E84-426E-40DD-AFC4-6F175D3DCCD1}">
              <a14:hiddenFill xmlns:a14="http://schemas.microsoft.com/office/drawing/2010/main">
                <a:solidFill>
                  <a:schemeClr val="accent1">
                    <a:alpha val="39999"/>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cs typeface="Arial" charset="0"/>
              </a:defRPr>
            </a:lvl1pPr>
            <a:lvl2pPr marL="742950" indent="-285750" algn="l" eaLnBrk="0" hangingPunct="0">
              <a:spcBef>
                <a:spcPct val="20000"/>
              </a:spcBef>
              <a:buChar char="–"/>
              <a:defRPr sz="2800">
                <a:solidFill>
                  <a:schemeClr val="tx1"/>
                </a:solidFill>
                <a:latin typeface="Arial" charset="0"/>
                <a:cs typeface="Arial" charset="0"/>
              </a:defRPr>
            </a:lvl2pPr>
            <a:lvl3pPr marL="1143000" indent="-228600" algn="l" eaLnBrk="0" hangingPunct="0">
              <a:spcBef>
                <a:spcPct val="20000"/>
              </a:spcBef>
              <a:buChar char="•"/>
              <a:defRPr sz="2400">
                <a:solidFill>
                  <a:schemeClr val="tx1"/>
                </a:solidFill>
                <a:latin typeface="Arial" charset="0"/>
                <a:cs typeface="Arial" charset="0"/>
              </a:defRPr>
            </a:lvl3pPr>
            <a:lvl4pPr marL="1600200" indent="-228600" algn="l" eaLnBrk="0" hangingPunct="0">
              <a:spcBef>
                <a:spcPct val="20000"/>
              </a:spcBef>
              <a:buChar char="–"/>
              <a:defRPr sz="2000">
                <a:solidFill>
                  <a:schemeClr val="tx1"/>
                </a:solidFill>
                <a:latin typeface="Arial" charset="0"/>
                <a:cs typeface="Arial" charset="0"/>
              </a:defRPr>
            </a:lvl4pPr>
            <a:lvl5pPr marL="2057400" indent="-228600" algn="l"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2000">
                <a:solidFill>
                  <a:srgbClr val="A0C783"/>
                </a:solidFill>
                <a:latin typeface="Comic Sans MS" pitchFamily="66" charset="0"/>
              </a:rPr>
              <a:t>exutoire</a:t>
            </a:r>
          </a:p>
        </p:txBody>
      </p:sp>
      <p:sp>
        <p:nvSpPr>
          <p:cNvPr id="4109" name="Text Box 13"/>
          <p:cNvSpPr txBox="1">
            <a:spLocks noChangeArrowheads="1"/>
          </p:cNvSpPr>
          <p:nvPr/>
        </p:nvSpPr>
        <p:spPr bwMode="auto">
          <a:xfrm>
            <a:off x="6410325" y="5267325"/>
            <a:ext cx="2181225" cy="1190625"/>
          </a:xfrm>
          <a:prstGeom prst="rect">
            <a:avLst/>
          </a:prstGeom>
          <a:noFill/>
          <a:ln>
            <a:noFill/>
          </a:ln>
          <a:effectLst/>
          <a:extLst>
            <a:ext uri="{909E8E84-426E-40DD-AFC4-6F175D3DCCD1}">
              <a14:hiddenFill xmlns:a14="http://schemas.microsoft.com/office/drawing/2010/main">
                <a:solidFill>
                  <a:schemeClr val="accent1">
                    <a:alpha val="39999"/>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cs typeface="Arial" charset="0"/>
              </a:defRPr>
            </a:lvl1pPr>
            <a:lvl2pPr marL="742950" indent="-285750" algn="l" eaLnBrk="0" hangingPunct="0">
              <a:spcBef>
                <a:spcPct val="20000"/>
              </a:spcBef>
              <a:buChar char="–"/>
              <a:defRPr sz="2800">
                <a:solidFill>
                  <a:schemeClr val="tx1"/>
                </a:solidFill>
                <a:latin typeface="Arial" charset="0"/>
                <a:cs typeface="Arial" charset="0"/>
              </a:defRPr>
            </a:lvl2pPr>
            <a:lvl3pPr marL="1143000" indent="-228600" algn="l" eaLnBrk="0" hangingPunct="0">
              <a:spcBef>
                <a:spcPct val="20000"/>
              </a:spcBef>
              <a:buChar char="•"/>
              <a:defRPr sz="2400">
                <a:solidFill>
                  <a:schemeClr val="tx1"/>
                </a:solidFill>
                <a:latin typeface="Arial" charset="0"/>
                <a:cs typeface="Arial" charset="0"/>
              </a:defRPr>
            </a:lvl3pPr>
            <a:lvl4pPr marL="1600200" indent="-228600" algn="l" eaLnBrk="0" hangingPunct="0">
              <a:spcBef>
                <a:spcPct val="20000"/>
              </a:spcBef>
              <a:buChar char="–"/>
              <a:defRPr sz="2000">
                <a:solidFill>
                  <a:schemeClr val="tx1"/>
                </a:solidFill>
                <a:latin typeface="Arial" charset="0"/>
                <a:cs typeface="Arial" charset="0"/>
              </a:defRPr>
            </a:lvl4pPr>
            <a:lvl5pPr marL="2057400" indent="-228600" algn="l"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1800">
                <a:solidFill>
                  <a:srgbClr val="000000"/>
                </a:solidFill>
              </a:rPr>
              <a:t>Lieu par où s’écoulent toutes les eaux courantes d’un bassin versant</a:t>
            </a:r>
          </a:p>
        </p:txBody>
      </p:sp>
      <p:sp>
        <p:nvSpPr>
          <p:cNvPr id="4110" name="Text Box 14"/>
          <p:cNvSpPr txBox="1">
            <a:spLocks noChangeArrowheads="1"/>
          </p:cNvSpPr>
          <p:nvPr/>
        </p:nvSpPr>
        <p:spPr bwMode="auto">
          <a:xfrm>
            <a:off x="6256338" y="712788"/>
            <a:ext cx="2552700" cy="701675"/>
          </a:xfrm>
          <a:prstGeom prst="rect">
            <a:avLst/>
          </a:prstGeom>
          <a:noFill/>
          <a:ln>
            <a:noFill/>
          </a:ln>
          <a:effectLst/>
          <a:extLst>
            <a:ext uri="{909E8E84-426E-40DD-AFC4-6F175D3DCCD1}">
              <a14:hiddenFill xmlns:a14="http://schemas.microsoft.com/office/drawing/2010/main">
                <a:solidFill>
                  <a:schemeClr val="accent1">
                    <a:alpha val="39999"/>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cs typeface="Arial" charset="0"/>
              </a:defRPr>
            </a:lvl1pPr>
            <a:lvl2pPr marL="742950" indent="-285750" algn="l" eaLnBrk="0" hangingPunct="0">
              <a:spcBef>
                <a:spcPct val="20000"/>
              </a:spcBef>
              <a:buChar char="–"/>
              <a:defRPr sz="2800">
                <a:solidFill>
                  <a:schemeClr val="tx1"/>
                </a:solidFill>
                <a:latin typeface="Arial" charset="0"/>
                <a:cs typeface="Arial" charset="0"/>
              </a:defRPr>
            </a:lvl2pPr>
            <a:lvl3pPr marL="1143000" indent="-228600" algn="l" eaLnBrk="0" hangingPunct="0">
              <a:spcBef>
                <a:spcPct val="20000"/>
              </a:spcBef>
              <a:buChar char="•"/>
              <a:defRPr sz="2400">
                <a:solidFill>
                  <a:schemeClr val="tx1"/>
                </a:solidFill>
                <a:latin typeface="Arial" charset="0"/>
                <a:cs typeface="Arial" charset="0"/>
              </a:defRPr>
            </a:lvl3pPr>
            <a:lvl4pPr marL="1600200" indent="-228600" algn="l" eaLnBrk="0" hangingPunct="0">
              <a:spcBef>
                <a:spcPct val="20000"/>
              </a:spcBef>
              <a:buChar char="–"/>
              <a:defRPr sz="2000">
                <a:solidFill>
                  <a:schemeClr val="tx1"/>
                </a:solidFill>
                <a:latin typeface="Arial" charset="0"/>
                <a:cs typeface="Arial" charset="0"/>
              </a:defRPr>
            </a:lvl4pPr>
            <a:lvl5pPr marL="2057400" indent="-228600" algn="l"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2000">
                <a:solidFill>
                  <a:srgbClr val="D40000"/>
                </a:solidFill>
                <a:latin typeface="Comic Sans MS" pitchFamily="66" charset="0"/>
              </a:rPr>
              <a:t>Les limites du  bassin versant</a:t>
            </a:r>
          </a:p>
        </p:txBody>
      </p:sp>
      <p:sp>
        <p:nvSpPr>
          <p:cNvPr id="4111" name="Text Box 15"/>
          <p:cNvSpPr txBox="1">
            <a:spLocks noChangeArrowheads="1"/>
          </p:cNvSpPr>
          <p:nvPr/>
        </p:nvSpPr>
        <p:spPr bwMode="auto">
          <a:xfrm>
            <a:off x="7372350" y="1533525"/>
            <a:ext cx="1619250" cy="2565400"/>
          </a:xfrm>
          <a:prstGeom prst="rect">
            <a:avLst/>
          </a:prstGeom>
          <a:noFill/>
          <a:ln>
            <a:noFill/>
          </a:ln>
          <a:effectLst/>
          <a:extLst>
            <a:ext uri="{909E8E84-426E-40DD-AFC4-6F175D3DCCD1}">
              <a14:hiddenFill xmlns:a14="http://schemas.microsoft.com/office/drawing/2010/main">
                <a:solidFill>
                  <a:schemeClr val="accent1">
                    <a:alpha val="39999"/>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cs typeface="Arial" charset="0"/>
              </a:defRPr>
            </a:lvl1pPr>
            <a:lvl2pPr marL="742950" indent="-285750" algn="l" eaLnBrk="0" hangingPunct="0">
              <a:spcBef>
                <a:spcPct val="20000"/>
              </a:spcBef>
              <a:buChar char="–"/>
              <a:defRPr sz="2800">
                <a:solidFill>
                  <a:schemeClr val="tx1"/>
                </a:solidFill>
                <a:latin typeface="Arial" charset="0"/>
                <a:cs typeface="Arial" charset="0"/>
              </a:defRPr>
            </a:lvl2pPr>
            <a:lvl3pPr marL="1143000" indent="-228600" algn="l" eaLnBrk="0" hangingPunct="0">
              <a:spcBef>
                <a:spcPct val="20000"/>
              </a:spcBef>
              <a:buChar char="•"/>
              <a:defRPr sz="2400">
                <a:solidFill>
                  <a:schemeClr val="tx1"/>
                </a:solidFill>
                <a:latin typeface="Arial" charset="0"/>
                <a:cs typeface="Arial" charset="0"/>
              </a:defRPr>
            </a:lvl3pPr>
            <a:lvl4pPr marL="1600200" indent="-228600" algn="l" eaLnBrk="0" hangingPunct="0">
              <a:spcBef>
                <a:spcPct val="20000"/>
              </a:spcBef>
              <a:buChar char="–"/>
              <a:defRPr sz="2000">
                <a:solidFill>
                  <a:schemeClr val="tx1"/>
                </a:solidFill>
                <a:latin typeface="Arial" charset="0"/>
                <a:cs typeface="Arial" charset="0"/>
              </a:defRPr>
            </a:lvl4pPr>
            <a:lvl5pPr marL="2057400" indent="-228600" algn="l"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50000"/>
              </a:spcBef>
              <a:buFontTx/>
              <a:buNone/>
            </a:pPr>
            <a:r>
              <a:rPr lang="fr-FR" altLang="fr-FR" sz="1800">
                <a:solidFill>
                  <a:srgbClr val="000000"/>
                </a:solidFill>
              </a:rPr>
              <a:t>Ce sont  des lignes de crêtes ,</a:t>
            </a:r>
          </a:p>
          <a:p>
            <a:pPr algn="ctr" eaLnBrk="1" hangingPunct="1">
              <a:spcBef>
                <a:spcPct val="50000"/>
              </a:spcBef>
              <a:buFontTx/>
              <a:buNone/>
            </a:pPr>
            <a:r>
              <a:rPr lang="fr-FR" altLang="fr-FR" sz="1800">
                <a:solidFill>
                  <a:srgbClr val="000000"/>
                </a:solidFill>
              </a:rPr>
              <a:t> sauf au droit de l’exutoire,</a:t>
            </a:r>
          </a:p>
          <a:p>
            <a:pPr algn="ctr" eaLnBrk="1" hangingPunct="1">
              <a:spcBef>
                <a:spcPct val="50000"/>
              </a:spcBef>
              <a:buFontTx/>
              <a:buNone/>
            </a:pPr>
            <a:r>
              <a:rPr lang="fr-FR" altLang="fr-FR" sz="1800">
                <a:solidFill>
                  <a:srgbClr val="000000"/>
                </a:solidFill>
              </a:rPr>
              <a:t>là où elles coupent la vallée</a:t>
            </a:r>
          </a:p>
        </p:txBody>
      </p:sp>
      <p:sp>
        <p:nvSpPr>
          <p:cNvPr id="4112" name="Cloud"/>
          <p:cNvSpPr>
            <a:spLocks noChangeAspect="1" noEditPoints="1" noChangeArrowheads="1"/>
          </p:cNvSpPr>
          <p:nvPr/>
        </p:nvSpPr>
        <p:spPr bwMode="auto">
          <a:xfrm>
            <a:off x="3562350" y="-14288"/>
            <a:ext cx="2743200" cy="1219201"/>
          </a:xfrm>
          <a:custGeom>
            <a:avLst/>
            <a:gdLst>
              <a:gd name="T0" fmla="*/ 1080643 w 21600"/>
              <a:gd name="T1" fmla="*/ 34408618 h 21600"/>
              <a:gd name="T2" fmla="*/ 174193200 w 21600"/>
              <a:gd name="T3" fmla="*/ 68743915 h 21600"/>
              <a:gd name="T4" fmla="*/ 348096078 w 21600"/>
              <a:gd name="T5" fmla="*/ 34408618 h 21600"/>
              <a:gd name="T6" fmla="*/ 174193200 w 21600"/>
              <a:gd name="T7" fmla="*/ 3934689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fr-FR">
              <a:solidFill>
                <a:srgbClr val="000000"/>
              </a:solidFill>
            </a:endParaRPr>
          </a:p>
        </p:txBody>
      </p:sp>
      <p:sp>
        <p:nvSpPr>
          <p:cNvPr id="4113" name="Line 17"/>
          <p:cNvSpPr>
            <a:spLocks noChangeShapeType="1"/>
          </p:cNvSpPr>
          <p:nvPr/>
        </p:nvSpPr>
        <p:spPr bwMode="auto">
          <a:xfrm flipH="1">
            <a:off x="3867150" y="1181100"/>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14" name="Line 18"/>
          <p:cNvSpPr>
            <a:spLocks noChangeShapeType="1"/>
          </p:cNvSpPr>
          <p:nvPr/>
        </p:nvSpPr>
        <p:spPr bwMode="auto">
          <a:xfrm flipH="1">
            <a:off x="4046538" y="1360488"/>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15" name="Line 19"/>
          <p:cNvSpPr>
            <a:spLocks noChangeShapeType="1"/>
          </p:cNvSpPr>
          <p:nvPr/>
        </p:nvSpPr>
        <p:spPr bwMode="auto">
          <a:xfrm flipH="1">
            <a:off x="4046538" y="1189038"/>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16" name="Line 20"/>
          <p:cNvSpPr>
            <a:spLocks noChangeShapeType="1"/>
          </p:cNvSpPr>
          <p:nvPr/>
        </p:nvSpPr>
        <p:spPr bwMode="auto">
          <a:xfrm flipH="1">
            <a:off x="4225925" y="1539875"/>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17" name="Line 21"/>
          <p:cNvSpPr>
            <a:spLocks noChangeShapeType="1"/>
          </p:cNvSpPr>
          <p:nvPr/>
        </p:nvSpPr>
        <p:spPr bwMode="auto">
          <a:xfrm flipH="1">
            <a:off x="4225925" y="1292225"/>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18" name="Line 22"/>
          <p:cNvSpPr>
            <a:spLocks noChangeShapeType="1"/>
          </p:cNvSpPr>
          <p:nvPr/>
        </p:nvSpPr>
        <p:spPr bwMode="auto">
          <a:xfrm flipH="1">
            <a:off x="4405313" y="1157288"/>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19" name="Line 23"/>
          <p:cNvSpPr>
            <a:spLocks noChangeShapeType="1"/>
          </p:cNvSpPr>
          <p:nvPr/>
        </p:nvSpPr>
        <p:spPr bwMode="auto">
          <a:xfrm flipH="1">
            <a:off x="4519613" y="1204913"/>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20" name="Line 24"/>
          <p:cNvSpPr>
            <a:spLocks noChangeShapeType="1"/>
          </p:cNvSpPr>
          <p:nvPr/>
        </p:nvSpPr>
        <p:spPr bwMode="auto">
          <a:xfrm flipH="1">
            <a:off x="4589463" y="1436688"/>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21" name="Line 25"/>
          <p:cNvSpPr>
            <a:spLocks noChangeShapeType="1"/>
          </p:cNvSpPr>
          <p:nvPr/>
        </p:nvSpPr>
        <p:spPr bwMode="auto">
          <a:xfrm flipH="1">
            <a:off x="4826000" y="1501775"/>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22" name="Line 26"/>
          <p:cNvSpPr>
            <a:spLocks noChangeShapeType="1"/>
          </p:cNvSpPr>
          <p:nvPr/>
        </p:nvSpPr>
        <p:spPr bwMode="auto">
          <a:xfrm flipH="1">
            <a:off x="4864100" y="1244600"/>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23" name="Line 27"/>
          <p:cNvSpPr>
            <a:spLocks noChangeShapeType="1"/>
          </p:cNvSpPr>
          <p:nvPr/>
        </p:nvSpPr>
        <p:spPr bwMode="auto">
          <a:xfrm flipH="1">
            <a:off x="5043488" y="1347788"/>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24" name="Line 28"/>
          <p:cNvSpPr>
            <a:spLocks noChangeShapeType="1"/>
          </p:cNvSpPr>
          <p:nvPr/>
        </p:nvSpPr>
        <p:spPr bwMode="auto">
          <a:xfrm flipH="1">
            <a:off x="4418013" y="1589088"/>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25" name="Line 29"/>
          <p:cNvSpPr>
            <a:spLocks noChangeShapeType="1"/>
          </p:cNvSpPr>
          <p:nvPr/>
        </p:nvSpPr>
        <p:spPr bwMode="auto">
          <a:xfrm flipH="1">
            <a:off x="3816350" y="1482725"/>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26" name="Line 30"/>
          <p:cNvSpPr>
            <a:spLocks noChangeShapeType="1"/>
          </p:cNvSpPr>
          <p:nvPr/>
        </p:nvSpPr>
        <p:spPr bwMode="auto">
          <a:xfrm flipH="1">
            <a:off x="4597400" y="1597025"/>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27" name="Line 31"/>
          <p:cNvSpPr>
            <a:spLocks noChangeShapeType="1"/>
          </p:cNvSpPr>
          <p:nvPr/>
        </p:nvSpPr>
        <p:spPr bwMode="auto">
          <a:xfrm flipH="1">
            <a:off x="4776788" y="1700213"/>
            <a:ext cx="2190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28" name="Freeform 32"/>
          <p:cNvSpPr>
            <a:spLocks/>
          </p:cNvSpPr>
          <p:nvPr/>
        </p:nvSpPr>
        <p:spPr bwMode="auto">
          <a:xfrm>
            <a:off x="4127500" y="6022975"/>
            <a:ext cx="474663" cy="706438"/>
          </a:xfrm>
          <a:custGeom>
            <a:avLst/>
            <a:gdLst>
              <a:gd name="T0" fmla="*/ 140934967 w 713"/>
              <a:gd name="T1" fmla="*/ 6839123 h 1267"/>
              <a:gd name="T2" fmla="*/ 77115096 w 713"/>
              <a:gd name="T3" fmla="*/ 159793265 h 1267"/>
              <a:gd name="T4" fmla="*/ 55842471 w 713"/>
              <a:gd name="T5" fmla="*/ 184041875 h 1267"/>
              <a:gd name="T6" fmla="*/ 21273291 w 713"/>
              <a:gd name="T7" fmla="*/ 221347600 h 1267"/>
              <a:gd name="T8" fmla="*/ 10636312 w 713"/>
              <a:gd name="T9" fmla="*/ 249326893 h 1267"/>
              <a:gd name="T10" fmla="*/ 5318489 w 713"/>
              <a:gd name="T11" fmla="*/ 260518946 h 1267"/>
              <a:gd name="T12" fmla="*/ 23932202 w 713"/>
              <a:gd name="T13" fmla="*/ 338861080 h 1267"/>
              <a:gd name="T14" fmla="*/ 34569180 w 713"/>
              <a:gd name="T15" fmla="*/ 348187511 h 1267"/>
              <a:gd name="T16" fmla="*/ 42546581 w 713"/>
              <a:gd name="T17" fmla="*/ 359379006 h 1267"/>
              <a:gd name="T18" fmla="*/ 87752074 w 713"/>
              <a:gd name="T19" fmla="*/ 385493236 h 1267"/>
              <a:gd name="T20" fmla="*/ 146253456 w 713"/>
              <a:gd name="T21" fmla="*/ 392954047 h 1267"/>
              <a:gd name="T22" fmla="*/ 196777438 w 713"/>
              <a:gd name="T23" fmla="*/ 391088983 h 1267"/>
              <a:gd name="T24" fmla="*/ 244641843 w 713"/>
              <a:gd name="T25" fmla="*/ 379896931 h 1267"/>
              <a:gd name="T26" fmla="*/ 292506247 w 713"/>
              <a:gd name="T27" fmla="*/ 350052574 h 1267"/>
              <a:gd name="T28" fmla="*/ 303143225 w 713"/>
              <a:gd name="T29" fmla="*/ 338861080 h 1267"/>
              <a:gd name="T30" fmla="*/ 313779538 w 713"/>
              <a:gd name="T31" fmla="*/ 301554797 h 1267"/>
              <a:gd name="T32" fmla="*/ 305802137 w 713"/>
              <a:gd name="T33" fmla="*/ 236269778 h 1267"/>
              <a:gd name="T34" fmla="*/ 284528846 w 713"/>
              <a:gd name="T35" fmla="*/ 202694737 h 1267"/>
              <a:gd name="T36" fmla="*/ 249960332 w 713"/>
              <a:gd name="T37" fmla="*/ 176580506 h 1267"/>
              <a:gd name="T38" fmla="*/ 194117861 w 713"/>
              <a:gd name="T39" fmla="*/ 139274781 h 1267"/>
              <a:gd name="T40" fmla="*/ 172844570 w 713"/>
              <a:gd name="T41" fmla="*/ 111295488 h 1267"/>
              <a:gd name="T42" fmla="*/ 156889769 w 713"/>
              <a:gd name="T43" fmla="*/ 92642625 h 1267"/>
              <a:gd name="T44" fmla="*/ 143593879 w 713"/>
              <a:gd name="T45" fmla="*/ 12435428 h 1267"/>
              <a:gd name="T46" fmla="*/ 146253456 w 713"/>
              <a:gd name="T47" fmla="*/ 18031175 h 12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13" h="1267">
                <a:moveTo>
                  <a:pt x="318" y="22"/>
                </a:moveTo>
                <a:cubicBezTo>
                  <a:pt x="310" y="95"/>
                  <a:pt x="229" y="459"/>
                  <a:pt x="174" y="514"/>
                </a:cubicBezTo>
                <a:cubicBezTo>
                  <a:pt x="166" y="546"/>
                  <a:pt x="145" y="564"/>
                  <a:pt x="126" y="592"/>
                </a:cubicBezTo>
                <a:cubicBezTo>
                  <a:pt x="100" y="632"/>
                  <a:pt x="75" y="672"/>
                  <a:pt x="48" y="712"/>
                </a:cubicBezTo>
                <a:cubicBezTo>
                  <a:pt x="31" y="737"/>
                  <a:pt x="33" y="774"/>
                  <a:pt x="24" y="802"/>
                </a:cubicBezTo>
                <a:cubicBezTo>
                  <a:pt x="20" y="814"/>
                  <a:pt x="12" y="838"/>
                  <a:pt x="12" y="838"/>
                </a:cubicBezTo>
                <a:cubicBezTo>
                  <a:pt x="16" y="924"/>
                  <a:pt x="0" y="1018"/>
                  <a:pt x="54" y="1090"/>
                </a:cubicBezTo>
                <a:cubicBezTo>
                  <a:pt x="66" y="1125"/>
                  <a:pt x="51" y="1093"/>
                  <a:pt x="78" y="1120"/>
                </a:cubicBezTo>
                <a:cubicBezTo>
                  <a:pt x="106" y="1148"/>
                  <a:pt x="76" y="1127"/>
                  <a:pt x="96" y="1156"/>
                </a:cubicBezTo>
                <a:cubicBezTo>
                  <a:pt x="122" y="1195"/>
                  <a:pt x="158" y="1227"/>
                  <a:pt x="198" y="1240"/>
                </a:cubicBezTo>
                <a:cubicBezTo>
                  <a:pt x="232" y="1249"/>
                  <a:pt x="284" y="1266"/>
                  <a:pt x="330" y="1264"/>
                </a:cubicBezTo>
                <a:cubicBezTo>
                  <a:pt x="371" y="1267"/>
                  <a:pt x="407" y="1265"/>
                  <a:pt x="444" y="1258"/>
                </a:cubicBezTo>
                <a:cubicBezTo>
                  <a:pt x="481" y="1251"/>
                  <a:pt x="516" y="1244"/>
                  <a:pt x="552" y="1222"/>
                </a:cubicBezTo>
                <a:cubicBezTo>
                  <a:pt x="573" y="1218"/>
                  <a:pt x="647" y="1143"/>
                  <a:pt x="660" y="1126"/>
                </a:cubicBezTo>
                <a:cubicBezTo>
                  <a:pt x="669" y="1115"/>
                  <a:pt x="684" y="1090"/>
                  <a:pt x="684" y="1090"/>
                </a:cubicBezTo>
                <a:cubicBezTo>
                  <a:pt x="691" y="1049"/>
                  <a:pt x="701" y="1010"/>
                  <a:pt x="708" y="970"/>
                </a:cubicBezTo>
                <a:cubicBezTo>
                  <a:pt x="713" y="915"/>
                  <a:pt x="698" y="820"/>
                  <a:pt x="690" y="760"/>
                </a:cubicBezTo>
                <a:cubicBezTo>
                  <a:pt x="679" y="707"/>
                  <a:pt x="663" y="684"/>
                  <a:pt x="642" y="652"/>
                </a:cubicBezTo>
                <a:cubicBezTo>
                  <a:pt x="624" y="625"/>
                  <a:pt x="591" y="586"/>
                  <a:pt x="564" y="568"/>
                </a:cubicBezTo>
                <a:cubicBezTo>
                  <a:pt x="535" y="524"/>
                  <a:pt x="468" y="493"/>
                  <a:pt x="438" y="448"/>
                </a:cubicBezTo>
                <a:cubicBezTo>
                  <a:pt x="427" y="432"/>
                  <a:pt x="397" y="379"/>
                  <a:pt x="390" y="358"/>
                </a:cubicBezTo>
                <a:cubicBezTo>
                  <a:pt x="382" y="333"/>
                  <a:pt x="368" y="320"/>
                  <a:pt x="354" y="298"/>
                </a:cubicBezTo>
                <a:cubicBezTo>
                  <a:pt x="336" y="255"/>
                  <a:pt x="328" y="80"/>
                  <a:pt x="324" y="40"/>
                </a:cubicBezTo>
                <a:cubicBezTo>
                  <a:pt x="320" y="0"/>
                  <a:pt x="329" y="54"/>
                  <a:pt x="330" y="58"/>
                </a:cubicBezTo>
              </a:path>
            </a:pathLst>
          </a:custGeom>
          <a:solidFill>
            <a:srgbClr val="0000FF"/>
          </a:solidFill>
          <a:ln w="952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29" name="Freeform 33"/>
          <p:cNvSpPr>
            <a:spLocks/>
          </p:cNvSpPr>
          <p:nvPr/>
        </p:nvSpPr>
        <p:spPr bwMode="auto">
          <a:xfrm>
            <a:off x="1657350" y="1438275"/>
            <a:ext cx="5143500" cy="4319588"/>
          </a:xfrm>
          <a:custGeom>
            <a:avLst/>
            <a:gdLst>
              <a:gd name="T0" fmla="*/ 2147483647 w 3240"/>
              <a:gd name="T1" fmla="*/ 2147483647 h 2721"/>
              <a:gd name="T2" fmla="*/ 1965721875 w 3240"/>
              <a:gd name="T3" fmla="*/ 2147483647 h 2721"/>
              <a:gd name="T4" fmla="*/ 1300400625 w 3240"/>
              <a:gd name="T5" fmla="*/ 2147483647 h 2721"/>
              <a:gd name="T6" fmla="*/ 710684063 w 3240"/>
              <a:gd name="T7" fmla="*/ 2147483647 h 2721"/>
              <a:gd name="T8" fmla="*/ 317539688 w 3240"/>
              <a:gd name="T9" fmla="*/ 2147483647 h 2721"/>
              <a:gd name="T10" fmla="*/ 120967500 w 3240"/>
              <a:gd name="T11" fmla="*/ 2147483647 h 2721"/>
              <a:gd name="T12" fmla="*/ 45362813 w 3240"/>
              <a:gd name="T13" fmla="*/ 2147483647 h 2721"/>
              <a:gd name="T14" fmla="*/ 302418750 w 3240"/>
              <a:gd name="T15" fmla="*/ 1421368290 h 2721"/>
              <a:gd name="T16" fmla="*/ 771167813 w 3240"/>
              <a:gd name="T17" fmla="*/ 1300400776 h 2721"/>
              <a:gd name="T18" fmla="*/ 1708665938 w 3240"/>
              <a:gd name="T19" fmla="*/ 1058465748 h 2721"/>
              <a:gd name="T20" fmla="*/ 2147483647 w 3240"/>
              <a:gd name="T21" fmla="*/ 665321327 h 2721"/>
              <a:gd name="T22" fmla="*/ 2147483647 w 3240"/>
              <a:gd name="T23" fmla="*/ 362902542 h 2721"/>
              <a:gd name="T24" fmla="*/ 2147483647 w 3240"/>
              <a:gd name="T25" fmla="*/ 151209393 h 2721"/>
              <a:gd name="T26" fmla="*/ 2147483647 w 3240"/>
              <a:gd name="T27" fmla="*/ 0 h 2721"/>
              <a:gd name="T28" fmla="*/ 2147483647 w 3240"/>
              <a:gd name="T29" fmla="*/ 75604696 h 2721"/>
              <a:gd name="T30" fmla="*/ 2147483647 w 3240"/>
              <a:gd name="T31" fmla="*/ 468749117 h 2721"/>
              <a:gd name="T32" fmla="*/ 2147483647 w 3240"/>
              <a:gd name="T33" fmla="*/ 801409780 h 2721"/>
              <a:gd name="T34" fmla="*/ 2147483647 w 3240"/>
              <a:gd name="T35" fmla="*/ 1179433262 h 2721"/>
              <a:gd name="T36" fmla="*/ 2147483647 w 3240"/>
              <a:gd name="T37" fmla="*/ 1496972986 h 2721"/>
              <a:gd name="T38" fmla="*/ 2147483647 w 3240"/>
              <a:gd name="T39" fmla="*/ 1708666135 h 2721"/>
              <a:gd name="T40" fmla="*/ 2147483647 w 3240"/>
              <a:gd name="T41" fmla="*/ 2147483647 h 2721"/>
              <a:gd name="T42" fmla="*/ 2147483647 w 3240"/>
              <a:gd name="T43" fmla="*/ 2147483647 h 2721"/>
              <a:gd name="T44" fmla="*/ 2147483647 w 3240"/>
              <a:gd name="T45" fmla="*/ 2147483647 h 2721"/>
              <a:gd name="T46" fmla="*/ 2147483647 w 3240"/>
              <a:gd name="T47" fmla="*/ 2147483647 h 2721"/>
              <a:gd name="T48" fmla="*/ 2147483647 w 3240"/>
              <a:gd name="T49" fmla="*/ 2147483647 h 2721"/>
              <a:gd name="T50" fmla="*/ 2147483647 w 3240"/>
              <a:gd name="T51" fmla="*/ 2147483647 h 2721"/>
              <a:gd name="T52" fmla="*/ 2147483647 w 3240"/>
              <a:gd name="T53" fmla="*/ 2147483647 h 2721"/>
              <a:gd name="T54" fmla="*/ 2147483647 w 3240"/>
              <a:gd name="T55" fmla="*/ 2147483647 h 2721"/>
              <a:gd name="T56" fmla="*/ 2147483647 w 3240"/>
              <a:gd name="T57" fmla="*/ 2147483647 h 2721"/>
              <a:gd name="T58" fmla="*/ 2147483647 w 3240"/>
              <a:gd name="T59" fmla="*/ 2147483647 h 2721"/>
              <a:gd name="T60" fmla="*/ 2147483647 w 3240"/>
              <a:gd name="T61" fmla="*/ 2147483647 h 2721"/>
              <a:gd name="T62" fmla="*/ 2147483647 w 3240"/>
              <a:gd name="T63" fmla="*/ 2147483647 h 2721"/>
              <a:gd name="T64" fmla="*/ 2147483647 w 3240"/>
              <a:gd name="T65" fmla="*/ 2147483647 h 2721"/>
              <a:gd name="T66" fmla="*/ 2147483647 w 3240"/>
              <a:gd name="T67" fmla="*/ 2147483647 h 27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40" h="2721">
                <a:moveTo>
                  <a:pt x="1197" y="2697"/>
                </a:moveTo>
                <a:cubicBezTo>
                  <a:pt x="1137" y="2651"/>
                  <a:pt x="1046" y="2603"/>
                  <a:pt x="954" y="2580"/>
                </a:cubicBezTo>
                <a:cubicBezTo>
                  <a:pt x="919" y="2557"/>
                  <a:pt x="890" y="2545"/>
                  <a:pt x="852" y="2526"/>
                </a:cubicBezTo>
                <a:cubicBezTo>
                  <a:pt x="829" y="2515"/>
                  <a:pt x="780" y="2502"/>
                  <a:pt x="780" y="2502"/>
                </a:cubicBezTo>
                <a:cubicBezTo>
                  <a:pt x="732" y="2466"/>
                  <a:pt x="672" y="2449"/>
                  <a:pt x="618" y="2424"/>
                </a:cubicBezTo>
                <a:cubicBezTo>
                  <a:pt x="583" y="2408"/>
                  <a:pt x="550" y="2387"/>
                  <a:pt x="516" y="2370"/>
                </a:cubicBezTo>
                <a:cubicBezTo>
                  <a:pt x="487" y="2355"/>
                  <a:pt x="464" y="2330"/>
                  <a:pt x="438" y="2310"/>
                </a:cubicBezTo>
                <a:cubicBezTo>
                  <a:pt x="385" y="2270"/>
                  <a:pt x="327" y="2234"/>
                  <a:pt x="282" y="2184"/>
                </a:cubicBezTo>
                <a:cubicBezTo>
                  <a:pt x="214" y="2109"/>
                  <a:pt x="275" y="2158"/>
                  <a:pt x="222" y="2118"/>
                </a:cubicBezTo>
                <a:cubicBezTo>
                  <a:pt x="195" y="2063"/>
                  <a:pt x="153" y="2017"/>
                  <a:pt x="126" y="1962"/>
                </a:cubicBezTo>
                <a:cubicBezTo>
                  <a:pt x="110" y="1929"/>
                  <a:pt x="104" y="1950"/>
                  <a:pt x="90" y="1896"/>
                </a:cubicBezTo>
                <a:cubicBezTo>
                  <a:pt x="78" y="1847"/>
                  <a:pt x="58" y="1801"/>
                  <a:pt x="48" y="1752"/>
                </a:cubicBezTo>
                <a:cubicBezTo>
                  <a:pt x="25" y="1638"/>
                  <a:pt x="8" y="1526"/>
                  <a:pt x="0" y="1410"/>
                </a:cubicBezTo>
                <a:cubicBezTo>
                  <a:pt x="3" y="1293"/>
                  <a:pt x="1" y="1173"/>
                  <a:pt x="18" y="1056"/>
                </a:cubicBezTo>
                <a:cubicBezTo>
                  <a:pt x="25" y="947"/>
                  <a:pt x="22" y="825"/>
                  <a:pt x="54" y="720"/>
                </a:cubicBezTo>
                <a:cubicBezTo>
                  <a:pt x="70" y="665"/>
                  <a:pt x="102" y="618"/>
                  <a:pt x="120" y="564"/>
                </a:cubicBezTo>
                <a:cubicBezTo>
                  <a:pt x="124" y="552"/>
                  <a:pt x="144" y="556"/>
                  <a:pt x="156" y="552"/>
                </a:cubicBezTo>
                <a:cubicBezTo>
                  <a:pt x="205" y="536"/>
                  <a:pt x="257" y="532"/>
                  <a:pt x="306" y="516"/>
                </a:cubicBezTo>
                <a:cubicBezTo>
                  <a:pt x="407" y="482"/>
                  <a:pt x="516" y="461"/>
                  <a:pt x="618" y="432"/>
                </a:cubicBezTo>
                <a:cubicBezTo>
                  <a:pt x="638" y="426"/>
                  <a:pt x="659" y="428"/>
                  <a:pt x="678" y="420"/>
                </a:cubicBezTo>
                <a:cubicBezTo>
                  <a:pt x="740" y="395"/>
                  <a:pt x="804" y="367"/>
                  <a:pt x="870" y="354"/>
                </a:cubicBezTo>
                <a:cubicBezTo>
                  <a:pt x="930" y="318"/>
                  <a:pt x="994" y="295"/>
                  <a:pt x="1056" y="264"/>
                </a:cubicBezTo>
                <a:cubicBezTo>
                  <a:pt x="1084" y="250"/>
                  <a:pt x="1103" y="236"/>
                  <a:pt x="1134" y="228"/>
                </a:cubicBezTo>
                <a:cubicBezTo>
                  <a:pt x="1179" y="198"/>
                  <a:pt x="1245" y="167"/>
                  <a:pt x="1296" y="144"/>
                </a:cubicBezTo>
                <a:cubicBezTo>
                  <a:pt x="1319" y="134"/>
                  <a:pt x="1346" y="131"/>
                  <a:pt x="1368" y="120"/>
                </a:cubicBezTo>
                <a:cubicBezTo>
                  <a:pt x="1409" y="99"/>
                  <a:pt x="1453" y="81"/>
                  <a:pt x="1494" y="60"/>
                </a:cubicBezTo>
                <a:cubicBezTo>
                  <a:pt x="1517" y="48"/>
                  <a:pt x="1541" y="32"/>
                  <a:pt x="1566" y="24"/>
                </a:cubicBezTo>
                <a:cubicBezTo>
                  <a:pt x="1600" y="14"/>
                  <a:pt x="1639" y="7"/>
                  <a:pt x="1674" y="0"/>
                </a:cubicBezTo>
                <a:cubicBezTo>
                  <a:pt x="1943" y="21"/>
                  <a:pt x="1646" y="0"/>
                  <a:pt x="2292" y="12"/>
                </a:cubicBezTo>
                <a:cubicBezTo>
                  <a:pt x="2342" y="13"/>
                  <a:pt x="2446" y="26"/>
                  <a:pt x="2490" y="30"/>
                </a:cubicBezTo>
                <a:cubicBezTo>
                  <a:pt x="2512" y="32"/>
                  <a:pt x="2556" y="36"/>
                  <a:pt x="2556" y="36"/>
                </a:cubicBezTo>
                <a:cubicBezTo>
                  <a:pt x="2611" y="73"/>
                  <a:pt x="2586" y="170"/>
                  <a:pt x="2634" y="186"/>
                </a:cubicBezTo>
                <a:cubicBezTo>
                  <a:pt x="2672" y="224"/>
                  <a:pt x="2727" y="265"/>
                  <a:pt x="2778" y="282"/>
                </a:cubicBezTo>
                <a:cubicBezTo>
                  <a:pt x="2800" y="298"/>
                  <a:pt x="2818" y="309"/>
                  <a:pt x="2844" y="318"/>
                </a:cubicBezTo>
                <a:cubicBezTo>
                  <a:pt x="2878" y="352"/>
                  <a:pt x="2931" y="368"/>
                  <a:pt x="2970" y="396"/>
                </a:cubicBezTo>
                <a:cubicBezTo>
                  <a:pt x="3000" y="418"/>
                  <a:pt x="3038" y="443"/>
                  <a:pt x="3066" y="468"/>
                </a:cubicBezTo>
                <a:cubicBezTo>
                  <a:pt x="3094" y="493"/>
                  <a:pt x="3119" y="531"/>
                  <a:pt x="3150" y="552"/>
                </a:cubicBezTo>
                <a:cubicBezTo>
                  <a:pt x="3164" y="593"/>
                  <a:pt x="3144" y="544"/>
                  <a:pt x="3180" y="594"/>
                </a:cubicBezTo>
                <a:cubicBezTo>
                  <a:pt x="3189" y="606"/>
                  <a:pt x="3190" y="623"/>
                  <a:pt x="3198" y="636"/>
                </a:cubicBezTo>
                <a:cubicBezTo>
                  <a:pt x="3207" y="651"/>
                  <a:pt x="3218" y="664"/>
                  <a:pt x="3228" y="678"/>
                </a:cubicBezTo>
                <a:cubicBezTo>
                  <a:pt x="3231" y="696"/>
                  <a:pt x="3240" y="714"/>
                  <a:pt x="3240" y="732"/>
                </a:cubicBezTo>
                <a:cubicBezTo>
                  <a:pt x="3240" y="813"/>
                  <a:pt x="3214" y="900"/>
                  <a:pt x="3192" y="978"/>
                </a:cubicBezTo>
                <a:cubicBezTo>
                  <a:pt x="3183" y="1009"/>
                  <a:pt x="3174" y="1056"/>
                  <a:pt x="3150" y="1080"/>
                </a:cubicBezTo>
                <a:cubicBezTo>
                  <a:pt x="3140" y="1090"/>
                  <a:pt x="3114" y="1104"/>
                  <a:pt x="3114" y="1104"/>
                </a:cubicBezTo>
                <a:cubicBezTo>
                  <a:pt x="3097" y="1130"/>
                  <a:pt x="3071" y="1144"/>
                  <a:pt x="3048" y="1164"/>
                </a:cubicBezTo>
                <a:cubicBezTo>
                  <a:pt x="3035" y="1175"/>
                  <a:pt x="3012" y="1200"/>
                  <a:pt x="3012" y="1200"/>
                </a:cubicBezTo>
                <a:cubicBezTo>
                  <a:pt x="3010" y="1206"/>
                  <a:pt x="3010" y="1214"/>
                  <a:pt x="3006" y="1218"/>
                </a:cubicBezTo>
                <a:cubicBezTo>
                  <a:pt x="3002" y="1222"/>
                  <a:pt x="2993" y="1221"/>
                  <a:pt x="2988" y="1224"/>
                </a:cubicBezTo>
                <a:cubicBezTo>
                  <a:pt x="2960" y="1240"/>
                  <a:pt x="2940" y="1268"/>
                  <a:pt x="2910" y="1278"/>
                </a:cubicBezTo>
                <a:cubicBezTo>
                  <a:pt x="2901" y="1304"/>
                  <a:pt x="2886" y="1306"/>
                  <a:pt x="2862" y="1314"/>
                </a:cubicBezTo>
                <a:cubicBezTo>
                  <a:pt x="2830" y="1346"/>
                  <a:pt x="2809" y="1385"/>
                  <a:pt x="2778" y="1416"/>
                </a:cubicBezTo>
                <a:cubicBezTo>
                  <a:pt x="2770" y="1439"/>
                  <a:pt x="2754" y="1449"/>
                  <a:pt x="2742" y="1470"/>
                </a:cubicBezTo>
                <a:cubicBezTo>
                  <a:pt x="2721" y="1509"/>
                  <a:pt x="2714" y="1543"/>
                  <a:pt x="2700" y="1584"/>
                </a:cubicBezTo>
                <a:cubicBezTo>
                  <a:pt x="2696" y="1629"/>
                  <a:pt x="2692" y="1685"/>
                  <a:pt x="2676" y="1728"/>
                </a:cubicBezTo>
                <a:cubicBezTo>
                  <a:pt x="2660" y="1771"/>
                  <a:pt x="2627" y="1799"/>
                  <a:pt x="2604" y="1836"/>
                </a:cubicBezTo>
                <a:cubicBezTo>
                  <a:pt x="2580" y="1875"/>
                  <a:pt x="2553" y="1912"/>
                  <a:pt x="2526" y="1950"/>
                </a:cubicBezTo>
                <a:cubicBezTo>
                  <a:pt x="2502" y="1984"/>
                  <a:pt x="2473" y="2013"/>
                  <a:pt x="2448" y="2046"/>
                </a:cubicBezTo>
                <a:cubicBezTo>
                  <a:pt x="2420" y="2084"/>
                  <a:pt x="2445" y="2071"/>
                  <a:pt x="2412" y="2082"/>
                </a:cubicBezTo>
                <a:cubicBezTo>
                  <a:pt x="2387" y="2107"/>
                  <a:pt x="2377" y="2132"/>
                  <a:pt x="2346" y="2148"/>
                </a:cubicBezTo>
                <a:cubicBezTo>
                  <a:pt x="2328" y="2175"/>
                  <a:pt x="2307" y="2196"/>
                  <a:pt x="2280" y="2214"/>
                </a:cubicBezTo>
                <a:cubicBezTo>
                  <a:pt x="2256" y="2250"/>
                  <a:pt x="2207" y="2279"/>
                  <a:pt x="2172" y="2304"/>
                </a:cubicBezTo>
                <a:cubicBezTo>
                  <a:pt x="2147" y="2322"/>
                  <a:pt x="2160" y="2319"/>
                  <a:pt x="2142" y="2340"/>
                </a:cubicBezTo>
                <a:cubicBezTo>
                  <a:pt x="2113" y="2373"/>
                  <a:pt x="2073" y="2397"/>
                  <a:pt x="2046" y="2430"/>
                </a:cubicBezTo>
                <a:cubicBezTo>
                  <a:pt x="2029" y="2451"/>
                  <a:pt x="2019" y="2469"/>
                  <a:pt x="1992" y="2478"/>
                </a:cubicBezTo>
                <a:cubicBezTo>
                  <a:pt x="1968" y="2515"/>
                  <a:pt x="1964" y="2536"/>
                  <a:pt x="1932" y="2568"/>
                </a:cubicBezTo>
                <a:cubicBezTo>
                  <a:pt x="1920" y="2580"/>
                  <a:pt x="1919" y="2591"/>
                  <a:pt x="1919" y="2591"/>
                </a:cubicBezTo>
                <a:cubicBezTo>
                  <a:pt x="1905" y="2634"/>
                  <a:pt x="1896" y="2625"/>
                  <a:pt x="1866" y="2670"/>
                </a:cubicBezTo>
                <a:cubicBezTo>
                  <a:pt x="1854" y="2688"/>
                  <a:pt x="1866" y="2704"/>
                  <a:pt x="1853" y="2721"/>
                </a:cubicBezTo>
              </a:path>
            </a:pathLst>
          </a:custGeom>
          <a:noFill/>
          <a:ln w="19050" cap="flat" cmpd="sng">
            <a:solidFill>
              <a:srgbClr val="D40000"/>
            </a:solidFill>
            <a:prstDash val="lgDash"/>
            <a:round/>
            <a:headEnd type="none" w="med" len="med"/>
            <a:tailEnd type="none" w="med" len="med"/>
          </a:ln>
          <a:effectLst/>
          <a:extLst>
            <a:ext uri="{909E8E84-426E-40DD-AFC4-6F175D3DCCD1}">
              <a14:hiddenFill xmlns:a14="http://schemas.microsoft.com/office/drawing/2010/main">
                <a:solidFill>
                  <a:schemeClr val="accent1">
                    <a:alpha val="39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30" name="Freeform 34"/>
          <p:cNvSpPr>
            <a:spLocks/>
          </p:cNvSpPr>
          <p:nvPr/>
        </p:nvSpPr>
        <p:spPr bwMode="auto">
          <a:xfrm>
            <a:off x="3562350" y="5700713"/>
            <a:ext cx="1036638" cy="100012"/>
          </a:xfrm>
          <a:custGeom>
            <a:avLst/>
            <a:gdLst>
              <a:gd name="T0" fmla="*/ 0 w 653"/>
              <a:gd name="T1" fmla="*/ 15120862 h 63"/>
              <a:gd name="T2" fmla="*/ 83165990 w 653"/>
              <a:gd name="T3" fmla="*/ 0 h 63"/>
              <a:gd name="T4" fmla="*/ 345262367 w 653"/>
              <a:gd name="T5" fmla="*/ 52922223 h 63"/>
              <a:gd name="T6" fmla="*/ 693044097 w 653"/>
              <a:gd name="T7" fmla="*/ 73083372 h 63"/>
              <a:gd name="T8" fmla="*/ 1043345191 w 653"/>
              <a:gd name="T9" fmla="*/ 83163947 h 63"/>
              <a:gd name="T10" fmla="*/ 1217236850 w 653"/>
              <a:gd name="T11" fmla="*/ 126007183 h 63"/>
              <a:gd name="T12" fmla="*/ 1330643142 w 653"/>
              <a:gd name="T13" fmla="*/ 158768256 h 63"/>
              <a:gd name="T14" fmla="*/ 1474292911 w 653"/>
              <a:gd name="T15" fmla="*/ 126007183 h 63"/>
              <a:gd name="T16" fmla="*/ 1645663619 w 653"/>
              <a:gd name="T17" fmla="*/ 98284809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3" h="63">
                <a:moveTo>
                  <a:pt x="0" y="6"/>
                </a:moveTo>
                <a:lnTo>
                  <a:pt x="33" y="0"/>
                </a:lnTo>
                <a:lnTo>
                  <a:pt x="137" y="21"/>
                </a:lnTo>
                <a:lnTo>
                  <a:pt x="275" y="29"/>
                </a:lnTo>
                <a:lnTo>
                  <a:pt x="414" y="33"/>
                </a:lnTo>
                <a:lnTo>
                  <a:pt x="483" y="50"/>
                </a:lnTo>
                <a:lnTo>
                  <a:pt x="528" y="63"/>
                </a:lnTo>
                <a:lnTo>
                  <a:pt x="585" y="50"/>
                </a:lnTo>
                <a:lnTo>
                  <a:pt x="653" y="39"/>
                </a:lnTo>
              </a:path>
            </a:pathLst>
          </a:custGeom>
          <a:noFill/>
          <a:ln w="38100" cap="flat" cmpd="sng">
            <a:solidFill>
              <a:srgbClr val="0066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31" name="Freeform 35"/>
          <p:cNvSpPr>
            <a:spLocks/>
          </p:cNvSpPr>
          <p:nvPr/>
        </p:nvSpPr>
        <p:spPr bwMode="auto">
          <a:xfrm>
            <a:off x="8286750" y="2162175"/>
            <a:ext cx="638175" cy="266700"/>
          </a:xfrm>
          <a:custGeom>
            <a:avLst/>
            <a:gdLst>
              <a:gd name="T0" fmla="*/ 0 w 402"/>
              <a:gd name="T1" fmla="*/ 423386250 h 168"/>
              <a:gd name="T2" fmla="*/ 181451250 w 402"/>
              <a:gd name="T3" fmla="*/ 105846563 h 168"/>
              <a:gd name="T4" fmla="*/ 453628125 w 402"/>
              <a:gd name="T5" fmla="*/ 0 h 168"/>
              <a:gd name="T6" fmla="*/ 771167813 w 402"/>
              <a:gd name="T7" fmla="*/ 257055938 h 168"/>
              <a:gd name="T8" fmla="*/ 1013102813 w 402"/>
              <a:gd name="T9" fmla="*/ 257055938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 h="168">
                <a:moveTo>
                  <a:pt x="0" y="168"/>
                </a:moveTo>
                <a:lnTo>
                  <a:pt x="72" y="42"/>
                </a:lnTo>
                <a:lnTo>
                  <a:pt x="180" y="0"/>
                </a:lnTo>
                <a:lnTo>
                  <a:pt x="306" y="102"/>
                </a:lnTo>
                <a:lnTo>
                  <a:pt x="402" y="102"/>
                </a:lnTo>
              </a:path>
            </a:pathLst>
          </a:custGeom>
          <a:noFill/>
          <a:ln w="19050" cap="flat" cmpd="sng">
            <a:solidFill>
              <a:srgbClr val="CC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32" name="Freeform 36"/>
          <p:cNvSpPr>
            <a:spLocks/>
          </p:cNvSpPr>
          <p:nvPr/>
        </p:nvSpPr>
        <p:spPr bwMode="auto">
          <a:xfrm>
            <a:off x="8283575" y="2168525"/>
            <a:ext cx="638175" cy="266700"/>
          </a:xfrm>
          <a:custGeom>
            <a:avLst/>
            <a:gdLst>
              <a:gd name="T0" fmla="*/ 0 w 402"/>
              <a:gd name="T1" fmla="*/ 423386250 h 168"/>
              <a:gd name="T2" fmla="*/ 181451250 w 402"/>
              <a:gd name="T3" fmla="*/ 105846563 h 168"/>
              <a:gd name="T4" fmla="*/ 453628125 w 402"/>
              <a:gd name="T5" fmla="*/ 0 h 168"/>
              <a:gd name="T6" fmla="*/ 771167813 w 402"/>
              <a:gd name="T7" fmla="*/ 257055938 h 168"/>
              <a:gd name="T8" fmla="*/ 1013102813 w 402"/>
              <a:gd name="T9" fmla="*/ 257055938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 h="168">
                <a:moveTo>
                  <a:pt x="0" y="168"/>
                </a:moveTo>
                <a:lnTo>
                  <a:pt x="72" y="42"/>
                </a:lnTo>
                <a:lnTo>
                  <a:pt x="180" y="0"/>
                </a:lnTo>
                <a:lnTo>
                  <a:pt x="306" y="102"/>
                </a:lnTo>
                <a:lnTo>
                  <a:pt x="402" y="102"/>
                </a:lnTo>
              </a:path>
            </a:pathLst>
          </a:custGeom>
          <a:noFill/>
          <a:ln w="31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4133" name="Freeform 37"/>
          <p:cNvSpPr>
            <a:spLocks/>
          </p:cNvSpPr>
          <p:nvPr/>
        </p:nvSpPr>
        <p:spPr bwMode="auto">
          <a:xfrm>
            <a:off x="7783513" y="3111500"/>
            <a:ext cx="922337" cy="109538"/>
          </a:xfrm>
          <a:custGeom>
            <a:avLst/>
            <a:gdLst>
              <a:gd name="T0" fmla="*/ 0 w 581"/>
              <a:gd name="T1" fmla="*/ 0 h 69"/>
              <a:gd name="T2" fmla="*/ 277217037 w 581"/>
              <a:gd name="T3" fmla="*/ 60484026 h 69"/>
              <a:gd name="T4" fmla="*/ 624998411 w 581"/>
              <a:gd name="T5" fmla="*/ 80645368 h 69"/>
              <a:gd name="T6" fmla="*/ 975299146 w 581"/>
              <a:gd name="T7" fmla="*/ 90726039 h 69"/>
              <a:gd name="T8" fmla="*/ 1192032466 w 581"/>
              <a:gd name="T9" fmla="*/ 173892369 h 69"/>
              <a:gd name="T10" fmla="*/ 1360883637 w 581"/>
              <a:gd name="T11" fmla="*/ 166331072 h 69"/>
              <a:gd name="T12" fmla="*/ 1464209194 w 581"/>
              <a:gd name="T13" fmla="*/ 65524362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1" h="69">
                <a:moveTo>
                  <a:pt x="0" y="0"/>
                </a:moveTo>
                <a:lnTo>
                  <a:pt x="110" y="24"/>
                </a:lnTo>
                <a:lnTo>
                  <a:pt x="248" y="32"/>
                </a:lnTo>
                <a:lnTo>
                  <a:pt x="387" y="36"/>
                </a:lnTo>
                <a:lnTo>
                  <a:pt x="473" y="69"/>
                </a:lnTo>
                <a:lnTo>
                  <a:pt x="540" y="66"/>
                </a:lnTo>
                <a:lnTo>
                  <a:pt x="581" y="26"/>
                </a:lnTo>
              </a:path>
            </a:pathLst>
          </a:custGeom>
          <a:noFill/>
          <a:ln w="38100" cap="flat" cmpd="sng">
            <a:solidFill>
              <a:srgbClr val="0066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grpSp>
        <p:nvGrpSpPr>
          <p:cNvPr id="4134" name="Group 38"/>
          <p:cNvGrpSpPr>
            <a:grpSpLocks/>
          </p:cNvGrpSpPr>
          <p:nvPr/>
        </p:nvGrpSpPr>
        <p:grpSpPr bwMode="auto">
          <a:xfrm>
            <a:off x="4359275" y="3913188"/>
            <a:ext cx="361950" cy="1855787"/>
            <a:chOff x="4330" y="341"/>
            <a:chExt cx="228" cy="1169"/>
          </a:xfrm>
        </p:grpSpPr>
        <p:pic>
          <p:nvPicPr>
            <p:cNvPr id="4139" name="Picture 39" descr="uec 08 - planche 7 échel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3" y="341"/>
              <a:ext cx="135" cy="957"/>
            </a:xfrm>
            <a:prstGeom prst="rect">
              <a:avLst/>
            </a:prstGeom>
            <a:solidFill>
              <a:srgbClr val="FFFF99"/>
            </a:solidFill>
            <a:ln w="9525">
              <a:solidFill>
                <a:srgbClr val="FFFF00"/>
              </a:solidFill>
              <a:miter lim="800000"/>
              <a:headEnd/>
              <a:tailEnd/>
            </a:ln>
          </p:spPr>
        </p:pic>
        <p:sp>
          <p:nvSpPr>
            <p:cNvPr id="4140" name="Line 40"/>
            <p:cNvSpPr>
              <a:spLocks noChangeShapeType="1"/>
            </p:cNvSpPr>
            <p:nvPr/>
          </p:nvSpPr>
          <p:spPr bwMode="auto">
            <a:xfrm flipH="1">
              <a:off x="4330" y="1295"/>
              <a:ext cx="142" cy="215"/>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grpSp>
      <p:sp>
        <p:nvSpPr>
          <p:cNvPr id="4135" name="Rectangle 41"/>
          <p:cNvSpPr>
            <a:spLocks noChangeArrowheads="1"/>
          </p:cNvSpPr>
          <p:nvPr/>
        </p:nvSpPr>
        <p:spPr bwMode="auto">
          <a:xfrm>
            <a:off x="0" y="198668"/>
            <a:ext cx="55797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har char="•"/>
              <a:defRPr sz="3200">
                <a:solidFill>
                  <a:schemeClr val="tx1"/>
                </a:solidFill>
                <a:latin typeface="Arial" charset="0"/>
                <a:cs typeface="Arial" charset="0"/>
              </a:defRPr>
            </a:lvl1pPr>
            <a:lvl2pPr marL="742950" indent="-285750" algn="l" eaLnBrk="0" hangingPunct="0">
              <a:spcBef>
                <a:spcPct val="20000"/>
              </a:spcBef>
              <a:buChar char="–"/>
              <a:defRPr sz="2800">
                <a:solidFill>
                  <a:schemeClr val="tx1"/>
                </a:solidFill>
                <a:latin typeface="Arial" charset="0"/>
                <a:cs typeface="Arial" charset="0"/>
              </a:defRPr>
            </a:lvl2pPr>
            <a:lvl3pPr marL="1143000" indent="-228600" algn="l" eaLnBrk="0" hangingPunct="0">
              <a:spcBef>
                <a:spcPct val="20000"/>
              </a:spcBef>
              <a:buChar char="•"/>
              <a:defRPr sz="2400">
                <a:solidFill>
                  <a:schemeClr val="tx1"/>
                </a:solidFill>
                <a:latin typeface="Arial" charset="0"/>
                <a:cs typeface="Arial" charset="0"/>
              </a:defRPr>
            </a:lvl3pPr>
            <a:lvl4pPr marL="1600200" indent="-228600" algn="l" eaLnBrk="0" hangingPunct="0">
              <a:spcBef>
                <a:spcPct val="20000"/>
              </a:spcBef>
              <a:buChar char="–"/>
              <a:defRPr sz="2000">
                <a:solidFill>
                  <a:schemeClr val="tx1"/>
                </a:solidFill>
                <a:latin typeface="Arial" charset="0"/>
                <a:cs typeface="Arial" charset="0"/>
              </a:defRPr>
            </a:lvl4pPr>
            <a:lvl5pPr marL="2057400" indent="-228600" algn="l"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lnSpc>
                <a:spcPct val="90000"/>
              </a:lnSpc>
              <a:spcBef>
                <a:spcPct val="0"/>
              </a:spcBef>
              <a:buFontTx/>
              <a:buNone/>
            </a:pPr>
            <a:r>
              <a:rPr lang="fr-FR" altLang="fr-FR" sz="2000" dirty="0">
                <a:solidFill>
                  <a:srgbClr val="000000"/>
                </a:solidFill>
                <a:latin typeface="Comic Sans MS" pitchFamily="66" charset="0"/>
              </a:rPr>
              <a:t> I. Bassin versant et réseau hydrographique</a:t>
            </a:r>
          </a:p>
        </p:txBody>
      </p:sp>
      <p:sp>
        <p:nvSpPr>
          <p:cNvPr id="4138" name="Text Box 44"/>
          <p:cNvSpPr txBox="1">
            <a:spLocks noChangeArrowheads="1"/>
          </p:cNvSpPr>
          <p:nvPr/>
        </p:nvSpPr>
        <p:spPr bwMode="auto">
          <a:xfrm>
            <a:off x="0" y="2492375"/>
            <a:ext cx="1835150" cy="2781300"/>
          </a:xfrm>
          <a:prstGeom prst="rect">
            <a:avLst/>
          </a:prstGeom>
          <a:noFill/>
          <a:ln>
            <a:noFill/>
          </a:ln>
          <a:effectLst/>
          <a:extLst>
            <a:ext uri="{909E8E84-426E-40DD-AFC4-6F175D3DCCD1}">
              <a14:hiddenFill xmlns:a14="http://schemas.microsoft.com/office/drawing/2010/main">
                <a:solidFill>
                  <a:schemeClr val="accent1">
                    <a:alpha val="39999"/>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cs typeface="Arial" charset="0"/>
              </a:defRPr>
            </a:lvl1pPr>
            <a:lvl2pPr marL="742950" indent="-285750" algn="l" eaLnBrk="0" hangingPunct="0">
              <a:spcBef>
                <a:spcPct val="20000"/>
              </a:spcBef>
              <a:buChar char="–"/>
              <a:defRPr sz="2800">
                <a:solidFill>
                  <a:schemeClr val="tx1"/>
                </a:solidFill>
                <a:latin typeface="Arial" charset="0"/>
                <a:cs typeface="Arial" charset="0"/>
              </a:defRPr>
            </a:lvl2pPr>
            <a:lvl3pPr marL="1143000" indent="-228600" algn="l" eaLnBrk="0" hangingPunct="0">
              <a:spcBef>
                <a:spcPct val="20000"/>
              </a:spcBef>
              <a:buChar char="•"/>
              <a:defRPr sz="2400">
                <a:solidFill>
                  <a:schemeClr val="tx1"/>
                </a:solidFill>
                <a:latin typeface="Arial" charset="0"/>
                <a:cs typeface="Arial" charset="0"/>
              </a:defRPr>
            </a:lvl3pPr>
            <a:lvl4pPr marL="1600200" indent="-228600" algn="l" eaLnBrk="0" hangingPunct="0">
              <a:spcBef>
                <a:spcPct val="20000"/>
              </a:spcBef>
              <a:buChar char="–"/>
              <a:defRPr sz="2000">
                <a:solidFill>
                  <a:schemeClr val="tx1"/>
                </a:solidFill>
                <a:latin typeface="Arial" charset="0"/>
                <a:cs typeface="Arial" charset="0"/>
              </a:defRPr>
            </a:lvl4pPr>
            <a:lvl5pPr marL="2057400" indent="-228600" algn="l"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50000"/>
              </a:spcBef>
              <a:buFontTx/>
              <a:buNone/>
            </a:pPr>
            <a:r>
              <a:rPr lang="fr-FR" altLang="fr-FR" sz="1600">
                <a:solidFill>
                  <a:srgbClr val="000000"/>
                </a:solidFill>
              </a:rPr>
              <a:t>Espace topographique, délimité par des lignes de crêtes, que drainent un cours d’eau principal et ses affluents vers un point  de sortie unique, appelé l’exutoire</a:t>
            </a:r>
          </a:p>
        </p:txBody>
      </p:sp>
    </p:spTree>
    <p:extLst>
      <p:ext uri="{BB962C8B-B14F-4D97-AF65-F5344CB8AC3E}">
        <p14:creationId xmlns:p14="http://schemas.microsoft.com/office/powerpoint/2010/main" val="2962998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a141.idata.over-blog.com/0/39/55/67/images-6/carte-afrique.gif"/>
          <p:cNvPicPr>
            <a:picLocks noChangeAspect="1" noChangeArrowheads="1"/>
          </p:cNvPicPr>
          <p:nvPr/>
        </p:nvPicPr>
        <p:blipFill rotWithShape="1">
          <a:blip r:embed="rId3">
            <a:extLst>
              <a:ext uri="{28A0092B-C50C-407E-A947-70E740481C1C}">
                <a14:useLocalDpi xmlns:a14="http://schemas.microsoft.com/office/drawing/2010/main" val="0"/>
              </a:ext>
            </a:extLst>
          </a:blip>
          <a:srcRect r="5692"/>
          <a:stretch/>
        </p:blipFill>
        <p:spPr bwMode="auto">
          <a:xfrm>
            <a:off x="2935075" y="0"/>
            <a:ext cx="6208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7" descr="Car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solidFill>
                <a:srgbClr val="000000"/>
              </a:solidFill>
            </a:endParaRPr>
          </a:p>
        </p:txBody>
      </p:sp>
      <p:sp>
        <p:nvSpPr>
          <p:cNvPr id="11" name="AutoShape 22"/>
          <p:cNvSpPr>
            <a:spLocks noChangeArrowheads="1"/>
          </p:cNvSpPr>
          <p:nvPr/>
        </p:nvSpPr>
        <p:spPr bwMode="auto">
          <a:xfrm rot="18008367">
            <a:off x="6858840" y="3340893"/>
            <a:ext cx="411163" cy="176212"/>
          </a:xfrm>
          <a:prstGeom prst="star4">
            <a:avLst>
              <a:gd name="adj" fmla="val 21630"/>
            </a:avLst>
          </a:prstGeom>
          <a:solidFill>
            <a:srgbClr val="FFFF00"/>
          </a:solidFill>
          <a:ln w="28575">
            <a:solidFill>
              <a:srgbClr val="66FF33"/>
            </a:solidFill>
            <a:miter lim="800000"/>
            <a:headEnd/>
            <a:tailEnd/>
          </a:ln>
          <a:effectLst/>
        </p:spPr>
        <p:txBody>
          <a:bodyPr wrap="none" anchor="ctr"/>
          <a:lstStyle/>
          <a:p>
            <a:endParaRPr lang="fr-FR">
              <a:solidFill>
                <a:srgbClr val="000000"/>
              </a:solidFill>
            </a:endParaRPr>
          </a:p>
        </p:txBody>
      </p:sp>
      <p:sp>
        <p:nvSpPr>
          <p:cNvPr id="12" name="ZoneTexte 18"/>
          <p:cNvSpPr txBox="1"/>
          <p:nvPr/>
        </p:nvSpPr>
        <p:spPr>
          <a:xfrm>
            <a:off x="7418651" y="3281694"/>
            <a:ext cx="1518364" cy="369332"/>
          </a:xfrm>
          <a:prstGeom prst="rect">
            <a:avLst/>
          </a:prstGeom>
          <a:noFill/>
        </p:spPr>
        <p:txBody>
          <a:bodyPr wrap="none" rtlCol="0">
            <a:spAutoFit/>
          </a:bodyPr>
          <a:lstStyle/>
          <a:p>
            <a:r>
              <a:rPr lang="fr-FR" dirty="0" err="1">
                <a:solidFill>
                  <a:srgbClr val="008080"/>
                </a:solidFill>
                <a:latin typeface="Comic Sans MS" panose="030F0702030302020204" pitchFamily="66" charset="0"/>
              </a:rPr>
              <a:t>Ponthierville</a:t>
            </a:r>
            <a:endParaRPr lang="fr-FR" dirty="0">
              <a:solidFill>
                <a:srgbClr val="008080"/>
              </a:solidFill>
              <a:latin typeface="Comic Sans MS" panose="030F0702030302020204" pitchFamily="66"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51026"/>
            <a:ext cx="3603811" cy="2845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1" name="Text Box 5"/>
          <p:cNvSpPr txBox="1">
            <a:spLocks noChangeArrowheads="1"/>
          </p:cNvSpPr>
          <p:nvPr/>
        </p:nvSpPr>
        <p:spPr bwMode="auto">
          <a:xfrm>
            <a:off x="0" y="102488"/>
            <a:ext cx="3227293" cy="250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ts val="600"/>
              </a:spcBef>
            </a:pPr>
            <a:r>
              <a:rPr lang="fr-FR" altLang="fr-FR" sz="2400" b="1" dirty="0">
                <a:solidFill>
                  <a:srgbClr val="008080"/>
                </a:solidFill>
                <a:latin typeface="Andy" pitchFamily="66" charset="0"/>
              </a:rPr>
              <a:t>Pluvial équatorial</a:t>
            </a:r>
            <a:endParaRPr lang="fr-FR" altLang="fr-FR" sz="2400" dirty="0">
              <a:solidFill>
                <a:srgbClr val="008080"/>
              </a:solidFill>
              <a:latin typeface="Andy" pitchFamily="66" charset="0"/>
            </a:endParaRPr>
          </a:p>
          <a:p>
            <a:pPr algn="ctr" eaLnBrk="1" hangingPunct="1">
              <a:spcBef>
                <a:spcPts val="0"/>
              </a:spcBef>
            </a:pPr>
            <a:r>
              <a:rPr lang="fr-FR" altLang="fr-FR" sz="1400" dirty="0">
                <a:solidFill>
                  <a:srgbClr val="000000"/>
                </a:solidFill>
              </a:rPr>
              <a:t>L’écoulement est lié à </a:t>
            </a:r>
            <a:r>
              <a:rPr lang="fr-FR" altLang="fr-FR" sz="1600" b="1" dirty="0">
                <a:solidFill>
                  <a:srgbClr val="000000"/>
                </a:solidFill>
              </a:rPr>
              <a:t>la saison quasi-continue des pluies </a:t>
            </a:r>
          </a:p>
          <a:p>
            <a:pPr algn="ctr" eaLnBrk="1" hangingPunct="1">
              <a:spcBef>
                <a:spcPts val="600"/>
              </a:spcBef>
            </a:pPr>
            <a:r>
              <a:rPr lang="fr-FR" altLang="fr-FR" sz="1600" dirty="0">
                <a:solidFill>
                  <a:srgbClr val="000000"/>
                </a:solidFill>
              </a:rPr>
              <a:t>La </a:t>
            </a:r>
            <a:r>
              <a:rPr lang="fr-FR" altLang="fr-FR" sz="1600" b="1" dirty="0">
                <a:solidFill>
                  <a:srgbClr val="000000"/>
                </a:solidFill>
              </a:rPr>
              <a:t>pondération</a:t>
            </a:r>
            <a:r>
              <a:rPr lang="fr-FR" altLang="fr-FR" sz="1600" dirty="0">
                <a:solidFill>
                  <a:srgbClr val="000000"/>
                </a:solidFill>
              </a:rPr>
              <a:t> </a:t>
            </a:r>
            <a:r>
              <a:rPr lang="fr-FR" altLang="fr-FR" sz="1400" dirty="0">
                <a:solidFill>
                  <a:srgbClr val="000000"/>
                </a:solidFill>
              </a:rPr>
              <a:t>est bonne : régime moyennement pondéré  par l’existence de deux maximums pluviométriques (en général dissymétriques)</a:t>
            </a:r>
          </a:p>
        </p:txBody>
      </p:sp>
    </p:spTree>
    <p:extLst>
      <p:ext uri="{BB962C8B-B14F-4D97-AF65-F5344CB8AC3E}">
        <p14:creationId xmlns:p14="http://schemas.microsoft.com/office/powerpoint/2010/main" val="597440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p:cNvGrpSpPr/>
          <p:nvPr/>
        </p:nvGrpSpPr>
        <p:grpSpPr>
          <a:xfrm>
            <a:off x="3644845" y="2828925"/>
            <a:ext cx="6057157" cy="4066799"/>
            <a:chOff x="3644845" y="2828925"/>
            <a:chExt cx="6057157" cy="4066799"/>
          </a:xfrm>
        </p:grpSpPr>
        <p:pic>
          <p:nvPicPr>
            <p:cNvPr id="5" name="Picture 10" descr="e"/>
            <p:cNvPicPr>
              <a:picLocks noChangeAspect="1" noChangeArrowheads="1"/>
            </p:cNvPicPr>
            <p:nvPr/>
          </p:nvPicPr>
          <p:blipFill rotWithShape="1">
            <a:blip r:embed="rId2">
              <a:extLst>
                <a:ext uri="{28A0092B-C50C-407E-A947-70E740481C1C}">
                  <a14:useLocalDpi xmlns:a14="http://schemas.microsoft.com/office/drawing/2010/main" val="0"/>
                </a:ext>
              </a:extLst>
            </a:blip>
            <a:srcRect t="9" b="6359"/>
            <a:stretch/>
          </p:blipFill>
          <p:spPr bwMode="auto">
            <a:xfrm>
              <a:off x="3644845" y="2828925"/>
              <a:ext cx="5791200" cy="406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7081040" y="2892906"/>
              <a:ext cx="26209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fr-FR" altLang="fr-FR" dirty="0" err="1">
                  <a:solidFill>
                    <a:srgbClr val="FF3300"/>
                  </a:solidFill>
                </a:rPr>
                <a:t>Tis-Issat</a:t>
              </a:r>
              <a:r>
                <a:rPr lang="fr-FR" altLang="fr-FR" dirty="0">
                  <a:solidFill>
                    <a:srgbClr val="FF3300"/>
                  </a:solidFill>
                </a:rPr>
                <a:t> en août</a:t>
              </a:r>
              <a:endParaRPr lang="fr-FR" altLang="fr-FR" sz="1400" dirty="0">
                <a:solidFill>
                  <a:srgbClr val="FF3300"/>
                </a:solidFill>
              </a:endParaRPr>
            </a:p>
          </p:txBody>
        </p:sp>
      </p:grpSp>
      <p:grpSp>
        <p:nvGrpSpPr>
          <p:cNvPr id="4" name="Groupe 3"/>
          <p:cNvGrpSpPr/>
          <p:nvPr/>
        </p:nvGrpSpPr>
        <p:grpSpPr>
          <a:xfrm>
            <a:off x="0" y="3533395"/>
            <a:ext cx="3814385" cy="3324605"/>
            <a:chOff x="0" y="3533395"/>
            <a:chExt cx="3814385" cy="3324605"/>
          </a:xfrm>
        </p:grpSpPr>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b="5849"/>
            <a:stretch/>
          </p:blipFill>
          <p:spPr>
            <a:xfrm>
              <a:off x="0" y="3533395"/>
              <a:ext cx="3814385" cy="3324605"/>
            </a:xfrm>
            <a:prstGeom prst="rect">
              <a:avLst/>
            </a:prstGeom>
          </p:spPr>
        </p:pic>
        <p:sp>
          <p:nvSpPr>
            <p:cNvPr id="3" name="Forme libre 2"/>
            <p:cNvSpPr/>
            <p:nvPr/>
          </p:nvSpPr>
          <p:spPr>
            <a:xfrm>
              <a:off x="381000" y="3629025"/>
              <a:ext cx="2516978" cy="2476500"/>
            </a:xfrm>
            <a:custGeom>
              <a:avLst/>
              <a:gdLst>
                <a:gd name="connsiteX0" fmla="*/ 0 w 2438400"/>
                <a:gd name="connsiteY0" fmla="*/ 0 h 2409825"/>
                <a:gd name="connsiteX1" fmla="*/ 161925 w 2438400"/>
                <a:gd name="connsiteY1" fmla="*/ 171450 h 2409825"/>
                <a:gd name="connsiteX2" fmla="*/ 304800 w 2438400"/>
                <a:gd name="connsiteY2" fmla="*/ 381000 h 2409825"/>
                <a:gd name="connsiteX3" fmla="*/ 361950 w 2438400"/>
                <a:gd name="connsiteY3" fmla="*/ 657225 h 2409825"/>
                <a:gd name="connsiteX4" fmla="*/ 323850 w 2438400"/>
                <a:gd name="connsiteY4" fmla="*/ 838200 h 2409825"/>
                <a:gd name="connsiteX5" fmla="*/ 457200 w 2438400"/>
                <a:gd name="connsiteY5" fmla="*/ 1123950 h 2409825"/>
                <a:gd name="connsiteX6" fmla="*/ 628650 w 2438400"/>
                <a:gd name="connsiteY6" fmla="*/ 1590675 h 2409825"/>
                <a:gd name="connsiteX7" fmla="*/ 628650 w 2438400"/>
                <a:gd name="connsiteY7" fmla="*/ 1724025 h 2409825"/>
                <a:gd name="connsiteX8" fmla="*/ 1047750 w 2438400"/>
                <a:gd name="connsiteY8" fmla="*/ 1943100 h 2409825"/>
                <a:gd name="connsiteX9" fmla="*/ 1076325 w 2438400"/>
                <a:gd name="connsiteY9" fmla="*/ 2162175 h 2409825"/>
                <a:gd name="connsiteX10" fmla="*/ 1104900 w 2438400"/>
                <a:gd name="connsiteY10" fmla="*/ 2295525 h 2409825"/>
                <a:gd name="connsiteX11" fmla="*/ 1295400 w 2438400"/>
                <a:gd name="connsiteY11" fmla="*/ 2352675 h 2409825"/>
                <a:gd name="connsiteX12" fmla="*/ 1438275 w 2438400"/>
                <a:gd name="connsiteY12" fmla="*/ 2200275 h 2409825"/>
                <a:gd name="connsiteX13" fmla="*/ 1609725 w 2438400"/>
                <a:gd name="connsiteY13" fmla="*/ 2276475 h 2409825"/>
                <a:gd name="connsiteX14" fmla="*/ 1790700 w 2438400"/>
                <a:gd name="connsiteY14" fmla="*/ 2295525 h 2409825"/>
                <a:gd name="connsiteX15" fmla="*/ 2000250 w 2438400"/>
                <a:gd name="connsiteY15" fmla="*/ 2371725 h 2409825"/>
                <a:gd name="connsiteX16" fmla="*/ 2162175 w 2438400"/>
                <a:gd name="connsiteY16" fmla="*/ 2409825 h 2409825"/>
                <a:gd name="connsiteX17" fmla="*/ 2324100 w 2438400"/>
                <a:gd name="connsiteY17" fmla="*/ 2247900 h 2409825"/>
                <a:gd name="connsiteX18" fmla="*/ 2438400 w 2438400"/>
                <a:gd name="connsiteY18" fmla="*/ 1952625 h 2409825"/>
                <a:gd name="connsiteX19" fmla="*/ 2286000 w 2438400"/>
                <a:gd name="connsiteY19" fmla="*/ 1733550 h 2409825"/>
                <a:gd name="connsiteX20" fmla="*/ 2114550 w 2438400"/>
                <a:gd name="connsiteY20" fmla="*/ 1666875 h 2409825"/>
                <a:gd name="connsiteX21" fmla="*/ 2047875 w 2438400"/>
                <a:gd name="connsiteY21" fmla="*/ 1619250 h 240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38400" h="2409825">
                  <a:moveTo>
                    <a:pt x="0" y="0"/>
                  </a:moveTo>
                  <a:lnTo>
                    <a:pt x="161925" y="171450"/>
                  </a:lnTo>
                  <a:lnTo>
                    <a:pt x="304800" y="381000"/>
                  </a:lnTo>
                  <a:lnTo>
                    <a:pt x="361950" y="657225"/>
                  </a:lnTo>
                  <a:lnTo>
                    <a:pt x="323850" y="838200"/>
                  </a:lnTo>
                  <a:lnTo>
                    <a:pt x="457200" y="1123950"/>
                  </a:lnTo>
                  <a:lnTo>
                    <a:pt x="628650" y="1590675"/>
                  </a:lnTo>
                  <a:lnTo>
                    <a:pt x="628650" y="1724025"/>
                  </a:lnTo>
                  <a:lnTo>
                    <a:pt x="1047750" y="1943100"/>
                  </a:lnTo>
                  <a:lnTo>
                    <a:pt x="1076325" y="2162175"/>
                  </a:lnTo>
                  <a:lnTo>
                    <a:pt x="1104900" y="2295525"/>
                  </a:lnTo>
                  <a:lnTo>
                    <a:pt x="1295400" y="2352675"/>
                  </a:lnTo>
                  <a:lnTo>
                    <a:pt x="1438275" y="2200275"/>
                  </a:lnTo>
                  <a:lnTo>
                    <a:pt x="1609725" y="2276475"/>
                  </a:lnTo>
                  <a:lnTo>
                    <a:pt x="1790700" y="2295525"/>
                  </a:lnTo>
                  <a:lnTo>
                    <a:pt x="2000250" y="2371725"/>
                  </a:lnTo>
                  <a:lnTo>
                    <a:pt x="2162175" y="2409825"/>
                  </a:lnTo>
                  <a:lnTo>
                    <a:pt x="2324100" y="2247900"/>
                  </a:lnTo>
                  <a:lnTo>
                    <a:pt x="2438400" y="1952625"/>
                  </a:lnTo>
                  <a:lnTo>
                    <a:pt x="2286000" y="1733550"/>
                  </a:lnTo>
                  <a:lnTo>
                    <a:pt x="2114550" y="1666875"/>
                  </a:lnTo>
                  <a:lnTo>
                    <a:pt x="2047875" y="1619250"/>
                  </a:ln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grpSp>
      <p:pic>
        <p:nvPicPr>
          <p:cNvPr id="8194" name="Picture 6" descr="tis-issat étiage"/>
          <p:cNvPicPr>
            <a:picLocks noChangeAspect="1" noChangeArrowheads="1"/>
          </p:cNvPicPr>
          <p:nvPr/>
        </p:nvPicPr>
        <p:blipFill rotWithShape="1">
          <a:blip r:embed="rId4">
            <a:extLst>
              <a:ext uri="{28A0092B-C50C-407E-A947-70E740481C1C}">
                <a14:useLocalDpi xmlns:a14="http://schemas.microsoft.com/office/drawing/2010/main" val="0"/>
              </a:ext>
            </a:extLst>
          </a:blip>
          <a:srcRect b="12331"/>
          <a:stretch/>
        </p:blipFill>
        <p:spPr bwMode="auto">
          <a:xfrm>
            <a:off x="0" y="1"/>
            <a:ext cx="5383213" cy="353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ext Box 5"/>
          <p:cNvSpPr txBox="1">
            <a:spLocks noChangeArrowheads="1"/>
          </p:cNvSpPr>
          <p:nvPr/>
        </p:nvSpPr>
        <p:spPr bwMode="auto">
          <a:xfrm>
            <a:off x="2398631" y="3034363"/>
            <a:ext cx="2620962" cy="537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ts val="1800"/>
              </a:lnSpc>
              <a:spcBef>
                <a:spcPts val="0"/>
              </a:spcBef>
            </a:pPr>
            <a:r>
              <a:rPr lang="fr-FR" altLang="fr-FR" dirty="0" err="1">
                <a:solidFill>
                  <a:srgbClr val="FF3300"/>
                </a:solidFill>
              </a:rPr>
              <a:t>Tis-Issat</a:t>
            </a:r>
            <a:r>
              <a:rPr lang="fr-FR" altLang="fr-FR" dirty="0">
                <a:solidFill>
                  <a:srgbClr val="FF3300"/>
                </a:solidFill>
              </a:rPr>
              <a:t> en mars</a:t>
            </a:r>
          </a:p>
          <a:p>
            <a:pPr eaLnBrk="1" hangingPunct="1">
              <a:lnSpc>
                <a:spcPts val="1800"/>
              </a:lnSpc>
              <a:spcBef>
                <a:spcPts val="0"/>
              </a:spcBef>
            </a:pPr>
            <a:r>
              <a:rPr lang="fr-FR" altLang="fr-FR" sz="1400" dirty="0">
                <a:solidFill>
                  <a:srgbClr val="FF3300"/>
                </a:solidFill>
              </a:rPr>
              <a:t>Nil bleu au sortir du Lac Tana</a:t>
            </a:r>
          </a:p>
        </p:txBody>
      </p:sp>
      <p:grpSp>
        <p:nvGrpSpPr>
          <p:cNvPr id="8" name="Groupe 7"/>
          <p:cNvGrpSpPr/>
          <p:nvPr/>
        </p:nvGrpSpPr>
        <p:grpSpPr>
          <a:xfrm>
            <a:off x="2543175" y="3486150"/>
            <a:ext cx="1920995" cy="2159230"/>
            <a:chOff x="2543175" y="3486150"/>
            <a:chExt cx="1920995" cy="2159230"/>
          </a:xfrm>
        </p:grpSpPr>
        <p:grpSp>
          <p:nvGrpSpPr>
            <p:cNvPr id="11" name="Group 11"/>
            <p:cNvGrpSpPr>
              <a:grpSpLocks/>
            </p:cNvGrpSpPr>
            <p:nvPr/>
          </p:nvGrpSpPr>
          <p:grpSpPr bwMode="auto">
            <a:xfrm>
              <a:off x="3126500" y="3486150"/>
              <a:ext cx="1337670" cy="2159230"/>
              <a:chOff x="3412" y="-290"/>
              <a:chExt cx="1578" cy="2028"/>
            </a:xfrm>
          </p:grpSpPr>
          <p:pic>
            <p:nvPicPr>
              <p:cNvPr id="1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2" y="-290"/>
                <a:ext cx="1578" cy="2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Line 13"/>
              <p:cNvSpPr>
                <a:spLocks noChangeShapeType="1"/>
              </p:cNvSpPr>
              <p:nvPr/>
            </p:nvSpPr>
            <p:spPr bwMode="auto">
              <a:xfrm>
                <a:off x="3613" y="1325"/>
                <a:ext cx="4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4" name="Line 14"/>
              <p:cNvSpPr>
                <a:spLocks noChangeShapeType="1"/>
              </p:cNvSpPr>
              <p:nvPr/>
            </p:nvSpPr>
            <p:spPr bwMode="auto">
              <a:xfrm>
                <a:off x="4751" y="1332"/>
                <a:ext cx="4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5" name="Freeform 15"/>
              <p:cNvSpPr>
                <a:spLocks/>
              </p:cNvSpPr>
              <p:nvPr/>
            </p:nvSpPr>
            <p:spPr bwMode="auto">
              <a:xfrm>
                <a:off x="3617" y="1311"/>
                <a:ext cx="384" cy="134"/>
              </a:xfrm>
              <a:custGeom>
                <a:avLst/>
                <a:gdLst>
                  <a:gd name="T0" fmla="*/ 0 w 384"/>
                  <a:gd name="T1" fmla="*/ 26 h 134"/>
                  <a:gd name="T2" fmla="*/ 1 w 384"/>
                  <a:gd name="T3" fmla="*/ 129 h 134"/>
                  <a:gd name="T4" fmla="*/ 91 w 384"/>
                  <a:gd name="T5" fmla="*/ 128 h 134"/>
                  <a:gd name="T6" fmla="*/ 97 w 384"/>
                  <a:gd name="T7" fmla="*/ 134 h 134"/>
                  <a:gd name="T8" fmla="*/ 187 w 384"/>
                  <a:gd name="T9" fmla="*/ 134 h 134"/>
                  <a:gd name="T10" fmla="*/ 187 w 384"/>
                  <a:gd name="T11" fmla="*/ 108 h 134"/>
                  <a:gd name="T12" fmla="*/ 283 w 384"/>
                  <a:gd name="T13" fmla="*/ 110 h 134"/>
                  <a:gd name="T14" fmla="*/ 283 w 384"/>
                  <a:gd name="T15" fmla="*/ 60 h 134"/>
                  <a:gd name="T16" fmla="*/ 381 w 384"/>
                  <a:gd name="T17" fmla="*/ 60 h 134"/>
                  <a:gd name="T18" fmla="*/ 384 w 384"/>
                  <a:gd name="T19" fmla="*/ 0 h 134"/>
                  <a:gd name="T20" fmla="*/ 240 w 384"/>
                  <a:gd name="T21" fmla="*/ 2 h 134"/>
                  <a:gd name="T22" fmla="*/ 39 w 384"/>
                  <a:gd name="T23" fmla="*/ 23 h 134"/>
                  <a:gd name="T24" fmla="*/ 0 w 384"/>
                  <a:gd name="T25"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4" h="134">
                    <a:moveTo>
                      <a:pt x="0" y="26"/>
                    </a:moveTo>
                    <a:lnTo>
                      <a:pt x="1" y="129"/>
                    </a:lnTo>
                    <a:lnTo>
                      <a:pt x="91" y="128"/>
                    </a:lnTo>
                    <a:lnTo>
                      <a:pt x="97" y="134"/>
                    </a:lnTo>
                    <a:lnTo>
                      <a:pt x="187" y="134"/>
                    </a:lnTo>
                    <a:lnTo>
                      <a:pt x="187" y="108"/>
                    </a:lnTo>
                    <a:lnTo>
                      <a:pt x="283" y="110"/>
                    </a:lnTo>
                    <a:lnTo>
                      <a:pt x="283" y="60"/>
                    </a:lnTo>
                    <a:lnTo>
                      <a:pt x="381" y="60"/>
                    </a:lnTo>
                    <a:lnTo>
                      <a:pt x="384" y="0"/>
                    </a:lnTo>
                    <a:lnTo>
                      <a:pt x="240" y="2"/>
                    </a:lnTo>
                    <a:lnTo>
                      <a:pt x="39" y="23"/>
                    </a:lnTo>
                    <a:lnTo>
                      <a:pt x="0" y="26"/>
                    </a:lnTo>
                    <a:close/>
                  </a:path>
                </a:pathLst>
              </a:cu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6" name="Freeform 16"/>
              <p:cNvSpPr>
                <a:spLocks/>
              </p:cNvSpPr>
              <p:nvPr/>
            </p:nvSpPr>
            <p:spPr bwMode="auto">
              <a:xfrm>
                <a:off x="4602" y="1329"/>
                <a:ext cx="182" cy="111"/>
              </a:xfrm>
              <a:custGeom>
                <a:avLst/>
                <a:gdLst>
                  <a:gd name="T0" fmla="*/ 0 w 182"/>
                  <a:gd name="T1" fmla="*/ 0 h 111"/>
                  <a:gd name="T2" fmla="*/ 0 w 182"/>
                  <a:gd name="T3" fmla="*/ 42 h 111"/>
                  <a:gd name="T4" fmla="*/ 99 w 182"/>
                  <a:gd name="T5" fmla="*/ 44 h 111"/>
                  <a:gd name="T6" fmla="*/ 101 w 182"/>
                  <a:gd name="T7" fmla="*/ 108 h 111"/>
                  <a:gd name="T8" fmla="*/ 182 w 182"/>
                  <a:gd name="T9" fmla="*/ 111 h 111"/>
                  <a:gd name="T10" fmla="*/ 182 w 182"/>
                  <a:gd name="T11" fmla="*/ 14 h 111"/>
                  <a:gd name="T12" fmla="*/ 158 w 182"/>
                  <a:gd name="T13" fmla="*/ 14 h 111"/>
                  <a:gd name="T14" fmla="*/ 50 w 182"/>
                  <a:gd name="T15" fmla="*/ 0 h 111"/>
                  <a:gd name="T16" fmla="*/ 0 w 182"/>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111">
                    <a:moveTo>
                      <a:pt x="0" y="0"/>
                    </a:moveTo>
                    <a:lnTo>
                      <a:pt x="0" y="42"/>
                    </a:lnTo>
                    <a:lnTo>
                      <a:pt x="99" y="44"/>
                    </a:lnTo>
                    <a:lnTo>
                      <a:pt x="101" y="108"/>
                    </a:lnTo>
                    <a:lnTo>
                      <a:pt x="182" y="111"/>
                    </a:lnTo>
                    <a:lnTo>
                      <a:pt x="182" y="14"/>
                    </a:lnTo>
                    <a:lnTo>
                      <a:pt x="158" y="14"/>
                    </a:lnTo>
                    <a:lnTo>
                      <a:pt x="50" y="0"/>
                    </a:lnTo>
                    <a:lnTo>
                      <a:pt x="0" y="0"/>
                    </a:lnTo>
                    <a:close/>
                  </a:path>
                </a:pathLst>
              </a:cu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grpSp>
        <p:sp>
          <p:nvSpPr>
            <p:cNvPr id="10" name="Line 10"/>
            <p:cNvSpPr>
              <a:spLocks noChangeShapeType="1"/>
            </p:cNvSpPr>
            <p:nvPr/>
          </p:nvSpPr>
          <p:spPr bwMode="auto">
            <a:xfrm flipH="1">
              <a:off x="2543175" y="5140660"/>
              <a:ext cx="728656" cy="56568"/>
            </a:xfrm>
            <a:prstGeom prst="line">
              <a:avLst/>
            </a:prstGeom>
            <a:noFill/>
            <a:ln w="2857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grpSp>
      <p:grpSp>
        <p:nvGrpSpPr>
          <p:cNvPr id="18" name="Groupe 17"/>
          <p:cNvGrpSpPr/>
          <p:nvPr/>
        </p:nvGrpSpPr>
        <p:grpSpPr>
          <a:xfrm>
            <a:off x="3374324" y="-76201"/>
            <a:ext cx="5864926" cy="3000375"/>
            <a:chOff x="3374324" y="-76201"/>
            <a:chExt cx="5864926" cy="3000375"/>
          </a:xfrm>
        </p:grpSpPr>
        <p:pic>
          <p:nvPicPr>
            <p:cNvPr id="17"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6439" y="-76201"/>
              <a:ext cx="3922811"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 Box 12"/>
            <p:cNvSpPr txBox="1">
              <a:spLocks noChangeArrowheads="1"/>
            </p:cNvSpPr>
            <p:nvPr/>
          </p:nvSpPr>
          <p:spPr bwMode="auto">
            <a:xfrm>
              <a:off x="3374324" y="117193"/>
              <a:ext cx="1676158" cy="553998"/>
            </a:xfrm>
            <a:prstGeom prst="rect">
              <a:avLst/>
            </a:prstGeom>
            <a:solidFill>
              <a:srgbClr val="79FFE5"/>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1800"/>
                </a:lnSpc>
                <a:spcBef>
                  <a:spcPct val="50000"/>
                </a:spcBef>
              </a:pPr>
              <a:r>
                <a:rPr lang="fr-FR" altLang="fr-FR" sz="1600" dirty="0">
                  <a:latin typeface="+mn-lt"/>
                </a:rPr>
                <a:t>Le régime</a:t>
              </a:r>
            </a:p>
            <a:p>
              <a:pPr eaLnBrk="1" hangingPunct="1">
                <a:lnSpc>
                  <a:spcPts val="1800"/>
                </a:lnSpc>
                <a:spcBef>
                  <a:spcPts val="0"/>
                </a:spcBef>
              </a:pPr>
              <a:r>
                <a:rPr lang="fr-FR" altLang="fr-FR" sz="1600" dirty="0">
                  <a:latin typeface="+mn-lt"/>
                </a:rPr>
                <a:t>pluvial tropical</a:t>
              </a:r>
            </a:p>
          </p:txBody>
        </p:sp>
      </p:grpSp>
    </p:spTree>
    <p:extLst>
      <p:ext uri="{BB962C8B-B14F-4D97-AF65-F5344CB8AC3E}">
        <p14:creationId xmlns:p14="http://schemas.microsoft.com/office/powerpoint/2010/main" val="141533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8" name="Picture 14"/>
          <p:cNvPicPr>
            <a:picLocks noChangeAspect="1" noChangeArrowheads="1"/>
          </p:cNvPicPr>
          <p:nvPr/>
        </p:nvPicPr>
        <p:blipFill>
          <a:blip r:embed="rId2">
            <a:extLst>
              <a:ext uri="{28A0092B-C50C-407E-A947-70E740481C1C}">
                <a14:useLocalDpi xmlns:a14="http://schemas.microsoft.com/office/drawing/2010/main" val="0"/>
              </a:ext>
            </a:extLst>
          </a:blip>
          <a:srcRect l="46637" t="30432" r="25079" b="50999"/>
          <a:stretch>
            <a:fillRect/>
          </a:stretch>
        </p:blipFill>
        <p:spPr bwMode="auto">
          <a:xfrm>
            <a:off x="5321300" y="3811588"/>
            <a:ext cx="3038475" cy="2797175"/>
          </a:xfrm>
          <a:prstGeom prst="rect">
            <a:avLst/>
          </a:prstGeom>
          <a:noFill/>
          <a:ln w="76200">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2913" y="0"/>
            <a:ext cx="489108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0" name="Picture 16" descr="uec 08 - planche 7 échel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5050" y="2128667"/>
            <a:ext cx="90488" cy="643108"/>
          </a:xfrm>
          <a:prstGeom prst="rect">
            <a:avLst/>
          </a:prstGeom>
          <a:solidFill>
            <a:srgbClr val="FFFF99"/>
          </a:solidFill>
          <a:ln w="9525">
            <a:solidFill>
              <a:srgbClr val="0000FF"/>
            </a:solidFill>
            <a:miter lim="800000"/>
            <a:headEnd/>
            <a:tailEnd/>
          </a:ln>
        </p:spPr>
      </p:pic>
      <p:sp>
        <p:nvSpPr>
          <p:cNvPr id="22541" name="Line 17"/>
          <p:cNvSpPr>
            <a:spLocks noChangeShapeType="1"/>
          </p:cNvSpPr>
          <p:nvPr/>
        </p:nvSpPr>
        <p:spPr bwMode="auto">
          <a:xfrm>
            <a:off x="7367588" y="2787651"/>
            <a:ext cx="215900" cy="1397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2542" name="Freeform 18"/>
          <p:cNvSpPr>
            <a:spLocks/>
          </p:cNvSpPr>
          <p:nvPr/>
        </p:nvSpPr>
        <p:spPr bwMode="auto">
          <a:xfrm>
            <a:off x="7559675" y="2849563"/>
            <a:ext cx="176213" cy="222250"/>
          </a:xfrm>
          <a:custGeom>
            <a:avLst/>
            <a:gdLst>
              <a:gd name="T0" fmla="*/ 2147483647 w 111"/>
              <a:gd name="T1" fmla="*/ 2147483647 h 140"/>
              <a:gd name="T2" fmla="*/ 0 w 111"/>
              <a:gd name="T3" fmla="*/ 2147483647 h 140"/>
              <a:gd name="T4" fmla="*/ 2147483647 w 111"/>
              <a:gd name="T5" fmla="*/ 2147483647 h 140"/>
              <a:gd name="T6" fmla="*/ 2147483647 w 111"/>
              <a:gd name="T7" fmla="*/ 2147483647 h 140"/>
              <a:gd name="T8" fmla="*/ 2147483647 w 111"/>
              <a:gd name="T9" fmla="*/ 2147483647 h 140"/>
              <a:gd name="T10" fmla="*/ 2147483647 w 111"/>
              <a:gd name="T11" fmla="*/ 0 h 140"/>
              <a:gd name="T12" fmla="*/ 2147483647 w 111"/>
              <a:gd name="T13" fmla="*/ 2147483647 h 140"/>
              <a:gd name="T14" fmla="*/ 2147483647 w 111"/>
              <a:gd name="T15" fmla="*/ 2147483647 h 140"/>
              <a:gd name="T16" fmla="*/ 2147483647 w 111"/>
              <a:gd name="T17" fmla="*/ 2147483647 h 140"/>
              <a:gd name="T18" fmla="*/ 2147483647 w 111"/>
              <a:gd name="T19" fmla="*/ 2147483647 h 140"/>
              <a:gd name="T20" fmla="*/ 2147483647 w 111"/>
              <a:gd name="T21" fmla="*/ 2147483647 h 140"/>
              <a:gd name="T22" fmla="*/ 2147483647 w 111"/>
              <a:gd name="T23" fmla="*/ 2147483647 h 140"/>
              <a:gd name="T24" fmla="*/ 2147483647 w 111"/>
              <a:gd name="T25" fmla="*/ 2147483647 h 140"/>
              <a:gd name="T26" fmla="*/ 2147483647 w 111"/>
              <a:gd name="T27" fmla="*/ 2147483647 h 140"/>
              <a:gd name="T28" fmla="*/ 2147483647 w 111"/>
              <a:gd name="T29" fmla="*/ 2147483647 h 140"/>
              <a:gd name="T30" fmla="*/ 2147483647 w 111"/>
              <a:gd name="T31" fmla="*/ 2147483647 h 140"/>
              <a:gd name="T32" fmla="*/ 2147483647 w 111"/>
              <a:gd name="T33" fmla="*/ 2147483647 h 140"/>
              <a:gd name="T34" fmla="*/ 2147483647 w 111"/>
              <a:gd name="T35" fmla="*/ 2147483647 h 140"/>
              <a:gd name="T36" fmla="*/ 2147483647 w 111"/>
              <a:gd name="T37" fmla="*/ 2147483647 h 1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1" h="140">
                <a:moveTo>
                  <a:pt x="12" y="92"/>
                </a:moveTo>
                <a:cubicBezTo>
                  <a:pt x="7" y="85"/>
                  <a:pt x="2" y="79"/>
                  <a:pt x="0" y="71"/>
                </a:cubicBezTo>
                <a:cubicBezTo>
                  <a:pt x="2" y="63"/>
                  <a:pt x="5" y="54"/>
                  <a:pt x="10" y="49"/>
                </a:cubicBezTo>
                <a:cubicBezTo>
                  <a:pt x="15" y="42"/>
                  <a:pt x="11" y="40"/>
                  <a:pt x="11" y="35"/>
                </a:cubicBezTo>
                <a:cubicBezTo>
                  <a:pt x="9" y="30"/>
                  <a:pt x="28" y="13"/>
                  <a:pt x="28" y="13"/>
                </a:cubicBezTo>
                <a:cubicBezTo>
                  <a:pt x="35" y="7"/>
                  <a:pt x="42" y="2"/>
                  <a:pt x="51" y="0"/>
                </a:cubicBezTo>
                <a:cubicBezTo>
                  <a:pt x="55" y="1"/>
                  <a:pt x="65" y="10"/>
                  <a:pt x="65" y="10"/>
                </a:cubicBezTo>
                <a:cubicBezTo>
                  <a:pt x="73" y="18"/>
                  <a:pt x="85" y="1"/>
                  <a:pt x="79" y="11"/>
                </a:cubicBezTo>
                <a:cubicBezTo>
                  <a:pt x="81" y="13"/>
                  <a:pt x="91" y="24"/>
                  <a:pt x="93" y="29"/>
                </a:cubicBezTo>
                <a:cubicBezTo>
                  <a:pt x="96" y="35"/>
                  <a:pt x="91" y="41"/>
                  <a:pt x="93" y="43"/>
                </a:cubicBezTo>
                <a:cubicBezTo>
                  <a:pt x="104" y="47"/>
                  <a:pt x="95" y="38"/>
                  <a:pt x="105" y="45"/>
                </a:cubicBezTo>
                <a:cubicBezTo>
                  <a:pt x="111" y="65"/>
                  <a:pt x="108" y="80"/>
                  <a:pt x="94" y="94"/>
                </a:cubicBezTo>
                <a:cubicBezTo>
                  <a:pt x="91" y="104"/>
                  <a:pt x="96" y="108"/>
                  <a:pt x="92" y="112"/>
                </a:cubicBezTo>
                <a:cubicBezTo>
                  <a:pt x="89" y="116"/>
                  <a:pt x="80" y="116"/>
                  <a:pt x="75" y="119"/>
                </a:cubicBezTo>
                <a:cubicBezTo>
                  <a:pt x="69" y="125"/>
                  <a:pt x="74" y="121"/>
                  <a:pt x="65" y="127"/>
                </a:cubicBezTo>
                <a:cubicBezTo>
                  <a:pt x="61" y="129"/>
                  <a:pt x="52" y="137"/>
                  <a:pt x="52" y="137"/>
                </a:cubicBezTo>
                <a:cubicBezTo>
                  <a:pt x="48" y="138"/>
                  <a:pt x="43" y="140"/>
                  <a:pt x="38" y="137"/>
                </a:cubicBezTo>
                <a:cubicBezTo>
                  <a:pt x="34" y="134"/>
                  <a:pt x="30" y="125"/>
                  <a:pt x="26" y="117"/>
                </a:cubicBezTo>
                <a:cubicBezTo>
                  <a:pt x="18" y="109"/>
                  <a:pt x="12" y="104"/>
                  <a:pt x="12" y="92"/>
                </a:cubicBezTo>
                <a:close/>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pic>
        <p:nvPicPr>
          <p:cNvPr id="22543"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700" y="-3175"/>
            <a:ext cx="2259013" cy="151130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44" name="Text Box 20"/>
          <p:cNvSpPr txBox="1">
            <a:spLocks noChangeArrowheads="1"/>
          </p:cNvSpPr>
          <p:nvPr/>
        </p:nvSpPr>
        <p:spPr bwMode="auto">
          <a:xfrm>
            <a:off x="7032625" y="15875"/>
            <a:ext cx="1074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1400">
                <a:solidFill>
                  <a:srgbClr val="000000"/>
                </a:solidFill>
              </a:rPr>
              <a:t>Genève</a:t>
            </a:r>
          </a:p>
        </p:txBody>
      </p:sp>
      <p:sp>
        <p:nvSpPr>
          <p:cNvPr id="19" name="Text Box 10"/>
          <p:cNvSpPr txBox="1">
            <a:spLocks noChangeArrowheads="1"/>
          </p:cNvSpPr>
          <p:nvPr/>
        </p:nvSpPr>
        <p:spPr bwMode="auto">
          <a:xfrm>
            <a:off x="8005763" y="-9525"/>
            <a:ext cx="10747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fr-FR" sz="1400" dirty="0">
                <a:solidFill>
                  <a:srgbClr val="000000"/>
                </a:solidFill>
              </a:rPr>
              <a:t>P </a:t>
            </a:r>
            <a:r>
              <a:rPr lang="fr-FR" sz="1050" dirty="0">
                <a:solidFill>
                  <a:srgbClr val="000000"/>
                </a:solidFill>
              </a:rPr>
              <a:t>(mm)</a:t>
            </a:r>
          </a:p>
        </p:txBody>
      </p:sp>
      <p:pic>
        <p:nvPicPr>
          <p:cNvPr id="24" name="Picture 14"/>
          <p:cNvPicPr>
            <a:picLocks noChangeAspect="1" noChangeArrowheads="1"/>
          </p:cNvPicPr>
          <p:nvPr/>
        </p:nvPicPr>
        <p:blipFill>
          <a:blip r:embed="rId2">
            <a:extLst>
              <a:ext uri="{28A0092B-C50C-407E-A947-70E740481C1C}">
                <a14:useLocalDpi xmlns:a14="http://schemas.microsoft.com/office/drawing/2010/main" val="0"/>
              </a:ext>
            </a:extLst>
          </a:blip>
          <a:srcRect l="46637" t="30432" r="25079" b="50999"/>
          <a:stretch>
            <a:fillRect/>
          </a:stretch>
        </p:blipFill>
        <p:spPr bwMode="auto">
          <a:xfrm>
            <a:off x="5321300" y="3811588"/>
            <a:ext cx="3038475" cy="2797175"/>
          </a:xfrm>
          <a:prstGeom prst="rect">
            <a:avLst/>
          </a:prstGeom>
          <a:noFill/>
          <a:ln w="76200">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Freeform 15"/>
          <p:cNvSpPr>
            <a:spLocks/>
          </p:cNvSpPr>
          <p:nvPr/>
        </p:nvSpPr>
        <p:spPr bwMode="auto">
          <a:xfrm>
            <a:off x="7556500" y="5495925"/>
            <a:ext cx="423863" cy="498475"/>
          </a:xfrm>
          <a:custGeom>
            <a:avLst/>
            <a:gdLst>
              <a:gd name="T0" fmla="*/ 2147483647 w 267"/>
              <a:gd name="T1" fmla="*/ 2147483647 h 314"/>
              <a:gd name="T2" fmla="*/ 0 w 267"/>
              <a:gd name="T3" fmla="*/ 2147483647 h 314"/>
              <a:gd name="T4" fmla="*/ 2147483647 w 267"/>
              <a:gd name="T5" fmla="*/ 2147483647 h 314"/>
              <a:gd name="T6" fmla="*/ 2147483647 w 267"/>
              <a:gd name="T7" fmla="*/ 2147483647 h 314"/>
              <a:gd name="T8" fmla="*/ 2147483647 w 267"/>
              <a:gd name="T9" fmla="*/ 2147483647 h 314"/>
              <a:gd name="T10" fmla="*/ 2147483647 w 267"/>
              <a:gd name="T11" fmla="*/ 2147483647 h 314"/>
              <a:gd name="T12" fmla="*/ 2147483647 w 267"/>
              <a:gd name="T13" fmla="*/ 2147483647 h 314"/>
              <a:gd name="T14" fmla="*/ 2147483647 w 267"/>
              <a:gd name="T15" fmla="*/ 2147483647 h 314"/>
              <a:gd name="T16" fmla="*/ 2147483647 w 267"/>
              <a:gd name="T17" fmla="*/ 2147483647 h 314"/>
              <a:gd name="T18" fmla="*/ 2147483647 w 267"/>
              <a:gd name="T19" fmla="*/ 2147483647 h 314"/>
              <a:gd name="T20" fmla="*/ 2147483647 w 267"/>
              <a:gd name="T21" fmla="*/ 2147483647 h 314"/>
              <a:gd name="T22" fmla="*/ 2147483647 w 267"/>
              <a:gd name="T23" fmla="*/ 2147483647 h 314"/>
              <a:gd name="T24" fmla="*/ 2147483647 w 267"/>
              <a:gd name="T25" fmla="*/ 2147483647 h 314"/>
              <a:gd name="T26" fmla="*/ 2147483647 w 267"/>
              <a:gd name="T27" fmla="*/ 2147483647 h 314"/>
              <a:gd name="T28" fmla="*/ 2147483647 w 267"/>
              <a:gd name="T29" fmla="*/ 2147483647 h 314"/>
              <a:gd name="T30" fmla="*/ 2147483647 w 267"/>
              <a:gd name="T31" fmla="*/ 2147483647 h 314"/>
              <a:gd name="T32" fmla="*/ 2147483647 w 267"/>
              <a:gd name="T33" fmla="*/ 2147483647 h 314"/>
              <a:gd name="T34" fmla="*/ 2147483647 w 267"/>
              <a:gd name="T35" fmla="*/ 2147483647 h 314"/>
              <a:gd name="T36" fmla="*/ 2147483647 w 267"/>
              <a:gd name="T37" fmla="*/ 2147483647 h 314"/>
              <a:gd name="T38" fmla="*/ 2147483647 w 267"/>
              <a:gd name="T39" fmla="*/ 2147483647 h 314"/>
              <a:gd name="T40" fmla="*/ 2147483647 w 267"/>
              <a:gd name="T41" fmla="*/ 2147483647 h 3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7" h="314">
                <a:moveTo>
                  <a:pt x="28" y="206"/>
                </a:moveTo>
                <a:cubicBezTo>
                  <a:pt x="18" y="191"/>
                  <a:pt x="6" y="176"/>
                  <a:pt x="0" y="159"/>
                </a:cubicBezTo>
                <a:cubicBezTo>
                  <a:pt x="6" y="142"/>
                  <a:pt x="11" y="121"/>
                  <a:pt x="25" y="110"/>
                </a:cubicBezTo>
                <a:cubicBezTo>
                  <a:pt x="36" y="93"/>
                  <a:pt x="26" y="89"/>
                  <a:pt x="27" y="78"/>
                </a:cubicBezTo>
                <a:cubicBezTo>
                  <a:pt x="22" y="67"/>
                  <a:pt x="43" y="46"/>
                  <a:pt x="43" y="46"/>
                </a:cubicBezTo>
                <a:cubicBezTo>
                  <a:pt x="38" y="29"/>
                  <a:pt x="54" y="35"/>
                  <a:pt x="69" y="22"/>
                </a:cubicBezTo>
                <a:cubicBezTo>
                  <a:pt x="84" y="14"/>
                  <a:pt x="88" y="18"/>
                  <a:pt x="102" y="18"/>
                </a:cubicBezTo>
                <a:cubicBezTo>
                  <a:pt x="112" y="20"/>
                  <a:pt x="147" y="4"/>
                  <a:pt x="147" y="4"/>
                </a:cubicBezTo>
                <a:cubicBezTo>
                  <a:pt x="161" y="6"/>
                  <a:pt x="174" y="0"/>
                  <a:pt x="187" y="10"/>
                </a:cubicBezTo>
                <a:cubicBezTo>
                  <a:pt x="200" y="20"/>
                  <a:pt x="218" y="50"/>
                  <a:pt x="224" y="65"/>
                </a:cubicBezTo>
                <a:cubicBezTo>
                  <a:pt x="230" y="80"/>
                  <a:pt x="219" y="91"/>
                  <a:pt x="224" y="97"/>
                </a:cubicBezTo>
                <a:cubicBezTo>
                  <a:pt x="250" y="106"/>
                  <a:pt x="229" y="85"/>
                  <a:pt x="252" y="100"/>
                </a:cubicBezTo>
                <a:cubicBezTo>
                  <a:pt x="267" y="145"/>
                  <a:pt x="260" y="178"/>
                  <a:pt x="227" y="211"/>
                </a:cubicBezTo>
                <a:cubicBezTo>
                  <a:pt x="220" y="234"/>
                  <a:pt x="230" y="241"/>
                  <a:pt x="222" y="250"/>
                </a:cubicBezTo>
                <a:cubicBezTo>
                  <a:pt x="214" y="259"/>
                  <a:pt x="192" y="261"/>
                  <a:pt x="181" y="267"/>
                </a:cubicBezTo>
                <a:cubicBezTo>
                  <a:pt x="166" y="281"/>
                  <a:pt x="177" y="272"/>
                  <a:pt x="156" y="284"/>
                </a:cubicBezTo>
                <a:cubicBezTo>
                  <a:pt x="147" y="289"/>
                  <a:pt x="126" y="307"/>
                  <a:pt x="126" y="307"/>
                </a:cubicBezTo>
                <a:cubicBezTo>
                  <a:pt x="115" y="309"/>
                  <a:pt x="103" y="314"/>
                  <a:pt x="92" y="307"/>
                </a:cubicBezTo>
                <a:cubicBezTo>
                  <a:pt x="81" y="300"/>
                  <a:pt x="69" y="275"/>
                  <a:pt x="62" y="263"/>
                </a:cubicBezTo>
                <a:cubicBezTo>
                  <a:pt x="54" y="252"/>
                  <a:pt x="55" y="244"/>
                  <a:pt x="49" y="234"/>
                </a:cubicBezTo>
                <a:cubicBezTo>
                  <a:pt x="43" y="224"/>
                  <a:pt x="32" y="212"/>
                  <a:pt x="28" y="206"/>
                </a:cubicBezTo>
                <a:close/>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26" name="Picture 16" descr="uec 08 - planche 7 échel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94563" y="4441825"/>
            <a:ext cx="177800" cy="1263650"/>
          </a:xfrm>
          <a:prstGeom prst="rect">
            <a:avLst/>
          </a:prstGeom>
          <a:solidFill>
            <a:srgbClr val="FFFF99"/>
          </a:solidFill>
          <a:ln w="9525">
            <a:solidFill>
              <a:srgbClr val="0000FF"/>
            </a:solidFill>
            <a:miter lim="800000"/>
            <a:headEnd/>
            <a:tailEnd/>
          </a:ln>
        </p:spPr>
      </p:pic>
      <p:sp>
        <p:nvSpPr>
          <p:cNvPr id="27" name="Line 17"/>
          <p:cNvSpPr>
            <a:spLocks noChangeShapeType="1"/>
          </p:cNvSpPr>
          <p:nvPr/>
        </p:nvSpPr>
        <p:spPr bwMode="auto">
          <a:xfrm>
            <a:off x="7383463" y="5707063"/>
            <a:ext cx="215900" cy="13970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8" name="Text Box 10"/>
          <p:cNvSpPr txBox="1">
            <a:spLocks noChangeArrowheads="1"/>
          </p:cNvSpPr>
          <p:nvPr/>
        </p:nvSpPr>
        <p:spPr bwMode="auto">
          <a:xfrm>
            <a:off x="1255432" y="4560981"/>
            <a:ext cx="1339850" cy="144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dirty="0">
                <a:latin typeface="Comic Sans MS" pitchFamily="66" charset="0"/>
              </a:rPr>
              <a:t>L’Arve à Chamonix </a:t>
            </a:r>
            <a:r>
              <a:rPr lang="fr-FR" altLang="fr-FR" sz="1400" dirty="0">
                <a:latin typeface="Comic Sans MS" pitchFamily="66" charset="0"/>
              </a:rPr>
              <a:t>(pont des </a:t>
            </a:r>
            <a:r>
              <a:rPr lang="fr-FR" altLang="fr-FR" sz="1400" dirty="0" err="1">
                <a:latin typeface="Comic Sans MS" pitchFamily="66" charset="0"/>
              </a:rPr>
              <a:t>Favrands</a:t>
            </a:r>
            <a:r>
              <a:rPr lang="fr-FR" altLang="fr-FR" sz="1400" dirty="0">
                <a:latin typeface="Comic Sans MS" pitchFamily="66" charset="0"/>
              </a:rPr>
              <a:t>)</a:t>
            </a:r>
            <a:r>
              <a:rPr lang="fr-FR" altLang="fr-FR" dirty="0">
                <a:latin typeface="Comic Sans MS" pitchFamily="66" charset="0"/>
              </a:rPr>
              <a:t> </a:t>
            </a:r>
          </a:p>
          <a:p>
            <a:pPr algn="ctr" eaLnBrk="1" hangingPunct="1">
              <a:spcBef>
                <a:spcPct val="50000"/>
              </a:spcBef>
            </a:pPr>
            <a:r>
              <a:rPr lang="fr-FR" altLang="fr-FR" dirty="0">
                <a:latin typeface="Comic Sans MS" pitchFamily="66" charset="0"/>
              </a:rPr>
              <a:t>205 km²</a:t>
            </a:r>
          </a:p>
        </p:txBody>
      </p:sp>
      <p:pic>
        <p:nvPicPr>
          <p:cNvPr id="2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906"/>
            <a:ext cx="4275108" cy="329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757189" y="3019472"/>
            <a:ext cx="1591050" cy="261610"/>
          </a:xfrm>
          <a:prstGeom prst="rect">
            <a:avLst/>
          </a:prstGeom>
          <a:noFill/>
        </p:spPr>
        <p:txBody>
          <a:bodyPr wrap="square" rtlCol="0">
            <a:spAutoFit/>
          </a:bodyPr>
          <a:lstStyle/>
          <a:p>
            <a:r>
              <a:rPr lang="fr-FR" sz="1100" b="1" dirty="0">
                <a:solidFill>
                  <a:srgbClr val="0000FF"/>
                </a:solidFill>
              </a:rPr>
              <a:t>66  l/s/km²</a:t>
            </a:r>
          </a:p>
        </p:txBody>
      </p:sp>
      <p:sp>
        <p:nvSpPr>
          <p:cNvPr id="32" name="Text Box 10">
            <a:extLst>
              <a:ext uri="{FF2B5EF4-FFF2-40B4-BE49-F238E27FC236}">
                <a16:creationId xmlns:a16="http://schemas.microsoft.com/office/drawing/2014/main" id="{79396A85-503B-488B-81D0-DCA470CF4680}"/>
              </a:ext>
            </a:extLst>
          </p:cNvPr>
          <p:cNvSpPr txBox="1">
            <a:spLocks noChangeArrowheads="1"/>
          </p:cNvSpPr>
          <p:nvPr/>
        </p:nvSpPr>
        <p:spPr bwMode="auto">
          <a:xfrm>
            <a:off x="331786" y="3509732"/>
            <a:ext cx="369903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dirty="0">
                <a:solidFill>
                  <a:srgbClr val="00B0F0"/>
                </a:solidFill>
                <a:latin typeface="Comic Sans MS" pitchFamily="66" charset="0"/>
              </a:rPr>
              <a:t>Glaciaire de montagne</a:t>
            </a:r>
          </a:p>
        </p:txBody>
      </p:sp>
    </p:spTree>
    <p:extLst>
      <p:ext uri="{BB962C8B-B14F-4D97-AF65-F5344CB8AC3E}">
        <p14:creationId xmlns:p14="http://schemas.microsoft.com/office/powerpoint/2010/main" val="219638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2">
            <a:extLst>
              <a:ext uri="{28A0092B-C50C-407E-A947-70E740481C1C}">
                <a14:useLocalDpi xmlns:a14="http://schemas.microsoft.com/office/drawing/2010/main" val="0"/>
              </a:ext>
            </a:extLst>
          </a:blip>
          <a:srcRect l="26039" t="9171" r="9061"/>
          <a:stretch>
            <a:fillRect/>
          </a:stretch>
        </p:blipFill>
        <p:spPr bwMode="auto">
          <a:xfrm>
            <a:off x="0" y="0"/>
            <a:ext cx="7878763" cy="689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5" name="Freeform 5"/>
          <p:cNvSpPr>
            <a:spLocks/>
          </p:cNvSpPr>
          <p:nvPr/>
        </p:nvSpPr>
        <p:spPr bwMode="auto">
          <a:xfrm>
            <a:off x="2451100" y="160338"/>
            <a:ext cx="3844925" cy="5045075"/>
          </a:xfrm>
          <a:custGeom>
            <a:avLst/>
            <a:gdLst>
              <a:gd name="T0" fmla="*/ 2147483647 w 2422"/>
              <a:gd name="T1" fmla="*/ 2147483647 h 3178"/>
              <a:gd name="T2" fmla="*/ 2147483647 w 2422"/>
              <a:gd name="T3" fmla="*/ 2147483647 h 3178"/>
              <a:gd name="T4" fmla="*/ 0 w 2422"/>
              <a:gd name="T5" fmla="*/ 2147483647 h 3178"/>
              <a:gd name="T6" fmla="*/ 2147483647 w 2422"/>
              <a:gd name="T7" fmla="*/ 2147483647 h 3178"/>
              <a:gd name="T8" fmla="*/ 2147483647 w 2422"/>
              <a:gd name="T9" fmla="*/ 2147483647 h 3178"/>
              <a:gd name="T10" fmla="*/ 2147483647 w 2422"/>
              <a:gd name="T11" fmla="*/ 2147483647 h 3178"/>
              <a:gd name="T12" fmla="*/ 2147483647 w 2422"/>
              <a:gd name="T13" fmla="*/ 2147483647 h 3178"/>
              <a:gd name="T14" fmla="*/ 2147483647 w 2422"/>
              <a:gd name="T15" fmla="*/ 2147483647 h 3178"/>
              <a:gd name="T16" fmla="*/ 2147483647 w 2422"/>
              <a:gd name="T17" fmla="*/ 2147483647 h 3178"/>
              <a:gd name="T18" fmla="*/ 2147483647 w 2422"/>
              <a:gd name="T19" fmla="*/ 2147483647 h 3178"/>
              <a:gd name="T20" fmla="*/ 2147483647 w 2422"/>
              <a:gd name="T21" fmla="*/ 2147483647 h 3178"/>
              <a:gd name="T22" fmla="*/ 2147483647 w 2422"/>
              <a:gd name="T23" fmla="*/ 2147483647 h 3178"/>
              <a:gd name="T24" fmla="*/ 2147483647 w 2422"/>
              <a:gd name="T25" fmla="*/ 2147483647 h 3178"/>
              <a:gd name="T26" fmla="*/ 2147483647 w 2422"/>
              <a:gd name="T27" fmla="*/ 2147483647 h 3178"/>
              <a:gd name="T28" fmla="*/ 2147483647 w 2422"/>
              <a:gd name="T29" fmla="*/ 2147483647 h 3178"/>
              <a:gd name="T30" fmla="*/ 2147483647 w 2422"/>
              <a:gd name="T31" fmla="*/ 2147483647 h 3178"/>
              <a:gd name="T32" fmla="*/ 2147483647 w 2422"/>
              <a:gd name="T33" fmla="*/ 2147483647 h 3178"/>
              <a:gd name="T34" fmla="*/ 2147483647 w 2422"/>
              <a:gd name="T35" fmla="*/ 0 h 3178"/>
              <a:gd name="T36" fmla="*/ 2147483647 w 2422"/>
              <a:gd name="T37" fmla="*/ 2147483647 h 3178"/>
              <a:gd name="T38" fmla="*/ 2147483647 w 2422"/>
              <a:gd name="T39" fmla="*/ 2147483647 h 3178"/>
              <a:gd name="T40" fmla="*/ 2147483647 w 2422"/>
              <a:gd name="T41" fmla="*/ 2147483647 h 3178"/>
              <a:gd name="T42" fmla="*/ 2147483647 w 2422"/>
              <a:gd name="T43" fmla="*/ 2147483647 h 3178"/>
              <a:gd name="T44" fmla="*/ 2147483647 w 2422"/>
              <a:gd name="T45" fmla="*/ 2147483647 h 3178"/>
              <a:gd name="T46" fmla="*/ 2147483647 w 2422"/>
              <a:gd name="T47" fmla="*/ 2147483647 h 3178"/>
              <a:gd name="T48" fmla="*/ 2147483647 w 2422"/>
              <a:gd name="T49" fmla="*/ 2147483647 h 3178"/>
              <a:gd name="T50" fmla="*/ 2147483647 w 2422"/>
              <a:gd name="T51" fmla="*/ 2147483647 h 3178"/>
              <a:gd name="T52" fmla="*/ 2147483647 w 2422"/>
              <a:gd name="T53" fmla="*/ 2147483647 h 3178"/>
              <a:gd name="T54" fmla="*/ 2147483647 w 2422"/>
              <a:gd name="T55" fmla="*/ 2147483647 h 3178"/>
              <a:gd name="T56" fmla="*/ 2147483647 w 2422"/>
              <a:gd name="T57" fmla="*/ 2147483647 h 3178"/>
              <a:gd name="T58" fmla="*/ 2147483647 w 2422"/>
              <a:gd name="T59" fmla="*/ 2147483647 h 3178"/>
              <a:gd name="T60" fmla="*/ 2147483647 w 2422"/>
              <a:gd name="T61" fmla="*/ 2147483647 h 3178"/>
              <a:gd name="T62" fmla="*/ 2147483647 w 2422"/>
              <a:gd name="T63" fmla="*/ 2147483647 h 3178"/>
              <a:gd name="T64" fmla="*/ 2147483647 w 2422"/>
              <a:gd name="T65" fmla="*/ 2147483647 h 3178"/>
              <a:gd name="T66" fmla="*/ 2147483647 w 2422"/>
              <a:gd name="T67" fmla="*/ 2147483647 h 3178"/>
              <a:gd name="T68" fmla="*/ 2147483647 w 2422"/>
              <a:gd name="T69" fmla="*/ 2147483647 h 3178"/>
              <a:gd name="T70" fmla="*/ 2147483647 w 2422"/>
              <a:gd name="T71" fmla="*/ 2147483647 h 3178"/>
              <a:gd name="T72" fmla="*/ 2147483647 w 2422"/>
              <a:gd name="T73" fmla="*/ 2147483647 h 3178"/>
              <a:gd name="T74" fmla="*/ 2147483647 w 2422"/>
              <a:gd name="T75" fmla="*/ 2147483647 h 3178"/>
              <a:gd name="T76" fmla="*/ 2147483647 w 2422"/>
              <a:gd name="T77" fmla="*/ 2147483647 h 3178"/>
              <a:gd name="T78" fmla="*/ 2147483647 w 2422"/>
              <a:gd name="T79" fmla="*/ 2147483647 h 3178"/>
              <a:gd name="T80" fmla="*/ 2147483647 w 2422"/>
              <a:gd name="T81" fmla="*/ 2147483647 h 3178"/>
              <a:gd name="T82" fmla="*/ 2147483647 w 2422"/>
              <a:gd name="T83" fmla="*/ 2147483647 h 3178"/>
              <a:gd name="T84" fmla="*/ 2147483647 w 2422"/>
              <a:gd name="T85" fmla="*/ 2147483647 h 3178"/>
              <a:gd name="T86" fmla="*/ 2147483647 w 2422"/>
              <a:gd name="T87" fmla="*/ 2147483647 h 3178"/>
              <a:gd name="T88" fmla="*/ 2147483647 w 2422"/>
              <a:gd name="T89" fmla="*/ 2147483647 h 3178"/>
              <a:gd name="T90" fmla="*/ 2147483647 w 2422"/>
              <a:gd name="T91" fmla="*/ 2147483647 h 3178"/>
              <a:gd name="T92" fmla="*/ 2147483647 w 2422"/>
              <a:gd name="T93" fmla="*/ 2147483647 h 3178"/>
              <a:gd name="T94" fmla="*/ 2147483647 w 2422"/>
              <a:gd name="T95" fmla="*/ 2147483647 h 3178"/>
              <a:gd name="T96" fmla="*/ 2147483647 w 2422"/>
              <a:gd name="T97" fmla="*/ 2147483647 h 3178"/>
              <a:gd name="T98" fmla="*/ 2147483647 w 2422"/>
              <a:gd name="T99" fmla="*/ 2147483647 h 3178"/>
              <a:gd name="T100" fmla="*/ 2147483647 w 2422"/>
              <a:gd name="T101" fmla="*/ 2147483647 h 3178"/>
              <a:gd name="T102" fmla="*/ 2147483647 w 2422"/>
              <a:gd name="T103" fmla="*/ 2147483647 h 3178"/>
              <a:gd name="T104" fmla="*/ 2147483647 w 2422"/>
              <a:gd name="T105" fmla="*/ 2147483647 h 3178"/>
              <a:gd name="T106" fmla="*/ 2147483647 w 2422"/>
              <a:gd name="T107" fmla="*/ 2147483647 h 3178"/>
              <a:gd name="T108" fmla="*/ 2147483647 w 2422"/>
              <a:gd name="T109" fmla="*/ 2147483647 h 31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422" h="3178">
                <a:moveTo>
                  <a:pt x="227" y="1928"/>
                </a:moveTo>
                <a:lnTo>
                  <a:pt x="68" y="1781"/>
                </a:lnTo>
                <a:lnTo>
                  <a:pt x="0" y="1703"/>
                </a:lnTo>
                <a:lnTo>
                  <a:pt x="118" y="1526"/>
                </a:lnTo>
                <a:lnTo>
                  <a:pt x="181" y="1382"/>
                </a:lnTo>
                <a:lnTo>
                  <a:pt x="222" y="1235"/>
                </a:lnTo>
                <a:lnTo>
                  <a:pt x="346" y="1056"/>
                </a:lnTo>
                <a:lnTo>
                  <a:pt x="394" y="902"/>
                </a:lnTo>
                <a:lnTo>
                  <a:pt x="366" y="773"/>
                </a:lnTo>
                <a:lnTo>
                  <a:pt x="457" y="670"/>
                </a:lnTo>
                <a:lnTo>
                  <a:pt x="689" y="596"/>
                </a:lnTo>
                <a:lnTo>
                  <a:pt x="831" y="606"/>
                </a:lnTo>
                <a:lnTo>
                  <a:pt x="982" y="548"/>
                </a:lnTo>
                <a:lnTo>
                  <a:pt x="1053" y="536"/>
                </a:lnTo>
                <a:lnTo>
                  <a:pt x="1104" y="490"/>
                </a:lnTo>
                <a:lnTo>
                  <a:pt x="1220" y="273"/>
                </a:lnTo>
                <a:lnTo>
                  <a:pt x="1397" y="61"/>
                </a:lnTo>
                <a:lnTo>
                  <a:pt x="1513" y="0"/>
                </a:lnTo>
                <a:lnTo>
                  <a:pt x="1690" y="212"/>
                </a:lnTo>
                <a:lnTo>
                  <a:pt x="1755" y="455"/>
                </a:lnTo>
                <a:lnTo>
                  <a:pt x="1801" y="490"/>
                </a:lnTo>
                <a:lnTo>
                  <a:pt x="1902" y="546"/>
                </a:lnTo>
                <a:lnTo>
                  <a:pt x="1973" y="500"/>
                </a:lnTo>
                <a:lnTo>
                  <a:pt x="2048" y="591"/>
                </a:lnTo>
                <a:lnTo>
                  <a:pt x="2069" y="743"/>
                </a:lnTo>
                <a:lnTo>
                  <a:pt x="2175" y="894"/>
                </a:lnTo>
                <a:lnTo>
                  <a:pt x="1998" y="1016"/>
                </a:lnTo>
                <a:lnTo>
                  <a:pt x="2165" y="1258"/>
                </a:lnTo>
                <a:lnTo>
                  <a:pt x="2321" y="1273"/>
                </a:lnTo>
                <a:lnTo>
                  <a:pt x="2347" y="1587"/>
                </a:lnTo>
                <a:lnTo>
                  <a:pt x="2422" y="1824"/>
                </a:lnTo>
                <a:lnTo>
                  <a:pt x="2266" y="1859"/>
                </a:lnTo>
                <a:lnTo>
                  <a:pt x="2089" y="1996"/>
                </a:lnTo>
                <a:lnTo>
                  <a:pt x="1937" y="2243"/>
                </a:lnTo>
                <a:lnTo>
                  <a:pt x="1937" y="2491"/>
                </a:lnTo>
                <a:lnTo>
                  <a:pt x="1750" y="2749"/>
                </a:lnTo>
                <a:lnTo>
                  <a:pt x="1639" y="2744"/>
                </a:lnTo>
                <a:lnTo>
                  <a:pt x="1341" y="2855"/>
                </a:lnTo>
                <a:lnTo>
                  <a:pt x="1225" y="3042"/>
                </a:lnTo>
                <a:lnTo>
                  <a:pt x="1124" y="3123"/>
                </a:lnTo>
                <a:lnTo>
                  <a:pt x="972" y="3112"/>
                </a:lnTo>
                <a:lnTo>
                  <a:pt x="881" y="3178"/>
                </a:lnTo>
                <a:lnTo>
                  <a:pt x="684" y="3158"/>
                </a:lnTo>
                <a:lnTo>
                  <a:pt x="563" y="3047"/>
                </a:lnTo>
                <a:lnTo>
                  <a:pt x="593" y="2910"/>
                </a:lnTo>
                <a:lnTo>
                  <a:pt x="613" y="2857"/>
                </a:lnTo>
                <a:lnTo>
                  <a:pt x="485" y="2766"/>
                </a:lnTo>
                <a:lnTo>
                  <a:pt x="487" y="2718"/>
                </a:lnTo>
                <a:lnTo>
                  <a:pt x="490" y="2509"/>
                </a:lnTo>
                <a:lnTo>
                  <a:pt x="528" y="2405"/>
                </a:lnTo>
                <a:lnTo>
                  <a:pt x="328" y="2165"/>
                </a:lnTo>
                <a:lnTo>
                  <a:pt x="252" y="2062"/>
                </a:lnTo>
                <a:lnTo>
                  <a:pt x="235" y="2001"/>
                </a:lnTo>
                <a:lnTo>
                  <a:pt x="240" y="1966"/>
                </a:lnTo>
                <a:lnTo>
                  <a:pt x="227" y="1928"/>
                </a:lnTo>
                <a:close/>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56" name="Text Box 6"/>
          <p:cNvSpPr txBox="1">
            <a:spLocks noChangeArrowheads="1"/>
          </p:cNvSpPr>
          <p:nvPr/>
        </p:nvSpPr>
        <p:spPr bwMode="auto">
          <a:xfrm>
            <a:off x="7883525" y="5454650"/>
            <a:ext cx="126047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sz="1400" dirty="0">
                <a:latin typeface="Comic Sans MS" pitchFamily="66" charset="0"/>
              </a:rPr>
              <a:t>15-20% du </a:t>
            </a:r>
            <a:r>
              <a:rPr lang="fr-FR" altLang="fr-FR" sz="1400" dirty="0" err="1">
                <a:latin typeface="Comic Sans MS" pitchFamily="66" charset="0"/>
              </a:rPr>
              <a:t>bv</a:t>
            </a:r>
            <a:r>
              <a:rPr lang="fr-FR" altLang="fr-FR" sz="1400" dirty="0">
                <a:latin typeface="Comic Sans MS" pitchFamily="66" charset="0"/>
              </a:rPr>
              <a:t> sont occupés par les glaciers (et « neiges éternelles » )</a:t>
            </a:r>
          </a:p>
        </p:txBody>
      </p:sp>
      <p:sp>
        <p:nvSpPr>
          <p:cNvPr id="23557" name="Line 8"/>
          <p:cNvSpPr>
            <a:spLocks noChangeShapeType="1"/>
          </p:cNvSpPr>
          <p:nvPr/>
        </p:nvSpPr>
        <p:spPr bwMode="auto">
          <a:xfrm>
            <a:off x="2235200" y="3140075"/>
            <a:ext cx="609600" cy="111125"/>
          </a:xfrm>
          <a:prstGeom prst="line">
            <a:avLst/>
          </a:prstGeom>
          <a:noFill/>
          <a:ln w="28575">
            <a:solidFill>
              <a:srgbClr val="79FFE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pic>
        <p:nvPicPr>
          <p:cNvPr id="23558" name="Picture 7" descr="uec 08 - planche 7 échel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238" y="1890713"/>
            <a:ext cx="177800" cy="1263650"/>
          </a:xfrm>
          <a:prstGeom prst="rect">
            <a:avLst/>
          </a:prstGeom>
          <a:solidFill>
            <a:srgbClr val="FFFF99"/>
          </a:solidFill>
          <a:ln w="9525">
            <a:solidFill>
              <a:srgbClr val="79FFE5"/>
            </a:solidFill>
            <a:miter lim="800000"/>
            <a:headEnd/>
            <a:tailEnd/>
          </a:ln>
        </p:spPr>
      </p:pic>
      <p:sp>
        <p:nvSpPr>
          <p:cNvPr id="23559" name="Text Box 10"/>
          <p:cNvSpPr txBox="1">
            <a:spLocks noChangeArrowheads="1"/>
          </p:cNvSpPr>
          <p:nvPr/>
        </p:nvSpPr>
        <p:spPr bwMode="auto">
          <a:xfrm>
            <a:off x="7804150" y="193675"/>
            <a:ext cx="1339850" cy="144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a:solidFill>
                  <a:srgbClr val="FFFFCC"/>
                </a:solidFill>
                <a:latin typeface="Comic Sans MS" pitchFamily="66" charset="0"/>
              </a:rPr>
              <a:t>L’Arve à Chamonix </a:t>
            </a:r>
            <a:r>
              <a:rPr lang="fr-FR" altLang="fr-FR" sz="1400">
                <a:solidFill>
                  <a:srgbClr val="FFFFCC"/>
                </a:solidFill>
                <a:latin typeface="Comic Sans MS" pitchFamily="66" charset="0"/>
              </a:rPr>
              <a:t>(pont des Favrands)</a:t>
            </a:r>
            <a:r>
              <a:rPr lang="fr-FR" altLang="fr-FR">
                <a:solidFill>
                  <a:srgbClr val="FFFFCC"/>
                </a:solidFill>
                <a:latin typeface="Comic Sans MS" pitchFamily="66" charset="0"/>
              </a:rPr>
              <a:t> </a:t>
            </a:r>
          </a:p>
          <a:p>
            <a:pPr algn="ctr" eaLnBrk="1" hangingPunct="1">
              <a:spcBef>
                <a:spcPct val="50000"/>
              </a:spcBef>
            </a:pPr>
            <a:r>
              <a:rPr lang="fr-FR" altLang="fr-FR">
                <a:solidFill>
                  <a:srgbClr val="FFFFCC"/>
                </a:solidFill>
                <a:latin typeface="Comic Sans MS" pitchFamily="66" charset="0"/>
              </a:rPr>
              <a:t>205 km²</a:t>
            </a:r>
          </a:p>
        </p:txBody>
      </p:sp>
      <p:sp>
        <p:nvSpPr>
          <p:cNvPr id="23560" name="Text Box 9"/>
          <p:cNvSpPr txBox="1">
            <a:spLocks noChangeArrowheads="1"/>
          </p:cNvSpPr>
          <p:nvPr/>
        </p:nvSpPr>
        <p:spPr bwMode="auto">
          <a:xfrm>
            <a:off x="7932738" y="2168525"/>
            <a:ext cx="1211262" cy="312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sz="1400">
                <a:latin typeface="Comic Sans MS" pitchFamily="66" charset="0"/>
              </a:rPr>
              <a:t>Tour</a:t>
            </a:r>
          </a:p>
          <a:p>
            <a:pPr algn="ctr" eaLnBrk="1" hangingPunct="1">
              <a:spcBef>
                <a:spcPct val="50000"/>
              </a:spcBef>
            </a:pPr>
            <a:r>
              <a:rPr lang="fr-FR" altLang="fr-FR" sz="1400">
                <a:latin typeface="Comic Sans MS" pitchFamily="66" charset="0"/>
              </a:rPr>
              <a:t>Argentières</a:t>
            </a:r>
          </a:p>
          <a:p>
            <a:pPr algn="ctr" eaLnBrk="1" hangingPunct="1">
              <a:spcBef>
                <a:spcPct val="50000"/>
              </a:spcBef>
            </a:pPr>
            <a:r>
              <a:rPr lang="fr-FR" altLang="fr-FR" sz="1400">
                <a:latin typeface="Comic Sans MS" pitchFamily="66" charset="0"/>
              </a:rPr>
              <a:t>Mer de Glace </a:t>
            </a:r>
          </a:p>
          <a:p>
            <a:pPr algn="ctr" eaLnBrk="1" hangingPunct="1">
              <a:spcBef>
                <a:spcPct val="50000"/>
              </a:spcBef>
            </a:pPr>
            <a:r>
              <a:rPr lang="fr-FR" altLang="fr-FR" sz="1400">
                <a:latin typeface="Comic Sans MS" pitchFamily="66" charset="0"/>
              </a:rPr>
              <a:t>Talèfre</a:t>
            </a:r>
          </a:p>
          <a:p>
            <a:pPr algn="ctr" eaLnBrk="1" hangingPunct="1">
              <a:spcBef>
                <a:spcPct val="50000"/>
              </a:spcBef>
            </a:pPr>
            <a:r>
              <a:rPr lang="fr-FR" altLang="fr-FR" sz="1400">
                <a:latin typeface="Comic Sans MS" pitchFamily="66" charset="0"/>
              </a:rPr>
              <a:t>Leschaux</a:t>
            </a:r>
          </a:p>
          <a:p>
            <a:pPr algn="ctr" eaLnBrk="1" hangingPunct="1">
              <a:spcBef>
                <a:spcPct val="50000"/>
              </a:spcBef>
            </a:pPr>
            <a:r>
              <a:rPr lang="fr-FR" altLang="fr-FR" sz="1400">
                <a:latin typeface="Comic Sans MS" pitchFamily="66" charset="0"/>
              </a:rPr>
              <a:t>Tacul</a:t>
            </a:r>
          </a:p>
          <a:p>
            <a:pPr algn="ctr" eaLnBrk="1" hangingPunct="1">
              <a:spcBef>
                <a:spcPct val="50000"/>
              </a:spcBef>
            </a:pPr>
            <a:r>
              <a:rPr lang="fr-FR" altLang="fr-FR" sz="1400">
                <a:latin typeface="Comic Sans MS" pitchFamily="66" charset="0"/>
              </a:rPr>
              <a:t>Géant</a:t>
            </a:r>
          </a:p>
          <a:p>
            <a:pPr algn="ctr" eaLnBrk="1" hangingPunct="1">
              <a:spcBef>
                <a:spcPct val="50000"/>
              </a:spcBef>
            </a:pPr>
            <a:endParaRPr lang="fr-FR" altLang="fr-FR" sz="1400">
              <a:latin typeface="Comic Sans MS" pitchFamily="66" charset="0"/>
            </a:endParaRPr>
          </a:p>
          <a:p>
            <a:pPr algn="ctr" eaLnBrk="1" hangingPunct="1">
              <a:spcBef>
                <a:spcPct val="50000"/>
              </a:spcBef>
            </a:pPr>
            <a:endParaRPr lang="fr-FR" altLang="fr-FR" sz="1400">
              <a:latin typeface="Comic Sans MS" pitchFamily="66" charset="0"/>
            </a:endParaRPr>
          </a:p>
          <a:p>
            <a:pPr algn="ctr" eaLnBrk="1" hangingPunct="1">
              <a:spcBef>
                <a:spcPct val="50000"/>
              </a:spcBef>
            </a:pPr>
            <a:endParaRPr lang="fr-FR" altLang="fr-FR" sz="1400">
              <a:latin typeface="Comic Sans MS" pitchFamily="66" charset="0"/>
            </a:endParaRPr>
          </a:p>
        </p:txBody>
      </p:sp>
      <p:sp>
        <p:nvSpPr>
          <p:cNvPr id="23561" name="Line 11"/>
          <p:cNvSpPr>
            <a:spLocks noChangeShapeType="1"/>
          </p:cNvSpPr>
          <p:nvPr/>
        </p:nvSpPr>
        <p:spPr bwMode="auto">
          <a:xfrm flipH="1" flipV="1">
            <a:off x="5430838" y="1316038"/>
            <a:ext cx="2798762" cy="962025"/>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62" name="Line 12"/>
          <p:cNvSpPr>
            <a:spLocks noChangeShapeType="1"/>
          </p:cNvSpPr>
          <p:nvPr/>
        </p:nvSpPr>
        <p:spPr bwMode="auto">
          <a:xfrm flipH="1" flipV="1">
            <a:off x="5157788" y="2147888"/>
            <a:ext cx="2867025" cy="46831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63" name="Line 13"/>
          <p:cNvSpPr>
            <a:spLocks noChangeShapeType="1"/>
          </p:cNvSpPr>
          <p:nvPr/>
        </p:nvSpPr>
        <p:spPr bwMode="auto">
          <a:xfrm flipH="1">
            <a:off x="4838700" y="3582988"/>
            <a:ext cx="3216275" cy="84137"/>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64" name="Line 14"/>
          <p:cNvSpPr>
            <a:spLocks noChangeShapeType="1"/>
          </p:cNvSpPr>
          <p:nvPr/>
        </p:nvSpPr>
        <p:spPr bwMode="auto">
          <a:xfrm flipH="1">
            <a:off x="5265738" y="3252788"/>
            <a:ext cx="2678112" cy="3175"/>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65" name="Line 15"/>
          <p:cNvSpPr>
            <a:spLocks noChangeShapeType="1"/>
          </p:cNvSpPr>
          <p:nvPr/>
        </p:nvSpPr>
        <p:spPr bwMode="auto">
          <a:xfrm flipH="1">
            <a:off x="4318000" y="3892550"/>
            <a:ext cx="3794125" cy="381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66" name="Line 16"/>
          <p:cNvSpPr>
            <a:spLocks noChangeShapeType="1"/>
          </p:cNvSpPr>
          <p:nvPr/>
        </p:nvSpPr>
        <p:spPr bwMode="auto">
          <a:xfrm flipH="1">
            <a:off x="3984625" y="4244975"/>
            <a:ext cx="4165600" cy="32385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67" name="Line 23"/>
          <p:cNvSpPr>
            <a:spLocks noChangeShapeType="1"/>
          </p:cNvSpPr>
          <p:nvPr/>
        </p:nvSpPr>
        <p:spPr bwMode="auto">
          <a:xfrm flipH="1" flipV="1">
            <a:off x="5438775" y="1325563"/>
            <a:ext cx="2800350" cy="958850"/>
          </a:xfrm>
          <a:prstGeom prst="line">
            <a:avLst/>
          </a:prstGeom>
          <a:noFill/>
          <a:ln w="9525">
            <a:solidFill>
              <a:srgbClr val="79FFE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68" name="Line 24"/>
          <p:cNvSpPr>
            <a:spLocks noChangeShapeType="1"/>
          </p:cNvSpPr>
          <p:nvPr/>
        </p:nvSpPr>
        <p:spPr bwMode="auto">
          <a:xfrm flipH="1" flipV="1">
            <a:off x="5167313" y="2157413"/>
            <a:ext cx="2863850" cy="461962"/>
          </a:xfrm>
          <a:prstGeom prst="line">
            <a:avLst/>
          </a:prstGeom>
          <a:noFill/>
          <a:ln w="9525">
            <a:solidFill>
              <a:srgbClr val="79FFE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69" name="Line 25"/>
          <p:cNvSpPr>
            <a:spLocks noChangeShapeType="1"/>
          </p:cNvSpPr>
          <p:nvPr/>
        </p:nvSpPr>
        <p:spPr bwMode="auto">
          <a:xfrm flipH="1">
            <a:off x="4848225" y="3592513"/>
            <a:ext cx="3216275" cy="84137"/>
          </a:xfrm>
          <a:prstGeom prst="line">
            <a:avLst/>
          </a:prstGeom>
          <a:noFill/>
          <a:ln w="9525">
            <a:solidFill>
              <a:srgbClr val="79FFE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70" name="Line 26"/>
          <p:cNvSpPr>
            <a:spLocks noChangeShapeType="1"/>
          </p:cNvSpPr>
          <p:nvPr/>
        </p:nvSpPr>
        <p:spPr bwMode="auto">
          <a:xfrm flipH="1">
            <a:off x="5265738" y="3262313"/>
            <a:ext cx="2687637" cy="3175"/>
          </a:xfrm>
          <a:prstGeom prst="line">
            <a:avLst/>
          </a:prstGeom>
          <a:noFill/>
          <a:ln w="9525">
            <a:solidFill>
              <a:srgbClr val="79FFE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71" name="Line 27"/>
          <p:cNvSpPr>
            <a:spLocks noChangeShapeType="1"/>
          </p:cNvSpPr>
          <p:nvPr/>
        </p:nvSpPr>
        <p:spPr bwMode="auto">
          <a:xfrm flipH="1">
            <a:off x="4327525" y="3902075"/>
            <a:ext cx="3794125" cy="38100"/>
          </a:xfrm>
          <a:prstGeom prst="line">
            <a:avLst/>
          </a:prstGeom>
          <a:noFill/>
          <a:ln w="9525">
            <a:solidFill>
              <a:srgbClr val="79FFE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72" name="Line 28"/>
          <p:cNvSpPr>
            <a:spLocks noChangeShapeType="1"/>
          </p:cNvSpPr>
          <p:nvPr/>
        </p:nvSpPr>
        <p:spPr bwMode="auto">
          <a:xfrm flipH="1">
            <a:off x="3994150" y="4254500"/>
            <a:ext cx="4165600" cy="323850"/>
          </a:xfrm>
          <a:prstGeom prst="line">
            <a:avLst/>
          </a:prstGeom>
          <a:noFill/>
          <a:ln w="9525">
            <a:solidFill>
              <a:srgbClr val="79FFE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73" name="Line 30"/>
          <p:cNvSpPr>
            <a:spLocks noChangeShapeType="1"/>
          </p:cNvSpPr>
          <p:nvPr/>
        </p:nvSpPr>
        <p:spPr bwMode="auto">
          <a:xfrm flipH="1">
            <a:off x="4256088" y="2921000"/>
            <a:ext cx="3713162" cy="2286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74" name="Line 31"/>
          <p:cNvSpPr>
            <a:spLocks noChangeShapeType="1"/>
          </p:cNvSpPr>
          <p:nvPr/>
        </p:nvSpPr>
        <p:spPr bwMode="auto">
          <a:xfrm flipH="1">
            <a:off x="4257675" y="2930525"/>
            <a:ext cx="3721100" cy="236538"/>
          </a:xfrm>
          <a:prstGeom prst="line">
            <a:avLst/>
          </a:prstGeom>
          <a:noFill/>
          <a:ln w="9525">
            <a:solidFill>
              <a:srgbClr val="79FFE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75" name="AutoShape 32"/>
          <p:cNvSpPr>
            <a:spLocks noChangeArrowheads="1"/>
          </p:cNvSpPr>
          <p:nvPr/>
        </p:nvSpPr>
        <p:spPr bwMode="auto">
          <a:xfrm>
            <a:off x="2967038" y="5397500"/>
            <a:ext cx="88900" cy="104775"/>
          </a:xfrm>
          <a:prstGeom prst="triangle">
            <a:avLst>
              <a:gd name="adj" fmla="val 50000"/>
            </a:avLst>
          </a:prstGeom>
          <a:solidFill>
            <a:srgbClr val="FF5050"/>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fr-FR" altLang="fr-FR">
              <a:solidFill>
                <a:srgbClr val="000000"/>
              </a:solidFill>
            </a:endParaRPr>
          </a:p>
        </p:txBody>
      </p:sp>
      <p:sp>
        <p:nvSpPr>
          <p:cNvPr id="23576" name="Rectangle 34"/>
          <p:cNvSpPr>
            <a:spLocks noChangeArrowheads="1"/>
          </p:cNvSpPr>
          <p:nvPr/>
        </p:nvSpPr>
        <p:spPr bwMode="auto">
          <a:xfrm>
            <a:off x="2938463" y="5418138"/>
            <a:ext cx="1022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altLang="fr-FR" sz="1200" b="1">
                <a:solidFill>
                  <a:srgbClr val="FF0000"/>
                </a:solidFill>
                <a:latin typeface="Comic Sans MS" pitchFamily="66" charset="0"/>
              </a:rPr>
              <a:t>Mont-Blanc</a:t>
            </a:r>
          </a:p>
        </p:txBody>
      </p:sp>
      <p:sp>
        <p:nvSpPr>
          <p:cNvPr id="23577" name="Freeform 35"/>
          <p:cNvSpPr>
            <a:spLocks/>
          </p:cNvSpPr>
          <p:nvPr/>
        </p:nvSpPr>
        <p:spPr bwMode="auto">
          <a:xfrm>
            <a:off x="2814638" y="393700"/>
            <a:ext cx="2046287" cy="2822575"/>
          </a:xfrm>
          <a:custGeom>
            <a:avLst/>
            <a:gdLst>
              <a:gd name="T0" fmla="*/ 0 w 1289"/>
              <a:gd name="T1" fmla="*/ 2147483647 h 1778"/>
              <a:gd name="T2" fmla="*/ 2147483647 w 1289"/>
              <a:gd name="T3" fmla="*/ 2147483647 h 1778"/>
              <a:gd name="T4" fmla="*/ 2147483647 w 1289"/>
              <a:gd name="T5" fmla="*/ 2147483647 h 1778"/>
              <a:gd name="T6" fmla="*/ 2147483647 w 1289"/>
              <a:gd name="T7" fmla="*/ 2147483647 h 1778"/>
              <a:gd name="T8" fmla="*/ 2147483647 w 1289"/>
              <a:gd name="T9" fmla="*/ 2147483647 h 1778"/>
              <a:gd name="T10" fmla="*/ 2147483647 w 1289"/>
              <a:gd name="T11" fmla="*/ 2147483647 h 1778"/>
              <a:gd name="T12" fmla="*/ 2147483647 w 1289"/>
              <a:gd name="T13" fmla="*/ 2147483647 h 1778"/>
              <a:gd name="T14" fmla="*/ 2147483647 w 1289"/>
              <a:gd name="T15" fmla="*/ 2147483647 h 1778"/>
              <a:gd name="T16" fmla="*/ 2147483647 w 1289"/>
              <a:gd name="T17" fmla="*/ 2147483647 h 1778"/>
              <a:gd name="T18" fmla="*/ 2147483647 w 1289"/>
              <a:gd name="T19" fmla="*/ 2147483647 h 1778"/>
              <a:gd name="T20" fmla="*/ 2147483647 w 1289"/>
              <a:gd name="T21" fmla="*/ 2147483647 h 1778"/>
              <a:gd name="T22" fmla="*/ 2147483647 w 1289"/>
              <a:gd name="T23" fmla="*/ 2147483647 h 1778"/>
              <a:gd name="T24" fmla="*/ 2147483647 w 1289"/>
              <a:gd name="T25" fmla="*/ 2147483647 h 1778"/>
              <a:gd name="T26" fmla="*/ 2147483647 w 1289"/>
              <a:gd name="T27" fmla="*/ 2147483647 h 1778"/>
              <a:gd name="T28" fmla="*/ 2147483647 w 1289"/>
              <a:gd name="T29" fmla="*/ 2147483647 h 1778"/>
              <a:gd name="T30" fmla="*/ 2147483647 w 1289"/>
              <a:gd name="T31" fmla="*/ 2147483647 h 1778"/>
              <a:gd name="T32" fmla="*/ 2147483647 w 1289"/>
              <a:gd name="T33" fmla="*/ 2147483647 h 1778"/>
              <a:gd name="T34" fmla="*/ 2147483647 w 1289"/>
              <a:gd name="T35" fmla="*/ 2147483647 h 1778"/>
              <a:gd name="T36" fmla="*/ 2147483647 w 1289"/>
              <a:gd name="T37" fmla="*/ 2147483647 h 1778"/>
              <a:gd name="T38" fmla="*/ 2147483647 w 1289"/>
              <a:gd name="T39" fmla="*/ 2147483647 h 1778"/>
              <a:gd name="T40" fmla="*/ 2147483647 w 1289"/>
              <a:gd name="T41" fmla="*/ 2147483647 h 1778"/>
              <a:gd name="T42" fmla="*/ 2147483647 w 1289"/>
              <a:gd name="T43" fmla="*/ 2147483647 h 1778"/>
              <a:gd name="T44" fmla="*/ 2147483647 w 1289"/>
              <a:gd name="T45" fmla="*/ 2147483647 h 1778"/>
              <a:gd name="T46" fmla="*/ 2147483647 w 1289"/>
              <a:gd name="T47" fmla="*/ 2147483647 h 1778"/>
              <a:gd name="T48" fmla="*/ 2147483647 w 1289"/>
              <a:gd name="T49" fmla="*/ 2147483647 h 1778"/>
              <a:gd name="T50" fmla="*/ 2147483647 w 1289"/>
              <a:gd name="T51" fmla="*/ 2147483647 h 1778"/>
              <a:gd name="T52" fmla="*/ 2147483647 w 1289"/>
              <a:gd name="T53" fmla="*/ 2147483647 h 1778"/>
              <a:gd name="T54" fmla="*/ 2147483647 w 1289"/>
              <a:gd name="T55" fmla="*/ 2147483647 h 1778"/>
              <a:gd name="T56" fmla="*/ 2147483647 w 1289"/>
              <a:gd name="T57" fmla="*/ 2147483647 h 1778"/>
              <a:gd name="T58" fmla="*/ 2147483647 w 1289"/>
              <a:gd name="T59" fmla="*/ 2147483647 h 1778"/>
              <a:gd name="T60" fmla="*/ 2147483647 w 1289"/>
              <a:gd name="T61" fmla="*/ 2147483647 h 177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89" h="1778">
                <a:moveTo>
                  <a:pt x="0" y="1778"/>
                </a:moveTo>
                <a:cubicBezTo>
                  <a:pt x="29" y="1752"/>
                  <a:pt x="65" y="1756"/>
                  <a:pt x="102" y="1753"/>
                </a:cubicBezTo>
                <a:cubicBezTo>
                  <a:pt x="123" y="1746"/>
                  <a:pt x="126" y="1737"/>
                  <a:pt x="132" y="1717"/>
                </a:cubicBezTo>
                <a:cubicBezTo>
                  <a:pt x="137" y="1684"/>
                  <a:pt x="147" y="1615"/>
                  <a:pt x="162" y="1586"/>
                </a:cubicBezTo>
                <a:cubicBezTo>
                  <a:pt x="167" y="1576"/>
                  <a:pt x="171" y="1566"/>
                  <a:pt x="177" y="1556"/>
                </a:cubicBezTo>
                <a:cubicBezTo>
                  <a:pt x="183" y="1545"/>
                  <a:pt x="198" y="1525"/>
                  <a:pt x="198" y="1525"/>
                </a:cubicBezTo>
                <a:cubicBezTo>
                  <a:pt x="206" y="1501"/>
                  <a:pt x="230" y="1488"/>
                  <a:pt x="248" y="1470"/>
                </a:cubicBezTo>
                <a:cubicBezTo>
                  <a:pt x="266" y="1452"/>
                  <a:pt x="252" y="1459"/>
                  <a:pt x="263" y="1440"/>
                </a:cubicBezTo>
                <a:cubicBezTo>
                  <a:pt x="271" y="1427"/>
                  <a:pt x="304" y="1419"/>
                  <a:pt x="304" y="1419"/>
                </a:cubicBezTo>
                <a:cubicBezTo>
                  <a:pt x="322" y="1401"/>
                  <a:pt x="342" y="1394"/>
                  <a:pt x="364" y="1379"/>
                </a:cubicBezTo>
                <a:cubicBezTo>
                  <a:pt x="369" y="1376"/>
                  <a:pt x="379" y="1369"/>
                  <a:pt x="379" y="1369"/>
                </a:cubicBezTo>
                <a:cubicBezTo>
                  <a:pt x="391" y="1352"/>
                  <a:pt x="400" y="1346"/>
                  <a:pt x="420" y="1339"/>
                </a:cubicBezTo>
                <a:cubicBezTo>
                  <a:pt x="442" y="1316"/>
                  <a:pt x="463" y="1290"/>
                  <a:pt x="486" y="1268"/>
                </a:cubicBezTo>
                <a:cubicBezTo>
                  <a:pt x="499" y="1228"/>
                  <a:pt x="498" y="1187"/>
                  <a:pt x="536" y="1162"/>
                </a:cubicBezTo>
                <a:cubicBezTo>
                  <a:pt x="551" y="1116"/>
                  <a:pt x="553" y="1053"/>
                  <a:pt x="607" y="1035"/>
                </a:cubicBezTo>
                <a:cubicBezTo>
                  <a:pt x="624" y="1009"/>
                  <a:pt x="648" y="988"/>
                  <a:pt x="662" y="960"/>
                </a:cubicBezTo>
                <a:cubicBezTo>
                  <a:pt x="672" y="939"/>
                  <a:pt x="675" y="920"/>
                  <a:pt x="683" y="899"/>
                </a:cubicBezTo>
                <a:cubicBezTo>
                  <a:pt x="688" y="885"/>
                  <a:pt x="699" y="873"/>
                  <a:pt x="703" y="859"/>
                </a:cubicBezTo>
                <a:cubicBezTo>
                  <a:pt x="711" y="834"/>
                  <a:pt x="710" y="812"/>
                  <a:pt x="738" y="803"/>
                </a:cubicBezTo>
                <a:cubicBezTo>
                  <a:pt x="764" y="764"/>
                  <a:pt x="802" y="742"/>
                  <a:pt x="829" y="702"/>
                </a:cubicBezTo>
                <a:cubicBezTo>
                  <a:pt x="829" y="700"/>
                  <a:pt x="836" y="671"/>
                  <a:pt x="839" y="667"/>
                </a:cubicBezTo>
                <a:cubicBezTo>
                  <a:pt x="846" y="657"/>
                  <a:pt x="864" y="641"/>
                  <a:pt x="864" y="641"/>
                </a:cubicBezTo>
                <a:cubicBezTo>
                  <a:pt x="871" y="624"/>
                  <a:pt x="867" y="603"/>
                  <a:pt x="875" y="586"/>
                </a:cubicBezTo>
                <a:cubicBezTo>
                  <a:pt x="880" y="575"/>
                  <a:pt x="900" y="560"/>
                  <a:pt x="900" y="560"/>
                </a:cubicBezTo>
                <a:cubicBezTo>
                  <a:pt x="907" y="540"/>
                  <a:pt x="908" y="523"/>
                  <a:pt x="920" y="505"/>
                </a:cubicBezTo>
                <a:cubicBezTo>
                  <a:pt x="923" y="492"/>
                  <a:pt x="932" y="482"/>
                  <a:pt x="935" y="469"/>
                </a:cubicBezTo>
                <a:cubicBezTo>
                  <a:pt x="946" y="416"/>
                  <a:pt x="927" y="413"/>
                  <a:pt x="971" y="399"/>
                </a:cubicBezTo>
                <a:cubicBezTo>
                  <a:pt x="993" y="377"/>
                  <a:pt x="1010" y="348"/>
                  <a:pt x="1041" y="338"/>
                </a:cubicBezTo>
                <a:cubicBezTo>
                  <a:pt x="1066" y="313"/>
                  <a:pt x="1087" y="287"/>
                  <a:pt x="1117" y="267"/>
                </a:cubicBezTo>
                <a:cubicBezTo>
                  <a:pt x="1140" y="338"/>
                  <a:pt x="1198" y="0"/>
                  <a:pt x="1228" y="45"/>
                </a:cubicBezTo>
                <a:cubicBezTo>
                  <a:pt x="1231" y="49"/>
                  <a:pt x="1289" y="5"/>
                  <a:pt x="1289" y="5"/>
                </a:cubicBezTo>
              </a:path>
            </a:pathLst>
          </a:custGeom>
          <a:noFill/>
          <a:ln w="12700" cmpd="sng">
            <a:solidFill>
              <a:srgbClr val="33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78" name="Freeform 36"/>
          <p:cNvSpPr>
            <a:spLocks/>
          </p:cNvSpPr>
          <p:nvPr/>
        </p:nvSpPr>
        <p:spPr bwMode="auto">
          <a:xfrm>
            <a:off x="4122738" y="1473200"/>
            <a:ext cx="730250" cy="315913"/>
          </a:xfrm>
          <a:custGeom>
            <a:avLst/>
            <a:gdLst>
              <a:gd name="T0" fmla="*/ 0 w 460"/>
              <a:gd name="T1" fmla="*/ 2147483647 h 199"/>
              <a:gd name="T2" fmla="*/ 2147483647 w 460"/>
              <a:gd name="T3" fmla="*/ 2147483647 h 199"/>
              <a:gd name="T4" fmla="*/ 2147483647 w 460"/>
              <a:gd name="T5" fmla="*/ 2147483647 h 199"/>
              <a:gd name="T6" fmla="*/ 2147483647 w 460"/>
              <a:gd name="T7" fmla="*/ 2147483647 h 199"/>
              <a:gd name="T8" fmla="*/ 2147483647 w 460"/>
              <a:gd name="T9" fmla="*/ 2147483647 h 199"/>
              <a:gd name="T10" fmla="*/ 2147483647 w 460"/>
              <a:gd name="T11" fmla="*/ 2147483647 h 199"/>
              <a:gd name="T12" fmla="*/ 2147483647 w 460"/>
              <a:gd name="T13" fmla="*/ 2147483647 h 199"/>
              <a:gd name="T14" fmla="*/ 2147483647 w 460"/>
              <a:gd name="T15" fmla="*/ 2147483647 h 1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0" h="199">
                <a:moveTo>
                  <a:pt x="0" y="27"/>
                </a:moveTo>
                <a:cubicBezTo>
                  <a:pt x="40" y="0"/>
                  <a:pt x="83" y="34"/>
                  <a:pt x="121" y="47"/>
                </a:cubicBezTo>
                <a:cubicBezTo>
                  <a:pt x="126" y="52"/>
                  <a:pt x="130" y="59"/>
                  <a:pt x="136" y="62"/>
                </a:cubicBezTo>
                <a:cubicBezTo>
                  <a:pt x="146" y="67"/>
                  <a:pt x="167" y="72"/>
                  <a:pt x="167" y="72"/>
                </a:cubicBezTo>
                <a:cubicBezTo>
                  <a:pt x="208" y="102"/>
                  <a:pt x="268" y="88"/>
                  <a:pt x="336" y="98"/>
                </a:cubicBezTo>
                <a:cubicBezTo>
                  <a:pt x="346" y="101"/>
                  <a:pt x="382" y="115"/>
                  <a:pt x="392" y="118"/>
                </a:cubicBezTo>
                <a:cubicBezTo>
                  <a:pt x="403" y="122"/>
                  <a:pt x="417" y="136"/>
                  <a:pt x="417" y="136"/>
                </a:cubicBezTo>
                <a:cubicBezTo>
                  <a:pt x="424" y="158"/>
                  <a:pt x="460" y="174"/>
                  <a:pt x="460" y="199"/>
                </a:cubicBezTo>
              </a:path>
            </a:pathLst>
          </a:custGeom>
          <a:noFill/>
          <a:ln w="12700" cmpd="sng">
            <a:solidFill>
              <a:srgbClr val="33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79" name="Freeform 37"/>
          <p:cNvSpPr>
            <a:spLocks/>
          </p:cNvSpPr>
          <p:nvPr/>
        </p:nvSpPr>
        <p:spPr bwMode="auto">
          <a:xfrm>
            <a:off x="4356100" y="969963"/>
            <a:ext cx="754063" cy="146050"/>
          </a:xfrm>
          <a:custGeom>
            <a:avLst/>
            <a:gdLst>
              <a:gd name="T0" fmla="*/ 0 w 475"/>
              <a:gd name="T1" fmla="*/ 2147483647 h 92"/>
              <a:gd name="T2" fmla="*/ 2147483647 w 475"/>
              <a:gd name="T3" fmla="*/ 2147483647 h 92"/>
              <a:gd name="T4" fmla="*/ 2147483647 w 475"/>
              <a:gd name="T5" fmla="*/ 2147483647 h 92"/>
              <a:gd name="T6" fmla="*/ 2147483647 w 475"/>
              <a:gd name="T7" fmla="*/ 2147483647 h 92"/>
              <a:gd name="T8" fmla="*/ 2147483647 w 475"/>
              <a:gd name="T9" fmla="*/ 2147483647 h 92"/>
              <a:gd name="T10" fmla="*/ 2147483647 w 475"/>
              <a:gd name="T11" fmla="*/ 2147483647 h 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5" h="92">
                <a:moveTo>
                  <a:pt x="0" y="40"/>
                </a:moveTo>
                <a:cubicBezTo>
                  <a:pt x="40" y="13"/>
                  <a:pt x="133" y="13"/>
                  <a:pt x="171" y="26"/>
                </a:cubicBezTo>
                <a:cubicBezTo>
                  <a:pt x="209" y="23"/>
                  <a:pt x="200" y="21"/>
                  <a:pt x="227" y="21"/>
                </a:cubicBezTo>
                <a:cubicBezTo>
                  <a:pt x="268" y="51"/>
                  <a:pt x="280" y="0"/>
                  <a:pt x="348" y="10"/>
                </a:cubicBezTo>
                <a:cubicBezTo>
                  <a:pt x="358" y="13"/>
                  <a:pt x="394" y="53"/>
                  <a:pt x="404" y="56"/>
                </a:cubicBezTo>
                <a:cubicBezTo>
                  <a:pt x="420" y="52"/>
                  <a:pt x="464" y="92"/>
                  <a:pt x="475" y="86"/>
                </a:cubicBezTo>
              </a:path>
            </a:pathLst>
          </a:custGeom>
          <a:noFill/>
          <a:ln w="12700" cmpd="sng">
            <a:solidFill>
              <a:srgbClr val="33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3580" name="Freeform 38"/>
          <p:cNvSpPr>
            <a:spLocks/>
          </p:cNvSpPr>
          <p:nvPr/>
        </p:nvSpPr>
        <p:spPr bwMode="auto">
          <a:xfrm>
            <a:off x="3116263" y="2390775"/>
            <a:ext cx="958850" cy="436563"/>
          </a:xfrm>
          <a:custGeom>
            <a:avLst/>
            <a:gdLst>
              <a:gd name="T0" fmla="*/ 0 w 604"/>
              <a:gd name="T1" fmla="*/ 2147483647 h 275"/>
              <a:gd name="T2" fmla="*/ 2147483647 w 604"/>
              <a:gd name="T3" fmla="*/ 2147483647 h 275"/>
              <a:gd name="T4" fmla="*/ 2147483647 w 604"/>
              <a:gd name="T5" fmla="*/ 2147483647 h 275"/>
              <a:gd name="T6" fmla="*/ 2147483647 w 604"/>
              <a:gd name="T7" fmla="*/ 2147483647 h 275"/>
              <a:gd name="T8" fmla="*/ 2147483647 w 604"/>
              <a:gd name="T9" fmla="*/ 2147483647 h 275"/>
              <a:gd name="T10" fmla="*/ 2147483647 w 604"/>
              <a:gd name="T11" fmla="*/ 2147483647 h 275"/>
              <a:gd name="T12" fmla="*/ 2147483647 w 604"/>
              <a:gd name="T13" fmla="*/ 2147483647 h 275"/>
              <a:gd name="T14" fmla="*/ 2147483647 w 604"/>
              <a:gd name="T15" fmla="*/ 2147483647 h 275"/>
              <a:gd name="T16" fmla="*/ 2147483647 w 604"/>
              <a:gd name="T17" fmla="*/ 2147483647 h 275"/>
              <a:gd name="T18" fmla="*/ 2147483647 w 604"/>
              <a:gd name="T19" fmla="*/ 2147483647 h 2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4" h="275">
                <a:moveTo>
                  <a:pt x="0" y="275"/>
                </a:moveTo>
                <a:cubicBezTo>
                  <a:pt x="16" y="271"/>
                  <a:pt x="62" y="258"/>
                  <a:pt x="98" y="247"/>
                </a:cubicBezTo>
                <a:cubicBezTo>
                  <a:pt x="134" y="236"/>
                  <a:pt x="180" y="225"/>
                  <a:pt x="215" y="207"/>
                </a:cubicBezTo>
                <a:cubicBezTo>
                  <a:pt x="250" y="189"/>
                  <a:pt x="281" y="159"/>
                  <a:pt x="306" y="136"/>
                </a:cubicBezTo>
                <a:cubicBezTo>
                  <a:pt x="311" y="141"/>
                  <a:pt x="360" y="67"/>
                  <a:pt x="366" y="70"/>
                </a:cubicBezTo>
                <a:cubicBezTo>
                  <a:pt x="376" y="75"/>
                  <a:pt x="397" y="20"/>
                  <a:pt x="397" y="20"/>
                </a:cubicBezTo>
                <a:cubicBezTo>
                  <a:pt x="438" y="50"/>
                  <a:pt x="399" y="0"/>
                  <a:pt x="467" y="10"/>
                </a:cubicBezTo>
                <a:cubicBezTo>
                  <a:pt x="477" y="13"/>
                  <a:pt x="503" y="17"/>
                  <a:pt x="513" y="20"/>
                </a:cubicBezTo>
                <a:cubicBezTo>
                  <a:pt x="524" y="24"/>
                  <a:pt x="568" y="60"/>
                  <a:pt x="568" y="60"/>
                </a:cubicBezTo>
                <a:cubicBezTo>
                  <a:pt x="575" y="82"/>
                  <a:pt x="604" y="217"/>
                  <a:pt x="604" y="242"/>
                </a:cubicBezTo>
              </a:path>
            </a:pathLst>
          </a:custGeom>
          <a:noFill/>
          <a:ln w="12700" cmpd="sng">
            <a:solidFill>
              <a:srgbClr val="33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29" name="Text Box 10"/>
          <p:cNvSpPr txBox="1">
            <a:spLocks noChangeArrowheads="1"/>
          </p:cNvSpPr>
          <p:nvPr/>
        </p:nvSpPr>
        <p:spPr bwMode="auto">
          <a:xfrm>
            <a:off x="0" y="3716338"/>
            <a:ext cx="4427538" cy="2585323"/>
          </a:xfrm>
          <a:prstGeom prst="rect">
            <a:avLst/>
          </a:prstGeom>
          <a:solidFill>
            <a:srgbClr val="FFFF99"/>
          </a:solidFill>
          <a:ln w="9525" algn="ctr">
            <a:solidFill>
              <a:srgbClr val="FFFF9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1200" dirty="0">
                <a:solidFill>
                  <a:srgbClr val="000000"/>
                </a:solidFill>
              </a:rPr>
              <a:t>Le régime hydrologique :</a:t>
            </a:r>
            <a:r>
              <a:rPr lang="fr-FR" altLang="fr-FR" sz="1400" b="1" dirty="0">
                <a:solidFill>
                  <a:srgbClr val="000000"/>
                </a:solidFill>
              </a:rPr>
              <a:t>  </a:t>
            </a:r>
            <a:r>
              <a:rPr lang="fr-FR" altLang="fr-FR" sz="2000" b="1" dirty="0">
                <a:solidFill>
                  <a:srgbClr val="008080"/>
                </a:solidFill>
                <a:latin typeface="Andy" pitchFamily="66" charset="0"/>
              </a:rPr>
              <a:t>régime thermique</a:t>
            </a:r>
            <a:endParaRPr lang="fr-FR" altLang="fr-FR" sz="1400" b="1" dirty="0">
              <a:solidFill>
                <a:srgbClr val="000000"/>
              </a:solidFill>
            </a:endParaRPr>
          </a:p>
          <a:p>
            <a:pPr algn="ctr" eaLnBrk="1" hangingPunct="1">
              <a:spcBef>
                <a:spcPct val="35000"/>
              </a:spcBef>
            </a:pPr>
            <a:r>
              <a:rPr lang="fr-FR" altLang="fr-FR" sz="2000" b="1" dirty="0">
                <a:solidFill>
                  <a:srgbClr val="008080"/>
                </a:solidFill>
                <a:latin typeface="Andy" pitchFamily="66" charset="0"/>
              </a:rPr>
              <a:t>glaciaire de montagne</a:t>
            </a:r>
            <a:endParaRPr lang="fr-FR" altLang="fr-FR" sz="2000" dirty="0">
              <a:solidFill>
                <a:srgbClr val="008080"/>
              </a:solidFill>
              <a:latin typeface="Andy" pitchFamily="66" charset="0"/>
            </a:endParaRPr>
          </a:p>
          <a:p>
            <a:pPr algn="ctr" eaLnBrk="1" hangingPunct="1">
              <a:spcBef>
                <a:spcPct val="50000"/>
              </a:spcBef>
            </a:pPr>
            <a:r>
              <a:rPr lang="fr-FR" altLang="fr-FR" sz="1200" dirty="0">
                <a:solidFill>
                  <a:srgbClr val="000000"/>
                </a:solidFill>
              </a:rPr>
              <a:t>L’écoulement est complètement lié à </a:t>
            </a:r>
            <a:r>
              <a:rPr lang="fr-FR" altLang="fr-FR" sz="1400" b="1" dirty="0">
                <a:solidFill>
                  <a:srgbClr val="000000"/>
                </a:solidFill>
              </a:rPr>
              <a:t>la température</a:t>
            </a:r>
            <a:r>
              <a:rPr lang="fr-FR" altLang="fr-FR" sz="1400" dirty="0">
                <a:solidFill>
                  <a:srgbClr val="000000"/>
                </a:solidFill>
              </a:rPr>
              <a:t> </a:t>
            </a:r>
            <a:r>
              <a:rPr lang="fr-FR" altLang="fr-FR" sz="1200" dirty="0">
                <a:solidFill>
                  <a:srgbClr val="000000"/>
                </a:solidFill>
              </a:rPr>
              <a:t>parce que les glaciers et neiges éternelles occupent plus de 10%  du bassin</a:t>
            </a:r>
            <a:r>
              <a:rPr lang="fr-FR" altLang="fr-FR" sz="1400" dirty="0">
                <a:solidFill>
                  <a:srgbClr val="000000"/>
                </a:solidFill>
              </a:rPr>
              <a:t> </a:t>
            </a:r>
          </a:p>
          <a:p>
            <a:pPr algn="ctr" eaLnBrk="1" hangingPunct="1">
              <a:spcBef>
                <a:spcPct val="50000"/>
              </a:spcBef>
            </a:pPr>
            <a:r>
              <a:rPr lang="fr-FR" altLang="fr-FR" sz="1200" dirty="0">
                <a:solidFill>
                  <a:srgbClr val="000000"/>
                </a:solidFill>
              </a:rPr>
              <a:t>à la fin de l’été, </a:t>
            </a:r>
            <a:r>
              <a:rPr lang="fr-FR" altLang="fr-FR" sz="1200" b="1" dirty="0">
                <a:solidFill>
                  <a:srgbClr val="000000"/>
                </a:solidFill>
              </a:rPr>
              <a:t>le stock neige-glace n’est pas fondu</a:t>
            </a:r>
            <a:r>
              <a:rPr lang="fr-FR" altLang="fr-FR" sz="1200" dirty="0">
                <a:solidFill>
                  <a:srgbClr val="000000"/>
                </a:solidFill>
              </a:rPr>
              <a:t> (septembre en hautes eaux) mais les températures baissent, le gel revient</a:t>
            </a:r>
            <a:r>
              <a:rPr lang="fr-FR" altLang="fr-FR" sz="1400" b="1" dirty="0">
                <a:solidFill>
                  <a:srgbClr val="000000"/>
                </a:solidFill>
              </a:rPr>
              <a:t>.</a:t>
            </a:r>
            <a:endParaRPr lang="fr-FR" altLang="fr-FR" sz="1400" dirty="0">
              <a:solidFill>
                <a:srgbClr val="000000"/>
              </a:solidFill>
            </a:endParaRPr>
          </a:p>
          <a:p>
            <a:pPr algn="ctr" eaLnBrk="1" hangingPunct="1">
              <a:spcBef>
                <a:spcPct val="50000"/>
              </a:spcBef>
            </a:pPr>
            <a:r>
              <a:rPr lang="fr-FR" altLang="fr-FR" sz="1400" dirty="0">
                <a:solidFill>
                  <a:srgbClr val="000000"/>
                </a:solidFill>
              </a:rPr>
              <a:t>La </a:t>
            </a:r>
            <a:r>
              <a:rPr lang="fr-FR" altLang="fr-FR" sz="1400" b="1" dirty="0">
                <a:solidFill>
                  <a:srgbClr val="000000"/>
                </a:solidFill>
              </a:rPr>
              <a:t>pondération</a:t>
            </a:r>
            <a:r>
              <a:rPr lang="fr-FR" altLang="fr-FR" sz="1400" dirty="0">
                <a:solidFill>
                  <a:srgbClr val="000000"/>
                </a:solidFill>
              </a:rPr>
              <a:t> </a:t>
            </a:r>
            <a:r>
              <a:rPr lang="fr-FR" altLang="fr-FR" sz="1200" dirty="0">
                <a:solidFill>
                  <a:srgbClr val="000000"/>
                </a:solidFill>
              </a:rPr>
              <a:t>est mauvaise : régime </a:t>
            </a:r>
            <a:r>
              <a:rPr lang="fr-FR" altLang="fr-FR" sz="1400" b="1" dirty="0">
                <a:solidFill>
                  <a:srgbClr val="000000"/>
                </a:solidFill>
              </a:rPr>
              <a:t>excessif</a:t>
            </a:r>
          </a:p>
        </p:txBody>
      </p:sp>
      <p:pic>
        <p:nvPicPr>
          <p:cNvPr id="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42875"/>
            <a:ext cx="4319588"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1" name="Text Box 11"/>
          <p:cNvSpPr txBox="1">
            <a:spLocks noChangeArrowheads="1"/>
          </p:cNvSpPr>
          <p:nvPr/>
        </p:nvSpPr>
        <p:spPr bwMode="auto">
          <a:xfrm>
            <a:off x="755650" y="1196975"/>
            <a:ext cx="1150938" cy="366713"/>
          </a:xfrm>
          <a:prstGeom prst="rect">
            <a:avLst/>
          </a:prstGeom>
          <a:solidFill>
            <a:srgbClr val="FFFF99">
              <a:alpha val="7607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dirty="0">
                <a:solidFill>
                  <a:srgbClr val="D88100"/>
                </a:solidFill>
              </a:rPr>
              <a:t>Mai &lt; 1</a:t>
            </a:r>
          </a:p>
        </p:txBody>
      </p:sp>
      <p:sp>
        <p:nvSpPr>
          <p:cNvPr id="32" name="Text Box 12"/>
          <p:cNvSpPr txBox="1">
            <a:spLocks noChangeArrowheads="1"/>
          </p:cNvSpPr>
          <p:nvPr/>
        </p:nvSpPr>
        <p:spPr bwMode="auto">
          <a:xfrm>
            <a:off x="3276600" y="1196975"/>
            <a:ext cx="1150938" cy="366713"/>
          </a:xfrm>
          <a:prstGeom prst="rect">
            <a:avLst/>
          </a:prstGeom>
          <a:solidFill>
            <a:srgbClr val="FFFF99">
              <a:alpha val="7607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dirty="0">
                <a:solidFill>
                  <a:srgbClr val="D88100"/>
                </a:solidFill>
              </a:rPr>
              <a:t>Sept. &gt; 1</a:t>
            </a:r>
          </a:p>
        </p:txBody>
      </p:sp>
      <p:sp>
        <p:nvSpPr>
          <p:cNvPr id="33" name="Line 13"/>
          <p:cNvSpPr>
            <a:spLocks noChangeShapeType="1"/>
          </p:cNvSpPr>
          <p:nvPr/>
        </p:nvSpPr>
        <p:spPr bwMode="auto">
          <a:xfrm>
            <a:off x="1331913" y="1557338"/>
            <a:ext cx="503237" cy="792162"/>
          </a:xfrm>
          <a:prstGeom prst="line">
            <a:avLst/>
          </a:prstGeom>
          <a:noFill/>
          <a:ln w="9525">
            <a:solidFill>
              <a:srgbClr val="D88100"/>
            </a:solidFill>
            <a:round/>
            <a:headEnd/>
            <a:tailEnd type="triangle" w="med" len="med"/>
          </a:ln>
          <a:extLst>
            <a:ext uri="{909E8E84-426E-40DD-AFC4-6F175D3DCCD1}">
              <a14:hiddenFill xmlns:a14="http://schemas.microsoft.com/office/drawing/2010/main">
                <a:noFill/>
              </a14:hiddenFill>
            </a:ext>
          </a:extLst>
        </p:spPr>
        <p:txBody>
          <a:bodyPr/>
          <a:lstStyle/>
          <a:p>
            <a:endParaRPr lang="fr-FR">
              <a:solidFill>
                <a:srgbClr val="000000"/>
              </a:solidFill>
            </a:endParaRPr>
          </a:p>
        </p:txBody>
      </p:sp>
      <p:sp>
        <p:nvSpPr>
          <p:cNvPr id="34" name="Line 14"/>
          <p:cNvSpPr>
            <a:spLocks noChangeShapeType="1"/>
          </p:cNvSpPr>
          <p:nvPr/>
        </p:nvSpPr>
        <p:spPr bwMode="auto">
          <a:xfrm flipH="1">
            <a:off x="3203575" y="1557338"/>
            <a:ext cx="647700" cy="142875"/>
          </a:xfrm>
          <a:prstGeom prst="line">
            <a:avLst/>
          </a:prstGeom>
          <a:noFill/>
          <a:ln w="9525">
            <a:solidFill>
              <a:srgbClr val="D88100"/>
            </a:solidFill>
            <a:round/>
            <a:headEnd/>
            <a:tailEnd type="triangle" w="med" len="med"/>
          </a:ln>
          <a:extLst>
            <a:ext uri="{909E8E84-426E-40DD-AFC4-6F175D3DCCD1}">
              <a14:hiddenFill xmlns:a14="http://schemas.microsoft.com/office/drawing/2010/main">
                <a:noFill/>
              </a14:hiddenFill>
            </a:ext>
          </a:extLst>
        </p:spPr>
        <p:txBody>
          <a:bodyPr/>
          <a:lstStyle/>
          <a:p>
            <a:endParaRPr lang="fr-FR">
              <a:solidFill>
                <a:srgbClr val="000000"/>
              </a:solidFill>
            </a:endParaRPr>
          </a:p>
        </p:txBody>
      </p:sp>
    </p:spTree>
    <p:extLst>
      <p:ext uri="{BB962C8B-B14F-4D97-AF65-F5344CB8AC3E}">
        <p14:creationId xmlns:p14="http://schemas.microsoft.com/office/powerpoint/2010/main" val="310770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animBg="1"/>
      <p:bldP spid="33"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a:extLst>
              <a:ext uri="{FF2B5EF4-FFF2-40B4-BE49-F238E27FC236}">
                <a16:creationId xmlns:a16="http://schemas.microsoft.com/office/drawing/2014/main" id="{02B9CEC5-FC6A-4EB5-BF9E-DFA03F775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296" t="17184" r="65370" b="38416"/>
          <a:stretch>
            <a:fillRect/>
          </a:stretch>
        </p:blipFill>
        <p:spPr bwMode="auto">
          <a:xfrm>
            <a:off x="4735513" y="0"/>
            <a:ext cx="4408487"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6">
            <a:extLst>
              <a:ext uri="{FF2B5EF4-FFF2-40B4-BE49-F238E27FC236}">
                <a16:creationId xmlns:a16="http://schemas.microsoft.com/office/drawing/2014/main" id="{84C47CFA-E75E-49F2-9661-7677F57805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408" t="16444" r="61389" b="42670"/>
          <a:stretch>
            <a:fillRect/>
          </a:stretch>
        </p:blipFill>
        <p:spPr bwMode="auto">
          <a:xfrm>
            <a:off x="0" y="673100"/>
            <a:ext cx="4652963"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Rectangle 5">
            <a:extLst>
              <a:ext uri="{FF2B5EF4-FFF2-40B4-BE49-F238E27FC236}">
                <a16:creationId xmlns:a16="http://schemas.microsoft.com/office/drawing/2014/main" id="{38350189-5CB6-48A8-9224-8B2423233C91}"/>
              </a:ext>
            </a:extLst>
          </p:cNvPr>
          <p:cNvSpPr>
            <a:spLocks noChangeArrowheads="1"/>
          </p:cNvSpPr>
          <p:nvPr/>
        </p:nvSpPr>
        <p:spPr bwMode="auto">
          <a:xfrm>
            <a:off x="3911600" y="838200"/>
            <a:ext cx="762000" cy="3683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fr-FR" altLang="fr-FR" sz="1800"/>
          </a:p>
        </p:txBody>
      </p:sp>
      <p:sp>
        <p:nvSpPr>
          <p:cNvPr id="17413" name="Rectangle 7">
            <a:extLst>
              <a:ext uri="{FF2B5EF4-FFF2-40B4-BE49-F238E27FC236}">
                <a16:creationId xmlns:a16="http://schemas.microsoft.com/office/drawing/2014/main" id="{B9660EAE-0AA2-4E57-BBF5-94AE1AF4EA57}"/>
              </a:ext>
            </a:extLst>
          </p:cNvPr>
          <p:cNvSpPr>
            <a:spLocks noChangeArrowheads="1"/>
          </p:cNvSpPr>
          <p:nvPr/>
        </p:nvSpPr>
        <p:spPr bwMode="auto">
          <a:xfrm>
            <a:off x="8877300" y="698500"/>
            <a:ext cx="266700" cy="3683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fr-FR" altLang="fr-FR" sz="1800"/>
          </a:p>
        </p:txBody>
      </p:sp>
      <p:sp>
        <p:nvSpPr>
          <p:cNvPr id="17414" name="Rectangle 8">
            <a:extLst>
              <a:ext uri="{FF2B5EF4-FFF2-40B4-BE49-F238E27FC236}">
                <a16:creationId xmlns:a16="http://schemas.microsoft.com/office/drawing/2014/main" id="{7ED8C39E-A3D7-4085-9AA5-4AB4FBAA9449}"/>
              </a:ext>
            </a:extLst>
          </p:cNvPr>
          <p:cNvSpPr>
            <a:spLocks noChangeArrowheads="1"/>
          </p:cNvSpPr>
          <p:nvPr/>
        </p:nvSpPr>
        <p:spPr bwMode="auto">
          <a:xfrm>
            <a:off x="4584700" y="4533900"/>
            <a:ext cx="292100" cy="23241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fr-FR" altLang="fr-FR" sz="1800"/>
          </a:p>
        </p:txBody>
      </p:sp>
      <p:sp>
        <p:nvSpPr>
          <p:cNvPr id="7" name="Text Box 5">
            <a:extLst>
              <a:ext uri="{FF2B5EF4-FFF2-40B4-BE49-F238E27FC236}">
                <a16:creationId xmlns:a16="http://schemas.microsoft.com/office/drawing/2014/main" id="{DC3329A8-AE93-4DA5-864F-211FC76BB635}"/>
              </a:ext>
            </a:extLst>
          </p:cNvPr>
          <p:cNvSpPr txBox="1">
            <a:spLocks noChangeArrowheads="1"/>
          </p:cNvSpPr>
          <p:nvPr/>
        </p:nvSpPr>
        <p:spPr bwMode="auto">
          <a:xfrm>
            <a:off x="0" y="4483100"/>
            <a:ext cx="4427538"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sz="1400" dirty="0">
                <a:solidFill>
                  <a:srgbClr val="000000"/>
                </a:solidFill>
              </a:rPr>
              <a:t>L’écoulement est complètement lié à </a:t>
            </a:r>
            <a:r>
              <a:rPr lang="fr-FR" altLang="fr-FR" sz="1600" b="1" dirty="0">
                <a:solidFill>
                  <a:srgbClr val="000000"/>
                </a:solidFill>
              </a:rPr>
              <a:t>la température</a:t>
            </a:r>
            <a:r>
              <a:rPr lang="fr-FR" altLang="fr-FR" sz="1600" dirty="0">
                <a:solidFill>
                  <a:srgbClr val="000000"/>
                </a:solidFill>
              </a:rPr>
              <a:t> </a:t>
            </a:r>
            <a:r>
              <a:rPr lang="fr-FR" altLang="fr-FR" sz="1400" dirty="0">
                <a:solidFill>
                  <a:srgbClr val="000000"/>
                </a:solidFill>
              </a:rPr>
              <a:t>parce que les glaciers et neiges éternelles occupent plus de 10%  du bassin</a:t>
            </a:r>
            <a:r>
              <a:rPr lang="fr-FR" altLang="fr-FR" sz="1600" dirty="0">
                <a:solidFill>
                  <a:srgbClr val="000000"/>
                </a:solidFill>
              </a:rPr>
              <a:t> </a:t>
            </a:r>
          </a:p>
          <a:p>
            <a:pPr algn="ctr" eaLnBrk="1" hangingPunct="1">
              <a:spcBef>
                <a:spcPct val="50000"/>
              </a:spcBef>
            </a:pPr>
            <a:r>
              <a:rPr lang="fr-FR" altLang="fr-FR" sz="1400" dirty="0">
                <a:solidFill>
                  <a:srgbClr val="000000"/>
                </a:solidFill>
              </a:rPr>
              <a:t>à la fin de l’été, </a:t>
            </a:r>
            <a:r>
              <a:rPr lang="fr-FR" altLang="fr-FR" sz="1400" b="1" dirty="0">
                <a:solidFill>
                  <a:srgbClr val="000000"/>
                </a:solidFill>
              </a:rPr>
              <a:t>le stock neige-glace n’est pas fondu</a:t>
            </a:r>
            <a:r>
              <a:rPr lang="fr-FR" altLang="fr-FR" sz="1400" dirty="0">
                <a:solidFill>
                  <a:srgbClr val="000000"/>
                </a:solidFill>
              </a:rPr>
              <a:t> mais les températures baissent, le gel revient</a:t>
            </a:r>
            <a:r>
              <a:rPr lang="fr-FR" altLang="fr-FR" sz="1600" b="1" dirty="0">
                <a:solidFill>
                  <a:srgbClr val="000000"/>
                </a:solidFill>
              </a:rPr>
              <a:t>.</a:t>
            </a:r>
            <a:endParaRPr lang="fr-FR" altLang="fr-FR" sz="1600" dirty="0">
              <a:solidFill>
                <a:srgbClr val="000000"/>
              </a:solidFill>
            </a:endParaRPr>
          </a:p>
          <a:p>
            <a:pPr algn="ctr" eaLnBrk="1" hangingPunct="1">
              <a:spcBef>
                <a:spcPct val="50000"/>
              </a:spcBef>
            </a:pPr>
            <a:r>
              <a:rPr lang="fr-FR" altLang="fr-FR" sz="1600" dirty="0">
                <a:solidFill>
                  <a:srgbClr val="000000"/>
                </a:solidFill>
              </a:rPr>
              <a:t>La </a:t>
            </a:r>
            <a:r>
              <a:rPr lang="fr-FR" altLang="fr-FR" sz="1600" b="1" dirty="0">
                <a:solidFill>
                  <a:srgbClr val="000000"/>
                </a:solidFill>
              </a:rPr>
              <a:t>pondération</a:t>
            </a:r>
            <a:r>
              <a:rPr lang="fr-FR" altLang="fr-FR" sz="1600" dirty="0">
                <a:solidFill>
                  <a:srgbClr val="000000"/>
                </a:solidFill>
              </a:rPr>
              <a:t> </a:t>
            </a:r>
            <a:r>
              <a:rPr lang="fr-FR" altLang="fr-FR" sz="1400" dirty="0">
                <a:solidFill>
                  <a:srgbClr val="000000"/>
                </a:solidFill>
              </a:rPr>
              <a:t>est mauvaise : régime </a:t>
            </a:r>
            <a:r>
              <a:rPr lang="fr-FR" altLang="fr-FR" sz="1600" b="1" dirty="0">
                <a:solidFill>
                  <a:srgbClr val="000000"/>
                </a:solidFill>
              </a:rPr>
              <a:t>excessif</a:t>
            </a:r>
          </a:p>
        </p:txBody>
      </p:sp>
      <p:sp>
        <p:nvSpPr>
          <p:cNvPr id="8" name="Text Box 4">
            <a:extLst>
              <a:ext uri="{FF2B5EF4-FFF2-40B4-BE49-F238E27FC236}">
                <a16:creationId xmlns:a16="http://schemas.microsoft.com/office/drawing/2014/main" id="{B31ABF29-1B3C-40A9-871A-BB77BC783109}"/>
              </a:ext>
            </a:extLst>
          </p:cNvPr>
          <p:cNvSpPr txBox="1">
            <a:spLocks noChangeArrowheads="1"/>
          </p:cNvSpPr>
          <p:nvPr/>
        </p:nvSpPr>
        <p:spPr bwMode="auto">
          <a:xfrm>
            <a:off x="4583113" y="4248607"/>
            <a:ext cx="4427537"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sz="1400" dirty="0">
                <a:solidFill>
                  <a:srgbClr val="000000"/>
                </a:solidFill>
              </a:rPr>
              <a:t>L’écoulement est lié à </a:t>
            </a:r>
            <a:r>
              <a:rPr lang="fr-FR" altLang="fr-FR" sz="1600" b="1" dirty="0">
                <a:solidFill>
                  <a:srgbClr val="000000"/>
                </a:solidFill>
              </a:rPr>
              <a:t>la température</a:t>
            </a:r>
            <a:r>
              <a:rPr lang="fr-FR" altLang="fr-FR" sz="1600" dirty="0">
                <a:solidFill>
                  <a:srgbClr val="000000"/>
                </a:solidFill>
              </a:rPr>
              <a:t> </a:t>
            </a:r>
            <a:r>
              <a:rPr lang="fr-FR" altLang="fr-FR" sz="1400" dirty="0">
                <a:solidFill>
                  <a:srgbClr val="000000"/>
                </a:solidFill>
              </a:rPr>
              <a:t>mais il n’y a pas de neiges éternelles </a:t>
            </a:r>
            <a:r>
              <a:rPr lang="fr-FR" altLang="fr-FR" sz="1200" dirty="0">
                <a:solidFill>
                  <a:srgbClr val="000000"/>
                </a:solidFill>
              </a:rPr>
              <a:t>(ou moins de 2%  du bassin) : </a:t>
            </a:r>
            <a:r>
              <a:rPr lang="fr-FR" altLang="fr-FR" sz="1400" dirty="0">
                <a:solidFill>
                  <a:srgbClr val="000000"/>
                </a:solidFill>
              </a:rPr>
              <a:t>c’est </a:t>
            </a:r>
            <a:r>
              <a:rPr lang="fr-FR" altLang="fr-FR" sz="1600" b="1" dirty="0">
                <a:solidFill>
                  <a:srgbClr val="000000"/>
                </a:solidFill>
              </a:rPr>
              <a:t>la fonte de printemps</a:t>
            </a:r>
          </a:p>
          <a:p>
            <a:pPr algn="ctr" eaLnBrk="1" hangingPunct="1">
              <a:spcBef>
                <a:spcPct val="50000"/>
              </a:spcBef>
            </a:pPr>
            <a:r>
              <a:rPr lang="fr-FR" altLang="fr-FR" sz="1400" dirty="0">
                <a:solidFill>
                  <a:srgbClr val="000000"/>
                </a:solidFill>
              </a:rPr>
              <a:t>En été, </a:t>
            </a:r>
            <a:r>
              <a:rPr lang="fr-FR" altLang="fr-FR" sz="1400" b="1" dirty="0">
                <a:solidFill>
                  <a:srgbClr val="000000"/>
                </a:solidFill>
              </a:rPr>
              <a:t>le stock de neige est fondu</a:t>
            </a:r>
            <a:r>
              <a:rPr lang="fr-FR" altLang="fr-FR" sz="1400" dirty="0">
                <a:solidFill>
                  <a:srgbClr val="000000"/>
                </a:solidFill>
              </a:rPr>
              <a:t> ; avant la reprise du gel en automne, les écoulements viennent des pluies</a:t>
            </a:r>
            <a:r>
              <a:rPr lang="fr-FR" altLang="fr-FR" sz="1600" b="1" dirty="0">
                <a:solidFill>
                  <a:srgbClr val="000000"/>
                </a:solidFill>
              </a:rPr>
              <a:t>. </a:t>
            </a:r>
            <a:endParaRPr lang="fr-FR" altLang="fr-FR" sz="1600" dirty="0">
              <a:solidFill>
                <a:srgbClr val="000000"/>
              </a:solidFill>
            </a:endParaRPr>
          </a:p>
          <a:p>
            <a:pPr algn="ctr" eaLnBrk="1" hangingPunct="1">
              <a:spcBef>
                <a:spcPct val="50000"/>
              </a:spcBef>
            </a:pPr>
            <a:r>
              <a:rPr lang="fr-FR" altLang="fr-FR" sz="1600" dirty="0">
                <a:solidFill>
                  <a:srgbClr val="000000"/>
                </a:solidFill>
              </a:rPr>
              <a:t>La </a:t>
            </a:r>
            <a:r>
              <a:rPr lang="fr-FR" altLang="fr-FR" sz="1600" b="1" dirty="0">
                <a:solidFill>
                  <a:srgbClr val="000000"/>
                </a:solidFill>
              </a:rPr>
              <a:t>pondération</a:t>
            </a:r>
            <a:r>
              <a:rPr lang="fr-FR" altLang="fr-FR" sz="1600" dirty="0">
                <a:solidFill>
                  <a:srgbClr val="000000"/>
                </a:solidFill>
              </a:rPr>
              <a:t> </a:t>
            </a:r>
            <a:r>
              <a:rPr lang="fr-FR" altLang="fr-FR" sz="1400" dirty="0">
                <a:solidFill>
                  <a:srgbClr val="000000"/>
                </a:solidFill>
              </a:rPr>
              <a:t>est mauvaise  dans les petits bassins versants : régime </a:t>
            </a:r>
            <a:r>
              <a:rPr lang="fr-FR" altLang="fr-FR" sz="1600" b="1" dirty="0">
                <a:solidFill>
                  <a:srgbClr val="000000"/>
                </a:solidFill>
              </a:rPr>
              <a:t>excessif</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a:extLst>
              <a:ext uri="{FF2B5EF4-FFF2-40B4-BE49-F238E27FC236}">
                <a16:creationId xmlns:a16="http://schemas.microsoft.com/office/drawing/2014/main" id="{F9CC6800-8264-4F80-AF9E-CBB596E2F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333" t="20000" r="32315" b="38963"/>
          <a:stretch>
            <a:fillRect/>
          </a:stretch>
        </p:blipFill>
        <p:spPr bwMode="auto">
          <a:xfrm>
            <a:off x="596900" y="501650"/>
            <a:ext cx="5943600"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4/4b/Ob_watershed.png/280px-Ob_watershed.png"/>
          <p:cNvPicPr>
            <a:picLocks noChangeAspect="1" noChangeArrowheads="1"/>
          </p:cNvPicPr>
          <p:nvPr/>
        </p:nvPicPr>
        <p:blipFill rotWithShape="1">
          <a:blip r:embed="rId2">
            <a:extLst>
              <a:ext uri="{28A0092B-C50C-407E-A947-70E740481C1C}">
                <a14:useLocalDpi xmlns:a14="http://schemas.microsoft.com/office/drawing/2010/main" val="0"/>
              </a:ext>
            </a:extLst>
          </a:blip>
          <a:srcRect b="5165"/>
          <a:stretch/>
        </p:blipFill>
        <p:spPr bwMode="auto">
          <a:xfrm>
            <a:off x="5459506" y="3342528"/>
            <a:ext cx="3701913" cy="3510709"/>
          </a:xfrm>
          <a:prstGeom prst="rect">
            <a:avLst/>
          </a:prstGeom>
          <a:noFill/>
          <a:extLst>
            <a:ext uri="{909E8E84-426E-40DD-AFC4-6F175D3DCCD1}">
              <a14:hiddenFill xmlns:a14="http://schemas.microsoft.com/office/drawing/2010/main">
                <a:solidFill>
                  <a:srgbClr val="FFFFFF"/>
                </a:solidFill>
              </a14:hiddenFill>
            </a:ext>
          </a:extLst>
        </p:spPr>
      </p:pic>
      <p:grpSp>
        <p:nvGrpSpPr>
          <p:cNvPr id="26630" name="Group 6"/>
          <p:cNvGrpSpPr>
            <a:grpSpLocks/>
          </p:cNvGrpSpPr>
          <p:nvPr/>
        </p:nvGrpSpPr>
        <p:grpSpPr bwMode="auto">
          <a:xfrm>
            <a:off x="7889875" y="6548438"/>
            <a:ext cx="1319213" cy="309562"/>
            <a:chOff x="4951" y="4132"/>
            <a:chExt cx="831" cy="195"/>
          </a:xfrm>
        </p:grpSpPr>
        <p:sp>
          <p:nvSpPr>
            <p:cNvPr id="28702" name="Text Box 30"/>
            <p:cNvSpPr txBox="1">
              <a:spLocks noChangeArrowheads="1"/>
            </p:cNvSpPr>
            <p:nvPr/>
          </p:nvSpPr>
          <p:spPr bwMode="auto">
            <a:xfrm>
              <a:off x="4956" y="4135"/>
              <a:ext cx="8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defRPr/>
              </a:pPr>
              <a:r>
                <a:rPr lang="fr-FR" sz="1400" b="1" i="1" dirty="0">
                  <a:solidFill>
                    <a:srgbClr val="000066"/>
                  </a:solidFill>
                  <a:effectLst>
                    <a:outerShdw blurRad="38100" dist="38100" dir="2700000" algn="tl">
                      <a:srgbClr val="C0C0C0"/>
                    </a:outerShdw>
                  </a:effectLst>
                  <a:latin typeface="Bradley Hand ITC" pitchFamily="66" charset="0"/>
                </a:rPr>
                <a:t>UE 708 - </a:t>
              </a:r>
              <a:r>
                <a:rPr lang="fr-FR" sz="1400" b="1" i="1" dirty="0" err="1">
                  <a:solidFill>
                    <a:srgbClr val="000066"/>
                  </a:solidFill>
                  <a:effectLst>
                    <a:outerShdw blurRad="38100" dist="38100" dir="2700000" algn="tl">
                      <a:srgbClr val="C0C0C0"/>
                    </a:outerShdw>
                  </a:effectLst>
                  <a:latin typeface="Bradley Hand ITC" pitchFamily="66" charset="0"/>
                </a:rPr>
                <a:t>egille</a:t>
              </a:r>
              <a:endParaRPr lang="fr-FR" sz="1400" b="1" i="1" dirty="0">
                <a:solidFill>
                  <a:srgbClr val="000066"/>
                </a:solidFill>
                <a:effectLst>
                  <a:outerShdw blurRad="38100" dist="38100" dir="2700000" algn="tl">
                    <a:srgbClr val="C0C0C0"/>
                  </a:outerShdw>
                </a:effectLst>
                <a:latin typeface="Bradley Hand ITC" pitchFamily="66" charset="0"/>
              </a:endParaRPr>
            </a:p>
          </p:txBody>
        </p:sp>
        <p:sp>
          <p:nvSpPr>
            <p:cNvPr id="26632" name="Text Box 30"/>
            <p:cNvSpPr txBox="1">
              <a:spLocks noChangeArrowheads="1"/>
            </p:cNvSpPr>
            <p:nvPr/>
          </p:nvSpPr>
          <p:spPr bwMode="auto">
            <a:xfrm>
              <a:off x="4951" y="4132"/>
              <a:ext cx="8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1400" b="1" i="1" dirty="0">
                  <a:solidFill>
                    <a:srgbClr val="79FFE5"/>
                  </a:solidFill>
                  <a:latin typeface="Bradley Hand ITC" pitchFamily="66" charset="0"/>
                </a:rPr>
                <a:t>UE 708 - </a:t>
              </a:r>
              <a:r>
                <a:rPr lang="fr-FR" altLang="fr-FR" sz="1400" b="1" i="1" dirty="0" err="1">
                  <a:solidFill>
                    <a:srgbClr val="79FFE5"/>
                  </a:solidFill>
                  <a:latin typeface="Bradley Hand ITC" pitchFamily="66" charset="0"/>
                </a:rPr>
                <a:t>egille</a:t>
              </a:r>
              <a:endParaRPr lang="fr-FR" altLang="fr-FR" sz="1400" b="1" i="1" dirty="0">
                <a:solidFill>
                  <a:srgbClr val="79FFE5"/>
                </a:solidFill>
                <a:latin typeface="Bradley Hand ITC" pitchFamily="66" charset="0"/>
              </a:endParaRPr>
            </a:p>
          </p:txBody>
        </p:sp>
      </p:grpSp>
      <p:pic>
        <p:nvPicPr>
          <p:cNvPr id="266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951" y="0"/>
            <a:ext cx="416333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AutoShape 2" descr="https://upload.wikimedia.org/wikipedia/commons/7/76/Volgarivermap.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solidFill>
                <a:srgbClr val="000000"/>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75245"/>
            <a:ext cx="3645274" cy="3645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629" name="Text Box 6"/>
          <p:cNvSpPr txBox="1">
            <a:spLocks noChangeArrowheads="1"/>
          </p:cNvSpPr>
          <p:nvPr/>
        </p:nvSpPr>
        <p:spPr bwMode="auto">
          <a:xfrm>
            <a:off x="3487713" y="3408828"/>
            <a:ext cx="2060997"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sz="1400" dirty="0">
                <a:solidFill>
                  <a:srgbClr val="000000"/>
                </a:solidFill>
              </a:rPr>
              <a:t>Le régime hydrologique va dépendre de la position du bassin en latitude et de la direction de l’écoulement :</a:t>
            </a:r>
          </a:p>
          <a:p>
            <a:pPr eaLnBrk="1" hangingPunct="1">
              <a:spcBef>
                <a:spcPct val="50000"/>
              </a:spcBef>
              <a:buFontTx/>
              <a:buChar char="-"/>
            </a:pPr>
            <a:r>
              <a:rPr lang="fr-FR" altLang="fr-FR" sz="1400" dirty="0">
                <a:solidFill>
                  <a:srgbClr val="000000"/>
                </a:solidFill>
              </a:rPr>
              <a:t> 50-40° pour la Volga, coulant vers le sud </a:t>
            </a:r>
          </a:p>
          <a:p>
            <a:pPr eaLnBrk="1" hangingPunct="1">
              <a:spcBef>
                <a:spcPct val="50000"/>
              </a:spcBef>
              <a:buFontTx/>
              <a:buChar char="-"/>
            </a:pPr>
            <a:r>
              <a:rPr lang="fr-FR" altLang="fr-FR" sz="1400" dirty="0">
                <a:solidFill>
                  <a:srgbClr val="000000"/>
                </a:solidFill>
              </a:rPr>
              <a:t> 40-66° </a:t>
            </a:r>
            <a:r>
              <a:rPr lang="fr-FR" altLang="fr-FR" sz="1400" b="1" dirty="0">
                <a:solidFill>
                  <a:srgbClr val="000000"/>
                </a:solidFill>
              </a:rPr>
              <a:t>(</a:t>
            </a:r>
            <a:r>
              <a:rPr lang="fr-FR" altLang="fr-FR" sz="1400" dirty="0">
                <a:solidFill>
                  <a:srgbClr val="000000"/>
                </a:solidFill>
              </a:rPr>
              <a:t>cercle polaire) pour l’Ob (à Salekhard)</a:t>
            </a:r>
          </a:p>
          <a:p>
            <a:pPr eaLnBrk="1" hangingPunct="1">
              <a:spcBef>
                <a:spcPct val="50000"/>
              </a:spcBef>
            </a:pPr>
            <a:r>
              <a:rPr lang="fr-FR" altLang="fr-FR" sz="1400" dirty="0">
                <a:solidFill>
                  <a:srgbClr val="000000"/>
                </a:solidFill>
              </a:rPr>
              <a:t>→ la fonte intervient plus ou moins tôt</a:t>
            </a:r>
          </a:p>
        </p:txBody>
      </p:sp>
      <p:sp>
        <p:nvSpPr>
          <p:cNvPr id="12" name="Rectangle 11"/>
          <p:cNvSpPr/>
          <p:nvPr/>
        </p:nvSpPr>
        <p:spPr>
          <a:xfrm>
            <a:off x="3017158" y="6417633"/>
            <a:ext cx="1048685" cy="261610"/>
          </a:xfrm>
          <a:prstGeom prst="rect">
            <a:avLst/>
          </a:prstGeom>
        </p:spPr>
        <p:txBody>
          <a:bodyPr wrap="none">
            <a:spAutoFit/>
          </a:bodyPr>
          <a:lstStyle/>
          <a:p>
            <a:r>
              <a:rPr lang="fr-FR" sz="1050" dirty="0">
                <a:solidFill>
                  <a:srgbClr val="0070C0"/>
                </a:solidFill>
              </a:rPr>
              <a:t>wikimedia.org</a:t>
            </a:r>
          </a:p>
        </p:txBody>
      </p:sp>
      <p:sp>
        <p:nvSpPr>
          <p:cNvPr id="13" name="AutoShape 22"/>
          <p:cNvSpPr>
            <a:spLocks noChangeArrowheads="1"/>
          </p:cNvSpPr>
          <p:nvPr/>
        </p:nvSpPr>
        <p:spPr bwMode="auto">
          <a:xfrm rot="8374929">
            <a:off x="1819716" y="4800207"/>
            <a:ext cx="411163" cy="176212"/>
          </a:xfrm>
          <a:prstGeom prst="star4">
            <a:avLst>
              <a:gd name="adj" fmla="val 21630"/>
            </a:avLst>
          </a:prstGeom>
          <a:solidFill>
            <a:srgbClr val="FFFF66"/>
          </a:solidFill>
          <a:ln w="28575">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rgbClr val="000000"/>
              </a:solidFill>
            </a:endParaRPr>
          </a:p>
        </p:txBody>
      </p:sp>
      <p:sp>
        <p:nvSpPr>
          <p:cNvPr id="14" name="AutoShape 22"/>
          <p:cNvSpPr>
            <a:spLocks noChangeArrowheads="1"/>
          </p:cNvSpPr>
          <p:nvPr/>
        </p:nvSpPr>
        <p:spPr bwMode="auto">
          <a:xfrm rot="13900231">
            <a:off x="6727311" y="4115132"/>
            <a:ext cx="411163" cy="176212"/>
          </a:xfrm>
          <a:prstGeom prst="star4">
            <a:avLst>
              <a:gd name="adj" fmla="val 21630"/>
            </a:avLst>
          </a:prstGeom>
          <a:solidFill>
            <a:srgbClr val="FFFF66"/>
          </a:solidFill>
          <a:ln w="28575">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solidFill>
                <a:srgbClr val="000000"/>
              </a:soli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7" y="19049"/>
            <a:ext cx="4486204" cy="3386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930414" y="3958522"/>
            <a:ext cx="859531" cy="261610"/>
          </a:xfrm>
          <a:prstGeom prst="rect">
            <a:avLst/>
          </a:prstGeom>
        </p:spPr>
        <p:txBody>
          <a:bodyPr wrap="none">
            <a:spAutoFit/>
          </a:bodyPr>
          <a:lstStyle/>
          <a:p>
            <a:r>
              <a:rPr lang="fr-FR" sz="1100" b="1" dirty="0">
                <a:solidFill>
                  <a:srgbClr val="0070C0"/>
                </a:solidFill>
              </a:rPr>
              <a:t>Salekhard</a:t>
            </a:r>
          </a:p>
        </p:txBody>
      </p:sp>
      <p:sp>
        <p:nvSpPr>
          <p:cNvPr id="18" name="Rectangle 17"/>
          <p:cNvSpPr/>
          <p:nvPr/>
        </p:nvSpPr>
        <p:spPr>
          <a:xfrm>
            <a:off x="1447895" y="4637399"/>
            <a:ext cx="601447" cy="261610"/>
          </a:xfrm>
          <a:prstGeom prst="rect">
            <a:avLst/>
          </a:prstGeom>
        </p:spPr>
        <p:txBody>
          <a:bodyPr wrap="none">
            <a:spAutoFit/>
          </a:bodyPr>
          <a:lstStyle/>
          <a:p>
            <a:r>
              <a:rPr lang="fr-FR" sz="1100" b="1" dirty="0">
                <a:solidFill>
                  <a:srgbClr val="0070C0"/>
                </a:solidFill>
              </a:rPr>
              <a:t>Kazan</a:t>
            </a:r>
          </a:p>
        </p:txBody>
      </p:sp>
      <p:sp>
        <p:nvSpPr>
          <p:cNvPr id="16" name="TextBox 15"/>
          <p:cNvSpPr txBox="1"/>
          <p:nvPr/>
        </p:nvSpPr>
        <p:spPr>
          <a:xfrm>
            <a:off x="563135" y="3109727"/>
            <a:ext cx="1591050" cy="261610"/>
          </a:xfrm>
          <a:prstGeom prst="rect">
            <a:avLst/>
          </a:prstGeom>
          <a:noFill/>
        </p:spPr>
        <p:txBody>
          <a:bodyPr wrap="square" rtlCol="0">
            <a:spAutoFit/>
          </a:bodyPr>
          <a:lstStyle/>
          <a:p>
            <a:r>
              <a:rPr lang="fr-FR" sz="1100" b="1" dirty="0">
                <a:solidFill>
                  <a:srgbClr val="0000FF"/>
                </a:solidFill>
              </a:rPr>
              <a:t>5,9  l/s/km²</a:t>
            </a:r>
          </a:p>
        </p:txBody>
      </p:sp>
      <p:sp>
        <p:nvSpPr>
          <p:cNvPr id="17" name="TextBox 16"/>
          <p:cNvSpPr txBox="1"/>
          <p:nvPr/>
        </p:nvSpPr>
        <p:spPr>
          <a:xfrm>
            <a:off x="5562657" y="3124716"/>
            <a:ext cx="1591050" cy="261610"/>
          </a:xfrm>
          <a:prstGeom prst="rect">
            <a:avLst/>
          </a:prstGeom>
          <a:noFill/>
        </p:spPr>
        <p:txBody>
          <a:bodyPr wrap="square" rtlCol="0">
            <a:spAutoFit/>
          </a:bodyPr>
          <a:lstStyle/>
          <a:p>
            <a:r>
              <a:rPr lang="fr-FR" sz="1100" b="1" dirty="0">
                <a:solidFill>
                  <a:srgbClr val="0000FF"/>
                </a:solidFill>
              </a:rPr>
              <a:t>4,3  l/s/km²</a:t>
            </a:r>
          </a:p>
        </p:txBody>
      </p:sp>
    </p:spTree>
    <p:extLst>
      <p:ext uri="{BB962C8B-B14F-4D97-AF65-F5344CB8AC3E}">
        <p14:creationId xmlns:p14="http://schemas.microsoft.com/office/powerpoint/2010/main" val="344716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https://upload.wikimedia.org/wikipedia/commons/thumb/4/4b/Ob_watershed.png/280px-Ob_watershed.png"/>
          <p:cNvPicPr>
            <a:picLocks noChangeAspect="1" noChangeArrowheads="1"/>
          </p:cNvPicPr>
          <p:nvPr/>
        </p:nvPicPr>
        <p:blipFill rotWithShape="1">
          <a:blip r:embed="rId2">
            <a:extLst>
              <a:ext uri="{28A0092B-C50C-407E-A947-70E740481C1C}">
                <a14:useLocalDpi xmlns:a14="http://schemas.microsoft.com/office/drawing/2010/main" val="0"/>
              </a:ext>
            </a:extLst>
          </a:blip>
          <a:srcRect l="63158" b="70229"/>
          <a:stretch/>
        </p:blipFill>
        <p:spPr bwMode="auto">
          <a:xfrm>
            <a:off x="0" y="3340769"/>
            <a:ext cx="1525338" cy="1232568"/>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6825" y="12700"/>
            <a:ext cx="5359400" cy="686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1402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7652" name="Text Box 5"/>
          <p:cNvSpPr txBox="1">
            <a:spLocks noChangeArrowheads="1"/>
          </p:cNvSpPr>
          <p:nvPr/>
        </p:nvSpPr>
        <p:spPr bwMode="auto">
          <a:xfrm>
            <a:off x="1" y="3397648"/>
            <a:ext cx="3771900" cy="328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ts val="0"/>
              </a:spcBef>
              <a:tabLst>
                <a:tab pos="1435100" algn="l"/>
              </a:tabLst>
            </a:pPr>
            <a:r>
              <a:rPr lang="fr-FR" altLang="fr-FR" sz="1400" dirty="0">
                <a:solidFill>
                  <a:srgbClr val="000000"/>
                </a:solidFill>
              </a:rPr>
              <a:t>	Le régime hydrologique,</a:t>
            </a:r>
          </a:p>
          <a:p>
            <a:pPr algn="ctr" eaLnBrk="1" hangingPunct="1">
              <a:spcBef>
                <a:spcPts val="0"/>
              </a:spcBef>
              <a:tabLst>
                <a:tab pos="1435100" algn="l"/>
              </a:tabLst>
            </a:pPr>
            <a:endParaRPr lang="fr-FR" altLang="fr-FR" sz="1400" dirty="0">
              <a:solidFill>
                <a:srgbClr val="000000"/>
              </a:solidFill>
            </a:endParaRPr>
          </a:p>
          <a:p>
            <a:pPr algn="ctr" eaLnBrk="1" hangingPunct="1">
              <a:lnSpc>
                <a:spcPts val="2000"/>
              </a:lnSpc>
              <a:spcBef>
                <a:spcPts val="0"/>
              </a:spcBef>
              <a:tabLst>
                <a:tab pos="1435100" algn="l"/>
              </a:tabLst>
            </a:pPr>
            <a:r>
              <a:rPr lang="fr-FR" altLang="fr-FR" sz="1600" b="1" dirty="0">
                <a:solidFill>
                  <a:srgbClr val="000000"/>
                </a:solidFill>
              </a:rPr>
              <a:t>  	</a:t>
            </a:r>
            <a:r>
              <a:rPr lang="fr-FR" altLang="fr-FR" sz="2400" b="1" dirty="0">
                <a:solidFill>
                  <a:srgbClr val="008080"/>
                </a:solidFill>
                <a:latin typeface="Andy" pitchFamily="66" charset="0"/>
              </a:rPr>
              <a:t>régime 	thermique</a:t>
            </a:r>
            <a:endParaRPr lang="fr-FR" altLang="fr-FR" sz="1600" b="1" dirty="0">
              <a:solidFill>
                <a:srgbClr val="000000"/>
              </a:solidFill>
            </a:endParaRPr>
          </a:p>
          <a:p>
            <a:pPr algn="ctr" eaLnBrk="1" hangingPunct="1">
              <a:lnSpc>
                <a:spcPts val="2000"/>
              </a:lnSpc>
              <a:spcBef>
                <a:spcPts val="0"/>
              </a:spcBef>
              <a:tabLst>
                <a:tab pos="1435100" algn="l"/>
              </a:tabLst>
            </a:pPr>
            <a:r>
              <a:rPr lang="fr-FR" altLang="fr-FR" sz="2400" b="1" dirty="0">
                <a:solidFill>
                  <a:srgbClr val="008080"/>
                </a:solidFill>
                <a:latin typeface="Andy" pitchFamily="66" charset="0"/>
              </a:rPr>
              <a:t>	Nival de 	plaine</a:t>
            </a:r>
            <a:endParaRPr lang="fr-FR" altLang="fr-FR" sz="2400" dirty="0">
              <a:solidFill>
                <a:srgbClr val="008080"/>
              </a:solidFill>
              <a:latin typeface="Andy" pitchFamily="66" charset="0"/>
            </a:endParaRPr>
          </a:p>
          <a:p>
            <a:pPr algn="ctr" eaLnBrk="1" hangingPunct="1">
              <a:spcBef>
                <a:spcPct val="50000"/>
              </a:spcBef>
            </a:pPr>
            <a:r>
              <a:rPr lang="fr-FR" altLang="fr-FR" sz="1200" dirty="0">
                <a:solidFill>
                  <a:srgbClr val="000000"/>
                </a:solidFill>
              </a:rPr>
              <a:t>L’écoulement est lié à </a:t>
            </a:r>
            <a:r>
              <a:rPr lang="fr-FR" altLang="fr-FR" sz="1200" b="1" dirty="0">
                <a:solidFill>
                  <a:srgbClr val="000000"/>
                </a:solidFill>
              </a:rPr>
              <a:t>la température</a:t>
            </a:r>
            <a:r>
              <a:rPr lang="fr-FR" altLang="fr-FR" sz="1200" dirty="0">
                <a:solidFill>
                  <a:srgbClr val="000000"/>
                </a:solidFill>
              </a:rPr>
              <a:t> mais </a:t>
            </a:r>
            <a:r>
              <a:rPr lang="fr-FR" altLang="fr-FR" sz="1200" b="1" dirty="0">
                <a:solidFill>
                  <a:srgbClr val="000000"/>
                </a:solidFill>
              </a:rPr>
              <a:t>la fonte de printemps </a:t>
            </a:r>
            <a:r>
              <a:rPr lang="fr-FR" altLang="fr-FR" sz="1200" dirty="0">
                <a:solidFill>
                  <a:srgbClr val="000000"/>
                </a:solidFill>
              </a:rPr>
              <a:t>intervient en masse : c’est la </a:t>
            </a:r>
            <a:r>
              <a:rPr lang="fr-FR" altLang="fr-FR" sz="1200" b="1" i="1" dirty="0" err="1">
                <a:solidFill>
                  <a:srgbClr val="000000"/>
                </a:solidFill>
              </a:rPr>
              <a:t>raspoutitza</a:t>
            </a:r>
            <a:endParaRPr lang="fr-FR" altLang="fr-FR" sz="1200" b="1" i="1" dirty="0">
              <a:solidFill>
                <a:srgbClr val="000000"/>
              </a:solidFill>
            </a:endParaRPr>
          </a:p>
          <a:p>
            <a:pPr algn="ctr" eaLnBrk="1" hangingPunct="1">
              <a:spcBef>
                <a:spcPct val="50000"/>
              </a:spcBef>
            </a:pPr>
            <a:r>
              <a:rPr lang="fr-FR" altLang="fr-FR" sz="1200" dirty="0">
                <a:solidFill>
                  <a:srgbClr val="000000"/>
                </a:solidFill>
              </a:rPr>
              <a:t>En été, </a:t>
            </a:r>
            <a:r>
              <a:rPr lang="fr-FR" altLang="fr-FR" sz="1200" b="1" dirty="0">
                <a:solidFill>
                  <a:srgbClr val="000000"/>
                </a:solidFill>
              </a:rPr>
              <a:t>les précipitations modestes du climat continental ne compensent pas l’évaporation :</a:t>
            </a:r>
            <a:r>
              <a:rPr lang="fr-FR" altLang="fr-FR" sz="1200" dirty="0">
                <a:solidFill>
                  <a:srgbClr val="000000"/>
                </a:solidFill>
              </a:rPr>
              <a:t> avant la reprise du gel en automne, les écoulements restent faibles</a:t>
            </a:r>
            <a:r>
              <a:rPr lang="fr-FR" altLang="fr-FR" sz="1200" b="1" dirty="0">
                <a:solidFill>
                  <a:srgbClr val="000000"/>
                </a:solidFill>
              </a:rPr>
              <a:t>. </a:t>
            </a:r>
            <a:endParaRPr lang="fr-FR" altLang="fr-FR" sz="1200" dirty="0">
              <a:solidFill>
                <a:srgbClr val="000000"/>
              </a:solidFill>
            </a:endParaRPr>
          </a:p>
          <a:p>
            <a:pPr algn="ctr" eaLnBrk="1" hangingPunct="1">
              <a:spcBef>
                <a:spcPts val="600"/>
              </a:spcBef>
            </a:pPr>
            <a:r>
              <a:rPr lang="fr-FR" altLang="fr-FR" sz="1200" dirty="0">
                <a:solidFill>
                  <a:srgbClr val="000000"/>
                </a:solidFill>
              </a:rPr>
              <a:t>La </a:t>
            </a:r>
            <a:r>
              <a:rPr lang="fr-FR" altLang="fr-FR" sz="1200" b="1" dirty="0">
                <a:solidFill>
                  <a:srgbClr val="000000"/>
                </a:solidFill>
              </a:rPr>
              <a:t>pondération</a:t>
            </a:r>
            <a:r>
              <a:rPr lang="fr-FR" altLang="fr-FR" sz="1200" dirty="0">
                <a:solidFill>
                  <a:srgbClr val="000000"/>
                </a:solidFill>
              </a:rPr>
              <a:t> est mauvaise : régime </a:t>
            </a:r>
            <a:r>
              <a:rPr lang="fr-FR" altLang="fr-FR" sz="1200" b="1" dirty="0">
                <a:solidFill>
                  <a:srgbClr val="000000"/>
                </a:solidFill>
              </a:rPr>
              <a:t> excessif</a:t>
            </a:r>
          </a:p>
        </p:txBody>
      </p:sp>
      <p:pic>
        <p:nvPicPr>
          <p:cNvPr id="2765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2913" y="4763"/>
            <a:ext cx="2398712" cy="159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4975" y="1474788"/>
            <a:ext cx="2406650" cy="160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6" name="Text Box 13"/>
          <p:cNvSpPr txBox="1">
            <a:spLocks noChangeArrowheads="1"/>
          </p:cNvSpPr>
          <p:nvPr/>
        </p:nvSpPr>
        <p:spPr bwMode="auto">
          <a:xfrm>
            <a:off x="6945313" y="1573213"/>
            <a:ext cx="10747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1400">
                <a:solidFill>
                  <a:srgbClr val="000000"/>
                </a:solidFill>
              </a:rPr>
              <a:t>Tobolsk</a:t>
            </a:r>
          </a:p>
        </p:txBody>
      </p:sp>
      <p:sp>
        <p:nvSpPr>
          <p:cNvPr id="58382" name="AutoShape 14"/>
          <p:cNvSpPr>
            <a:spLocks noChangeArrowheads="1"/>
          </p:cNvSpPr>
          <p:nvPr/>
        </p:nvSpPr>
        <p:spPr bwMode="auto">
          <a:xfrm>
            <a:off x="4995863" y="3663950"/>
            <a:ext cx="296862" cy="306388"/>
          </a:xfrm>
          <a:prstGeom prst="star5">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solidFill>
                <a:srgbClr val="000000"/>
              </a:solidFill>
            </a:endParaRPr>
          </a:p>
        </p:txBody>
      </p:sp>
      <p:sp>
        <p:nvSpPr>
          <p:cNvPr id="58383" name="AutoShape 15"/>
          <p:cNvSpPr>
            <a:spLocks noChangeArrowheads="1"/>
          </p:cNvSpPr>
          <p:nvPr/>
        </p:nvSpPr>
        <p:spPr bwMode="auto">
          <a:xfrm>
            <a:off x="7620000" y="1544638"/>
            <a:ext cx="176213" cy="187325"/>
          </a:xfrm>
          <a:prstGeom prst="star5">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solidFill>
                <a:srgbClr val="000000"/>
              </a:solidFill>
            </a:endParaRPr>
          </a:p>
        </p:txBody>
      </p:sp>
      <p:pic>
        <p:nvPicPr>
          <p:cNvPr id="27659" name="Picture 17" descr="uec 08 - planche 7 échel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2600" y="358775"/>
            <a:ext cx="177800" cy="1263650"/>
          </a:xfrm>
          <a:prstGeom prst="rect">
            <a:avLst/>
          </a:prstGeom>
          <a:solidFill>
            <a:srgbClr val="FFFF99"/>
          </a:solidFill>
          <a:ln w="9525">
            <a:solidFill>
              <a:srgbClr val="0000FF"/>
            </a:solidFill>
            <a:miter lim="800000"/>
            <a:headEnd/>
            <a:tailEnd/>
          </a:ln>
        </p:spPr>
      </p:pic>
      <p:sp>
        <p:nvSpPr>
          <p:cNvPr id="27660" name="Line 18"/>
          <p:cNvSpPr>
            <a:spLocks noChangeShapeType="1"/>
          </p:cNvSpPr>
          <p:nvPr/>
        </p:nvSpPr>
        <p:spPr bwMode="auto">
          <a:xfrm flipH="1">
            <a:off x="5283200" y="1624013"/>
            <a:ext cx="368300" cy="17145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00"/>
              </a:solidFill>
            </a:endParaRPr>
          </a:p>
        </p:txBody>
      </p:sp>
      <p:sp>
        <p:nvSpPr>
          <p:cNvPr id="15" name="Text Box 10"/>
          <p:cNvSpPr txBox="1">
            <a:spLocks noChangeArrowheads="1"/>
          </p:cNvSpPr>
          <p:nvPr/>
        </p:nvSpPr>
        <p:spPr bwMode="auto">
          <a:xfrm>
            <a:off x="6945313" y="1878013"/>
            <a:ext cx="10747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fr-FR" sz="1400" dirty="0">
                <a:solidFill>
                  <a:srgbClr val="000000"/>
                </a:solidFill>
              </a:rPr>
              <a:t>P </a:t>
            </a:r>
            <a:r>
              <a:rPr lang="fr-FR" sz="1050" dirty="0">
                <a:solidFill>
                  <a:srgbClr val="000000"/>
                </a:solidFill>
              </a:rPr>
              <a:t>(mm)</a:t>
            </a:r>
          </a:p>
        </p:txBody>
      </p:sp>
      <p:sp>
        <p:nvSpPr>
          <p:cNvPr id="16" name="Text Box 10"/>
          <p:cNvSpPr txBox="1">
            <a:spLocks noChangeArrowheads="1"/>
          </p:cNvSpPr>
          <p:nvPr/>
        </p:nvSpPr>
        <p:spPr bwMode="auto">
          <a:xfrm>
            <a:off x="7620000" y="990600"/>
            <a:ext cx="1074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fr-FR" sz="1400" dirty="0">
                <a:solidFill>
                  <a:srgbClr val="000000"/>
                </a:solidFill>
              </a:rPr>
              <a:t>T </a:t>
            </a:r>
            <a:r>
              <a:rPr lang="fr-FR" sz="1050" dirty="0">
                <a:solidFill>
                  <a:srgbClr val="000000"/>
                </a:solidFill>
              </a:rPr>
              <a:t>(°C)</a:t>
            </a:r>
          </a:p>
        </p:txBody>
      </p:sp>
      <p:sp>
        <p:nvSpPr>
          <p:cNvPr id="18" name="Text Box 5"/>
          <p:cNvSpPr txBox="1">
            <a:spLocks noChangeArrowheads="1"/>
          </p:cNvSpPr>
          <p:nvPr/>
        </p:nvSpPr>
        <p:spPr bwMode="auto">
          <a:xfrm>
            <a:off x="4246909" y="5273675"/>
            <a:ext cx="3461197" cy="1015663"/>
          </a:xfrm>
          <a:prstGeom prst="rect">
            <a:avLst/>
          </a:prstGeom>
          <a:solidFill>
            <a:schemeClr val="bg1"/>
          </a:solidFill>
          <a:ln>
            <a:noFill/>
          </a:ln>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ts val="0"/>
              </a:spcBef>
              <a:tabLst>
                <a:tab pos="1435100" algn="l"/>
              </a:tabLst>
            </a:pPr>
            <a:r>
              <a:rPr lang="fr-FR" altLang="fr-FR" sz="1200" dirty="0"/>
              <a:t>Le régime d’un cours d’eau des hautes latitudes (limite zone froide) prend les caractéristiques du régime glaciaire de montagne mais le BV est immense et l’abondance spécifique faible (pas de confusion possible) :  l’été est court.</a:t>
            </a:r>
            <a:endParaRPr lang="fr-FR" altLang="fr-FR" sz="1100" b="1" dirty="0"/>
          </a:p>
        </p:txBody>
      </p:sp>
      <p:sp>
        <p:nvSpPr>
          <p:cNvPr id="20" name="Text Box 11"/>
          <p:cNvSpPr txBox="1">
            <a:spLocks noChangeArrowheads="1"/>
          </p:cNvSpPr>
          <p:nvPr/>
        </p:nvSpPr>
        <p:spPr bwMode="auto">
          <a:xfrm>
            <a:off x="446369" y="1511300"/>
            <a:ext cx="1150938" cy="366713"/>
          </a:xfrm>
          <a:prstGeom prst="rect">
            <a:avLst/>
          </a:prstGeom>
          <a:solidFill>
            <a:srgbClr val="FFFF99">
              <a:alpha val="7607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dirty="0">
                <a:solidFill>
                  <a:srgbClr val="D88100"/>
                </a:solidFill>
              </a:rPr>
              <a:t>Mai &lt; 1</a:t>
            </a:r>
          </a:p>
        </p:txBody>
      </p:sp>
      <p:sp>
        <p:nvSpPr>
          <p:cNvPr id="21" name="Text Box 12"/>
          <p:cNvSpPr txBox="1">
            <a:spLocks noChangeArrowheads="1"/>
          </p:cNvSpPr>
          <p:nvPr/>
        </p:nvSpPr>
        <p:spPr bwMode="auto">
          <a:xfrm>
            <a:off x="2832849" y="1519703"/>
            <a:ext cx="1240116" cy="369332"/>
          </a:xfrm>
          <a:prstGeom prst="rect">
            <a:avLst/>
          </a:prstGeom>
          <a:solidFill>
            <a:srgbClr val="FFFF99">
              <a:alpha val="7607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dirty="0">
                <a:solidFill>
                  <a:srgbClr val="D88100"/>
                </a:solidFill>
              </a:rPr>
              <a:t>Sept. </a:t>
            </a:r>
            <a:r>
              <a:rPr lang="fr-FR" altLang="fr-FR" dirty="0">
                <a:solidFill>
                  <a:srgbClr val="D88100"/>
                </a:solidFill>
                <a:latin typeface="Calibri"/>
                <a:cs typeface="Calibri"/>
              </a:rPr>
              <a:t>≈&gt;</a:t>
            </a:r>
            <a:r>
              <a:rPr lang="fr-FR" altLang="fr-FR" dirty="0">
                <a:solidFill>
                  <a:srgbClr val="D88100"/>
                </a:solidFill>
              </a:rPr>
              <a:t> 1</a:t>
            </a:r>
          </a:p>
        </p:txBody>
      </p:sp>
      <p:sp>
        <p:nvSpPr>
          <p:cNvPr id="22" name="Line 13"/>
          <p:cNvSpPr>
            <a:spLocks noChangeShapeType="1"/>
          </p:cNvSpPr>
          <p:nvPr/>
        </p:nvSpPr>
        <p:spPr bwMode="auto">
          <a:xfrm>
            <a:off x="1021838" y="1778607"/>
            <a:ext cx="504031" cy="396081"/>
          </a:xfrm>
          <a:prstGeom prst="line">
            <a:avLst/>
          </a:prstGeom>
          <a:noFill/>
          <a:ln w="9525">
            <a:solidFill>
              <a:srgbClr val="D88100"/>
            </a:solidFill>
            <a:round/>
            <a:headEnd/>
            <a:tailEnd type="triangle" w="med" len="med"/>
          </a:ln>
          <a:extLst>
            <a:ext uri="{909E8E84-426E-40DD-AFC4-6F175D3DCCD1}">
              <a14:hiddenFill xmlns:a14="http://schemas.microsoft.com/office/drawing/2010/main">
                <a:noFill/>
              </a14:hiddenFill>
            </a:ext>
          </a:extLst>
        </p:spPr>
        <p:txBody>
          <a:bodyPr/>
          <a:lstStyle/>
          <a:p>
            <a:endParaRPr lang="fr-FR">
              <a:solidFill>
                <a:srgbClr val="000000"/>
              </a:solidFill>
            </a:endParaRPr>
          </a:p>
        </p:txBody>
      </p:sp>
      <p:sp>
        <p:nvSpPr>
          <p:cNvPr id="23" name="Line 14"/>
          <p:cNvSpPr>
            <a:spLocks noChangeShapeType="1"/>
          </p:cNvSpPr>
          <p:nvPr/>
        </p:nvSpPr>
        <p:spPr bwMode="auto">
          <a:xfrm flipH="1">
            <a:off x="2786717" y="1792054"/>
            <a:ext cx="346447" cy="244335"/>
          </a:xfrm>
          <a:prstGeom prst="line">
            <a:avLst/>
          </a:prstGeom>
          <a:noFill/>
          <a:ln w="9525">
            <a:solidFill>
              <a:srgbClr val="D88100"/>
            </a:solidFill>
            <a:round/>
            <a:headEnd/>
            <a:tailEnd type="triangle" w="med" len="med"/>
          </a:ln>
          <a:extLst>
            <a:ext uri="{909E8E84-426E-40DD-AFC4-6F175D3DCCD1}">
              <a14:hiddenFill xmlns:a14="http://schemas.microsoft.com/office/drawing/2010/main">
                <a:noFill/>
              </a14:hiddenFill>
            </a:ext>
          </a:extLst>
        </p:spPr>
        <p:txBody>
          <a:bodyPr/>
          <a:lstStyle/>
          <a:p>
            <a:endParaRPr lang="fr-FR">
              <a:solidFill>
                <a:srgbClr val="000000"/>
              </a:solidFill>
            </a:endParaRPr>
          </a:p>
        </p:txBody>
      </p:sp>
      <p:sp>
        <p:nvSpPr>
          <p:cNvPr id="24" name="TextBox 23"/>
          <p:cNvSpPr txBox="1"/>
          <p:nvPr/>
        </p:nvSpPr>
        <p:spPr>
          <a:xfrm>
            <a:off x="563135" y="3109727"/>
            <a:ext cx="1591050" cy="261610"/>
          </a:xfrm>
          <a:prstGeom prst="rect">
            <a:avLst/>
          </a:prstGeom>
          <a:noFill/>
        </p:spPr>
        <p:txBody>
          <a:bodyPr wrap="square" rtlCol="0">
            <a:spAutoFit/>
          </a:bodyPr>
          <a:lstStyle/>
          <a:p>
            <a:r>
              <a:rPr lang="fr-FR" sz="1100" b="1" dirty="0">
                <a:solidFill>
                  <a:srgbClr val="0000FF"/>
                </a:solidFill>
              </a:rPr>
              <a:t>4,3  l/s/km²</a:t>
            </a:r>
          </a:p>
        </p:txBody>
      </p:sp>
    </p:spTree>
    <p:extLst>
      <p:ext uri="{BB962C8B-B14F-4D97-AF65-F5344CB8AC3E}">
        <p14:creationId xmlns:p14="http://schemas.microsoft.com/office/powerpoint/2010/main" val="329757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a:extLst>
              <a:ext uri="{FF2B5EF4-FFF2-40B4-BE49-F238E27FC236}">
                <a16:creationId xmlns:a16="http://schemas.microsoft.com/office/drawing/2014/main" id="{71710E58-ED4C-419A-8EE6-825EB1E9F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5927" t="33037" r="3334" b="33630"/>
          <a:stretch>
            <a:fillRect/>
          </a:stretch>
        </p:blipFill>
        <p:spPr bwMode="auto">
          <a:xfrm>
            <a:off x="0" y="1797050"/>
            <a:ext cx="9144000" cy="313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Rectangle 5">
            <a:extLst>
              <a:ext uri="{FF2B5EF4-FFF2-40B4-BE49-F238E27FC236}">
                <a16:creationId xmlns:a16="http://schemas.microsoft.com/office/drawing/2014/main" id="{5EFFD657-7E30-45F2-9206-DE6CE23C9D21}"/>
              </a:ext>
            </a:extLst>
          </p:cNvPr>
          <p:cNvSpPr>
            <a:spLocks noChangeArrowheads="1"/>
          </p:cNvSpPr>
          <p:nvPr/>
        </p:nvSpPr>
        <p:spPr bwMode="auto">
          <a:xfrm>
            <a:off x="0" y="4864100"/>
            <a:ext cx="4191000" cy="1651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fr-FR" altLang="fr-F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Rhone_bassin_versant">
            <a:extLst>
              <a:ext uri="{FF2B5EF4-FFF2-40B4-BE49-F238E27FC236}">
                <a16:creationId xmlns:a16="http://schemas.microsoft.com/office/drawing/2014/main" id="{DFEA382E-55AF-4EA4-9797-66BE79525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0"/>
            <a:ext cx="48910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Oval 4">
            <a:extLst>
              <a:ext uri="{FF2B5EF4-FFF2-40B4-BE49-F238E27FC236}">
                <a16:creationId xmlns:a16="http://schemas.microsoft.com/office/drawing/2014/main" id="{7A9E562D-0389-4FE0-8493-AA50C4D98723}"/>
              </a:ext>
            </a:extLst>
          </p:cNvPr>
          <p:cNvSpPr>
            <a:spLocks noChangeArrowheads="1"/>
          </p:cNvSpPr>
          <p:nvPr/>
        </p:nvSpPr>
        <p:spPr bwMode="auto">
          <a:xfrm>
            <a:off x="2424113" y="2646363"/>
            <a:ext cx="180975" cy="161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4" name="Oval 8">
            <a:extLst>
              <a:ext uri="{FF2B5EF4-FFF2-40B4-BE49-F238E27FC236}">
                <a16:creationId xmlns:a16="http://schemas.microsoft.com/office/drawing/2014/main" id="{7328F9AA-2B61-48F9-8BFA-AD860B2B1EDC}"/>
              </a:ext>
            </a:extLst>
          </p:cNvPr>
          <p:cNvSpPr>
            <a:spLocks noChangeArrowheads="1"/>
          </p:cNvSpPr>
          <p:nvPr/>
        </p:nvSpPr>
        <p:spPr bwMode="auto">
          <a:xfrm>
            <a:off x="1330325" y="5611813"/>
            <a:ext cx="193675" cy="192087"/>
          </a:xfrm>
          <a:prstGeom prst="ellipse">
            <a:avLst/>
          </a:prstGeom>
          <a:solidFill>
            <a:srgbClr val="92D050"/>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5" name="Oval 9">
            <a:extLst>
              <a:ext uri="{FF2B5EF4-FFF2-40B4-BE49-F238E27FC236}">
                <a16:creationId xmlns:a16="http://schemas.microsoft.com/office/drawing/2014/main" id="{BEEA5E41-0F15-4B86-8594-23B26F663BF5}"/>
              </a:ext>
            </a:extLst>
          </p:cNvPr>
          <p:cNvSpPr>
            <a:spLocks noChangeArrowheads="1"/>
          </p:cNvSpPr>
          <p:nvPr/>
        </p:nvSpPr>
        <p:spPr bwMode="auto">
          <a:xfrm>
            <a:off x="1485900" y="3135313"/>
            <a:ext cx="139700" cy="1397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6" name="Oval 4">
            <a:extLst>
              <a:ext uri="{FF2B5EF4-FFF2-40B4-BE49-F238E27FC236}">
                <a16:creationId xmlns:a16="http://schemas.microsoft.com/office/drawing/2014/main" id="{BD4699D0-BBD5-4195-903F-009EC15471D9}"/>
              </a:ext>
            </a:extLst>
          </p:cNvPr>
          <p:cNvSpPr>
            <a:spLocks noChangeArrowheads="1"/>
          </p:cNvSpPr>
          <p:nvPr/>
        </p:nvSpPr>
        <p:spPr bwMode="auto">
          <a:xfrm>
            <a:off x="5416550" y="665163"/>
            <a:ext cx="182563" cy="161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7" name="Oval 8">
            <a:extLst>
              <a:ext uri="{FF2B5EF4-FFF2-40B4-BE49-F238E27FC236}">
                <a16:creationId xmlns:a16="http://schemas.microsoft.com/office/drawing/2014/main" id="{B5DBD81A-C134-42A9-9CED-D5C6DD6929E5}"/>
              </a:ext>
            </a:extLst>
          </p:cNvPr>
          <p:cNvSpPr>
            <a:spLocks noChangeArrowheads="1"/>
          </p:cNvSpPr>
          <p:nvPr/>
        </p:nvSpPr>
        <p:spPr bwMode="auto">
          <a:xfrm>
            <a:off x="5416550" y="1192213"/>
            <a:ext cx="195263" cy="179387"/>
          </a:xfrm>
          <a:prstGeom prst="ellipse">
            <a:avLst/>
          </a:prstGeom>
          <a:solidFill>
            <a:srgbClr val="92D050"/>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8" name="Oval 9">
            <a:extLst>
              <a:ext uri="{FF2B5EF4-FFF2-40B4-BE49-F238E27FC236}">
                <a16:creationId xmlns:a16="http://schemas.microsoft.com/office/drawing/2014/main" id="{2CE86E17-4EC5-4A96-9969-6A3C1AF98795}"/>
              </a:ext>
            </a:extLst>
          </p:cNvPr>
          <p:cNvSpPr>
            <a:spLocks noChangeArrowheads="1"/>
          </p:cNvSpPr>
          <p:nvPr/>
        </p:nvSpPr>
        <p:spPr bwMode="auto">
          <a:xfrm>
            <a:off x="5437188" y="1716088"/>
            <a:ext cx="174625" cy="173037"/>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9" name="ZoneTexte 1">
            <a:extLst>
              <a:ext uri="{FF2B5EF4-FFF2-40B4-BE49-F238E27FC236}">
                <a16:creationId xmlns:a16="http://schemas.microsoft.com/office/drawing/2014/main" id="{DAF2529D-EF1A-46F5-8A3E-56B3A1AA334C}"/>
              </a:ext>
            </a:extLst>
          </p:cNvPr>
          <p:cNvSpPr txBox="1">
            <a:spLocks noChangeArrowheads="1"/>
          </p:cNvSpPr>
          <p:nvPr/>
        </p:nvSpPr>
        <p:spPr bwMode="auto">
          <a:xfrm>
            <a:off x="5708650" y="576263"/>
            <a:ext cx="2222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a:t>Le Rhône à Pougny</a:t>
            </a:r>
          </a:p>
        </p:txBody>
      </p:sp>
      <p:sp>
        <p:nvSpPr>
          <p:cNvPr id="20490" name="ZoneTexte 13">
            <a:extLst>
              <a:ext uri="{FF2B5EF4-FFF2-40B4-BE49-F238E27FC236}">
                <a16:creationId xmlns:a16="http://schemas.microsoft.com/office/drawing/2014/main" id="{28D83D1C-8DE1-4869-A310-185EEDE5B15B}"/>
              </a:ext>
            </a:extLst>
          </p:cNvPr>
          <p:cNvSpPr txBox="1">
            <a:spLocks noChangeArrowheads="1"/>
          </p:cNvSpPr>
          <p:nvPr/>
        </p:nvSpPr>
        <p:spPr bwMode="auto">
          <a:xfrm>
            <a:off x="5708650" y="1096963"/>
            <a:ext cx="2479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a:t>Le Rhône à Beaucaire</a:t>
            </a:r>
          </a:p>
        </p:txBody>
      </p:sp>
      <p:sp>
        <p:nvSpPr>
          <p:cNvPr id="20491" name="ZoneTexte 14">
            <a:extLst>
              <a:ext uri="{FF2B5EF4-FFF2-40B4-BE49-F238E27FC236}">
                <a16:creationId xmlns:a16="http://schemas.microsoft.com/office/drawing/2014/main" id="{1373D27E-3CB2-451C-987C-F699A67ED1AB}"/>
              </a:ext>
            </a:extLst>
          </p:cNvPr>
          <p:cNvSpPr txBox="1">
            <a:spLocks noChangeArrowheads="1"/>
          </p:cNvSpPr>
          <p:nvPr/>
        </p:nvSpPr>
        <p:spPr bwMode="auto">
          <a:xfrm>
            <a:off x="5708650" y="1617663"/>
            <a:ext cx="1171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a:t>La Saône</a:t>
            </a:r>
          </a:p>
        </p:txBody>
      </p:sp>
      <p:pic>
        <p:nvPicPr>
          <p:cNvPr id="2" name="Image 1">
            <a:extLst>
              <a:ext uri="{FF2B5EF4-FFF2-40B4-BE49-F238E27FC236}">
                <a16:creationId xmlns:a16="http://schemas.microsoft.com/office/drawing/2014/main" id="{0D81CA17-310D-47A5-B30F-8321F71070C3}"/>
              </a:ext>
            </a:extLst>
          </p:cNvPr>
          <p:cNvPicPr>
            <a:picLocks noChangeAspect="1"/>
          </p:cNvPicPr>
          <p:nvPr/>
        </p:nvPicPr>
        <p:blipFill>
          <a:blip r:embed="rId4"/>
          <a:stretch>
            <a:fillRect/>
          </a:stretch>
        </p:blipFill>
        <p:spPr>
          <a:xfrm>
            <a:off x="5049099" y="2045203"/>
            <a:ext cx="3798775" cy="2357439"/>
          </a:xfrm>
          <a:prstGeom prst="rect">
            <a:avLst/>
          </a:prstGeom>
        </p:spPr>
      </p:pic>
      <p:pic>
        <p:nvPicPr>
          <p:cNvPr id="3" name="Image 2">
            <a:extLst>
              <a:ext uri="{FF2B5EF4-FFF2-40B4-BE49-F238E27FC236}">
                <a16:creationId xmlns:a16="http://schemas.microsoft.com/office/drawing/2014/main" id="{12E3AAC7-A04E-4663-BCDE-9DA3FC4E1F5F}"/>
              </a:ext>
            </a:extLst>
          </p:cNvPr>
          <p:cNvPicPr>
            <a:picLocks noChangeAspect="1"/>
          </p:cNvPicPr>
          <p:nvPr/>
        </p:nvPicPr>
        <p:blipFill>
          <a:blip r:embed="rId5"/>
          <a:stretch>
            <a:fillRect/>
          </a:stretch>
        </p:blipFill>
        <p:spPr>
          <a:xfrm>
            <a:off x="5018357" y="4166898"/>
            <a:ext cx="4075672" cy="25292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r="2172"/>
          <a:stretch/>
        </p:blipFill>
        <p:spPr>
          <a:xfrm>
            <a:off x="108357" y="956982"/>
            <a:ext cx="8845144" cy="5553635"/>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425" y="4339622"/>
            <a:ext cx="2731008" cy="2371344"/>
          </a:xfrm>
          <a:prstGeom prst="rect">
            <a:avLst/>
          </a:prstGeom>
        </p:spPr>
      </p:pic>
      <p:sp>
        <p:nvSpPr>
          <p:cNvPr id="4101" name="Freeform 5"/>
          <p:cNvSpPr>
            <a:spLocks/>
          </p:cNvSpPr>
          <p:nvPr/>
        </p:nvSpPr>
        <p:spPr bwMode="auto">
          <a:xfrm>
            <a:off x="130175" y="1806575"/>
            <a:ext cx="6073775" cy="4568825"/>
          </a:xfrm>
          <a:custGeom>
            <a:avLst/>
            <a:gdLst>
              <a:gd name="T0" fmla="*/ 1649 w 3826"/>
              <a:gd name="T1" fmla="*/ 2251 h 2878"/>
              <a:gd name="T2" fmla="*/ 1318 w 3826"/>
              <a:gd name="T3" fmla="*/ 2324 h 2878"/>
              <a:gd name="T4" fmla="*/ 1218 w 3826"/>
              <a:gd name="T5" fmla="*/ 2454 h 2878"/>
              <a:gd name="T6" fmla="*/ 1075 w 3826"/>
              <a:gd name="T7" fmla="*/ 2667 h 2878"/>
              <a:gd name="T8" fmla="*/ 541 w 3826"/>
              <a:gd name="T9" fmla="*/ 2878 h 2878"/>
              <a:gd name="T10" fmla="*/ 543 w 3826"/>
              <a:gd name="T11" fmla="*/ 2513 h 2878"/>
              <a:gd name="T12" fmla="*/ 89 w 3826"/>
              <a:gd name="T13" fmla="*/ 2222 h 2878"/>
              <a:gd name="T14" fmla="*/ 181 w 3826"/>
              <a:gd name="T15" fmla="*/ 2072 h 2878"/>
              <a:gd name="T16" fmla="*/ 296 w 3826"/>
              <a:gd name="T17" fmla="*/ 1910 h 2878"/>
              <a:gd name="T18" fmla="*/ 203 w 3826"/>
              <a:gd name="T19" fmla="*/ 1709 h 2878"/>
              <a:gd name="T20" fmla="*/ 544 w 3826"/>
              <a:gd name="T21" fmla="*/ 1483 h 2878"/>
              <a:gd name="T22" fmla="*/ 651 w 3826"/>
              <a:gd name="T23" fmla="*/ 1476 h 2878"/>
              <a:gd name="T24" fmla="*/ 1224 w 3826"/>
              <a:gd name="T25" fmla="*/ 1395 h 2878"/>
              <a:gd name="T26" fmla="*/ 1373 w 3826"/>
              <a:gd name="T27" fmla="*/ 1354 h 2878"/>
              <a:gd name="T28" fmla="*/ 1462 w 3826"/>
              <a:gd name="T29" fmla="*/ 1310 h 2878"/>
              <a:gd name="T30" fmla="*/ 1337 w 3826"/>
              <a:gd name="T31" fmla="*/ 1348 h 2878"/>
              <a:gd name="T32" fmla="*/ 1190 w 3826"/>
              <a:gd name="T33" fmla="*/ 1350 h 2878"/>
              <a:gd name="T34" fmla="*/ 669 w 3826"/>
              <a:gd name="T35" fmla="*/ 1400 h 2878"/>
              <a:gd name="T36" fmla="*/ 739 w 3826"/>
              <a:gd name="T37" fmla="*/ 1302 h 2878"/>
              <a:gd name="T38" fmla="*/ 714 w 3826"/>
              <a:gd name="T39" fmla="*/ 1139 h 2878"/>
              <a:gd name="T40" fmla="*/ 978 w 3826"/>
              <a:gd name="T41" fmla="*/ 943 h 2878"/>
              <a:gd name="T42" fmla="*/ 1271 w 3826"/>
              <a:gd name="T43" fmla="*/ 757 h 2878"/>
              <a:gd name="T44" fmla="*/ 1397 w 3826"/>
              <a:gd name="T45" fmla="*/ 622 h 2878"/>
              <a:gd name="T46" fmla="*/ 1372 w 3826"/>
              <a:gd name="T47" fmla="*/ 542 h 2878"/>
              <a:gd name="T48" fmla="*/ 1419 w 3826"/>
              <a:gd name="T49" fmla="*/ 385 h 2878"/>
              <a:gd name="T50" fmla="*/ 1469 w 3826"/>
              <a:gd name="T51" fmla="*/ 320 h 2878"/>
              <a:gd name="T52" fmla="*/ 1385 w 3826"/>
              <a:gd name="T53" fmla="*/ 303 h 2878"/>
              <a:gd name="T54" fmla="*/ 1735 w 3826"/>
              <a:gd name="T55" fmla="*/ 102 h 2878"/>
              <a:gd name="T56" fmla="*/ 2246 w 3826"/>
              <a:gd name="T57" fmla="*/ 307 h 2878"/>
              <a:gd name="T58" fmla="*/ 2773 w 3826"/>
              <a:gd name="T59" fmla="*/ 464 h 2878"/>
              <a:gd name="T60" fmla="*/ 3071 w 3826"/>
              <a:gd name="T61" fmla="*/ 313 h 2878"/>
              <a:gd name="T62" fmla="*/ 3602 w 3826"/>
              <a:gd name="T63" fmla="*/ 0 h 2878"/>
              <a:gd name="T64" fmla="*/ 3539 w 3826"/>
              <a:gd name="T65" fmla="*/ 124 h 2878"/>
              <a:gd name="T66" fmla="*/ 3824 w 3826"/>
              <a:gd name="T67" fmla="*/ 209 h 2878"/>
              <a:gd name="T68" fmla="*/ 3720 w 3826"/>
              <a:gd name="T69" fmla="*/ 254 h 2878"/>
              <a:gd name="T70" fmla="*/ 3392 w 3826"/>
              <a:gd name="T71" fmla="*/ 485 h 2878"/>
              <a:gd name="T72" fmla="*/ 3124 w 3826"/>
              <a:gd name="T73" fmla="*/ 729 h 2878"/>
              <a:gd name="T74" fmla="*/ 2989 w 3826"/>
              <a:gd name="T75" fmla="*/ 769 h 2878"/>
              <a:gd name="T76" fmla="*/ 2785 w 3826"/>
              <a:gd name="T77" fmla="*/ 833 h 2878"/>
              <a:gd name="T78" fmla="*/ 2512 w 3826"/>
              <a:gd name="T79" fmla="*/ 1018 h 2878"/>
              <a:gd name="T80" fmla="*/ 2523 w 3826"/>
              <a:gd name="T81" fmla="*/ 1251 h 2878"/>
              <a:gd name="T82" fmla="*/ 2256 w 3826"/>
              <a:gd name="T83" fmla="*/ 1609 h 2878"/>
              <a:gd name="T84" fmla="*/ 2431 w 3826"/>
              <a:gd name="T85" fmla="*/ 1762 h 2878"/>
              <a:gd name="T86" fmla="*/ 1899 w 3826"/>
              <a:gd name="T87" fmla="*/ 1968 h 2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26" h="2878">
                <a:moveTo>
                  <a:pt x="1929" y="2059"/>
                </a:moveTo>
                <a:lnTo>
                  <a:pt x="1779" y="2077"/>
                </a:lnTo>
                <a:lnTo>
                  <a:pt x="1649" y="2251"/>
                </a:lnTo>
                <a:lnTo>
                  <a:pt x="1602" y="2274"/>
                </a:lnTo>
                <a:lnTo>
                  <a:pt x="1531" y="2352"/>
                </a:lnTo>
                <a:lnTo>
                  <a:pt x="1318" y="2324"/>
                </a:lnTo>
                <a:lnTo>
                  <a:pt x="1265" y="2353"/>
                </a:lnTo>
                <a:lnTo>
                  <a:pt x="1244" y="2404"/>
                </a:lnTo>
                <a:lnTo>
                  <a:pt x="1218" y="2454"/>
                </a:lnTo>
                <a:lnTo>
                  <a:pt x="1209" y="2572"/>
                </a:lnTo>
                <a:lnTo>
                  <a:pt x="1199" y="2627"/>
                </a:lnTo>
                <a:lnTo>
                  <a:pt x="1075" y="2667"/>
                </a:lnTo>
                <a:lnTo>
                  <a:pt x="1019" y="2741"/>
                </a:lnTo>
                <a:lnTo>
                  <a:pt x="855" y="2795"/>
                </a:lnTo>
                <a:lnTo>
                  <a:pt x="541" y="2878"/>
                </a:lnTo>
                <a:lnTo>
                  <a:pt x="526" y="2864"/>
                </a:lnTo>
                <a:lnTo>
                  <a:pt x="581" y="2620"/>
                </a:lnTo>
                <a:lnTo>
                  <a:pt x="543" y="2513"/>
                </a:lnTo>
                <a:lnTo>
                  <a:pt x="533" y="2487"/>
                </a:lnTo>
                <a:lnTo>
                  <a:pt x="498" y="2461"/>
                </a:lnTo>
                <a:lnTo>
                  <a:pt x="89" y="2222"/>
                </a:lnTo>
                <a:lnTo>
                  <a:pt x="0" y="2208"/>
                </a:lnTo>
                <a:lnTo>
                  <a:pt x="33" y="2153"/>
                </a:lnTo>
                <a:lnTo>
                  <a:pt x="181" y="2072"/>
                </a:lnTo>
                <a:lnTo>
                  <a:pt x="272" y="2079"/>
                </a:lnTo>
                <a:lnTo>
                  <a:pt x="309" y="1974"/>
                </a:lnTo>
                <a:lnTo>
                  <a:pt x="296" y="1910"/>
                </a:lnTo>
                <a:lnTo>
                  <a:pt x="284" y="1838"/>
                </a:lnTo>
                <a:lnTo>
                  <a:pt x="277" y="1769"/>
                </a:lnTo>
                <a:lnTo>
                  <a:pt x="203" y="1709"/>
                </a:lnTo>
                <a:lnTo>
                  <a:pt x="290" y="1678"/>
                </a:lnTo>
                <a:lnTo>
                  <a:pt x="261" y="1587"/>
                </a:lnTo>
                <a:lnTo>
                  <a:pt x="544" y="1483"/>
                </a:lnTo>
                <a:lnTo>
                  <a:pt x="589" y="1396"/>
                </a:lnTo>
                <a:lnTo>
                  <a:pt x="622" y="1393"/>
                </a:lnTo>
                <a:lnTo>
                  <a:pt x="651" y="1476"/>
                </a:lnTo>
                <a:lnTo>
                  <a:pt x="1055" y="1434"/>
                </a:lnTo>
                <a:lnTo>
                  <a:pt x="1175" y="1420"/>
                </a:lnTo>
                <a:lnTo>
                  <a:pt x="1224" y="1395"/>
                </a:lnTo>
                <a:lnTo>
                  <a:pt x="1249" y="1369"/>
                </a:lnTo>
                <a:lnTo>
                  <a:pt x="1331" y="1347"/>
                </a:lnTo>
                <a:lnTo>
                  <a:pt x="1373" y="1354"/>
                </a:lnTo>
                <a:lnTo>
                  <a:pt x="1459" y="1343"/>
                </a:lnTo>
                <a:lnTo>
                  <a:pt x="1464" y="1323"/>
                </a:lnTo>
                <a:lnTo>
                  <a:pt x="1462" y="1310"/>
                </a:lnTo>
                <a:lnTo>
                  <a:pt x="1386" y="1312"/>
                </a:lnTo>
                <a:lnTo>
                  <a:pt x="1357" y="1328"/>
                </a:lnTo>
                <a:lnTo>
                  <a:pt x="1337" y="1348"/>
                </a:lnTo>
                <a:lnTo>
                  <a:pt x="1241" y="1371"/>
                </a:lnTo>
                <a:lnTo>
                  <a:pt x="1232" y="1371"/>
                </a:lnTo>
                <a:lnTo>
                  <a:pt x="1190" y="1350"/>
                </a:lnTo>
                <a:lnTo>
                  <a:pt x="863" y="1383"/>
                </a:lnTo>
                <a:lnTo>
                  <a:pt x="742" y="1400"/>
                </a:lnTo>
                <a:lnTo>
                  <a:pt x="669" y="1400"/>
                </a:lnTo>
                <a:lnTo>
                  <a:pt x="643" y="1358"/>
                </a:lnTo>
                <a:lnTo>
                  <a:pt x="673" y="1326"/>
                </a:lnTo>
                <a:lnTo>
                  <a:pt x="739" y="1302"/>
                </a:lnTo>
                <a:lnTo>
                  <a:pt x="776" y="1228"/>
                </a:lnTo>
                <a:lnTo>
                  <a:pt x="772" y="1180"/>
                </a:lnTo>
                <a:lnTo>
                  <a:pt x="714" y="1139"/>
                </a:lnTo>
                <a:lnTo>
                  <a:pt x="710" y="1124"/>
                </a:lnTo>
                <a:lnTo>
                  <a:pt x="747" y="1072"/>
                </a:lnTo>
                <a:lnTo>
                  <a:pt x="978" y="943"/>
                </a:lnTo>
                <a:lnTo>
                  <a:pt x="1162" y="817"/>
                </a:lnTo>
                <a:lnTo>
                  <a:pt x="1198" y="792"/>
                </a:lnTo>
                <a:lnTo>
                  <a:pt x="1271" y="757"/>
                </a:lnTo>
                <a:lnTo>
                  <a:pt x="1277" y="681"/>
                </a:lnTo>
                <a:lnTo>
                  <a:pt x="1305" y="662"/>
                </a:lnTo>
                <a:lnTo>
                  <a:pt x="1397" y="622"/>
                </a:lnTo>
                <a:lnTo>
                  <a:pt x="1459" y="647"/>
                </a:lnTo>
                <a:lnTo>
                  <a:pt x="1448" y="570"/>
                </a:lnTo>
                <a:lnTo>
                  <a:pt x="1372" y="542"/>
                </a:lnTo>
                <a:lnTo>
                  <a:pt x="1349" y="454"/>
                </a:lnTo>
                <a:lnTo>
                  <a:pt x="1361" y="434"/>
                </a:lnTo>
                <a:lnTo>
                  <a:pt x="1419" y="385"/>
                </a:lnTo>
                <a:lnTo>
                  <a:pt x="1397" y="361"/>
                </a:lnTo>
                <a:lnTo>
                  <a:pt x="1402" y="335"/>
                </a:lnTo>
                <a:lnTo>
                  <a:pt x="1469" y="320"/>
                </a:lnTo>
                <a:lnTo>
                  <a:pt x="1493" y="298"/>
                </a:lnTo>
                <a:lnTo>
                  <a:pt x="1487" y="272"/>
                </a:lnTo>
                <a:lnTo>
                  <a:pt x="1385" y="303"/>
                </a:lnTo>
                <a:lnTo>
                  <a:pt x="1430" y="196"/>
                </a:lnTo>
                <a:lnTo>
                  <a:pt x="1606" y="169"/>
                </a:lnTo>
                <a:lnTo>
                  <a:pt x="1735" y="102"/>
                </a:lnTo>
                <a:lnTo>
                  <a:pt x="1966" y="223"/>
                </a:lnTo>
                <a:lnTo>
                  <a:pt x="2121" y="260"/>
                </a:lnTo>
                <a:lnTo>
                  <a:pt x="2246" y="307"/>
                </a:lnTo>
                <a:lnTo>
                  <a:pt x="2330" y="294"/>
                </a:lnTo>
                <a:lnTo>
                  <a:pt x="2560" y="367"/>
                </a:lnTo>
                <a:lnTo>
                  <a:pt x="2773" y="464"/>
                </a:lnTo>
                <a:lnTo>
                  <a:pt x="2934" y="411"/>
                </a:lnTo>
                <a:lnTo>
                  <a:pt x="3011" y="340"/>
                </a:lnTo>
                <a:lnTo>
                  <a:pt x="3071" y="313"/>
                </a:lnTo>
                <a:lnTo>
                  <a:pt x="3224" y="166"/>
                </a:lnTo>
                <a:lnTo>
                  <a:pt x="3377" y="67"/>
                </a:lnTo>
                <a:lnTo>
                  <a:pt x="3602" y="0"/>
                </a:lnTo>
                <a:lnTo>
                  <a:pt x="3536" y="63"/>
                </a:lnTo>
                <a:lnTo>
                  <a:pt x="3553" y="86"/>
                </a:lnTo>
                <a:lnTo>
                  <a:pt x="3539" y="124"/>
                </a:lnTo>
                <a:lnTo>
                  <a:pt x="3601" y="162"/>
                </a:lnTo>
                <a:lnTo>
                  <a:pt x="3711" y="183"/>
                </a:lnTo>
                <a:lnTo>
                  <a:pt x="3824" y="209"/>
                </a:lnTo>
                <a:lnTo>
                  <a:pt x="3826" y="227"/>
                </a:lnTo>
                <a:lnTo>
                  <a:pt x="3806" y="238"/>
                </a:lnTo>
                <a:lnTo>
                  <a:pt x="3720" y="254"/>
                </a:lnTo>
                <a:lnTo>
                  <a:pt x="3631" y="262"/>
                </a:lnTo>
                <a:lnTo>
                  <a:pt x="3446" y="324"/>
                </a:lnTo>
                <a:lnTo>
                  <a:pt x="3392" y="485"/>
                </a:lnTo>
                <a:lnTo>
                  <a:pt x="3355" y="543"/>
                </a:lnTo>
                <a:lnTo>
                  <a:pt x="3259" y="611"/>
                </a:lnTo>
                <a:lnTo>
                  <a:pt x="3124" y="729"/>
                </a:lnTo>
                <a:lnTo>
                  <a:pt x="3081" y="759"/>
                </a:lnTo>
                <a:lnTo>
                  <a:pt x="3044" y="785"/>
                </a:lnTo>
                <a:lnTo>
                  <a:pt x="2989" y="769"/>
                </a:lnTo>
                <a:lnTo>
                  <a:pt x="2910" y="796"/>
                </a:lnTo>
                <a:lnTo>
                  <a:pt x="2849" y="830"/>
                </a:lnTo>
                <a:lnTo>
                  <a:pt x="2785" y="833"/>
                </a:lnTo>
                <a:lnTo>
                  <a:pt x="2636" y="883"/>
                </a:lnTo>
                <a:lnTo>
                  <a:pt x="2505" y="981"/>
                </a:lnTo>
                <a:lnTo>
                  <a:pt x="2512" y="1018"/>
                </a:lnTo>
                <a:lnTo>
                  <a:pt x="2522" y="1055"/>
                </a:lnTo>
                <a:lnTo>
                  <a:pt x="2634" y="1076"/>
                </a:lnTo>
                <a:lnTo>
                  <a:pt x="2523" y="1251"/>
                </a:lnTo>
                <a:lnTo>
                  <a:pt x="2422" y="1400"/>
                </a:lnTo>
                <a:lnTo>
                  <a:pt x="2256" y="1451"/>
                </a:lnTo>
                <a:lnTo>
                  <a:pt x="2256" y="1609"/>
                </a:lnTo>
                <a:lnTo>
                  <a:pt x="2357" y="1662"/>
                </a:lnTo>
                <a:lnTo>
                  <a:pt x="2588" y="1688"/>
                </a:lnTo>
                <a:lnTo>
                  <a:pt x="2431" y="1762"/>
                </a:lnTo>
                <a:lnTo>
                  <a:pt x="2212" y="1833"/>
                </a:lnTo>
                <a:lnTo>
                  <a:pt x="1936" y="1921"/>
                </a:lnTo>
                <a:lnTo>
                  <a:pt x="1899" y="1968"/>
                </a:lnTo>
                <a:lnTo>
                  <a:pt x="1932" y="2015"/>
                </a:lnTo>
                <a:lnTo>
                  <a:pt x="1929" y="2059"/>
                </a:lnTo>
                <a:close/>
              </a:path>
            </a:pathLst>
          </a:custGeom>
          <a:solidFill>
            <a:srgbClr val="99FF99">
              <a:alpha val="64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sp>
        <p:nvSpPr>
          <p:cNvPr id="4102" name="Freeform 6"/>
          <p:cNvSpPr>
            <a:spLocks/>
          </p:cNvSpPr>
          <p:nvPr/>
        </p:nvSpPr>
        <p:spPr bwMode="auto">
          <a:xfrm>
            <a:off x="3165475" y="990600"/>
            <a:ext cx="5440363" cy="4083050"/>
          </a:xfrm>
          <a:custGeom>
            <a:avLst/>
            <a:gdLst>
              <a:gd name="T0" fmla="*/ 323 w 3427"/>
              <a:gd name="T1" fmla="*/ 2513 h 2572"/>
              <a:gd name="T2" fmla="*/ 628 w 3427"/>
              <a:gd name="T3" fmla="*/ 2321 h 2572"/>
              <a:gd name="T4" fmla="*/ 943 w 3427"/>
              <a:gd name="T5" fmla="*/ 2238 h 2572"/>
              <a:gd name="T6" fmla="*/ 1356 w 3427"/>
              <a:gd name="T7" fmla="*/ 2074 h 2572"/>
              <a:gd name="T8" fmla="*/ 1573 w 3427"/>
              <a:gd name="T9" fmla="*/ 1931 h 2572"/>
              <a:gd name="T10" fmla="*/ 2168 w 3427"/>
              <a:gd name="T11" fmla="*/ 1613 h 2572"/>
              <a:gd name="T12" fmla="*/ 2419 w 3427"/>
              <a:gd name="T13" fmla="*/ 1470 h 2572"/>
              <a:gd name="T14" fmla="*/ 2448 w 3427"/>
              <a:gd name="T15" fmla="*/ 1202 h 2572"/>
              <a:gd name="T16" fmla="*/ 2926 w 3427"/>
              <a:gd name="T17" fmla="*/ 1233 h 2572"/>
              <a:gd name="T18" fmla="*/ 3014 w 3427"/>
              <a:gd name="T19" fmla="*/ 1321 h 2572"/>
              <a:gd name="T20" fmla="*/ 3238 w 3427"/>
              <a:gd name="T21" fmla="*/ 1328 h 2572"/>
              <a:gd name="T22" fmla="*/ 3427 w 3427"/>
              <a:gd name="T23" fmla="*/ 1296 h 2572"/>
              <a:gd name="T24" fmla="*/ 3275 w 3427"/>
              <a:gd name="T25" fmla="*/ 1190 h 2572"/>
              <a:gd name="T26" fmla="*/ 3099 w 3427"/>
              <a:gd name="T27" fmla="*/ 1091 h 2572"/>
              <a:gd name="T28" fmla="*/ 2691 w 3427"/>
              <a:gd name="T29" fmla="*/ 987 h 2572"/>
              <a:gd name="T30" fmla="*/ 2410 w 3427"/>
              <a:gd name="T31" fmla="*/ 1024 h 2572"/>
              <a:gd name="T32" fmla="*/ 2274 w 3427"/>
              <a:gd name="T33" fmla="*/ 1056 h 2572"/>
              <a:gd name="T34" fmla="*/ 2193 w 3427"/>
              <a:gd name="T35" fmla="*/ 1199 h 2572"/>
              <a:gd name="T36" fmla="*/ 2094 w 3427"/>
              <a:gd name="T37" fmla="*/ 1084 h 2572"/>
              <a:gd name="T38" fmla="*/ 2009 w 3427"/>
              <a:gd name="T39" fmla="*/ 1091 h 2572"/>
              <a:gd name="T40" fmla="*/ 2283 w 3427"/>
              <a:gd name="T41" fmla="*/ 995 h 2572"/>
              <a:gd name="T42" fmla="*/ 2308 w 3427"/>
              <a:gd name="T43" fmla="*/ 905 h 2572"/>
              <a:gd name="T44" fmla="*/ 2350 w 3427"/>
              <a:gd name="T45" fmla="*/ 899 h 2572"/>
              <a:gd name="T46" fmla="*/ 2468 w 3427"/>
              <a:gd name="T47" fmla="*/ 1010 h 2572"/>
              <a:gd name="T48" fmla="*/ 2645 w 3427"/>
              <a:gd name="T49" fmla="*/ 955 h 2572"/>
              <a:gd name="T50" fmla="*/ 2818 w 3427"/>
              <a:gd name="T51" fmla="*/ 905 h 2572"/>
              <a:gd name="T52" fmla="*/ 2920 w 3427"/>
              <a:gd name="T53" fmla="*/ 988 h 2572"/>
              <a:gd name="T54" fmla="*/ 3182 w 3427"/>
              <a:gd name="T55" fmla="*/ 1061 h 2572"/>
              <a:gd name="T56" fmla="*/ 3311 w 3427"/>
              <a:gd name="T57" fmla="*/ 1141 h 2572"/>
              <a:gd name="T58" fmla="*/ 3349 w 3427"/>
              <a:gd name="T59" fmla="*/ 1073 h 2572"/>
              <a:gd name="T60" fmla="*/ 3272 w 3427"/>
              <a:gd name="T61" fmla="*/ 899 h 2572"/>
              <a:gd name="T62" fmla="*/ 3029 w 3427"/>
              <a:gd name="T63" fmla="*/ 731 h 2572"/>
              <a:gd name="T64" fmla="*/ 2882 w 3427"/>
              <a:gd name="T65" fmla="*/ 480 h 2572"/>
              <a:gd name="T66" fmla="*/ 2636 w 3427"/>
              <a:gd name="T67" fmla="*/ 383 h 2572"/>
              <a:gd name="T68" fmla="*/ 2474 w 3427"/>
              <a:gd name="T69" fmla="*/ 158 h 2572"/>
              <a:gd name="T70" fmla="*/ 2309 w 3427"/>
              <a:gd name="T71" fmla="*/ 0 h 2572"/>
              <a:gd name="T72" fmla="*/ 2161 w 3427"/>
              <a:gd name="T73" fmla="*/ 195 h 2572"/>
              <a:gd name="T74" fmla="*/ 2043 w 3427"/>
              <a:gd name="T75" fmla="*/ 421 h 2572"/>
              <a:gd name="T76" fmla="*/ 1956 w 3427"/>
              <a:gd name="T77" fmla="*/ 561 h 2572"/>
              <a:gd name="T78" fmla="*/ 1668 w 3427"/>
              <a:gd name="T79" fmla="*/ 538 h 2572"/>
              <a:gd name="T80" fmla="*/ 1633 w 3427"/>
              <a:gd name="T81" fmla="*/ 635 h 2572"/>
              <a:gd name="T82" fmla="*/ 1926 w 3427"/>
              <a:gd name="T83" fmla="*/ 721 h 2572"/>
              <a:gd name="T84" fmla="*/ 1691 w 3427"/>
              <a:gd name="T85" fmla="*/ 787 h 2572"/>
              <a:gd name="T86" fmla="*/ 1514 w 3427"/>
              <a:gd name="T87" fmla="*/ 887 h 2572"/>
              <a:gd name="T88" fmla="*/ 1316 w 3427"/>
              <a:gd name="T89" fmla="*/ 1150 h 2572"/>
              <a:gd name="T90" fmla="*/ 1072 w 3427"/>
              <a:gd name="T91" fmla="*/ 1283 h 2572"/>
              <a:gd name="T92" fmla="*/ 876 w 3427"/>
              <a:gd name="T93" fmla="*/ 1353 h 2572"/>
              <a:gd name="T94" fmla="*/ 628 w 3427"/>
              <a:gd name="T95" fmla="*/ 1520 h 2572"/>
              <a:gd name="T96" fmla="*/ 709 w 3427"/>
              <a:gd name="T97" fmla="*/ 1652 h 2572"/>
              <a:gd name="T98" fmla="*/ 579 w 3427"/>
              <a:gd name="T99" fmla="*/ 1852 h 2572"/>
              <a:gd name="T100" fmla="*/ 345 w 3427"/>
              <a:gd name="T101" fmla="*/ 1976 h 2572"/>
              <a:gd name="T102" fmla="*/ 570 w 3427"/>
              <a:gd name="T103" fmla="*/ 2159 h 2572"/>
              <a:gd name="T104" fmla="*/ 205 w 3427"/>
              <a:gd name="T105" fmla="*/ 2381 h 2572"/>
              <a:gd name="T106" fmla="*/ 0 w 3427"/>
              <a:gd name="T107" fmla="*/ 2481 h 2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27" h="2572">
                <a:moveTo>
                  <a:pt x="22" y="2572"/>
                </a:moveTo>
                <a:lnTo>
                  <a:pt x="77" y="2572"/>
                </a:lnTo>
                <a:lnTo>
                  <a:pt x="323" y="2513"/>
                </a:lnTo>
                <a:lnTo>
                  <a:pt x="368" y="2457"/>
                </a:lnTo>
                <a:lnTo>
                  <a:pt x="562" y="2356"/>
                </a:lnTo>
                <a:lnTo>
                  <a:pt x="628" y="2321"/>
                </a:lnTo>
                <a:lnTo>
                  <a:pt x="695" y="2317"/>
                </a:lnTo>
                <a:lnTo>
                  <a:pt x="768" y="2307"/>
                </a:lnTo>
                <a:lnTo>
                  <a:pt x="943" y="2238"/>
                </a:lnTo>
                <a:lnTo>
                  <a:pt x="1077" y="2175"/>
                </a:lnTo>
                <a:lnTo>
                  <a:pt x="1231" y="2080"/>
                </a:lnTo>
                <a:lnTo>
                  <a:pt x="1356" y="2074"/>
                </a:lnTo>
                <a:lnTo>
                  <a:pt x="1393" y="2049"/>
                </a:lnTo>
                <a:lnTo>
                  <a:pt x="1525" y="2001"/>
                </a:lnTo>
                <a:lnTo>
                  <a:pt x="1573" y="1931"/>
                </a:lnTo>
                <a:lnTo>
                  <a:pt x="1937" y="1845"/>
                </a:lnTo>
                <a:lnTo>
                  <a:pt x="2018" y="1732"/>
                </a:lnTo>
                <a:lnTo>
                  <a:pt x="2168" y="1613"/>
                </a:lnTo>
                <a:lnTo>
                  <a:pt x="2474" y="1531"/>
                </a:lnTo>
                <a:lnTo>
                  <a:pt x="2459" y="1502"/>
                </a:lnTo>
                <a:lnTo>
                  <a:pt x="2419" y="1470"/>
                </a:lnTo>
                <a:lnTo>
                  <a:pt x="2429" y="1369"/>
                </a:lnTo>
                <a:lnTo>
                  <a:pt x="2411" y="1286"/>
                </a:lnTo>
                <a:lnTo>
                  <a:pt x="2448" y="1202"/>
                </a:lnTo>
                <a:lnTo>
                  <a:pt x="2540" y="1164"/>
                </a:lnTo>
                <a:lnTo>
                  <a:pt x="2764" y="1181"/>
                </a:lnTo>
                <a:lnTo>
                  <a:pt x="2926" y="1233"/>
                </a:lnTo>
                <a:lnTo>
                  <a:pt x="3014" y="1237"/>
                </a:lnTo>
                <a:lnTo>
                  <a:pt x="3013" y="1296"/>
                </a:lnTo>
                <a:lnTo>
                  <a:pt x="3014" y="1321"/>
                </a:lnTo>
                <a:lnTo>
                  <a:pt x="3084" y="1341"/>
                </a:lnTo>
                <a:lnTo>
                  <a:pt x="3137" y="1335"/>
                </a:lnTo>
                <a:lnTo>
                  <a:pt x="3238" y="1328"/>
                </a:lnTo>
                <a:lnTo>
                  <a:pt x="3290" y="1303"/>
                </a:lnTo>
                <a:lnTo>
                  <a:pt x="3349" y="1310"/>
                </a:lnTo>
                <a:lnTo>
                  <a:pt x="3427" y="1296"/>
                </a:lnTo>
                <a:lnTo>
                  <a:pt x="3394" y="1288"/>
                </a:lnTo>
                <a:lnTo>
                  <a:pt x="3282" y="1229"/>
                </a:lnTo>
                <a:lnTo>
                  <a:pt x="3275" y="1190"/>
                </a:lnTo>
                <a:lnTo>
                  <a:pt x="3213" y="1148"/>
                </a:lnTo>
                <a:lnTo>
                  <a:pt x="3131" y="1128"/>
                </a:lnTo>
                <a:lnTo>
                  <a:pt x="3099" y="1091"/>
                </a:lnTo>
                <a:lnTo>
                  <a:pt x="2933" y="1065"/>
                </a:lnTo>
                <a:lnTo>
                  <a:pt x="2848" y="1008"/>
                </a:lnTo>
                <a:lnTo>
                  <a:pt x="2691" y="987"/>
                </a:lnTo>
                <a:lnTo>
                  <a:pt x="2571" y="1063"/>
                </a:lnTo>
                <a:lnTo>
                  <a:pt x="2454" y="1063"/>
                </a:lnTo>
                <a:lnTo>
                  <a:pt x="2410" y="1024"/>
                </a:lnTo>
                <a:lnTo>
                  <a:pt x="2364" y="1034"/>
                </a:lnTo>
                <a:lnTo>
                  <a:pt x="2293" y="1041"/>
                </a:lnTo>
                <a:lnTo>
                  <a:pt x="2274" y="1056"/>
                </a:lnTo>
                <a:lnTo>
                  <a:pt x="2274" y="1080"/>
                </a:lnTo>
                <a:lnTo>
                  <a:pt x="2200" y="1203"/>
                </a:lnTo>
                <a:lnTo>
                  <a:pt x="2193" y="1199"/>
                </a:lnTo>
                <a:lnTo>
                  <a:pt x="2191" y="1176"/>
                </a:lnTo>
                <a:lnTo>
                  <a:pt x="2219" y="1071"/>
                </a:lnTo>
                <a:lnTo>
                  <a:pt x="2094" y="1084"/>
                </a:lnTo>
                <a:lnTo>
                  <a:pt x="2027" y="1126"/>
                </a:lnTo>
                <a:lnTo>
                  <a:pt x="1981" y="1133"/>
                </a:lnTo>
                <a:lnTo>
                  <a:pt x="2009" y="1091"/>
                </a:lnTo>
                <a:lnTo>
                  <a:pt x="2080" y="1041"/>
                </a:lnTo>
                <a:lnTo>
                  <a:pt x="2225" y="1037"/>
                </a:lnTo>
                <a:lnTo>
                  <a:pt x="2283" y="995"/>
                </a:lnTo>
                <a:lnTo>
                  <a:pt x="2327" y="991"/>
                </a:lnTo>
                <a:lnTo>
                  <a:pt x="2343" y="980"/>
                </a:lnTo>
                <a:lnTo>
                  <a:pt x="2308" y="905"/>
                </a:lnTo>
                <a:lnTo>
                  <a:pt x="2308" y="822"/>
                </a:lnTo>
                <a:lnTo>
                  <a:pt x="2352" y="864"/>
                </a:lnTo>
                <a:lnTo>
                  <a:pt x="2350" y="899"/>
                </a:lnTo>
                <a:lnTo>
                  <a:pt x="2385" y="973"/>
                </a:lnTo>
                <a:lnTo>
                  <a:pt x="2433" y="980"/>
                </a:lnTo>
                <a:lnTo>
                  <a:pt x="2468" y="1010"/>
                </a:lnTo>
                <a:lnTo>
                  <a:pt x="2483" y="1030"/>
                </a:lnTo>
                <a:lnTo>
                  <a:pt x="2557" y="1019"/>
                </a:lnTo>
                <a:lnTo>
                  <a:pt x="2645" y="955"/>
                </a:lnTo>
                <a:lnTo>
                  <a:pt x="2740" y="938"/>
                </a:lnTo>
                <a:lnTo>
                  <a:pt x="2790" y="875"/>
                </a:lnTo>
                <a:lnTo>
                  <a:pt x="2818" y="905"/>
                </a:lnTo>
                <a:lnTo>
                  <a:pt x="2832" y="954"/>
                </a:lnTo>
                <a:lnTo>
                  <a:pt x="2848" y="958"/>
                </a:lnTo>
                <a:lnTo>
                  <a:pt x="2920" y="988"/>
                </a:lnTo>
                <a:lnTo>
                  <a:pt x="2977" y="982"/>
                </a:lnTo>
                <a:lnTo>
                  <a:pt x="3108" y="1058"/>
                </a:lnTo>
                <a:lnTo>
                  <a:pt x="3182" y="1061"/>
                </a:lnTo>
                <a:lnTo>
                  <a:pt x="3219" y="978"/>
                </a:lnTo>
                <a:lnTo>
                  <a:pt x="3222" y="1026"/>
                </a:lnTo>
                <a:lnTo>
                  <a:pt x="3311" y="1141"/>
                </a:lnTo>
                <a:lnTo>
                  <a:pt x="3392" y="1135"/>
                </a:lnTo>
                <a:lnTo>
                  <a:pt x="3378" y="1129"/>
                </a:lnTo>
                <a:lnTo>
                  <a:pt x="3349" y="1073"/>
                </a:lnTo>
                <a:lnTo>
                  <a:pt x="3308" y="1042"/>
                </a:lnTo>
                <a:lnTo>
                  <a:pt x="3268" y="979"/>
                </a:lnTo>
                <a:lnTo>
                  <a:pt x="3272" y="899"/>
                </a:lnTo>
                <a:lnTo>
                  <a:pt x="3303" y="825"/>
                </a:lnTo>
                <a:lnTo>
                  <a:pt x="3161" y="753"/>
                </a:lnTo>
                <a:lnTo>
                  <a:pt x="3029" y="731"/>
                </a:lnTo>
                <a:lnTo>
                  <a:pt x="2972" y="668"/>
                </a:lnTo>
                <a:lnTo>
                  <a:pt x="2959" y="592"/>
                </a:lnTo>
                <a:lnTo>
                  <a:pt x="2882" y="480"/>
                </a:lnTo>
                <a:lnTo>
                  <a:pt x="2834" y="421"/>
                </a:lnTo>
                <a:lnTo>
                  <a:pt x="2775" y="404"/>
                </a:lnTo>
                <a:lnTo>
                  <a:pt x="2636" y="383"/>
                </a:lnTo>
                <a:lnTo>
                  <a:pt x="2569" y="358"/>
                </a:lnTo>
                <a:lnTo>
                  <a:pt x="2576" y="212"/>
                </a:lnTo>
                <a:lnTo>
                  <a:pt x="2474" y="158"/>
                </a:lnTo>
                <a:lnTo>
                  <a:pt x="2536" y="80"/>
                </a:lnTo>
                <a:lnTo>
                  <a:pt x="2529" y="35"/>
                </a:lnTo>
                <a:lnTo>
                  <a:pt x="2309" y="0"/>
                </a:lnTo>
                <a:lnTo>
                  <a:pt x="2224" y="35"/>
                </a:lnTo>
                <a:lnTo>
                  <a:pt x="2176" y="114"/>
                </a:lnTo>
                <a:lnTo>
                  <a:pt x="2161" y="195"/>
                </a:lnTo>
                <a:lnTo>
                  <a:pt x="2103" y="222"/>
                </a:lnTo>
                <a:lnTo>
                  <a:pt x="2084" y="320"/>
                </a:lnTo>
                <a:lnTo>
                  <a:pt x="2043" y="421"/>
                </a:lnTo>
                <a:lnTo>
                  <a:pt x="2058" y="484"/>
                </a:lnTo>
                <a:lnTo>
                  <a:pt x="2018" y="537"/>
                </a:lnTo>
                <a:lnTo>
                  <a:pt x="1956" y="561"/>
                </a:lnTo>
                <a:lnTo>
                  <a:pt x="1831" y="568"/>
                </a:lnTo>
                <a:lnTo>
                  <a:pt x="1692" y="522"/>
                </a:lnTo>
                <a:lnTo>
                  <a:pt x="1668" y="538"/>
                </a:lnTo>
                <a:lnTo>
                  <a:pt x="1631" y="575"/>
                </a:lnTo>
                <a:lnTo>
                  <a:pt x="1645" y="599"/>
                </a:lnTo>
                <a:lnTo>
                  <a:pt x="1633" y="635"/>
                </a:lnTo>
                <a:lnTo>
                  <a:pt x="1687" y="676"/>
                </a:lnTo>
                <a:lnTo>
                  <a:pt x="1786" y="690"/>
                </a:lnTo>
                <a:lnTo>
                  <a:pt x="1926" y="721"/>
                </a:lnTo>
                <a:lnTo>
                  <a:pt x="1918" y="753"/>
                </a:lnTo>
                <a:lnTo>
                  <a:pt x="1732" y="777"/>
                </a:lnTo>
                <a:lnTo>
                  <a:pt x="1691" y="787"/>
                </a:lnTo>
                <a:lnTo>
                  <a:pt x="1584" y="822"/>
                </a:lnTo>
                <a:lnTo>
                  <a:pt x="1536" y="843"/>
                </a:lnTo>
                <a:lnTo>
                  <a:pt x="1514" y="887"/>
                </a:lnTo>
                <a:lnTo>
                  <a:pt x="1489" y="986"/>
                </a:lnTo>
                <a:lnTo>
                  <a:pt x="1439" y="1060"/>
                </a:lnTo>
                <a:lnTo>
                  <a:pt x="1316" y="1150"/>
                </a:lnTo>
                <a:lnTo>
                  <a:pt x="1231" y="1233"/>
                </a:lnTo>
                <a:lnTo>
                  <a:pt x="1132" y="1296"/>
                </a:lnTo>
                <a:lnTo>
                  <a:pt x="1072" y="1283"/>
                </a:lnTo>
                <a:lnTo>
                  <a:pt x="1017" y="1302"/>
                </a:lnTo>
                <a:lnTo>
                  <a:pt x="939" y="1348"/>
                </a:lnTo>
                <a:lnTo>
                  <a:pt x="876" y="1353"/>
                </a:lnTo>
                <a:lnTo>
                  <a:pt x="746" y="1394"/>
                </a:lnTo>
                <a:lnTo>
                  <a:pt x="595" y="1502"/>
                </a:lnTo>
                <a:lnTo>
                  <a:pt x="628" y="1520"/>
                </a:lnTo>
                <a:lnTo>
                  <a:pt x="621" y="1575"/>
                </a:lnTo>
                <a:lnTo>
                  <a:pt x="742" y="1599"/>
                </a:lnTo>
                <a:lnTo>
                  <a:pt x="709" y="1652"/>
                </a:lnTo>
                <a:lnTo>
                  <a:pt x="653" y="1727"/>
                </a:lnTo>
                <a:lnTo>
                  <a:pt x="583" y="1788"/>
                </a:lnTo>
                <a:lnTo>
                  <a:pt x="579" y="1852"/>
                </a:lnTo>
                <a:lnTo>
                  <a:pt x="529" y="1924"/>
                </a:lnTo>
                <a:lnTo>
                  <a:pt x="377" y="1939"/>
                </a:lnTo>
                <a:lnTo>
                  <a:pt x="345" y="1976"/>
                </a:lnTo>
                <a:lnTo>
                  <a:pt x="360" y="2119"/>
                </a:lnTo>
                <a:lnTo>
                  <a:pt x="404" y="2159"/>
                </a:lnTo>
                <a:lnTo>
                  <a:pt x="570" y="2159"/>
                </a:lnTo>
                <a:lnTo>
                  <a:pt x="653" y="2238"/>
                </a:lnTo>
                <a:lnTo>
                  <a:pt x="307" y="2344"/>
                </a:lnTo>
                <a:lnTo>
                  <a:pt x="205" y="2381"/>
                </a:lnTo>
                <a:lnTo>
                  <a:pt x="114" y="2405"/>
                </a:lnTo>
                <a:lnTo>
                  <a:pt x="37" y="2433"/>
                </a:lnTo>
                <a:lnTo>
                  <a:pt x="0" y="2481"/>
                </a:lnTo>
                <a:lnTo>
                  <a:pt x="29" y="2517"/>
                </a:lnTo>
                <a:lnTo>
                  <a:pt x="22" y="2572"/>
                </a:lnTo>
                <a:close/>
              </a:path>
            </a:pathLst>
          </a:custGeom>
          <a:solidFill>
            <a:srgbClr val="FFFF99">
              <a:alpha val="49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sp>
        <p:nvSpPr>
          <p:cNvPr id="4103" name="Freeform 7"/>
          <p:cNvSpPr>
            <a:spLocks/>
          </p:cNvSpPr>
          <p:nvPr/>
        </p:nvSpPr>
        <p:spPr bwMode="auto">
          <a:xfrm>
            <a:off x="119063" y="1876425"/>
            <a:ext cx="2770187" cy="4481513"/>
          </a:xfrm>
          <a:custGeom>
            <a:avLst/>
            <a:gdLst>
              <a:gd name="T0" fmla="*/ 555 w 1745"/>
              <a:gd name="T1" fmla="*/ 2725 h 2823"/>
              <a:gd name="T2" fmla="*/ 596 w 1745"/>
              <a:gd name="T3" fmla="*/ 2572 h 2823"/>
              <a:gd name="T4" fmla="*/ 320 w 1745"/>
              <a:gd name="T5" fmla="*/ 2300 h 2823"/>
              <a:gd name="T6" fmla="*/ 18 w 1745"/>
              <a:gd name="T7" fmla="*/ 2174 h 2823"/>
              <a:gd name="T8" fmla="*/ 121 w 1745"/>
              <a:gd name="T9" fmla="*/ 2063 h 2823"/>
              <a:gd name="T10" fmla="*/ 239 w 1745"/>
              <a:gd name="T11" fmla="*/ 2049 h 2823"/>
              <a:gd name="T12" fmla="*/ 301 w 1745"/>
              <a:gd name="T13" fmla="*/ 1990 h 2823"/>
              <a:gd name="T14" fmla="*/ 301 w 1745"/>
              <a:gd name="T15" fmla="*/ 1885 h 2823"/>
              <a:gd name="T16" fmla="*/ 206 w 1745"/>
              <a:gd name="T17" fmla="*/ 1665 h 2823"/>
              <a:gd name="T18" fmla="*/ 290 w 1745"/>
              <a:gd name="T19" fmla="*/ 1562 h 2823"/>
              <a:gd name="T20" fmla="*/ 544 w 1745"/>
              <a:gd name="T21" fmla="*/ 1448 h 2823"/>
              <a:gd name="T22" fmla="*/ 636 w 1745"/>
              <a:gd name="T23" fmla="*/ 1349 h 2823"/>
              <a:gd name="T24" fmla="*/ 676 w 1745"/>
              <a:gd name="T25" fmla="*/ 1440 h 2823"/>
              <a:gd name="T26" fmla="*/ 783 w 1745"/>
              <a:gd name="T27" fmla="*/ 1457 h 2823"/>
              <a:gd name="T28" fmla="*/ 1069 w 1745"/>
              <a:gd name="T29" fmla="*/ 1401 h 2823"/>
              <a:gd name="T30" fmla="*/ 1227 w 1745"/>
              <a:gd name="T31" fmla="*/ 1349 h 2823"/>
              <a:gd name="T32" fmla="*/ 1352 w 1745"/>
              <a:gd name="T33" fmla="*/ 1294 h 2823"/>
              <a:gd name="T34" fmla="*/ 1470 w 1745"/>
              <a:gd name="T35" fmla="*/ 1299 h 2823"/>
              <a:gd name="T36" fmla="*/ 1415 w 1745"/>
              <a:gd name="T37" fmla="*/ 1265 h 2823"/>
              <a:gd name="T38" fmla="*/ 1255 w 1745"/>
              <a:gd name="T39" fmla="*/ 1325 h 2823"/>
              <a:gd name="T40" fmla="*/ 1235 w 1745"/>
              <a:gd name="T41" fmla="*/ 1310 h 2823"/>
              <a:gd name="T42" fmla="*/ 680 w 1745"/>
              <a:gd name="T43" fmla="*/ 1369 h 2823"/>
              <a:gd name="T44" fmla="*/ 672 w 1745"/>
              <a:gd name="T45" fmla="*/ 1272 h 2823"/>
              <a:gd name="T46" fmla="*/ 779 w 1745"/>
              <a:gd name="T47" fmla="*/ 1203 h 2823"/>
              <a:gd name="T48" fmla="*/ 710 w 1745"/>
              <a:gd name="T49" fmla="*/ 1087 h 2823"/>
              <a:gd name="T50" fmla="*/ 1018 w 1745"/>
              <a:gd name="T51" fmla="*/ 882 h 2823"/>
              <a:gd name="T52" fmla="*/ 1279 w 1745"/>
              <a:gd name="T53" fmla="*/ 715 h 2823"/>
              <a:gd name="T54" fmla="*/ 1315 w 1745"/>
              <a:gd name="T55" fmla="*/ 610 h 2823"/>
              <a:gd name="T56" fmla="*/ 1466 w 1745"/>
              <a:gd name="T57" fmla="*/ 603 h 2823"/>
              <a:gd name="T58" fmla="*/ 1375 w 1745"/>
              <a:gd name="T59" fmla="*/ 495 h 2823"/>
              <a:gd name="T60" fmla="*/ 1350 w 1745"/>
              <a:gd name="T61" fmla="*/ 447 h 2823"/>
              <a:gd name="T62" fmla="*/ 1367 w 1745"/>
              <a:gd name="T63" fmla="*/ 383 h 2823"/>
              <a:gd name="T64" fmla="*/ 1400 w 1745"/>
              <a:gd name="T65" fmla="*/ 317 h 2823"/>
              <a:gd name="T66" fmla="*/ 1473 w 1745"/>
              <a:gd name="T67" fmla="*/ 275 h 2823"/>
              <a:gd name="T68" fmla="*/ 1496 w 1745"/>
              <a:gd name="T69" fmla="*/ 237 h 2823"/>
              <a:gd name="T70" fmla="*/ 1375 w 1745"/>
              <a:gd name="T71" fmla="*/ 265 h 2823"/>
              <a:gd name="T72" fmla="*/ 1433 w 1745"/>
              <a:gd name="T73" fmla="*/ 153 h 2823"/>
              <a:gd name="T74" fmla="*/ 1745 w 1745"/>
              <a:gd name="T75" fmla="*/ 62 h 2823"/>
              <a:gd name="T76" fmla="*/ 1682 w 1745"/>
              <a:gd name="T77" fmla="*/ 0 h 2823"/>
              <a:gd name="T78" fmla="*/ 1495 w 1745"/>
              <a:gd name="T79" fmla="*/ 35 h 2823"/>
              <a:gd name="T80" fmla="*/ 1455 w 1745"/>
              <a:gd name="T81" fmla="*/ 125 h 2823"/>
              <a:gd name="T82" fmla="*/ 1375 w 1745"/>
              <a:gd name="T83" fmla="*/ 268 h 2823"/>
              <a:gd name="T84" fmla="*/ 1359 w 1745"/>
              <a:gd name="T85" fmla="*/ 366 h 2823"/>
              <a:gd name="T86" fmla="*/ 1368 w 1745"/>
              <a:gd name="T87" fmla="*/ 492 h 2823"/>
              <a:gd name="T88" fmla="*/ 1326 w 1745"/>
              <a:gd name="T89" fmla="*/ 589 h 2823"/>
              <a:gd name="T90" fmla="*/ 1123 w 1745"/>
              <a:gd name="T91" fmla="*/ 702 h 2823"/>
              <a:gd name="T92" fmla="*/ 717 w 1745"/>
              <a:gd name="T93" fmla="*/ 965 h 2823"/>
              <a:gd name="T94" fmla="*/ 547 w 1745"/>
              <a:gd name="T95" fmla="*/ 1146 h 2823"/>
              <a:gd name="T96" fmla="*/ 390 w 1745"/>
              <a:gd name="T97" fmla="*/ 1387 h 2823"/>
              <a:gd name="T98" fmla="*/ 176 w 1745"/>
              <a:gd name="T99" fmla="*/ 1530 h 2823"/>
              <a:gd name="T100" fmla="*/ 296 w 1745"/>
              <a:gd name="T101" fmla="*/ 1566 h 2823"/>
              <a:gd name="T102" fmla="*/ 203 w 1745"/>
              <a:gd name="T103" fmla="*/ 1652 h 2823"/>
              <a:gd name="T104" fmla="*/ 161 w 1745"/>
              <a:gd name="T105" fmla="*/ 1830 h 2823"/>
              <a:gd name="T106" fmla="*/ 171 w 1745"/>
              <a:gd name="T107" fmla="*/ 2037 h 2823"/>
              <a:gd name="T108" fmla="*/ 0 w 1745"/>
              <a:gd name="T109" fmla="*/ 2174 h 2823"/>
              <a:gd name="T110" fmla="*/ 130 w 1745"/>
              <a:gd name="T111" fmla="*/ 2233 h 2823"/>
              <a:gd name="T112" fmla="*/ 503 w 1745"/>
              <a:gd name="T113" fmla="*/ 2508 h 2823"/>
              <a:gd name="T114" fmla="*/ 503 w 1745"/>
              <a:gd name="T115" fmla="*/ 2704 h 2823"/>
              <a:gd name="T116" fmla="*/ 533 w 1745"/>
              <a:gd name="T117" fmla="*/ 2823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5" h="2823">
                <a:moveTo>
                  <a:pt x="533" y="2823"/>
                </a:moveTo>
                <a:lnTo>
                  <a:pt x="555" y="2725"/>
                </a:lnTo>
                <a:lnTo>
                  <a:pt x="562" y="2684"/>
                </a:lnTo>
                <a:lnTo>
                  <a:pt x="596" y="2572"/>
                </a:lnTo>
                <a:lnTo>
                  <a:pt x="536" y="2440"/>
                </a:lnTo>
                <a:lnTo>
                  <a:pt x="320" y="2300"/>
                </a:lnTo>
                <a:lnTo>
                  <a:pt x="96" y="2178"/>
                </a:lnTo>
                <a:lnTo>
                  <a:pt x="18" y="2174"/>
                </a:lnTo>
                <a:lnTo>
                  <a:pt x="18" y="2119"/>
                </a:lnTo>
                <a:lnTo>
                  <a:pt x="121" y="2063"/>
                </a:lnTo>
                <a:lnTo>
                  <a:pt x="206" y="2028"/>
                </a:lnTo>
                <a:lnTo>
                  <a:pt x="239" y="2049"/>
                </a:lnTo>
                <a:lnTo>
                  <a:pt x="272" y="2042"/>
                </a:lnTo>
                <a:lnTo>
                  <a:pt x="301" y="1990"/>
                </a:lnTo>
                <a:lnTo>
                  <a:pt x="320" y="1941"/>
                </a:lnTo>
                <a:lnTo>
                  <a:pt x="301" y="1885"/>
                </a:lnTo>
                <a:lnTo>
                  <a:pt x="279" y="1722"/>
                </a:lnTo>
                <a:lnTo>
                  <a:pt x="206" y="1665"/>
                </a:lnTo>
                <a:lnTo>
                  <a:pt x="283" y="1620"/>
                </a:lnTo>
                <a:lnTo>
                  <a:pt x="290" y="1562"/>
                </a:lnTo>
                <a:lnTo>
                  <a:pt x="246" y="1540"/>
                </a:lnTo>
                <a:lnTo>
                  <a:pt x="544" y="1448"/>
                </a:lnTo>
                <a:lnTo>
                  <a:pt x="603" y="1352"/>
                </a:lnTo>
                <a:lnTo>
                  <a:pt x="636" y="1349"/>
                </a:lnTo>
                <a:lnTo>
                  <a:pt x="691" y="1404"/>
                </a:lnTo>
                <a:lnTo>
                  <a:pt x="676" y="1440"/>
                </a:lnTo>
                <a:lnTo>
                  <a:pt x="694" y="1471"/>
                </a:lnTo>
                <a:lnTo>
                  <a:pt x="783" y="1457"/>
                </a:lnTo>
                <a:lnTo>
                  <a:pt x="926" y="1411"/>
                </a:lnTo>
                <a:lnTo>
                  <a:pt x="1069" y="1401"/>
                </a:lnTo>
                <a:lnTo>
                  <a:pt x="1183" y="1373"/>
                </a:lnTo>
                <a:lnTo>
                  <a:pt x="1227" y="1349"/>
                </a:lnTo>
                <a:lnTo>
                  <a:pt x="1252" y="1323"/>
                </a:lnTo>
                <a:lnTo>
                  <a:pt x="1352" y="1294"/>
                </a:lnTo>
                <a:lnTo>
                  <a:pt x="1415" y="1303"/>
                </a:lnTo>
                <a:lnTo>
                  <a:pt x="1470" y="1299"/>
                </a:lnTo>
                <a:lnTo>
                  <a:pt x="1480" y="1268"/>
                </a:lnTo>
                <a:lnTo>
                  <a:pt x="1415" y="1265"/>
                </a:lnTo>
                <a:lnTo>
                  <a:pt x="1352" y="1294"/>
                </a:lnTo>
                <a:lnTo>
                  <a:pt x="1255" y="1325"/>
                </a:lnTo>
                <a:lnTo>
                  <a:pt x="1257" y="1328"/>
                </a:lnTo>
                <a:lnTo>
                  <a:pt x="1235" y="1310"/>
                </a:lnTo>
                <a:lnTo>
                  <a:pt x="867" y="1338"/>
                </a:lnTo>
                <a:lnTo>
                  <a:pt x="680" y="1369"/>
                </a:lnTo>
                <a:lnTo>
                  <a:pt x="643" y="1314"/>
                </a:lnTo>
                <a:lnTo>
                  <a:pt x="672" y="1272"/>
                </a:lnTo>
                <a:lnTo>
                  <a:pt x="735" y="1268"/>
                </a:lnTo>
                <a:lnTo>
                  <a:pt x="779" y="1203"/>
                </a:lnTo>
                <a:lnTo>
                  <a:pt x="783" y="1143"/>
                </a:lnTo>
                <a:lnTo>
                  <a:pt x="710" y="1087"/>
                </a:lnTo>
                <a:lnTo>
                  <a:pt x="764" y="1017"/>
                </a:lnTo>
                <a:lnTo>
                  <a:pt x="1018" y="882"/>
                </a:lnTo>
                <a:lnTo>
                  <a:pt x="1179" y="760"/>
                </a:lnTo>
                <a:lnTo>
                  <a:pt x="1279" y="715"/>
                </a:lnTo>
                <a:lnTo>
                  <a:pt x="1279" y="627"/>
                </a:lnTo>
                <a:lnTo>
                  <a:pt x="1315" y="610"/>
                </a:lnTo>
                <a:lnTo>
                  <a:pt x="1404" y="586"/>
                </a:lnTo>
                <a:lnTo>
                  <a:pt x="1466" y="603"/>
                </a:lnTo>
                <a:lnTo>
                  <a:pt x="1459" y="526"/>
                </a:lnTo>
                <a:lnTo>
                  <a:pt x="1375" y="495"/>
                </a:lnTo>
                <a:lnTo>
                  <a:pt x="1365" y="451"/>
                </a:lnTo>
                <a:lnTo>
                  <a:pt x="1350" y="447"/>
                </a:lnTo>
                <a:lnTo>
                  <a:pt x="1345" y="411"/>
                </a:lnTo>
                <a:lnTo>
                  <a:pt x="1367" y="383"/>
                </a:lnTo>
                <a:lnTo>
                  <a:pt x="1429" y="352"/>
                </a:lnTo>
                <a:lnTo>
                  <a:pt x="1400" y="317"/>
                </a:lnTo>
                <a:lnTo>
                  <a:pt x="1405" y="290"/>
                </a:lnTo>
                <a:lnTo>
                  <a:pt x="1473" y="275"/>
                </a:lnTo>
                <a:lnTo>
                  <a:pt x="1491" y="258"/>
                </a:lnTo>
                <a:lnTo>
                  <a:pt x="1496" y="237"/>
                </a:lnTo>
                <a:lnTo>
                  <a:pt x="1482" y="231"/>
                </a:lnTo>
                <a:lnTo>
                  <a:pt x="1375" y="265"/>
                </a:lnTo>
                <a:lnTo>
                  <a:pt x="1389" y="237"/>
                </a:lnTo>
                <a:lnTo>
                  <a:pt x="1433" y="153"/>
                </a:lnTo>
                <a:lnTo>
                  <a:pt x="1598" y="129"/>
                </a:lnTo>
                <a:lnTo>
                  <a:pt x="1745" y="62"/>
                </a:lnTo>
                <a:lnTo>
                  <a:pt x="1697" y="18"/>
                </a:lnTo>
                <a:lnTo>
                  <a:pt x="1682" y="0"/>
                </a:lnTo>
                <a:lnTo>
                  <a:pt x="1573" y="8"/>
                </a:lnTo>
                <a:lnTo>
                  <a:pt x="1495" y="35"/>
                </a:lnTo>
                <a:lnTo>
                  <a:pt x="1444" y="94"/>
                </a:lnTo>
                <a:lnTo>
                  <a:pt x="1455" y="125"/>
                </a:lnTo>
                <a:lnTo>
                  <a:pt x="1400" y="199"/>
                </a:lnTo>
                <a:lnTo>
                  <a:pt x="1375" y="268"/>
                </a:lnTo>
                <a:lnTo>
                  <a:pt x="1397" y="310"/>
                </a:lnTo>
                <a:lnTo>
                  <a:pt x="1359" y="366"/>
                </a:lnTo>
                <a:lnTo>
                  <a:pt x="1356" y="415"/>
                </a:lnTo>
                <a:lnTo>
                  <a:pt x="1368" y="492"/>
                </a:lnTo>
                <a:lnTo>
                  <a:pt x="1333" y="546"/>
                </a:lnTo>
                <a:lnTo>
                  <a:pt x="1326" y="589"/>
                </a:lnTo>
                <a:lnTo>
                  <a:pt x="1286" y="620"/>
                </a:lnTo>
                <a:lnTo>
                  <a:pt x="1123" y="702"/>
                </a:lnTo>
                <a:lnTo>
                  <a:pt x="1040" y="781"/>
                </a:lnTo>
                <a:lnTo>
                  <a:pt x="717" y="965"/>
                </a:lnTo>
                <a:lnTo>
                  <a:pt x="628" y="1098"/>
                </a:lnTo>
                <a:lnTo>
                  <a:pt x="547" y="1146"/>
                </a:lnTo>
                <a:lnTo>
                  <a:pt x="467" y="1160"/>
                </a:lnTo>
                <a:lnTo>
                  <a:pt x="390" y="1387"/>
                </a:lnTo>
                <a:lnTo>
                  <a:pt x="176" y="1471"/>
                </a:lnTo>
                <a:lnTo>
                  <a:pt x="176" y="1530"/>
                </a:lnTo>
                <a:lnTo>
                  <a:pt x="213" y="1527"/>
                </a:lnTo>
                <a:lnTo>
                  <a:pt x="296" y="1566"/>
                </a:lnTo>
                <a:lnTo>
                  <a:pt x="254" y="1645"/>
                </a:lnTo>
                <a:lnTo>
                  <a:pt x="203" y="1652"/>
                </a:lnTo>
                <a:lnTo>
                  <a:pt x="213" y="1801"/>
                </a:lnTo>
                <a:lnTo>
                  <a:pt x="161" y="1830"/>
                </a:lnTo>
                <a:lnTo>
                  <a:pt x="171" y="1919"/>
                </a:lnTo>
                <a:lnTo>
                  <a:pt x="171" y="2037"/>
                </a:lnTo>
                <a:lnTo>
                  <a:pt x="5" y="2115"/>
                </a:lnTo>
                <a:lnTo>
                  <a:pt x="0" y="2174"/>
                </a:lnTo>
                <a:lnTo>
                  <a:pt x="47" y="2194"/>
                </a:lnTo>
                <a:lnTo>
                  <a:pt x="130" y="2233"/>
                </a:lnTo>
                <a:lnTo>
                  <a:pt x="337" y="2351"/>
                </a:lnTo>
                <a:lnTo>
                  <a:pt x="503" y="2508"/>
                </a:lnTo>
                <a:lnTo>
                  <a:pt x="544" y="2586"/>
                </a:lnTo>
                <a:lnTo>
                  <a:pt x="503" y="2704"/>
                </a:lnTo>
                <a:lnTo>
                  <a:pt x="503" y="2821"/>
                </a:lnTo>
                <a:lnTo>
                  <a:pt x="533" y="2823"/>
                </a:lnTo>
                <a:close/>
              </a:path>
            </a:pathLst>
          </a:custGeom>
          <a:solidFill>
            <a:srgbClr val="FFFF99">
              <a:alpha val="48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sp>
        <p:nvSpPr>
          <p:cNvPr id="4104" name="Freeform 8"/>
          <p:cNvSpPr>
            <a:spLocks/>
          </p:cNvSpPr>
          <p:nvPr/>
        </p:nvSpPr>
        <p:spPr bwMode="auto">
          <a:xfrm>
            <a:off x="6305550" y="2300288"/>
            <a:ext cx="2373313" cy="754062"/>
          </a:xfrm>
          <a:custGeom>
            <a:avLst/>
            <a:gdLst>
              <a:gd name="T0" fmla="*/ 1542 w 1639"/>
              <a:gd name="T1" fmla="*/ 363 h 549"/>
              <a:gd name="T2" fmla="*/ 1452 w 1639"/>
              <a:gd name="T3" fmla="*/ 363 h 549"/>
              <a:gd name="T4" fmla="*/ 1361 w 1639"/>
              <a:gd name="T5" fmla="*/ 227 h 549"/>
              <a:gd name="T6" fmla="*/ 1361 w 1639"/>
              <a:gd name="T7" fmla="*/ 181 h 549"/>
              <a:gd name="T8" fmla="*/ 1316 w 1639"/>
              <a:gd name="T9" fmla="*/ 272 h 549"/>
              <a:gd name="T10" fmla="*/ 1225 w 1639"/>
              <a:gd name="T11" fmla="*/ 272 h 549"/>
              <a:gd name="T12" fmla="*/ 1089 w 1639"/>
              <a:gd name="T13" fmla="*/ 181 h 549"/>
              <a:gd name="T14" fmla="*/ 1027 w 1639"/>
              <a:gd name="T15" fmla="*/ 190 h 549"/>
              <a:gd name="T16" fmla="*/ 954 w 1639"/>
              <a:gd name="T17" fmla="*/ 154 h 549"/>
              <a:gd name="T18" fmla="*/ 934 w 1639"/>
              <a:gd name="T19" fmla="*/ 154 h 549"/>
              <a:gd name="T20" fmla="*/ 926 w 1639"/>
              <a:gd name="T21" fmla="*/ 94 h 549"/>
              <a:gd name="T22" fmla="*/ 890 w 1639"/>
              <a:gd name="T23" fmla="*/ 53 h 549"/>
              <a:gd name="T24" fmla="*/ 838 w 1639"/>
              <a:gd name="T25" fmla="*/ 126 h 549"/>
              <a:gd name="T26" fmla="*/ 729 w 1639"/>
              <a:gd name="T27" fmla="*/ 150 h 549"/>
              <a:gd name="T28" fmla="*/ 635 w 1639"/>
              <a:gd name="T29" fmla="*/ 227 h 549"/>
              <a:gd name="T30" fmla="*/ 588 w 1639"/>
              <a:gd name="T31" fmla="*/ 235 h 549"/>
              <a:gd name="T32" fmla="*/ 544 w 1639"/>
              <a:gd name="T33" fmla="*/ 227 h 549"/>
              <a:gd name="T34" fmla="*/ 499 w 1639"/>
              <a:gd name="T35" fmla="*/ 181 h 549"/>
              <a:gd name="T36" fmla="*/ 443 w 1639"/>
              <a:gd name="T37" fmla="*/ 174 h 549"/>
              <a:gd name="T38" fmla="*/ 408 w 1639"/>
              <a:gd name="T39" fmla="*/ 91 h 549"/>
              <a:gd name="T40" fmla="*/ 408 w 1639"/>
              <a:gd name="T41" fmla="*/ 45 h 549"/>
              <a:gd name="T42" fmla="*/ 363 w 1639"/>
              <a:gd name="T43" fmla="*/ 0 h 549"/>
              <a:gd name="T44" fmla="*/ 363 w 1639"/>
              <a:gd name="T45" fmla="*/ 0 h 549"/>
              <a:gd name="T46" fmla="*/ 363 w 1639"/>
              <a:gd name="T47" fmla="*/ 91 h 549"/>
              <a:gd name="T48" fmla="*/ 408 w 1639"/>
              <a:gd name="T49" fmla="*/ 181 h 549"/>
              <a:gd name="T50" fmla="*/ 382 w 1639"/>
              <a:gd name="T51" fmla="*/ 199 h 549"/>
              <a:gd name="T52" fmla="*/ 326 w 1639"/>
              <a:gd name="T53" fmla="*/ 207 h 549"/>
              <a:gd name="T54" fmla="*/ 262 w 1639"/>
              <a:gd name="T55" fmla="*/ 247 h 549"/>
              <a:gd name="T56" fmla="*/ 213 w 1639"/>
              <a:gd name="T57" fmla="*/ 251 h 549"/>
              <a:gd name="T58" fmla="*/ 104 w 1639"/>
              <a:gd name="T59" fmla="*/ 263 h 549"/>
              <a:gd name="T60" fmla="*/ 32 w 1639"/>
              <a:gd name="T61" fmla="*/ 307 h 549"/>
              <a:gd name="T62" fmla="*/ 0 w 1639"/>
              <a:gd name="T63" fmla="*/ 363 h 549"/>
              <a:gd name="T64" fmla="*/ 52 w 1639"/>
              <a:gd name="T65" fmla="*/ 352 h 549"/>
              <a:gd name="T66" fmla="*/ 91 w 1639"/>
              <a:gd name="T67" fmla="*/ 318 h 549"/>
              <a:gd name="T68" fmla="*/ 133 w 1639"/>
              <a:gd name="T69" fmla="*/ 295 h 549"/>
              <a:gd name="T70" fmla="*/ 221 w 1639"/>
              <a:gd name="T71" fmla="*/ 291 h 549"/>
              <a:gd name="T72" fmla="*/ 274 w 1639"/>
              <a:gd name="T73" fmla="*/ 291 h 549"/>
              <a:gd name="T74" fmla="*/ 229 w 1639"/>
              <a:gd name="T75" fmla="*/ 404 h 549"/>
              <a:gd name="T76" fmla="*/ 241 w 1639"/>
              <a:gd name="T77" fmla="*/ 444 h 549"/>
              <a:gd name="T78" fmla="*/ 282 w 1639"/>
              <a:gd name="T79" fmla="*/ 372 h 549"/>
              <a:gd name="T80" fmla="*/ 318 w 1639"/>
              <a:gd name="T81" fmla="*/ 303 h 549"/>
              <a:gd name="T82" fmla="*/ 322 w 1639"/>
              <a:gd name="T83" fmla="*/ 267 h 549"/>
              <a:gd name="T84" fmla="*/ 342 w 1639"/>
              <a:gd name="T85" fmla="*/ 242 h 549"/>
              <a:gd name="T86" fmla="*/ 419 w 1639"/>
              <a:gd name="T87" fmla="*/ 247 h 549"/>
              <a:gd name="T88" fmla="*/ 467 w 1639"/>
              <a:gd name="T89" fmla="*/ 227 h 549"/>
              <a:gd name="T90" fmla="*/ 523 w 1639"/>
              <a:gd name="T91" fmla="*/ 279 h 549"/>
              <a:gd name="T92" fmla="*/ 656 w 1639"/>
              <a:gd name="T93" fmla="*/ 279 h 549"/>
              <a:gd name="T94" fmla="*/ 717 w 1639"/>
              <a:gd name="T95" fmla="*/ 227 h 549"/>
              <a:gd name="T96" fmla="*/ 777 w 1639"/>
              <a:gd name="T97" fmla="*/ 186 h 549"/>
              <a:gd name="T98" fmla="*/ 882 w 1639"/>
              <a:gd name="T99" fmla="*/ 203 h 549"/>
              <a:gd name="T100" fmla="*/ 954 w 1639"/>
              <a:gd name="T101" fmla="*/ 211 h 549"/>
              <a:gd name="T102" fmla="*/ 1047 w 1639"/>
              <a:gd name="T103" fmla="*/ 279 h 549"/>
              <a:gd name="T104" fmla="*/ 1144 w 1639"/>
              <a:gd name="T105" fmla="*/ 291 h 549"/>
              <a:gd name="T106" fmla="*/ 1224 w 1639"/>
              <a:gd name="T107" fmla="*/ 303 h 549"/>
              <a:gd name="T108" fmla="*/ 1265 w 1639"/>
              <a:gd name="T109" fmla="*/ 356 h 549"/>
              <a:gd name="T110" fmla="*/ 1317 w 1639"/>
              <a:gd name="T111" fmla="*/ 364 h 549"/>
              <a:gd name="T112" fmla="*/ 1353 w 1639"/>
              <a:gd name="T113" fmla="*/ 372 h 549"/>
              <a:gd name="T114" fmla="*/ 1426 w 1639"/>
              <a:gd name="T115" fmla="*/ 420 h 549"/>
              <a:gd name="T116" fmla="*/ 1426 w 1639"/>
              <a:gd name="T117" fmla="*/ 464 h 549"/>
              <a:gd name="T118" fmla="*/ 1518 w 1639"/>
              <a:gd name="T119" fmla="*/ 521 h 549"/>
              <a:gd name="T120" fmla="*/ 1551 w 1639"/>
              <a:gd name="T121" fmla="*/ 549 h 549"/>
              <a:gd name="T122" fmla="*/ 1639 w 1639"/>
              <a:gd name="T123" fmla="*/ 52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9" h="549">
                <a:moveTo>
                  <a:pt x="1542" y="363"/>
                </a:moveTo>
                <a:lnTo>
                  <a:pt x="1452" y="363"/>
                </a:lnTo>
                <a:lnTo>
                  <a:pt x="1361" y="227"/>
                </a:lnTo>
                <a:lnTo>
                  <a:pt x="1361" y="181"/>
                </a:lnTo>
                <a:lnTo>
                  <a:pt x="1316" y="272"/>
                </a:lnTo>
                <a:lnTo>
                  <a:pt x="1225" y="272"/>
                </a:lnTo>
                <a:lnTo>
                  <a:pt x="1089" y="181"/>
                </a:lnTo>
                <a:lnTo>
                  <a:pt x="1027" y="190"/>
                </a:lnTo>
                <a:lnTo>
                  <a:pt x="954" y="154"/>
                </a:lnTo>
                <a:lnTo>
                  <a:pt x="934" y="154"/>
                </a:lnTo>
                <a:lnTo>
                  <a:pt x="926" y="94"/>
                </a:lnTo>
                <a:lnTo>
                  <a:pt x="890" y="53"/>
                </a:lnTo>
                <a:lnTo>
                  <a:pt x="838" y="126"/>
                </a:lnTo>
                <a:lnTo>
                  <a:pt x="729" y="150"/>
                </a:lnTo>
                <a:lnTo>
                  <a:pt x="635" y="227"/>
                </a:lnTo>
                <a:lnTo>
                  <a:pt x="588" y="235"/>
                </a:lnTo>
                <a:lnTo>
                  <a:pt x="544" y="227"/>
                </a:lnTo>
                <a:lnTo>
                  <a:pt x="499" y="181"/>
                </a:lnTo>
                <a:cubicBezTo>
                  <a:pt x="480" y="179"/>
                  <a:pt x="462" y="176"/>
                  <a:pt x="443" y="174"/>
                </a:cubicBezTo>
                <a:lnTo>
                  <a:pt x="408" y="91"/>
                </a:lnTo>
                <a:lnTo>
                  <a:pt x="408" y="45"/>
                </a:lnTo>
                <a:lnTo>
                  <a:pt x="363" y="0"/>
                </a:lnTo>
                <a:lnTo>
                  <a:pt x="363" y="0"/>
                </a:lnTo>
                <a:lnTo>
                  <a:pt x="363" y="91"/>
                </a:lnTo>
                <a:lnTo>
                  <a:pt x="408" y="181"/>
                </a:lnTo>
                <a:lnTo>
                  <a:pt x="382" y="199"/>
                </a:lnTo>
                <a:lnTo>
                  <a:pt x="326" y="207"/>
                </a:lnTo>
                <a:lnTo>
                  <a:pt x="262" y="247"/>
                </a:lnTo>
                <a:lnTo>
                  <a:pt x="213" y="251"/>
                </a:lnTo>
                <a:lnTo>
                  <a:pt x="104" y="263"/>
                </a:lnTo>
                <a:lnTo>
                  <a:pt x="32" y="307"/>
                </a:lnTo>
                <a:lnTo>
                  <a:pt x="0" y="363"/>
                </a:lnTo>
                <a:lnTo>
                  <a:pt x="52" y="352"/>
                </a:lnTo>
                <a:lnTo>
                  <a:pt x="91" y="318"/>
                </a:lnTo>
                <a:lnTo>
                  <a:pt x="133" y="295"/>
                </a:lnTo>
                <a:lnTo>
                  <a:pt x="221" y="291"/>
                </a:lnTo>
                <a:lnTo>
                  <a:pt x="274" y="291"/>
                </a:lnTo>
                <a:lnTo>
                  <a:pt x="229" y="404"/>
                </a:lnTo>
                <a:lnTo>
                  <a:pt x="241" y="444"/>
                </a:lnTo>
                <a:lnTo>
                  <a:pt x="282" y="372"/>
                </a:lnTo>
                <a:lnTo>
                  <a:pt x="318" y="303"/>
                </a:lnTo>
                <a:lnTo>
                  <a:pt x="322" y="267"/>
                </a:lnTo>
                <a:lnTo>
                  <a:pt x="342" y="242"/>
                </a:lnTo>
                <a:lnTo>
                  <a:pt x="419" y="247"/>
                </a:lnTo>
                <a:lnTo>
                  <a:pt x="467" y="227"/>
                </a:lnTo>
                <a:lnTo>
                  <a:pt x="523" y="279"/>
                </a:lnTo>
                <a:lnTo>
                  <a:pt x="656" y="279"/>
                </a:lnTo>
                <a:lnTo>
                  <a:pt x="717" y="227"/>
                </a:lnTo>
                <a:lnTo>
                  <a:pt x="777" y="186"/>
                </a:lnTo>
                <a:lnTo>
                  <a:pt x="882" y="203"/>
                </a:lnTo>
                <a:lnTo>
                  <a:pt x="954" y="211"/>
                </a:lnTo>
                <a:lnTo>
                  <a:pt x="1047" y="279"/>
                </a:lnTo>
                <a:lnTo>
                  <a:pt x="1144" y="291"/>
                </a:lnTo>
                <a:lnTo>
                  <a:pt x="1224" y="303"/>
                </a:lnTo>
                <a:lnTo>
                  <a:pt x="1265" y="356"/>
                </a:lnTo>
                <a:lnTo>
                  <a:pt x="1317" y="364"/>
                </a:lnTo>
                <a:lnTo>
                  <a:pt x="1353" y="372"/>
                </a:lnTo>
                <a:lnTo>
                  <a:pt x="1426" y="420"/>
                </a:lnTo>
                <a:lnTo>
                  <a:pt x="1426" y="464"/>
                </a:lnTo>
                <a:lnTo>
                  <a:pt x="1518" y="521"/>
                </a:lnTo>
                <a:lnTo>
                  <a:pt x="1551" y="549"/>
                </a:lnTo>
                <a:lnTo>
                  <a:pt x="1639" y="529"/>
                </a:lnTo>
              </a:path>
            </a:pathLst>
          </a:custGeom>
          <a:solidFill>
            <a:srgbClr val="99FF99">
              <a:alpha val="67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sp>
        <p:nvSpPr>
          <p:cNvPr id="4110" name="Freeform 14"/>
          <p:cNvSpPr>
            <a:spLocks/>
          </p:cNvSpPr>
          <p:nvPr/>
        </p:nvSpPr>
        <p:spPr bwMode="auto">
          <a:xfrm>
            <a:off x="2036763" y="3662363"/>
            <a:ext cx="6350" cy="3175"/>
          </a:xfrm>
          <a:custGeom>
            <a:avLst/>
            <a:gdLst>
              <a:gd name="T0" fmla="*/ 0 w 4"/>
              <a:gd name="T1" fmla="*/ 0 h 2"/>
              <a:gd name="T2" fmla="*/ 4 w 4"/>
              <a:gd name="T3" fmla="*/ 2 h 2"/>
              <a:gd name="T4" fmla="*/ 0 w 4"/>
              <a:gd name="T5" fmla="*/ 0 h 2"/>
            </a:gdLst>
            <a:ahLst/>
            <a:cxnLst>
              <a:cxn ang="0">
                <a:pos x="T0" y="T1"/>
              </a:cxn>
              <a:cxn ang="0">
                <a:pos x="T2" y="T3"/>
              </a:cxn>
              <a:cxn ang="0">
                <a:pos x="T4" y="T5"/>
              </a:cxn>
            </a:cxnLst>
            <a:rect l="0" t="0" r="r" b="b"/>
            <a:pathLst>
              <a:path w="4" h="2">
                <a:moveTo>
                  <a:pt x="0" y="0"/>
                </a:moveTo>
                <a:cubicBezTo>
                  <a:pt x="1" y="1"/>
                  <a:pt x="4" y="2"/>
                  <a:pt x="4" y="2"/>
                </a:cubicBezTo>
                <a:cubicBezTo>
                  <a:pt x="4" y="2"/>
                  <a:pt x="1" y="1"/>
                  <a:pt x="0" y="0"/>
                </a:cubicBez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grpSp>
        <p:nvGrpSpPr>
          <p:cNvPr id="4114" name="Group 18"/>
          <p:cNvGrpSpPr>
            <a:grpSpLocks/>
          </p:cNvGrpSpPr>
          <p:nvPr/>
        </p:nvGrpSpPr>
        <p:grpSpPr bwMode="auto">
          <a:xfrm>
            <a:off x="1941513" y="2500313"/>
            <a:ext cx="6719887" cy="2536825"/>
            <a:chOff x="1223" y="1575"/>
            <a:chExt cx="4233" cy="1598"/>
          </a:xfrm>
        </p:grpSpPr>
        <p:sp>
          <p:nvSpPr>
            <p:cNvPr id="4105" name="Freeform 9"/>
            <p:cNvSpPr>
              <a:spLocks/>
            </p:cNvSpPr>
            <p:nvPr/>
          </p:nvSpPr>
          <p:spPr bwMode="auto">
            <a:xfrm>
              <a:off x="5123" y="1704"/>
              <a:ext cx="164" cy="95"/>
            </a:xfrm>
            <a:custGeom>
              <a:avLst/>
              <a:gdLst>
                <a:gd name="T0" fmla="*/ 179 w 179"/>
                <a:gd name="T1" fmla="*/ 109 h 109"/>
                <a:gd name="T2" fmla="*/ 164 w 179"/>
                <a:gd name="T3" fmla="*/ 101 h 109"/>
                <a:gd name="T4" fmla="*/ 179 w 179"/>
                <a:gd name="T5" fmla="*/ 86 h 109"/>
                <a:gd name="T6" fmla="*/ 111 w 179"/>
                <a:gd name="T7" fmla="*/ 10 h 109"/>
                <a:gd name="T8" fmla="*/ 96 w 179"/>
                <a:gd name="T9" fmla="*/ 0 h 109"/>
                <a:gd name="T10" fmla="*/ 76 w 179"/>
                <a:gd name="T11" fmla="*/ 15 h 109"/>
                <a:gd name="T12" fmla="*/ 38 w 179"/>
                <a:gd name="T13" fmla="*/ 15 h 109"/>
                <a:gd name="T14" fmla="*/ 0 w 179"/>
                <a:gd name="T15" fmla="*/ 18 h 109"/>
                <a:gd name="T16" fmla="*/ 2 w 179"/>
                <a:gd name="T17" fmla="*/ 38 h 109"/>
                <a:gd name="T18" fmla="*/ 50 w 179"/>
                <a:gd name="T19" fmla="*/ 48 h 109"/>
                <a:gd name="T20" fmla="*/ 68 w 179"/>
                <a:gd name="T21" fmla="*/ 61 h 109"/>
                <a:gd name="T22" fmla="*/ 88 w 179"/>
                <a:gd name="T23" fmla="*/ 48 h 109"/>
                <a:gd name="T24" fmla="*/ 113 w 179"/>
                <a:gd name="T25" fmla="*/ 66 h 109"/>
                <a:gd name="T26" fmla="*/ 134 w 179"/>
                <a:gd name="T27" fmla="*/ 104 h 109"/>
                <a:gd name="T28" fmla="*/ 159 w 179"/>
                <a:gd name="T29"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109">
                  <a:moveTo>
                    <a:pt x="179" y="109"/>
                  </a:moveTo>
                  <a:lnTo>
                    <a:pt x="164" y="101"/>
                  </a:lnTo>
                  <a:lnTo>
                    <a:pt x="179" y="86"/>
                  </a:lnTo>
                  <a:lnTo>
                    <a:pt x="111" y="10"/>
                  </a:lnTo>
                  <a:lnTo>
                    <a:pt x="96" y="0"/>
                  </a:lnTo>
                  <a:lnTo>
                    <a:pt x="76" y="15"/>
                  </a:lnTo>
                  <a:lnTo>
                    <a:pt x="38" y="15"/>
                  </a:lnTo>
                  <a:lnTo>
                    <a:pt x="0" y="18"/>
                  </a:lnTo>
                  <a:lnTo>
                    <a:pt x="2" y="38"/>
                  </a:lnTo>
                  <a:lnTo>
                    <a:pt x="50" y="48"/>
                  </a:lnTo>
                  <a:lnTo>
                    <a:pt x="68" y="61"/>
                  </a:lnTo>
                  <a:lnTo>
                    <a:pt x="88" y="48"/>
                  </a:lnTo>
                  <a:lnTo>
                    <a:pt x="113" y="66"/>
                  </a:lnTo>
                  <a:lnTo>
                    <a:pt x="134" y="104"/>
                  </a:lnTo>
                  <a:lnTo>
                    <a:pt x="159" y="106"/>
                  </a:lnTo>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sp>
          <p:nvSpPr>
            <p:cNvPr id="4106" name="Freeform 10"/>
            <p:cNvSpPr>
              <a:spLocks/>
            </p:cNvSpPr>
            <p:nvPr/>
          </p:nvSpPr>
          <p:spPr bwMode="auto">
            <a:xfrm>
              <a:off x="5285" y="1799"/>
              <a:ext cx="171" cy="103"/>
            </a:xfrm>
            <a:custGeom>
              <a:avLst/>
              <a:gdLst>
                <a:gd name="T0" fmla="*/ 0 w 187"/>
                <a:gd name="T1" fmla="*/ 0 h 119"/>
                <a:gd name="T2" fmla="*/ 5 w 187"/>
                <a:gd name="T3" fmla="*/ 28 h 119"/>
                <a:gd name="T4" fmla="*/ 7 w 187"/>
                <a:gd name="T5" fmla="*/ 50 h 119"/>
                <a:gd name="T6" fmla="*/ 43 w 187"/>
                <a:gd name="T7" fmla="*/ 66 h 119"/>
                <a:gd name="T8" fmla="*/ 80 w 187"/>
                <a:gd name="T9" fmla="*/ 71 h 119"/>
                <a:gd name="T10" fmla="*/ 144 w 187"/>
                <a:gd name="T11" fmla="*/ 98 h 119"/>
                <a:gd name="T12" fmla="*/ 187 w 187"/>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87" h="119">
                  <a:moveTo>
                    <a:pt x="0" y="0"/>
                  </a:moveTo>
                  <a:lnTo>
                    <a:pt x="5" y="28"/>
                  </a:lnTo>
                  <a:lnTo>
                    <a:pt x="7" y="50"/>
                  </a:lnTo>
                  <a:lnTo>
                    <a:pt x="43" y="66"/>
                  </a:lnTo>
                  <a:lnTo>
                    <a:pt x="80" y="71"/>
                  </a:lnTo>
                  <a:lnTo>
                    <a:pt x="144" y="98"/>
                  </a:lnTo>
                  <a:lnTo>
                    <a:pt x="187" y="119"/>
                  </a:lnTo>
                </a:path>
              </a:pathLst>
            </a:custGeom>
            <a:noFill/>
            <a:ln w="190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sp>
          <p:nvSpPr>
            <p:cNvPr id="4107" name="Freeform 11"/>
            <p:cNvSpPr>
              <a:spLocks/>
            </p:cNvSpPr>
            <p:nvPr/>
          </p:nvSpPr>
          <p:spPr bwMode="auto">
            <a:xfrm>
              <a:off x="3066" y="1575"/>
              <a:ext cx="2057" cy="615"/>
            </a:xfrm>
            <a:custGeom>
              <a:avLst/>
              <a:gdLst>
                <a:gd name="T0" fmla="*/ 2198 w 2254"/>
                <a:gd name="T1" fmla="*/ 119 h 710"/>
                <a:gd name="T2" fmla="*/ 2117 w 2254"/>
                <a:gd name="T3" fmla="*/ 134 h 710"/>
                <a:gd name="T4" fmla="*/ 1976 w 2254"/>
                <a:gd name="T5" fmla="*/ 46 h 710"/>
                <a:gd name="T6" fmla="*/ 1855 w 2254"/>
                <a:gd name="T7" fmla="*/ 15 h 710"/>
                <a:gd name="T8" fmla="*/ 1771 w 2254"/>
                <a:gd name="T9" fmla="*/ 13 h 710"/>
                <a:gd name="T10" fmla="*/ 1693 w 2254"/>
                <a:gd name="T11" fmla="*/ 48 h 710"/>
                <a:gd name="T12" fmla="*/ 1617 w 2254"/>
                <a:gd name="T13" fmla="*/ 104 h 710"/>
                <a:gd name="T14" fmla="*/ 1562 w 2254"/>
                <a:gd name="T15" fmla="*/ 111 h 710"/>
                <a:gd name="T16" fmla="*/ 1521 w 2254"/>
                <a:gd name="T17" fmla="*/ 89 h 710"/>
                <a:gd name="T18" fmla="*/ 1471 w 2254"/>
                <a:gd name="T19" fmla="*/ 51 h 710"/>
                <a:gd name="T20" fmla="*/ 1423 w 2254"/>
                <a:gd name="T21" fmla="*/ 63 h 710"/>
                <a:gd name="T22" fmla="*/ 1354 w 2254"/>
                <a:gd name="T23" fmla="*/ 76 h 710"/>
                <a:gd name="T24" fmla="*/ 1314 w 2254"/>
                <a:gd name="T25" fmla="*/ 79 h 710"/>
                <a:gd name="T26" fmla="*/ 1279 w 2254"/>
                <a:gd name="T27" fmla="*/ 116 h 710"/>
                <a:gd name="T28" fmla="*/ 1223 w 2254"/>
                <a:gd name="T29" fmla="*/ 132 h 710"/>
                <a:gd name="T30" fmla="*/ 1092 w 2254"/>
                <a:gd name="T31" fmla="*/ 134 h 710"/>
                <a:gd name="T32" fmla="*/ 1026 w 2254"/>
                <a:gd name="T33" fmla="*/ 182 h 710"/>
                <a:gd name="T34" fmla="*/ 938 w 2254"/>
                <a:gd name="T35" fmla="*/ 190 h 710"/>
                <a:gd name="T36" fmla="*/ 874 w 2254"/>
                <a:gd name="T37" fmla="*/ 243 h 710"/>
                <a:gd name="T38" fmla="*/ 783 w 2254"/>
                <a:gd name="T39" fmla="*/ 255 h 710"/>
                <a:gd name="T40" fmla="*/ 715 w 2254"/>
                <a:gd name="T41" fmla="*/ 271 h 710"/>
                <a:gd name="T42" fmla="*/ 682 w 2254"/>
                <a:gd name="T43" fmla="*/ 359 h 710"/>
                <a:gd name="T44" fmla="*/ 670 w 2254"/>
                <a:gd name="T45" fmla="*/ 475 h 710"/>
                <a:gd name="T46" fmla="*/ 637 w 2254"/>
                <a:gd name="T47" fmla="*/ 490 h 710"/>
                <a:gd name="T48" fmla="*/ 632 w 2254"/>
                <a:gd name="T49" fmla="*/ 442 h 710"/>
                <a:gd name="T50" fmla="*/ 564 w 2254"/>
                <a:gd name="T51" fmla="*/ 430 h 710"/>
                <a:gd name="T52" fmla="*/ 526 w 2254"/>
                <a:gd name="T53" fmla="*/ 470 h 710"/>
                <a:gd name="T54" fmla="*/ 546 w 2254"/>
                <a:gd name="T55" fmla="*/ 548 h 710"/>
                <a:gd name="T56" fmla="*/ 533 w 2254"/>
                <a:gd name="T57" fmla="*/ 579 h 710"/>
                <a:gd name="T58" fmla="*/ 498 w 2254"/>
                <a:gd name="T59" fmla="*/ 566 h 710"/>
                <a:gd name="T60" fmla="*/ 458 w 2254"/>
                <a:gd name="T61" fmla="*/ 523 h 710"/>
                <a:gd name="T62" fmla="*/ 420 w 2254"/>
                <a:gd name="T63" fmla="*/ 473 h 710"/>
                <a:gd name="T64" fmla="*/ 389 w 2254"/>
                <a:gd name="T65" fmla="*/ 538 h 710"/>
                <a:gd name="T66" fmla="*/ 377 w 2254"/>
                <a:gd name="T67" fmla="*/ 579 h 710"/>
                <a:gd name="T68" fmla="*/ 334 w 2254"/>
                <a:gd name="T69" fmla="*/ 591 h 710"/>
                <a:gd name="T70" fmla="*/ 288 w 2254"/>
                <a:gd name="T71" fmla="*/ 546 h 710"/>
                <a:gd name="T72" fmla="*/ 253 w 2254"/>
                <a:gd name="T73" fmla="*/ 586 h 710"/>
                <a:gd name="T74" fmla="*/ 230 w 2254"/>
                <a:gd name="T75" fmla="*/ 647 h 710"/>
                <a:gd name="T76" fmla="*/ 167 w 2254"/>
                <a:gd name="T77" fmla="*/ 685 h 710"/>
                <a:gd name="T78" fmla="*/ 119 w 2254"/>
                <a:gd name="T79" fmla="*/ 710 h 710"/>
                <a:gd name="T80" fmla="*/ 56 w 2254"/>
                <a:gd name="T81" fmla="*/ 690 h 710"/>
                <a:gd name="T82" fmla="*/ 41 w 2254"/>
                <a:gd name="T83" fmla="*/ 652 h 710"/>
                <a:gd name="T84" fmla="*/ 10 w 2254"/>
                <a:gd name="T85" fmla="*/ 662 h 710"/>
                <a:gd name="T86" fmla="*/ 0 w 2254"/>
                <a:gd name="T87" fmla="*/ 71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54" h="710">
                  <a:moveTo>
                    <a:pt x="2254" y="167"/>
                  </a:moveTo>
                  <a:lnTo>
                    <a:pt x="2198" y="119"/>
                  </a:lnTo>
                  <a:lnTo>
                    <a:pt x="2145" y="129"/>
                  </a:lnTo>
                  <a:lnTo>
                    <a:pt x="2117" y="134"/>
                  </a:lnTo>
                  <a:lnTo>
                    <a:pt x="2067" y="109"/>
                  </a:lnTo>
                  <a:lnTo>
                    <a:pt x="1976" y="46"/>
                  </a:lnTo>
                  <a:lnTo>
                    <a:pt x="1908" y="41"/>
                  </a:lnTo>
                  <a:lnTo>
                    <a:pt x="1855" y="15"/>
                  </a:lnTo>
                  <a:lnTo>
                    <a:pt x="1802" y="0"/>
                  </a:lnTo>
                  <a:lnTo>
                    <a:pt x="1771" y="13"/>
                  </a:lnTo>
                  <a:lnTo>
                    <a:pt x="1711" y="36"/>
                  </a:lnTo>
                  <a:lnTo>
                    <a:pt x="1693" y="48"/>
                  </a:lnTo>
                  <a:lnTo>
                    <a:pt x="1647" y="79"/>
                  </a:lnTo>
                  <a:lnTo>
                    <a:pt x="1617" y="104"/>
                  </a:lnTo>
                  <a:lnTo>
                    <a:pt x="1587" y="109"/>
                  </a:lnTo>
                  <a:lnTo>
                    <a:pt x="1562" y="111"/>
                  </a:lnTo>
                  <a:lnTo>
                    <a:pt x="1544" y="109"/>
                  </a:lnTo>
                  <a:lnTo>
                    <a:pt x="1521" y="89"/>
                  </a:lnTo>
                  <a:lnTo>
                    <a:pt x="1498" y="73"/>
                  </a:lnTo>
                  <a:lnTo>
                    <a:pt x="1471" y="51"/>
                  </a:lnTo>
                  <a:lnTo>
                    <a:pt x="1433" y="48"/>
                  </a:lnTo>
                  <a:lnTo>
                    <a:pt x="1423" y="63"/>
                  </a:lnTo>
                  <a:lnTo>
                    <a:pt x="1387" y="76"/>
                  </a:lnTo>
                  <a:lnTo>
                    <a:pt x="1354" y="76"/>
                  </a:lnTo>
                  <a:lnTo>
                    <a:pt x="1334" y="76"/>
                  </a:lnTo>
                  <a:lnTo>
                    <a:pt x="1314" y="79"/>
                  </a:lnTo>
                  <a:lnTo>
                    <a:pt x="1294" y="99"/>
                  </a:lnTo>
                  <a:lnTo>
                    <a:pt x="1279" y="116"/>
                  </a:lnTo>
                  <a:lnTo>
                    <a:pt x="1263" y="127"/>
                  </a:lnTo>
                  <a:lnTo>
                    <a:pt x="1223" y="132"/>
                  </a:lnTo>
                  <a:lnTo>
                    <a:pt x="1125" y="134"/>
                  </a:lnTo>
                  <a:lnTo>
                    <a:pt x="1092" y="134"/>
                  </a:lnTo>
                  <a:lnTo>
                    <a:pt x="1054" y="139"/>
                  </a:lnTo>
                  <a:lnTo>
                    <a:pt x="1026" y="182"/>
                  </a:lnTo>
                  <a:lnTo>
                    <a:pt x="1003" y="205"/>
                  </a:lnTo>
                  <a:lnTo>
                    <a:pt x="938" y="190"/>
                  </a:lnTo>
                  <a:lnTo>
                    <a:pt x="912" y="215"/>
                  </a:lnTo>
                  <a:lnTo>
                    <a:pt x="874" y="243"/>
                  </a:lnTo>
                  <a:lnTo>
                    <a:pt x="857" y="268"/>
                  </a:lnTo>
                  <a:lnTo>
                    <a:pt x="783" y="255"/>
                  </a:lnTo>
                  <a:lnTo>
                    <a:pt x="748" y="255"/>
                  </a:lnTo>
                  <a:lnTo>
                    <a:pt x="715" y="271"/>
                  </a:lnTo>
                  <a:lnTo>
                    <a:pt x="715" y="321"/>
                  </a:lnTo>
                  <a:lnTo>
                    <a:pt x="682" y="359"/>
                  </a:lnTo>
                  <a:lnTo>
                    <a:pt x="662" y="440"/>
                  </a:lnTo>
                  <a:lnTo>
                    <a:pt x="670" y="475"/>
                  </a:lnTo>
                  <a:lnTo>
                    <a:pt x="662" y="516"/>
                  </a:lnTo>
                  <a:lnTo>
                    <a:pt x="637" y="490"/>
                  </a:lnTo>
                  <a:lnTo>
                    <a:pt x="632" y="468"/>
                  </a:lnTo>
                  <a:lnTo>
                    <a:pt x="632" y="442"/>
                  </a:lnTo>
                  <a:lnTo>
                    <a:pt x="584" y="430"/>
                  </a:lnTo>
                  <a:lnTo>
                    <a:pt x="564" y="430"/>
                  </a:lnTo>
                  <a:lnTo>
                    <a:pt x="518" y="432"/>
                  </a:lnTo>
                  <a:lnTo>
                    <a:pt x="526" y="470"/>
                  </a:lnTo>
                  <a:lnTo>
                    <a:pt x="546" y="508"/>
                  </a:lnTo>
                  <a:lnTo>
                    <a:pt x="546" y="548"/>
                  </a:lnTo>
                  <a:lnTo>
                    <a:pt x="538" y="561"/>
                  </a:lnTo>
                  <a:cubicBezTo>
                    <a:pt x="536" y="567"/>
                    <a:pt x="537" y="575"/>
                    <a:pt x="533" y="579"/>
                  </a:cubicBezTo>
                  <a:cubicBezTo>
                    <a:pt x="531" y="581"/>
                    <a:pt x="523" y="576"/>
                    <a:pt x="523" y="576"/>
                  </a:cubicBezTo>
                  <a:lnTo>
                    <a:pt x="498" y="566"/>
                  </a:lnTo>
                  <a:lnTo>
                    <a:pt x="470" y="538"/>
                  </a:lnTo>
                  <a:lnTo>
                    <a:pt x="458" y="523"/>
                  </a:lnTo>
                  <a:lnTo>
                    <a:pt x="450" y="485"/>
                  </a:lnTo>
                  <a:lnTo>
                    <a:pt x="420" y="473"/>
                  </a:lnTo>
                  <a:lnTo>
                    <a:pt x="392" y="508"/>
                  </a:lnTo>
                  <a:lnTo>
                    <a:pt x="389" y="538"/>
                  </a:lnTo>
                  <a:lnTo>
                    <a:pt x="397" y="561"/>
                  </a:lnTo>
                  <a:lnTo>
                    <a:pt x="377" y="579"/>
                  </a:lnTo>
                  <a:lnTo>
                    <a:pt x="351" y="591"/>
                  </a:lnTo>
                  <a:lnTo>
                    <a:pt x="334" y="591"/>
                  </a:lnTo>
                  <a:lnTo>
                    <a:pt x="316" y="571"/>
                  </a:lnTo>
                  <a:lnTo>
                    <a:pt x="288" y="546"/>
                  </a:lnTo>
                  <a:lnTo>
                    <a:pt x="266" y="538"/>
                  </a:lnTo>
                  <a:lnTo>
                    <a:pt x="253" y="586"/>
                  </a:lnTo>
                  <a:lnTo>
                    <a:pt x="250" y="607"/>
                  </a:lnTo>
                  <a:lnTo>
                    <a:pt x="230" y="647"/>
                  </a:lnTo>
                  <a:lnTo>
                    <a:pt x="213" y="655"/>
                  </a:lnTo>
                  <a:lnTo>
                    <a:pt x="167" y="685"/>
                  </a:lnTo>
                  <a:lnTo>
                    <a:pt x="152" y="690"/>
                  </a:lnTo>
                  <a:lnTo>
                    <a:pt x="119" y="710"/>
                  </a:lnTo>
                  <a:lnTo>
                    <a:pt x="79" y="705"/>
                  </a:lnTo>
                  <a:lnTo>
                    <a:pt x="56" y="690"/>
                  </a:lnTo>
                  <a:lnTo>
                    <a:pt x="46" y="677"/>
                  </a:lnTo>
                  <a:lnTo>
                    <a:pt x="41" y="652"/>
                  </a:lnTo>
                  <a:lnTo>
                    <a:pt x="15" y="644"/>
                  </a:lnTo>
                  <a:lnTo>
                    <a:pt x="10" y="662"/>
                  </a:lnTo>
                  <a:lnTo>
                    <a:pt x="10" y="680"/>
                  </a:lnTo>
                  <a:lnTo>
                    <a:pt x="0" y="710"/>
                  </a:lnTo>
                </a:path>
              </a:pathLst>
            </a:custGeom>
            <a:noFill/>
            <a:ln w="190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sp>
          <p:nvSpPr>
            <p:cNvPr id="4109" name="Freeform 13"/>
            <p:cNvSpPr>
              <a:spLocks/>
            </p:cNvSpPr>
            <p:nvPr/>
          </p:nvSpPr>
          <p:spPr bwMode="auto">
            <a:xfrm>
              <a:off x="1223" y="2188"/>
              <a:ext cx="1871" cy="985"/>
            </a:xfrm>
            <a:custGeom>
              <a:avLst/>
              <a:gdLst>
                <a:gd name="T0" fmla="*/ 0 w 1871"/>
                <a:gd name="T1" fmla="*/ 985 h 985"/>
                <a:gd name="T2" fmla="*/ 70 w 1871"/>
                <a:gd name="T3" fmla="*/ 950 h 985"/>
                <a:gd name="T4" fmla="*/ 131 w 1871"/>
                <a:gd name="T5" fmla="*/ 945 h 985"/>
                <a:gd name="T6" fmla="*/ 217 w 1871"/>
                <a:gd name="T7" fmla="*/ 884 h 985"/>
                <a:gd name="T8" fmla="*/ 273 w 1871"/>
                <a:gd name="T9" fmla="*/ 859 h 985"/>
                <a:gd name="T10" fmla="*/ 358 w 1871"/>
                <a:gd name="T11" fmla="*/ 859 h 985"/>
                <a:gd name="T12" fmla="*/ 409 w 1871"/>
                <a:gd name="T13" fmla="*/ 869 h 985"/>
                <a:gd name="T14" fmla="*/ 475 w 1871"/>
                <a:gd name="T15" fmla="*/ 879 h 985"/>
                <a:gd name="T16" fmla="*/ 500 w 1871"/>
                <a:gd name="T17" fmla="*/ 859 h 985"/>
                <a:gd name="T18" fmla="*/ 556 w 1871"/>
                <a:gd name="T19" fmla="*/ 808 h 985"/>
                <a:gd name="T20" fmla="*/ 576 w 1871"/>
                <a:gd name="T21" fmla="*/ 768 h 985"/>
                <a:gd name="T22" fmla="*/ 576 w 1871"/>
                <a:gd name="T23" fmla="*/ 717 h 985"/>
                <a:gd name="T24" fmla="*/ 596 w 1871"/>
                <a:gd name="T25" fmla="*/ 636 h 985"/>
                <a:gd name="T26" fmla="*/ 662 w 1871"/>
                <a:gd name="T27" fmla="*/ 606 h 985"/>
                <a:gd name="T28" fmla="*/ 707 w 1871"/>
                <a:gd name="T29" fmla="*/ 571 h 985"/>
                <a:gd name="T30" fmla="*/ 758 w 1871"/>
                <a:gd name="T31" fmla="*/ 581 h 985"/>
                <a:gd name="T32" fmla="*/ 788 w 1871"/>
                <a:gd name="T33" fmla="*/ 545 h 985"/>
                <a:gd name="T34" fmla="*/ 844 w 1871"/>
                <a:gd name="T35" fmla="*/ 525 h 985"/>
                <a:gd name="T36" fmla="*/ 899 w 1871"/>
                <a:gd name="T37" fmla="*/ 525 h 985"/>
                <a:gd name="T38" fmla="*/ 965 w 1871"/>
                <a:gd name="T39" fmla="*/ 515 h 985"/>
                <a:gd name="T40" fmla="*/ 1015 w 1871"/>
                <a:gd name="T41" fmla="*/ 500 h 985"/>
                <a:gd name="T42" fmla="*/ 1046 w 1871"/>
                <a:gd name="T43" fmla="*/ 480 h 985"/>
                <a:gd name="T44" fmla="*/ 1081 w 1871"/>
                <a:gd name="T45" fmla="*/ 444 h 985"/>
                <a:gd name="T46" fmla="*/ 1091 w 1871"/>
                <a:gd name="T47" fmla="*/ 399 h 985"/>
                <a:gd name="T48" fmla="*/ 1121 w 1871"/>
                <a:gd name="T49" fmla="*/ 359 h 985"/>
                <a:gd name="T50" fmla="*/ 1182 w 1871"/>
                <a:gd name="T51" fmla="*/ 353 h 985"/>
                <a:gd name="T52" fmla="*/ 1222 w 1871"/>
                <a:gd name="T53" fmla="*/ 348 h 985"/>
                <a:gd name="T54" fmla="*/ 1258 w 1871"/>
                <a:gd name="T55" fmla="*/ 369 h 985"/>
                <a:gd name="T56" fmla="*/ 1288 w 1871"/>
                <a:gd name="T57" fmla="*/ 343 h 985"/>
                <a:gd name="T58" fmla="*/ 1308 w 1871"/>
                <a:gd name="T59" fmla="*/ 311 h 985"/>
                <a:gd name="T60" fmla="*/ 1295 w 1871"/>
                <a:gd name="T61" fmla="*/ 266 h 985"/>
                <a:gd name="T62" fmla="*/ 1295 w 1871"/>
                <a:gd name="T63" fmla="*/ 234 h 985"/>
                <a:gd name="T64" fmla="*/ 1330 w 1871"/>
                <a:gd name="T65" fmla="*/ 205 h 985"/>
                <a:gd name="T66" fmla="*/ 1376 w 1871"/>
                <a:gd name="T67" fmla="*/ 193 h 985"/>
                <a:gd name="T68" fmla="*/ 1391 w 1871"/>
                <a:gd name="T69" fmla="*/ 170 h 985"/>
                <a:gd name="T70" fmla="*/ 1436 w 1871"/>
                <a:gd name="T71" fmla="*/ 143 h 985"/>
                <a:gd name="T72" fmla="*/ 1482 w 1871"/>
                <a:gd name="T73" fmla="*/ 146 h 985"/>
                <a:gd name="T74" fmla="*/ 1536 w 1871"/>
                <a:gd name="T75" fmla="*/ 145 h 985"/>
                <a:gd name="T76" fmla="*/ 1556 w 1871"/>
                <a:gd name="T77" fmla="*/ 172 h 985"/>
                <a:gd name="T78" fmla="*/ 1558 w 1871"/>
                <a:gd name="T79" fmla="*/ 210 h 985"/>
                <a:gd name="T80" fmla="*/ 1581 w 1871"/>
                <a:gd name="T81" fmla="*/ 224 h 985"/>
                <a:gd name="T82" fmla="*/ 1620 w 1871"/>
                <a:gd name="T83" fmla="*/ 227 h 985"/>
                <a:gd name="T84" fmla="*/ 1638 w 1871"/>
                <a:gd name="T85" fmla="*/ 229 h 985"/>
                <a:gd name="T86" fmla="*/ 1650 w 1871"/>
                <a:gd name="T87" fmla="*/ 209 h 985"/>
                <a:gd name="T88" fmla="*/ 1652 w 1871"/>
                <a:gd name="T89" fmla="*/ 192 h 985"/>
                <a:gd name="T90" fmla="*/ 1676 w 1871"/>
                <a:gd name="T91" fmla="*/ 190 h 985"/>
                <a:gd name="T92" fmla="*/ 1701 w 1871"/>
                <a:gd name="T93" fmla="*/ 202 h 985"/>
                <a:gd name="T94" fmla="*/ 1733 w 1871"/>
                <a:gd name="T95" fmla="*/ 219 h 985"/>
                <a:gd name="T96" fmla="*/ 1755 w 1871"/>
                <a:gd name="T97" fmla="*/ 205 h 985"/>
                <a:gd name="T98" fmla="*/ 1723 w 1871"/>
                <a:gd name="T99" fmla="*/ 163 h 985"/>
                <a:gd name="T100" fmla="*/ 1738 w 1871"/>
                <a:gd name="T101" fmla="*/ 136 h 985"/>
                <a:gd name="T102" fmla="*/ 1763 w 1871"/>
                <a:gd name="T103" fmla="*/ 116 h 985"/>
                <a:gd name="T104" fmla="*/ 1797 w 1871"/>
                <a:gd name="T105" fmla="*/ 118 h 985"/>
                <a:gd name="T106" fmla="*/ 1856 w 1871"/>
                <a:gd name="T107" fmla="*/ 131 h 985"/>
                <a:gd name="T108" fmla="*/ 1868 w 1871"/>
                <a:gd name="T109" fmla="*/ 121 h 985"/>
                <a:gd name="T110" fmla="*/ 1871 w 1871"/>
                <a:gd name="T111" fmla="*/ 97 h 985"/>
                <a:gd name="T112" fmla="*/ 1824 w 1871"/>
                <a:gd name="T113" fmla="*/ 79 h 985"/>
                <a:gd name="T114" fmla="*/ 1825 w 1871"/>
                <a:gd name="T115" fmla="*/ 47 h 985"/>
                <a:gd name="T116" fmla="*/ 1847 w 1871"/>
                <a:gd name="T117" fmla="*/ 33 h 985"/>
                <a:gd name="T118" fmla="*/ 1844 w 1871"/>
                <a:gd name="T119"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1" h="985">
                  <a:moveTo>
                    <a:pt x="0" y="985"/>
                  </a:moveTo>
                  <a:lnTo>
                    <a:pt x="70" y="950"/>
                  </a:lnTo>
                  <a:lnTo>
                    <a:pt x="131" y="945"/>
                  </a:lnTo>
                  <a:lnTo>
                    <a:pt x="217" y="884"/>
                  </a:lnTo>
                  <a:lnTo>
                    <a:pt x="273" y="859"/>
                  </a:lnTo>
                  <a:lnTo>
                    <a:pt x="358" y="859"/>
                  </a:lnTo>
                  <a:lnTo>
                    <a:pt x="409" y="869"/>
                  </a:lnTo>
                  <a:lnTo>
                    <a:pt x="475" y="879"/>
                  </a:lnTo>
                  <a:lnTo>
                    <a:pt x="500" y="859"/>
                  </a:lnTo>
                  <a:lnTo>
                    <a:pt x="556" y="808"/>
                  </a:lnTo>
                  <a:lnTo>
                    <a:pt x="576" y="768"/>
                  </a:lnTo>
                  <a:lnTo>
                    <a:pt x="576" y="717"/>
                  </a:lnTo>
                  <a:lnTo>
                    <a:pt x="596" y="636"/>
                  </a:lnTo>
                  <a:lnTo>
                    <a:pt x="662" y="606"/>
                  </a:lnTo>
                  <a:lnTo>
                    <a:pt x="707" y="571"/>
                  </a:lnTo>
                  <a:lnTo>
                    <a:pt x="758" y="581"/>
                  </a:lnTo>
                  <a:lnTo>
                    <a:pt x="788" y="545"/>
                  </a:lnTo>
                  <a:lnTo>
                    <a:pt x="844" y="525"/>
                  </a:lnTo>
                  <a:lnTo>
                    <a:pt x="899" y="525"/>
                  </a:lnTo>
                  <a:lnTo>
                    <a:pt x="965" y="515"/>
                  </a:lnTo>
                  <a:lnTo>
                    <a:pt x="1015" y="500"/>
                  </a:lnTo>
                  <a:lnTo>
                    <a:pt x="1046" y="480"/>
                  </a:lnTo>
                  <a:lnTo>
                    <a:pt x="1081" y="444"/>
                  </a:lnTo>
                  <a:lnTo>
                    <a:pt x="1091" y="399"/>
                  </a:lnTo>
                  <a:lnTo>
                    <a:pt x="1121" y="359"/>
                  </a:lnTo>
                  <a:cubicBezTo>
                    <a:pt x="1161" y="347"/>
                    <a:pt x="1151" y="353"/>
                    <a:pt x="1182" y="353"/>
                  </a:cubicBezTo>
                  <a:lnTo>
                    <a:pt x="1222" y="348"/>
                  </a:lnTo>
                  <a:lnTo>
                    <a:pt x="1258" y="369"/>
                  </a:lnTo>
                  <a:lnTo>
                    <a:pt x="1288" y="343"/>
                  </a:lnTo>
                  <a:lnTo>
                    <a:pt x="1308" y="311"/>
                  </a:lnTo>
                  <a:lnTo>
                    <a:pt x="1295" y="266"/>
                  </a:lnTo>
                  <a:lnTo>
                    <a:pt x="1295" y="234"/>
                  </a:lnTo>
                  <a:lnTo>
                    <a:pt x="1330" y="205"/>
                  </a:lnTo>
                  <a:lnTo>
                    <a:pt x="1376" y="193"/>
                  </a:lnTo>
                  <a:lnTo>
                    <a:pt x="1391" y="170"/>
                  </a:lnTo>
                  <a:lnTo>
                    <a:pt x="1436" y="143"/>
                  </a:lnTo>
                  <a:lnTo>
                    <a:pt x="1482" y="146"/>
                  </a:lnTo>
                  <a:lnTo>
                    <a:pt x="1536" y="145"/>
                  </a:lnTo>
                  <a:lnTo>
                    <a:pt x="1556" y="172"/>
                  </a:lnTo>
                  <a:lnTo>
                    <a:pt x="1558" y="210"/>
                  </a:lnTo>
                  <a:lnTo>
                    <a:pt x="1581" y="224"/>
                  </a:lnTo>
                  <a:lnTo>
                    <a:pt x="1620" y="227"/>
                  </a:lnTo>
                  <a:lnTo>
                    <a:pt x="1638" y="229"/>
                  </a:lnTo>
                  <a:lnTo>
                    <a:pt x="1650" y="209"/>
                  </a:lnTo>
                  <a:lnTo>
                    <a:pt x="1652" y="192"/>
                  </a:lnTo>
                  <a:lnTo>
                    <a:pt x="1676" y="190"/>
                  </a:lnTo>
                  <a:lnTo>
                    <a:pt x="1701" y="202"/>
                  </a:lnTo>
                  <a:lnTo>
                    <a:pt x="1733" y="219"/>
                  </a:lnTo>
                  <a:lnTo>
                    <a:pt x="1755" y="205"/>
                  </a:lnTo>
                  <a:lnTo>
                    <a:pt x="1723" y="163"/>
                  </a:lnTo>
                  <a:lnTo>
                    <a:pt x="1738" y="136"/>
                  </a:lnTo>
                  <a:lnTo>
                    <a:pt x="1763" y="116"/>
                  </a:lnTo>
                  <a:lnTo>
                    <a:pt x="1797" y="118"/>
                  </a:lnTo>
                  <a:lnTo>
                    <a:pt x="1856" y="131"/>
                  </a:lnTo>
                  <a:lnTo>
                    <a:pt x="1868" y="121"/>
                  </a:lnTo>
                  <a:lnTo>
                    <a:pt x="1871" y="97"/>
                  </a:lnTo>
                  <a:lnTo>
                    <a:pt x="1824" y="79"/>
                  </a:lnTo>
                  <a:lnTo>
                    <a:pt x="1825" y="47"/>
                  </a:lnTo>
                  <a:lnTo>
                    <a:pt x="1847" y="33"/>
                  </a:lnTo>
                  <a:lnTo>
                    <a:pt x="1844" y="0"/>
                  </a:lnTo>
                </a:path>
              </a:pathLst>
            </a:custGeom>
            <a:noFill/>
            <a:ln w="190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sp>
          <p:nvSpPr>
            <p:cNvPr id="4111" name="Freeform 15"/>
            <p:cNvSpPr>
              <a:spLocks/>
            </p:cNvSpPr>
            <p:nvPr/>
          </p:nvSpPr>
          <p:spPr bwMode="auto">
            <a:xfrm>
              <a:off x="1279" y="1717"/>
              <a:ext cx="846" cy="774"/>
            </a:xfrm>
            <a:custGeom>
              <a:avLst/>
              <a:gdLst>
                <a:gd name="T0" fmla="*/ 60 w 846"/>
                <a:gd name="T1" fmla="*/ 617 h 774"/>
                <a:gd name="T2" fmla="*/ 107 w 846"/>
                <a:gd name="T3" fmla="*/ 639 h 774"/>
                <a:gd name="T4" fmla="*/ 132 w 846"/>
                <a:gd name="T5" fmla="*/ 600 h 774"/>
                <a:gd name="T6" fmla="*/ 212 w 846"/>
                <a:gd name="T7" fmla="*/ 579 h 774"/>
                <a:gd name="T8" fmla="*/ 318 w 846"/>
                <a:gd name="T9" fmla="*/ 589 h 774"/>
                <a:gd name="T10" fmla="*/ 393 w 846"/>
                <a:gd name="T11" fmla="*/ 609 h 774"/>
                <a:gd name="T12" fmla="*/ 420 w 846"/>
                <a:gd name="T13" fmla="*/ 646 h 774"/>
                <a:gd name="T14" fmla="*/ 451 w 846"/>
                <a:gd name="T15" fmla="*/ 575 h 774"/>
                <a:gd name="T16" fmla="*/ 484 w 846"/>
                <a:gd name="T17" fmla="*/ 621 h 774"/>
                <a:gd name="T18" fmla="*/ 488 w 846"/>
                <a:gd name="T19" fmla="*/ 668 h 774"/>
                <a:gd name="T20" fmla="*/ 530 w 846"/>
                <a:gd name="T21" fmla="*/ 671 h 774"/>
                <a:gd name="T22" fmla="*/ 601 w 846"/>
                <a:gd name="T23" fmla="*/ 629 h 774"/>
                <a:gd name="T24" fmla="*/ 596 w 846"/>
                <a:gd name="T25" fmla="*/ 548 h 774"/>
                <a:gd name="T26" fmla="*/ 686 w 846"/>
                <a:gd name="T27" fmla="*/ 550 h 774"/>
                <a:gd name="T28" fmla="*/ 617 w 846"/>
                <a:gd name="T29" fmla="*/ 626 h 774"/>
                <a:gd name="T30" fmla="*/ 651 w 846"/>
                <a:gd name="T31" fmla="*/ 659 h 774"/>
                <a:gd name="T32" fmla="*/ 569 w 846"/>
                <a:gd name="T33" fmla="*/ 715 h 774"/>
                <a:gd name="T34" fmla="*/ 476 w 846"/>
                <a:gd name="T35" fmla="*/ 774 h 774"/>
                <a:gd name="T36" fmla="*/ 612 w 846"/>
                <a:gd name="T37" fmla="*/ 740 h 774"/>
                <a:gd name="T38" fmla="*/ 793 w 846"/>
                <a:gd name="T39" fmla="*/ 622 h 774"/>
                <a:gd name="T40" fmla="*/ 809 w 846"/>
                <a:gd name="T41" fmla="*/ 560 h 774"/>
                <a:gd name="T42" fmla="*/ 846 w 846"/>
                <a:gd name="T43" fmla="*/ 400 h 774"/>
                <a:gd name="T44" fmla="*/ 806 w 846"/>
                <a:gd name="T45" fmla="*/ 318 h 774"/>
                <a:gd name="T46" fmla="*/ 764 w 846"/>
                <a:gd name="T47" fmla="*/ 257 h 774"/>
                <a:gd name="T48" fmla="*/ 724 w 846"/>
                <a:gd name="T49" fmla="*/ 178 h 774"/>
                <a:gd name="T50" fmla="*/ 640 w 846"/>
                <a:gd name="T51" fmla="*/ 120 h 774"/>
                <a:gd name="T52" fmla="*/ 531 w 846"/>
                <a:gd name="T53" fmla="*/ 41 h 774"/>
                <a:gd name="T54" fmla="*/ 507 w 846"/>
                <a:gd name="T55" fmla="*/ 5 h 774"/>
                <a:gd name="T56" fmla="*/ 458 w 846"/>
                <a:gd name="T57" fmla="*/ 27 h 774"/>
                <a:gd name="T58" fmla="*/ 496 w 846"/>
                <a:gd name="T59" fmla="*/ 83 h 774"/>
                <a:gd name="T60" fmla="*/ 476 w 846"/>
                <a:gd name="T61" fmla="*/ 115 h 774"/>
                <a:gd name="T62" fmla="*/ 411 w 846"/>
                <a:gd name="T63" fmla="*/ 62 h 774"/>
                <a:gd name="T64" fmla="*/ 414 w 846"/>
                <a:gd name="T65" fmla="*/ 171 h 774"/>
                <a:gd name="T66" fmla="*/ 425 w 846"/>
                <a:gd name="T67" fmla="*/ 210 h 774"/>
                <a:gd name="T68" fmla="*/ 360 w 846"/>
                <a:gd name="T69" fmla="*/ 190 h 774"/>
                <a:gd name="T70" fmla="*/ 360 w 846"/>
                <a:gd name="T71" fmla="*/ 233 h 774"/>
                <a:gd name="T72" fmla="*/ 417 w 846"/>
                <a:gd name="T73" fmla="*/ 296 h 774"/>
                <a:gd name="T74" fmla="*/ 412 w 846"/>
                <a:gd name="T75" fmla="*/ 360 h 774"/>
                <a:gd name="T76" fmla="*/ 318 w 846"/>
                <a:gd name="T77" fmla="*/ 291 h 774"/>
                <a:gd name="T78" fmla="*/ 272 w 846"/>
                <a:gd name="T79" fmla="*/ 301 h 774"/>
                <a:gd name="T80" fmla="*/ 270 w 846"/>
                <a:gd name="T81" fmla="*/ 358 h 774"/>
                <a:gd name="T82" fmla="*/ 158 w 846"/>
                <a:gd name="T83" fmla="*/ 328 h 774"/>
                <a:gd name="T84" fmla="*/ 225 w 846"/>
                <a:gd name="T85" fmla="*/ 380 h 774"/>
                <a:gd name="T86" fmla="*/ 294 w 846"/>
                <a:gd name="T87" fmla="*/ 435 h 774"/>
                <a:gd name="T88" fmla="*/ 365 w 846"/>
                <a:gd name="T89" fmla="*/ 451 h 774"/>
                <a:gd name="T90" fmla="*/ 398 w 846"/>
                <a:gd name="T91" fmla="*/ 484 h 774"/>
                <a:gd name="T92" fmla="*/ 441 w 846"/>
                <a:gd name="T93" fmla="*/ 493 h 774"/>
                <a:gd name="T94" fmla="*/ 338 w 846"/>
                <a:gd name="T95" fmla="*/ 528 h 774"/>
                <a:gd name="T96" fmla="*/ 262 w 846"/>
                <a:gd name="T97" fmla="*/ 528 h 774"/>
                <a:gd name="T98" fmla="*/ 166 w 846"/>
                <a:gd name="T99" fmla="*/ 515 h 774"/>
                <a:gd name="T100" fmla="*/ 181 w 846"/>
                <a:gd name="T101" fmla="*/ 568 h 774"/>
                <a:gd name="T102" fmla="*/ 139 w 846"/>
                <a:gd name="T103" fmla="*/ 590 h 774"/>
                <a:gd name="T104" fmla="*/ 57 w 846"/>
                <a:gd name="T105" fmla="*/ 579 h 774"/>
                <a:gd name="T106" fmla="*/ 23 w 846"/>
                <a:gd name="T107" fmla="*/ 599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6" h="774">
                  <a:moveTo>
                    <a:pt x="23" y="599"/>
                  </a:moveTo>
                  <a:lnTo>
                    <a:pt x="48" y="612"/>
                  </a:lnTo>
                  <a:lnTo>
                    <a:pt x="60" y="617"/>
                  </a:lnTo>
                  <a:lnTo>
                    <a:pt x="70" y="634"/>
                  </a:lnTo>
                  <a:lnTo>
                    <a:pt x="85" y="644"/>
                  </a:lnTo>
                  <a:lnTo>
                    <a:pt x="107" y="639"/>
                  </a:lnTo>
                  <a:lnTo>
                    <a:pt x="124" y="631"/>
                  </a:lnTo>
                  <a:lnTo>
                    <a:pt x="137" y="619"/>
                  </a:lnTo>
                  <a:lnTo>
                    <a:pt x="132" y="600"/>
                  </a:lnTo>
                  <a:lnTo>
                    <a:pt x="159" y="587"/>
                  </a:lnTo>
                  <a:lnTo>
                    <a:pt x="181" y="574"/>
                  </a:lnTo>
                  <a:lnTo>
                    <a:pt x="212" y="579"/>
                  </a:lnTo>
                  <a:lnTo>
                    <a:pt x="228" y="580"/>
                  </a:lnTo>
                  <a:lnTo>
                    <a:pt x="249" y="575"/>
                  </a:lnTo>
                  <a:lnTo>
                    <a:pt x="318" y="589"/>
                  </a:lnTo>
                  <a:lnTo>
                    <a:pt x="343" y="597"/>
                  </a:lnTo>
                  <a:lnTo>
                    <a:pt x="383" y="582"/>
                  </a:lnTo>
                  <a:lnTo>
                    <a:pt x="393" y="609"/>
                  </a:lnTo>
                  <a:lnTo>
                    <a:pt x="383" y="649"/>
                  </a:lnTo>
                  <a:lnTo>
                    <a:pt x="400" y="663"/>
                  </a:lnTo>
                  <a:lnTo>
                    <a:pt x="420" y="646"/>
                  </a:lnTo>
                  <a:lnTo>
                    <a:pt x="425" y="612"/>
                  </a:lnTo>
                  <a:lnTo>
                    <a:pt x="436" y="594"/>
                  </a:lnTo>
                  <a:lnTo>
                    <a:pt x="451" y="575"/>
                  </a:lnTo>
                  <a:lnTo>
                    <a:pt x="462" y="568"/>
                  </a:lnTo>
                  <a:cubicBezTo>
                    <a:pt x="481" y="572"/>
                    <a:pt x="469" y="581"/>
                    <a:pt x="469" y="600"/>
                  </a:cubicBezTo>
                  <a:cubicBezTo>
                    <a:pt x="473" y="614"/>
                    <a:pt x="470" y="621"/>
                    <a:pt x="484" y="621"/>
                  </a:cubicBezTo>
                  <a:lnTo>
                    <a:pt x="505" y="629"/>
                  </a:lnTo>
                  <a:lnTo>
                    <a:pt x="511" y="643"/>
                  </a:lnTo>
                  <a:cubicBezTo>
                    <a:pt x="496" y="653"/>
                    <a:pt x="488" y="652"/>
                    <a:pt x="488" y="668"/>
                  </a:cubicBezTo>
                  <a:lnTo>
                    <a:pt x="491" y="688"/>
                  </a:lnTo>
                  <a:lnTo>
                    <a:pt x="505" y="680"/>
                  </a:lnTo>
                  <a:lnTo>
                    <a:pt x="530" y="671"/>
                  </a:lnTo>
                  <a:lnTo>
                    <a:pt x="574" y="653"/>
                  </a:lnTo>
                  <a:lnTo>
                    <a:pt x="597" y="648"/>
                  </a:lnTo>
                  <a:lnTo>
                    <a:pt x="601" y="629"/>
                  </a:lnTo>
                  <a:lnTo>
                    <a:pt x="577" y="589"/>
                  </a:lnTo>
                  <a:lnTo>
                    <a:pt x="582" y="572"/>
                  </a:lnTo>
                  <a:lnTo>
                    <a:pt x="596" y="548"/>
                  </a:lnTo>
                  <a:cubicBezTo>
                    <a:pt x="596" y="548"/>
                    <a:pt x="631" y="568"/>
                    <a:pt x="641" y="568"/>
                  </a:cubicBezTo>
                  <a:lnTo>
                    <a:pt x="668" y="560"/>
                  </a:lnTo>
                  <a:lnTo>
                    <a:pt x="686" y="550"/>
                  </a:lnTo>
                  <a:lnTo>
                    <a:pt x="690" y="563"/>
                  </a:lnTo>
                  <a:lnTo>
                    <a:pt x="628" y="602"/>
                  </a:lnTo>
                  <a:lnTo>
                    <a:pt x="617" y="626"/>
                  </a:lnTo>
                  <a:lnTo>
                    <a:pt x="633" y="632"/>
                  </a:lnTo>
                  <a:lnTo>
                    <a:pt x="666" y="632"/>
                  </a:lnTo>
                  <a:lnTo>
                    <a:pt x="651" y="659"/>
                  </a:lnTo>
                  <a:lnTo>
                    <a:pt x="609" y="659"/>
                  </a:lnTo>
                  <a:lnTo>
                    <a:pt x="552" y="698"/>
                  </a:lnTo>
                  <a:lnTo>
                    <a:pt x="569" y="715"/>
                  </a:lnTo>
                  <a:lnTo>
                    <a:pt x="526" y="723"/>
                  </a:lnTo>
                  <a:lnTo>
                    <a:pt x="479" y="745"/>
                  </a:lnTo>
                  <a:lnTo>
                    <a:pt x="476" y="774"/>
                  </a:lnTo>
                  <a:lnTo>
                    <a:pt x="530" y="767"/>
                  </a:lnTo>
                  <a:lnTo>
                    <a:pt x="572" y="750"/>
                  </a:lnTo>
                  <a:lnTo>
                    <a:pt x="612" y="740"/>
                  </a:lnTo>
                  <a:lnTo>
                    <a:pt x="666" y="723"/>
                  </a:lnTo>
                  <a:lnTo>
                    <a:pt x="727" y="659"/>
                  </a:lnTo>
                  <a:lnTo>
                    <a:pt x="793" y="622"/>
                  </a:lnTo>
                  <a:lnTo>
                    <a:pt x="836" y="595"/>
                  </a:lnTo>
                  <a:lnTo>
                    <a:pt x="831" y="579"/>
                  </a:lnTo>
                  <a:lnTo>
                    <a:pt x="809" y="560"/>
                  </a:lnTo>
                  <a:lnTo>
                    <a:pt x="821" y="533"/>
                  </a:lnTo>
                  <a:lnTo>
                    <a:pt x="835" y="504"/>
                  </a:lnTo>
                  <a:lnTo>
                    <a:pt x="846" y="400"/>
                  </a:lnTo>
                  <a:lnTo>
                    <a:pt x="846" y="363"/>
                  </a:lnTo>
                  <a:lnTo>
                    <a:pt x="813" y="343"/>
                  </a:lnTo>
                  <a:lnTo>
                    <a:pt x="806" y="318"/>
                  </a:lnTo>
                  <a:lnTo>
                    <a:pt x="799" y="297"/>
                  </a:lnTo>
                  <a:lnTo>
                    <a:pt x="772" y="270"/>
                  </a:lnTo>
                  <a:lnTo>
                    <a:pt x="764" y="257"/>
                  </a:lnTo>
                  <a:lnTo>
                    <a:pt x="756" y="243"/>
                  </a:lnTo>
                  <a:lnTo>
                    <a:pt x="737" y="201"/>
                  </a:lnTo>
                  <a:lnTo>
                    <a:pt x="724" y="178"/>
                  </a:lnTo>
                  <a:lnTo>
                    <a:pt x="717" y="169"/>
                  </a:lnTo>
                  <a:lnTo>
                    <a:pt x="698" y="149"/>
                  </a:lnTo>
                  <a:lnTo>
                    <a:pt x="640" y="120"/>
                  </a:lnTo>
                  <a:lnTo>
                    <a:pt x="584" y="82"/>
                  </a:lnTo>
                  <a:lnTo>
                    <a:pt x="551" y="51"/>
                  </a:lnTo>
                  <a:lnTo>
                    <a:pt x="531" y="41"/>
                  </a:lnTo>
                  <a:lnTo>
                    <a:pt x="526" y="21"/>
                  </a:lnTo>
                  <a:lnTo>
                    <a:pt x="520" y="12"/>
                  </a:lnTo>
                  <a:lnTo>
                    <a:pt x="507" y="5"/>
                  </a:lnTo>
                  <a:lnTo>
                    <a:pt x="482" y="0"/>
                  </a:lnTo>
                  <a:lnTo>
                    <a:pt x="465" y="7"/>
                  </a:lnTo>
                  <a:lnTo>
                    <a:pt x="458" y="27"/>
                  </a:lnTo>
                  <a:lnTo>
                    <a:pt x="470" y="49"/>
                  </a:lnTo>
                  <a:lnTo>
                    <a:pt x="484" y="64"/>
                  </a:lnTo>
                  <a:lnTo>
                    <a:pt x="496" y="83"/>
                  </a:lnTo>
                  <a:lnTo>
                    <a:pt x="492" y="106"/>
                  </a:lnTo>
                  <a:lnTo>
                    <a:pt x="483" y="122"/>
                  </a:lnTo>
                  <a:lnTo>
                    <a:pt x="476" y="115"/>
                  </a:lnTo>
                  <a:lnTo>
                    <a:pt x="459" y="96"/>
                  </a:lnTo>
                  <a:lnTo>
                    <a:pt x="430" y="60"/>
                  </a:lnTo>
                  <a:lnTo>
                    <a:pt x="411" y="62"/>
                  </a:lnTo>
                  <a:lnTo>
                    <a:pt x="414" y="83"/>
                  </a:lnTo>
                  <a:lnTo>
                    <a:pt x="395" y="131"/>
                  </a:lnTo>
                  <a:lnTo>
                    <a:pt x="414" y="171"/>
                  </a:lnTo>
                  <a:lnTo>
                    <a:pt x="442" y="196"/>
                  </a:lnTo>
                  <a:lnTo>
                    <a:pt x="442" y="211"/>
                  </a:lnTo>
                  <a:lnTo>
                    <a:pt x="425" y="210"/>
                  </a:lnTo>
                  <a:lnTo>
                    <a:pt x="387" y="190"/>
                  </a:lnTo>
                  <a:cubicBezTo>
                    <a:pt x="378" y="188"/>
                    <a:pt x="370" y="183"/>
                    <a:pt x="361" y="183"/>
                  </a:cubicBezTo>
                  <a:cubicBezTo>
                    <a:pt x="359" y="183"/>
                    <a:pt x="361" y="188"/>
                    <a:pt x="360" y="190"/>
                  </a:cubicBezTo>
                  <a:cubicBezTo>
                    <a:pt x="359" y="191"/>
                    <a:pt x="357" y="191"/>
                    <a:pt x="356" y="191"/>
                  </a:cubicBezTo>
                  <a:lnTo>
                    <a:pt x="353" y="206"/>
                  </a:lnTo>
                  <a:lnTo>
                    <a:pt x="360" y="233"/>
                  </a:lnTo>
                  <a:lnTo>
                    <a:pt x="407" y="254"/>
                  </a:lnTo>
                  <a:lnTo>
                    <a:pt x="412" y="272"/>
                  </a:lnTo>
                  <a:lnTo>
                    <a:pt x="417" y="296"/>
                  </a:lnTo>
                  <a:lnTo>
                    <a:pt x="441" y="329"/>
                  </a:lnTo>
                  <a:lnTo>
                    <a:pt x="434" y="358"/>
                  </a:lnTo>
                  <a:lnTo>
                    <a:pt x="412" y="360"/>
                  </a:lnTo>
                  <a:lnTo>
                    <a:pt x="382" y="346"/>
                  </a:lnTo>
                  <a:lnTo>
                    <a:pt x="334" y="312"/>
                  </a:lnTo>
                  <a:lnTo>
                    <a:pt x="318" y="291"/>
                  </a:lnTo>
                  <a:lnTo>
                    <a:pt x="277" y="270"/>
                  </a:lnTo>
                  <a:lnTo>
                    <a:pt x="264" y="280"/>
                  </a:lnTo>
                  <a:lnTo>
                    <a:pt x="272" y="301"/>
                  </a:lnTo>
                  <a:lnTo>
                    <a:pt x="277" y="314"/>
                  </a:lnTo>
                  <a:lnTo>
                    <a:pt x="296" y="350"/>
                  </a:lnTo>
                  <a:lnTo>
                    <a:pt x="270" y="358"/>
                  </a:lnTo>
                  <a:lnTo>
                    <a:pt x="240" y="338"/>
                  </a:lnTo>
                  <a:lnTo>
                    <a:pt x="196" y="326"/>
                  </a:lnTo>
                  <a:lnTo>
                    <a:pt x="158" y="328"/>
                  </a:lnTo>
                  <a:lnTo>
                    <a:pt x="164" y="351"/>
                  </a:lnTo>
                  <a:lnTo>
                    <a:pt x="195" y="363"/>
                  </a:lnTo>
                  <a:lnTo>
                    <a:pt x="225" y="380"/>
                  </a:lnTo>
                  <a:lnTo>
                    <a:pt x="227" y="403"/>
                  </a:lnTo>
                  <a:lnTo>
                    <a:pt x="277" y="414"/>
                  </a:lnTo>
                  <a:lnTo>
                    <a:pt x="294" y="435"/>
                  </a:lnTo>
                  <a:lnTo>
                    <a:pt x="289" y="459"/>
                  </a:lnTo>
                  <a:lnTo>
                    <a:pt x="314" y="464"/>
                  </a:lnTo>
                  <a:lnTo>
                    <a:pt x="365" y="451"/>
                  </a:lnTo>
                  <a:lnTo>
                    <a:pt x="387" y="459"/>
                  </a:lnTo>
                  <a:lnTo>
                    <a:pt x="382" y="483"/>
                  </a:lnTo>
                  <a:lnTo>
                    <a:pt x="398" y="484"/>
                  </a:lnTo>
                  <a:lnTo>
                    <a:pt x="461" y="476"/>
                  </a:lnTo>
                  <a:cubicBezTo>
                    <a:pt x="470" y="479"/>
                    <a:pt x="468" y="476"/>
                    <a:pt x="468" y="484"/>
                  </a:cubicBezTo>
                  <a:lnTo>
                    <a:pt x="441" y="493"/>
                  </a:lnTo>
                  <a:lnTo>
                    <a:pt x="387" y="506"/>
                  </a:lnTo>
                  <a:lnTo>
                    <a:pt x="356" y="510"/>
                  </a:lnTo>
                  <a:lnTo>
                    <a:pt x="338" y="528"/>
                  </a:lnTo>
                  <a:lnTo>
                    <a:pt x="306" y="525"/>
                  </a:lnTo>
                  <a:lnTo>
                    <a:pt x="284" y="530"/>
                  </a:lnTo>
                  <a:lnTo>
                    <a:pt x="262" y="528"/>
                  </a:lnTo>
                  <a:lnTo>
                    <a:pt x="228" y="528"/>
                  </a:lnTo>
                  <a:lnTo>
                    <a:pt x="178" y="521"/>
                  </a:lnTo>
                  <a:lnTo>
                    <a:pt x="166" y="515"/>
                  </a:lnTo>
                  <a:lnTo>
                    <a:pt x="188" y="538"/>
                  </a:lnTo>
                  <a:lnTo>
                    <a:pt x="190" y="553"/>
                  </a:lnTo>
                  <a:lnTo>
                    <a:pt x="181" y="568"/>
                  </a:lnTo>
                  <a:cubicBezTo>
                    <a:pt x="176" y="569"/>
                    <a:pt x="171" y="568"/>
                    <a:pt x="166" y="570"/>
                  </a:cubicBezTo>
                  <a:cubicBezTo>
                    <a:pt x="165" y="570"/>
                    <a:pt x="164" y="574"/>
                    <a:pt x="164" y="574"/>
                  </a:cubicBezTo>
                  <a:lnTo>
                    <a:pt x="139" y="590"/>
                  </a:lnTo>
                  <a:lnTo>
                    <a:pt x="100" y="585"/>
                  </a:lnTo>
                  <a:lnTo>
                    <a:pt x="75" y="574"/>
                  </a:lnTo>
                  <a:lnTo>
                    <a:pt x="57" y="579"/>
                  </a:lnTo>
                  <a:lnTo>
                    <a:pt x="23" y="587"/>
                  </a:lnTo>
                  <a:cubicBezTo>
                    <a:pt x="0" y="590"/>
                    <a:pt x="1" y="583"/>
                    <a:pt x="1" y="592"/>
                  </a:cubicBezTo>
                  <a:lnTo>
                    <a:pt x="23" y="599"/>
                  </a:lnTo>
                  <a:close/>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sp>
          <p:nvSpPr>
            <p:cNvPr id="4112" name="Freeform 16"/>
            <p:cNvSpPr>
              <a:spLocks/>
            </p:cNvSpPr>
            <p:nvPr/>
          </p:nvSpPr>
          <p:spPr bwMode="auto">
            <a:xfrm>
              <a:off x="2122" y="2127"/>
              <a:ext cx="948" cy="84"/>
            </a:xfrm>
            <a:custGeom>
              <a:avLst/>
              <a:gdLst>
                <a:gd name="T0" fmla="*/ 0 w 948"/>
                <a:gd name="T1" fmla="*/ 5 h 84"/>
                <a:gd name="T2" fmla="*/ 20 w 948"/>
                <a:gd name="T3" fmla="*/ 9 h 84"/>
                <a:gd name="T4" fmla="*/ 35 w 948"/>
                <a:gd name="T5" fmla="*/ 19 h 84"/>
                <a:gd name="T6" fmla="*/ 78 w 948"/>
                <a:gd name="T7" fmla="*/ 32 h 84"/>
                <a:gd name="T8" fmla="*/ 99 w 948"/>
                <a:gd name="T9" fmla="*/ 39 h 84"/>
                <a:gd name="T10" fmla="*/ 118 w 948"/>
                <a:gd name="T11" fmla="*/ 37 h 84"/>
                <a:gd name="T12" fmla="*/ 153 w 948"/>
                <a:gd name="T13" fmla="*/ 37 h 84"/>
                <a:gd name="T14" fmla="*/ 197 w 948"/>
                <a:gd name="T15" fmla="*/ 46 h 84"/>
                <a:gd name="T16" fmla="*/ 236 w 948"/>
                <a:gd name="T17" fmla="*/ 46 h 84"/>
                <a:gd name="T18" fmla="*/ 273 w 948"/>
                <a:gd name="T19" fmla="*/ 36 h 84"/>
                <a:gd name="T20" fmla="*/ 288 w 948"/>
                <a:gd name="T21" fmla="*/ 24 h 84"/>
                <a:gd name="T22" fmla="*/ 312 w 948"/>
                <a:gd name="T23" fmla="*/ 7 h 84"/>
                <a:gd name="T24" fmla="*/ 334 w 948"/>
                <a:gd name="T25" fmla="*/ 0 h 84"/>
                <a:gd name="T26" fmla="*/ 347 w 948"/>
                <a:gd name="T27" fmla="*/ 12 h 84"/>
                <a:gd name="T28" fmla="*/ 359 w 948"/>
                <a:gd name="T29" fmla="*/ 37 h 84"/>
                <a:gd name="T30" fmla="*/ 374 w 948"/>
                <a:gd name="T31" fmla="*/ 46 h 84"/>
                <a:gd name="T32" fmla="*/ 401 w 948"/>
                <a:gd name="T33" fmla="*/ 41 h 84"/>
                <a:gd name="T34" fmla="*/ 411 w 948"/>
                <a:gd name="T35" fmla="*/ 41 h 84"/>
                <a:gd name="T36" fmla="*/ 462 w 948"/>
                <a:gd name="T37" fmla="*/ 36 h 84"/>
                <a:gd name="T38" fmla="*/ 492 w 948"/>
                <a:gd name="T39" fmla="*/ 39 h 84"/>
                <a:gd name="T40" fmla="*/ 504 w 948"/>
                <a:gd name="T41" fmla="*/ 44 h 84"/>
                <a:gd name="T42" fmla="*/ 507 w 948"/>
                <a:gd name="T43" fmla="*/ 39 h 84"/>
                <a:gd name="T44" fmla="*/ 531 w 948"/>
                <a:gd name="T45" fmla="*/ 36 h 84"/>
                <a:gd name="T46" fmla="*/ 553 w 948"/>
                <a:gd name="T47" fmla="*/ 41 h 84"/>
                <a:gd name="T48" fmla="*/ 574 w 948"/>
                <a:gd name="T49" fmla="*/ 56 h 84"/>
                <a:gd name="T50" fmla="*/ 613 w 948"/>
                <a:gd name="T51" fmla="*/ 39 h 84"/>
                <a:gd name="T52" fmla="*/ 627 w 948"/>
                <a:gd name="T53" fmla="*/ 39 h 84"/>
                <a:gd name="T54" fmla="*/ 638 w 948"/>
                <a:gd name="T55" fmla="*/ 68 h 84"/>
                <a:gd name="T56" fmla="*/ 657 w 948"/>
                <a:gd name="T57" fmla="*/ 78 h 84"/>
                <a:gd name="T58" fmla="*/ 699 w 948"/>
                <a:gd name="T59" fmla="*/ 81 h 84"/>
                <a:gd name="T60" fmla="*/ 736 w 948"/>
                <a:gd name="T61" fmla="*/ 71 h 84"/>
                <a:gd name="T62" fmla="*/ 756 w 948"/>
                <a:gd name="T63" fmla="*/ 57 h 84"/>
                <a:gd name="T64" fmla="*/ 768 w 948"/>
                <a:gd name="T65" fmla="*/ 49 h 84"/>
                <a:gd name="T66" fmla="*/ 792 w 948"/>
                <a:gd name="T67" fmla="*/ 61 h 84"/>
                <a:gd name="T68" fmla="*/ 819 w 948"/>
                <a:gd name="T69" fmla="*/ 84 h 84"/>
                <a:gd name="T70" fmla="*/ 834 w 948"/>
                <a:gd name="T71" fmla="*/ 84 h 84"/>
                <a:gd name="T72" fmla="*/ 856 w 948"/>
                <a:gd name="T73" fmla="*/ 61 h 84"/>
                <a:gd name="T74" fmla="*/ 886 w 948"/>
                <a:gd name="T75" fmla="*/ 41 h 84"/>
                <a:gd name="T76" fmla="*/ 901 w 948"/>
                <a:gd name="T77" fmla="*/ 39 h 84"/>
                <a:gd name="T78" fmla="*/ 926 w 948"/>
                <a:gd name="T79" fmla="*/ 52 h 84"/>
                <a:gd name="T80" fmla="*/ 948 w 948"/>
                <a:gd name="T81"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8" h="84">
                  <a:moveTo>
                    <a:pt x="0" y="5"/>
                  </a:moveTo>
                  <a:lnTo>
                    <a:pt x="20" y="9"/>
                  </a:lnTo>
                  <a:lnTo>
                    <a:pt x="35" y="19"/>
                  </a:lnTo>
                  <a:lnTo>
                    <a:pt x="78" y="32"/>
                  </a:lnTo>
                  <a:lnTo>
                    <a:pt x="99" y="39"/>
                  </a:lnTo>
                  <a:lnTo>
                    <a:pt x="118" y="37"/>
                  </a:lnTo>
                  <a:lnTo>
                    <a:pt x="153" y="37"/>
                  </a:lnTo>
                  <a:lnTo>
                    <a:pt x="197" y="46"/>
                  </a:lnTo>
                  <a:lnTo>
                    <a:pt x="236" y="46"/>
                  </a:lnTo>
                  <a:lnTo>
                    <a:pt x="273" y="36"/>
                  </a:lnTo>
                  <a:lnTo>
                    <a:pt x="288" y="24"/>
                  </a:lnTo>
                  <a:lnTo>
                    <a:pt x="312" y="7"/>
                  </a:lnTo>
                  <a:lnTo>
                    <a:pt x="334" y="0"/>
                  </a:lnTo>
                  <a:lnTo>
                    <a:pt x="347" y="12"/>
                  </a:lnTo>
                  <a:lnTo>
                    <a:pt x="359" y="37"/>
                  </a:lnTo>
                  <a:lnTo>
                    <a:pt x="374" y="46"/>
                  </a:lnTo>
                  <a:lnTo>
                    <a:pt x="401" y="41"/>
                  </a:lnTo>
                  <a:lnTo>
                    <a:pt x="411" y="41"/>
                  </a:lnTo>
                  <a:lnTo>
                    <a:pt x="462" y="36"/>
                  </a:lnTo>
                  <a:cubicBezTo>
                    <a:pt x="472" y="37"/>
                    <a:pt x="482" y="37"/>
                    <a:pt x="492" y="39"/>
                  </a:cubicBezTo>
                  <a:cubicBezTo>
                    <a:pt x="496" y="40"/>
                    <a:pt x="504" y="44"/>
                    <a:pt x="504" y="44"/>
                  </a:cubicBezTo>
                  <a:cubicBezTo>
                    <a:pt x="505" y="42"/>
                    <a:pt x="507" y="39"/>
                    <a:pt x="507" y="39"/>
                  </a:cubicBezTo>
                  <a:lnTo>
                    <a:pt x="531" y="36"/>
                  </a:lnTo>
                  <a:lnTo>
                    <a:pt x="553" y="41"/>
                  </a:lnTo>
                  <a:lnTo>
                    <a:pt x="574" y="56"/>
                  </a:lnTo>
                  <a:lnTo>
                    <a:pt x="613" y="39"/>
                  </a:lnTo>
                  <a:lnTo>
                    <a:pt x="627" y="39"/>
                  </a:lnTo>
                  <a:lnTo>
                    <a:pt x="638" y="68"/>
                  </a:lnTo>
                  <a:lnTo>
                    <a:pt x="657" y="78"/>
                  </a:lnTo>
                  <a:lnTo>
                    <a:pt x="699" y="81"/>
                  </a:lnTo>
                  <a:lnTo>
                    <a:pt x="736" y="71"/>
                  </a:lnTo>
                  <a:lnTo>
                    <a:pt x="756" y="57"/>
                  </a:lnTo>
                  <a:lnTo>
                    <a:pt x="768" y="49"/>
                  </a:lnTo>
                  <a:lnTo>
                    <a:pt x="792" y="61"/>
                  </a:lnTo>
                  <a:lnTo>
                    <a:pt x="819" y="84"/>
                  </a:lnTo>
                  <a:lnTo>
                    <a:pt x="834" y="84"/>
                  </a:lnTo>
                  <a:lnTo>
                    <a:pt x="856" y="61"/>
                  </a:lnTo>
                  <a:lnTo>
                    <a:pt x="886" y="41"/>
                  </a:lnTo>
                  <a:lnTo>
                    <a:pt x="901" y="39"/>
                  </a:lnTo>
                  <a:lnTo>
                    <a:pt x="926" y="52"/>
                  </a:lnTo>
                  <a:lnTo>
                    <a:pt x="948" y="59"/>
                  </a:lnTo>
                </a:path>
              </a:pathLst>
            </a:custGeom>
            <a:noFill/>
            <a:ln w="190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grpSp>
      <p:sp>
        <p:nvSpPr>
          <p:cNvPr id="4113" name="Text Box 17"/>
          <p:cNvSpPr txBox="1">
            <a:spLocks noChangeArrowheads="1"/>
          </p:cNvSpPr>
          <p:nvPr/>
        </p:nvSpPr>
        <p:spPr bwMode="auto">
          <a:xfrm rot="1266453">
            <a:off x="307975" y="2327275"/>
            <a:ext cx="3952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solidFill>
                  <a:srgbClr val="000000"/>
                </a:solidFill>
                <a:cs typeface="+mn-cs"/>
              </a:rPr>
              <a:t>N</a:t>
            </a:r>
          </a:p>
        </p:txBody>
      </p:sp>
      <p:grpSp>
        <p:nvGrpSpPr>
          <p:cNvPr id="4120" name="Group 24"/>
          <p:cNvGrpSpPr>
            <a:grpSpLocks/>
          </p:cNvGrpSpPr>
          <p:nvPr/>
        </p:nvGrpSpPr>
        <p:grpSpPr bwMode="auto">
          <a:xfrm>
            <a:off x="5062536" y="5068888"/>
            <a:ext cx="1169988" cy="388937"/>
            <a:chOff x="3189" y="3193"/>
            <a:chExt cx="737" cy="245"/>
          </a:xfrm>
        </p:grpSpPr>
        <p:sp>
          <p:nvSpPr>
            <p:cNvPr id="4115" name="Rectangle 19"/>
            <p:cNvSpPr>
              <a:spLocks noChangeArrowheads="1"/>
            </p:cNvSpPr>
            <p:nvPr/>
          </p:nvSpPr>
          <p:spPr bwMode="auto">
            <a:xfrm>
              <a:off x="3216" y="3193"/>
              <a:ext cx="655" cy="226"/>
            </a:xfrm>
            <a:prstGeom prst="rect">
              <a:avLst/>
            </a:prstGeom>
            <a:solidFill>
              <a:srgbClr val="FFFF99">
                <a:alpha val="53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fr-FR">
                <a:solidFill>
                  <a:srgbClr val="000000"/>
                </a:solidFill>
                <a:cs typeface="+mn-cs"/>
              </a:endParaRPr>
            </a:p>
          </p:txBody>
        </p:sp>
        <p:sp>
          <p:nvSpPr>
            <p:cNvPr id="4117" name="Text Box 21"/>
            <p:cNvSpPr txBox="1">
              <a:spLocks noChangeArrowheads="1"/>
            </p:cNvSpPr>
            <p:nvPr/>
          </p:nvSpPr>
          <p:spPr bwMode="auto">
            <a:xfrm>
              <a:off x="3189" y="3207"/>
              <a:ext cx="73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dirty="0">
                  <a:solidFill>
                    <a:srgbClr val="000000"/>
                  </a:solidFill>
                  <a:cs typeface="+mn-cs"/>
                </a:rPr>
                <a:t>calcaires</a:t>
              </a:r>
            </a:p>
          </p:txBody>
        </p:sp>
      </p:grpSp>
      <p:grpSp>
        <p:nvGrpSpPr>
          <p:cNvPr id="4119" name="Group 23"/>
          <p:cNvGrpSpPr>
            <a:grpSpLocks/>
          </p:cNvGrpSpPr>
          <p:nvPr/>
        </p:nvGrpSpPr>
        <p:grpSpPr bwMode="auto">
          <a:xfrm>
            <a:off x="5060949" y="5651500"/>
            <a:ext cx="1169988" cy="388938"/>
            <a:chOff x="3188" y="3560"/>
            <a:chExt cx="737" cy="245"/>
          </a:xfrm>
        </p:grpSpPr>
        <p:sp>
          <p:nvSpPr>
            <p:cNvPr id="4116" name="Rectangle 20"/>
            <p:cNvSpPr>
              <a:spLocks noChangeArrowheads="1"/>
            </p:cNvSpPr>
            <p:nvPr/>
          </p:nvSpPr>
          <p:spPr bwMode="auto">
            <a:xfrm>
              <a:off x="3214" y="3560"/>
              <a:ext cx="655" cy="226"/>
            </a:xfrm>
            <a:prstGeom prst="rect">
              <a:avLst/>
            </a:prstGeom>
            <a:solidFill>
              <a:srgbClr val="99FF99">
                <a:alpha val="64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fr-FR">
                <a:solidFill>
                  <a:srgbClr val="000000"/>
                </a:solidFill>
                <a:cs typeface="+mn-cs"/>
              </a:endParaRPr>
            </a:p>
          </p:txBody>
        </p:sp>
        <p:sp>
          <p:nvSpPr>
            <p:cNvPr id="4118" name="Text Box 22"/>
            <p:cNvSpPr txBox="1">
              <a:spLocks noChangeArrowheads="1"/>
            </p:cNvSpPr>
            <p:nvPr/>
          </p:nvSpPr>
          <p:spPr bwMode="auto">
            <a:xfrm>
              <a:off x="3188" y="3574"/>
              <a:ext cx="73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dirty="0">
                  <a:solidFill>
                    <a:srgbClr val="000000"/>
                  </a:solidFill>
                  <a:cs typeface="+mn-cs"/>
                </a:rPr>
                <a:t>argiles</a:t>
              </a:r>
            </a:p>
          </p:txBody>
        </p:sp>
      </p:grpSp>
      <p:sp>
        <p:nvSpPr>
          <p:cNvPr id="4121" name="Text Box 25"/>
          <p:cNvSpPr txBox="1">
            <a:spLocks noChangeArrowheads="1"/>
          </p:cNvSpPr>
          <p:nvPr/>
        </p:nvSpPr>
        <p:spPr bwMode="auto">
          <a:xfrm>
            <a:off x="2463006" y="78422"/>
            <a:ext cx="6721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dirty="0">
                <a:solidFill>
                  <a:srgbClr val="000000"/>
                </a:solidFill>
                <a:latin typeface="Comic Sans MS" pitchFamily="66" charset="0"/>
                <a:cs typeface="+mn-cs"/>
              </a:rPr>
              <a:t>exemple du </a:t>
            </a:r>
            <a:r>
              <a:rPr lang="fr-FR" dirty="0" err="1">
                <a:solidFill>
                  <a:srgbClr val="000000"/>
                </a:solidFill>
                <a:latin typeface="Comic Sans MS" pitchFamily="66" charset="0"/>
                <a:cs typeface="+mn-cs"/>
              </a:rPr>
              <a:t>Rupt</a:t>
            </a:r>
            <a:r>
              <a:rPr lang="fr-FR" dirty="0">
                <a:solidFill>
                  <a:srgbClr val="000000"/>
                </a:solidFill>
                <a:latin typeface="Comic Sans MS" pitchFamily="66" charset="0"/>
                <a:cs typeface="+mn-cs"/>
              </a:rPr>
              <a:t> de </a:t>
            </a:r>
            <a:r>
              <a:rPr lang="fr-FR" dirty="0" err="1">
                <a:solidFill>
                  <a:srgbClr val="000000"/>
                </a:solidFill>
                <a:latin typeface="Comic Sans MS" pitchFamily="66" charset="0"/>
                <a:cs typeface="+mn-cs"/>
              </a:rPr>
              <a:t>Mad</a:t>
            </a:r>
            <a:endParaRPr lang="fr-FR" dirty="0">
              <a:solidFill>
                <a:srgbClr val="000000"/>
              </a:solidFill>
              <a:latin typeface="Comic Sans MS" pitchFamily="66" charset="0"/>
              <a:cs typeface="+mn-cs"/>
            </a:endParaRPr>
          </a:p>
        </p:txBody>
      </p:sp>
      <p:sp>
        <p:nvSpPr>
          <p:cNvPr id="4122" name="Text Box 26"/>
          <p:cNvSpPr txBox="1">
            <a:spLocks noChangeArrowheads="1"/>
          </p:cNvSpPr>
          <p:nvPr/>
        </p:nvSpPr>
        <p:spPr bwMode="auto">
          <a:xfrm>
            <a:off x="3940175" y="5341938"/>
            <a:ext cx="1263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dirty="0">
                <a:solidFill>
                  <a:srgbClr val="000000"/>
                </a:solidFill>
                <a:latin typeface="Comic Sans MS" pitchFamily="66" charset="0"/>
                <a:cs typeface="+mn-cs"/>
              </a:rPr>
              <a:t>géologie</a:t>
            </a:r>
          </a:p>
        </p:txBody>
      </p:sp>
      <p:grpSp>
        <p:nvGrpSpPr>
          <p:cNvPr id="24" name="Group 38"/>
          <p:cNvGrpSpPr>
            <a:grpSpLocks/>
          </p:cNvGrpSpPr>
          <p:nvPr/>
        </p:nvGrpSpPr>
        <p:grpSpPr bwMode="auto">
          <a:xfrm>
            <a:off x="7454106" y="661670"/>
            <a:ext cx="361950" cy="1855787"/>
            <a:chOff x="4330" y="341"/>
            <a:chExt cx="228" cy="1169"/>
          </a:xfrm>
        </p:grpSpPr>
        <p:pic>
          <p:nvPicPr>
            <p:cNvPr id="25" name="Picture 39" descr="uec 08 - planche 7 échel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3" y="341"/>
              <a:ext cx="135" cy="957"/>
            </a:xfrm>
            <a:prstGeom prst="rect">
              <a:avLst/>
            </a:prstGeom>
            <a:solidFill>
              <a:srgbClr val="FFFF99"/>
            </a:solidFill>
            <a:ln w="9525">
              <a:solidFill>
                <a:srgbClr val="2751E9"/>
              </a:solidFill>
              <a:miter lim="800000"/>
              <a:headEnd/>
              <a:tailEnd/>
            </a:ln>
          </p:spPr>
        </p:pic>
        <p:sp>
          <p:nvSpPr>
            <p:cNvPr id="26" name="Line 40"/>
            <p:cNvSpPr>
              <a:spLocks noChangeShapeType="1"/>
            </p:cNvSpPr>
            <p:nvPr/>
          </p:nvSpPr>
          <p:spPr bwMode="auto">
            <a:xfrm flipH="1">
              <a:off x="4330" y="1295"/>
              <a:ext cx="142" cy="215"/>
            </a:xfrm>
            <a:prstGeom prst="line">
              <a:avLst/>
            </a:prstGeom>
            <a:noFill/>
            <a:ln w="38100">
              <a:solidFill>
                <a:srgbClr val="2751E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a:solidFill>
                  <a:srgbClr val="000000"/>
                </a:solidFill>
                <a:cs typeface="+mn-cs"/>
              </a:endParaRPr>
            </a:p>
          </p:txBody>
        </p:sp>
      </p:grpSp>
      <p:sp>
        <p:nvSpPr>
          <p:cNvPr id="27" name="ZoneTexte 5"/>
          <p:cNvSpPr txBox="1">
            <a:spLocks noChangeArrowheads="1"/>
          </p:cNvSpPr>
          <p:nvPr/>
        </p:nvSpPr>
        <p:spPr bwMode="auto">
          <a:xfrm>
            <a:off x="7858525" y="561181"/>
            <a:ext cx="705321" cy="276999"/>
          </a:xfrm>
          <a:prstGeom prst="rect">
            <a:avLst/>
          </a:prstGeom>
          <a:solidFill>
            <a:srgbClr val="FFFFCC"/>
          </a:solidFill>
          <a:ln>
            <a:noFill/>
          </a:ln>
        </p:spPr>
        <p:txBody>
          <a:bodyPr wrap="none"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1" hangingPunct="1"/>
            <a:r>
              <a:rPr lang="fr-FR" dirty="0" err="1">
                <a:solidFill>
                  <a:srgbClr val="000000"/>
                </a:solidFill>
                <a:cs typeface="+mn-cs"/>
              </a:rPr>
              <a:t>Onville</a:t>
            </a:r>
            <a:endParaRPr lang="fr-FR" dirty="0">
              <a:solidFill>
                <a:srgbClr val="000000"/>
              </a:solidFill>
              <a:cs typeface="+mn-cs"/>
            </a:endParaRPr>
          </a:p>
        </p:txBody>
      </p:sp>
      <p:sp>
        <p:nvSpPr>
          <p:cNvPr id="28" name="ZoneTexte 12"/>
          <p:cNvSpPr txBox="1">
            <a:spLocks noChangeArrowheads="1"/>
          </p:cNvSpPr>
          <p:nvPr/>
        </p:nvSpPr>
        <p:spPr bwMode="auto">
          <a:xfrm>
            <a:off x="209550" y="394334"/>
            <a:ext cx="74993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eaLnBrk="1" hangingPunct="1"/>
            <a:r>
              <a:rPr lang="fr-FR" dirty="0">
                <a:solidFill>
                  <a:srgbClr val="000000"/>
                </a:solidFill>
                <a:cs typeface="+mn-cs"/>
              </a:rPr>
              <a:t>- 383 km² à </a:t>
            </a:r>
            <a:r>
              <a:rPr lang="fr-FR" dirty="0" err="1">
                <a:solidFill>
                  <a:srgbClr val="000000"/>
                </a:solidFill>
                <a:cs typeface="+mn-cs"/>
              </a:rPr>
              <a:t>Onville</a:t>
            </a:r>
            <a:endParaRPr lang="fr-FR" dirty="0">
              <a:solidFill>
                <a:srgbClr val="000000"/>
              </a:solidFill>
              <a:cs typeface="+mn-cs"/>
            </a:endParaRPr>
          </a:p>
          <a:p>
            <a:pPr algn="ctr" eaLnBrk="1" hangingPunct="1"/>
            <a:r>
              <a:rPr lang="fr-FR" dirty="0">
                <a:solidFill>
                  <a:srgbClr val="000000"/>
                </a:solidFill>
                <a:cs typeface="+mn-cs"/>
              </a:rPr>
              <a:t>- une géologie contrastée qui explique son réseau hydrographique</a:t>
            </a:r>
          </a:p>
          <a:p>
            <a:pPr algn="ctr" eaLnBrk="1" hangingPunct="1"/>
            <a:r>
              <a:rPr lang="fr-FR" dirty="0">
                <a:solidFill>
                  <a:srgbClr val="000000"/>
                </a:solidFill>
                <a:cs typeface="+mn-cs"/>
              </a:rPr>
              <a:t>- un milieu rural agricole</a:t>
            </a:r>
          </a:p>
          <a:p>
            <a:pPr algn="ctr" eaLnBrk="1" hangingPunct="1"/>
            <a:r>
              <a:rPr lang="fr-FR" dirty="0">
                <a:solidFill>
                  <a:srgbClr val="000000"/>
                </a:solidFill>
                <a:cs typeface="+mn-cs"/>
              </a:rPr>
              <a:t>- des écosystèmes : le bassin est totalement dans le PNR Lorraine</a:t>
            </a:r>
          </a:p>
          <a:p>
            <a:pPr algn="ctr" eaLnBrk="1" hangingPunct="1"/>
            <a:r>
              <a:rPr lang="fr-FR" dirty="0">
                <a:solidFill>
                  <a:srgbClr val="000000"/>
                </a:solidFill>
                <a:cs typeface="+mn-cs"/>
              </a:rPr>
              <a:t>- des aménagements (étangs)</a:t>
            </a:r>
          </a:p>
          <a:p>
            <a:pPr algn="ctr" eaLnBrk="1" hangingPunct="1"/>
            <a:r>
              <a:rPr lang="fr-FR" dirty="0">
                <a:solidFill>
                  <a:srgbClr val="000000"/>
                </a:solidFill>
                <a:cs typeface="+mn-cs"/>
              </a:rPr>
              <a:t>-  …</a:t>
            </a:r>
          </a:p>
          <a:p>
            <a:pPr algn="ctr" eaLnBrk="1" hangingPunct="1"/>
            <a:endParaRPr lang="fr-FR" dirty="0">
              <a:solidFill>
                <a:srgbClr val="000000"/>
              </a:solidFill>
              <a:cs typeface="+mn-cs"/>
            </a:endParaRPr>
          </a:p>
        </p:txBody>
      </p:sp>
      <p:sp>
        <p:nvSpPr>
          <p:cNvPr id="29" name="Rectangle 28"/>
          <p:cNvSpPr/>
          <p:nvPr/>
        </p:nvSpPr>
        <p:spPr>
          <a:xfrm>
            <a:off x="0" y="0"/>
            <a:ext cx="2125663" cy="4445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2400" b="1" dirty="0">
                <a:solidFill>
                  <a:srgbClr val="FFFFFF"/>
                </a:solidFill>
              </a:rPr>
              <a:t>bassin</a:t>
            </a:r>
          </a:p>
        </p:txBody>
      </p:sp>
      <p:sp>
        <p:nvSpPr>
          <p:cNvPr id="2" name="Forme libre 1"/>
          <p:cNvSpPr/>
          <p:nvPr/>
        </p:nvSpPr>
        <p:spPr>
          <a:xfrm>
            <a:off x="6656070" y="5222371"/>
            <a:ext cx="1023620" cy="1144140"/>
          </a:xfrm>
          <a:custGeom>
            <a:avLst/>
            <a:gdLst>
              <a:gd name="connsiteX0" fmla="*/ 998220 w 998220"/>
              <a:gd name="connsiteY0" fmla="*/ 64770 h 1021080"/>
              <a:gd name="connsiteX1" fmla="*/ 876300 w 998220"/>
              <a:gd name="connsiteY1" fmla="*/ 0 h 1021080"/>
              <a:gd name="connsiteX2" fmla="*/ 655320 w 998220"/>
              <a:gd name="connsiteY2" fmla="*/ 49530 h 1021080"/>
              <a:gd name="connsiteX3" fmla="*/ 594360 w 998220"/>
              <a:gd name="connsiteY3" fmla="*/ 137160 h 1021080"/>
              <a:gd name="connsiteX4" fmla="*/ 453390 w 998220"/>
              <a:gd name="connsiteY4" fmla="*/ 236220 h 1021080"/>
              <a:gd name="connsiteX5" fmla="*/ 289560 w 998220"/>
              <a:gd name="connsiteY5" fmla="*/ 365760 h 1021080"/>
              <a:gd name="connsiteX6" fmla="*/ 144780 w 998220"/>
              <a:gd name="connsiteY6" fmla="*/ 365760 h 1021080"/>
              <a:gd name="connsiteX7" fmla="*/ 102870 w 998220"/>
              <a:gd name="connsiteY7" fmla="*/ 499110 h 1021080"/>
              <a:gd name="connsiteX8" fmla="*/ 0 w 998220"/>
              <a:gd name="connsiteY8" fmla="*/ 582930 h 1021080"/>
              <a:gd name="connsiteX9" fmla="*/ 0 w 998220"/>
              <a:gd name="connsiteY9" fmla="*/ 655320 h 1021080"/>
              <a:gd name="connsiteX10" fmla="*/ 19050 w 998220"/>
              <a:gd name="connsiteY10" fmla="*/ 758190 h 1021080"/>
              <a:gd name="connsiteX11" fmla="*/ 11430 w 998220"/>
              <a:gd name="connsiteY11" fmla="*/ 830580 h 1021080"/>
              <a:gd name="connsiteX12" fmla="*/ 11430 w 998220"/>
              <a:gd name="connsiteY12" fmla="*/ 902970 h 1021080"/>
              <a:gd name="connsiteX13" fmla="*/ 45720 w 998220"/>
              <a:gd name="connsiteY13" fmla="*/ 922020 h 1021080"/>
              <a:gd name="connsiteX14" fmla="*/ 163830 w 998220"/>
              <a:gd name="connsiteY14" fmla="*/ 922020 h 1021080"/>
              <a:gd name="connsiteX15" fmla="*/ 163830 w 998220"/>
              <a:gd name="connsiteY15" fmla="*/ 994410 h 1021080"/>
              <a:gd name="connsiteX16" fmla="*/ 182880 w 998220"/>
              <a:gd name="connsiteY16" fmla="*/ 1021080 h 1021080"/>
              <a:gd name="connsiteX17" fmla="*/ 323850 w 998220"/>
              <a:gd name="connsiteY17" fmla="*/ 910590 h 1021080"/>
              <a:gd name="connsiteX18" fmla="*/ 274320 w 998220"/>
              <a:gd name="connsiteY18" fmla="*/ 845820 h 1021080"/>
              <a:gd name="connsiteX19" fmla="*/ 335280 w 998220"/>
              <a:gd name="connsiteY19" fmla="*/ 815340 h 1021080"/>
              <a:gd name="connsiteX20" fmla="*/ 388620 w 998220"/>
              <a:gd name="connsiteY20" fmla="*/ 716280 h 1021080"/>
              <a:gd name="connsiteX21" fmla="*/ 499110 w 998220"/>
              <a:gd name="connsiteY21" fmla="*/ 594360 h 1021080"/>
              <a:gd name="connsiteX22" fmla="*/ 575310 w 998220"/>
              <a:gd name="connsiteY22" fmla="*/ 548640 h 1021080"/>
              <a:gd name="connsiteX23" fmla="*/ 586740 w 998220"/>
              <a:gd name="connsiteY23" fmla="*/ 502920 h 1021080"/>
              <a:gd name="connsiteX24" fmla="*/ 636270 w 998220"/>
              <a:gd name="connsiteY24" fmla="*/ 453390 h 1021080"/>
              <a:gd name="connsiteX25" fmla="*/ 659130 w 998220"/>
              <a:gd name="connsiteY25" fmla="*/ 419100 h 1021080"/>
              <a:gd name="connsiteX26" fmla="*/ 746760 w 998220"/>
              <a:gd name="connsiteY26" fmla="*/ 350520 h 1021080"/>
              <a:gd name="connsiteX27" fmla="*/ 857250 w 998220"/>
              <a:gd name="connsiteY27" fmla="*/ 285750 h 1021080"/>
              <a:gd name="connsiteX28" fmla="*/ 845820 w 998220"/>
              <a:gd name="connsiteY28" fmla="*/ 232410 h 1021080"/>
              <a:gd name="connsiteX29" fmla="*/ 803910 w 998220"/>
              <a:gd name="connsiteY29" fmla="*/ 186690 h 1021080"/>
              <a:gd name="connsiteX30" fmla="*/ 803910 w 998220"/>
              <a:gd name="connsiteY30" fmla="*/ 152400 h 1021080"/>
              <a:gd name="connsiteX31" fmla="*/ 853440 w 998220"/>
              <a:gd name="connsiteY31" fmla="*/ 148590 h 1021080"/>
              <a:gd name="connsiteX32" fmla="*/ 941070 w 998220"/>
              <a:gd name="connsiteY32" fmla="*/ 140970 h 1021080"/>
              <a:gd name="connsiteX33" fmla="*/ 998220 w 998220"/>
              <a:gd name="connsiteY33" fmla="*/ 64770 h 1021080"/>
              <a:gd name="connsiteX0" fmla="*/ 998220 w 998220"/>
              <a:gd name="connsiteY0" fmla="*/ 64770 h 1021080"/>
              <a:gd name="connsiteX1" fmla="*/ 876300 w 998220"/>
              <a:gd name="connsiteY1" fmla="*/ 0 h 1021080"/>
              <a:gd name="connsiteX2" fmla="*/ 655320 w 998220"/>
              <a:gd name="connsiteY2" fmla="*/ 49530 h 1021080"/>
              <a:gd name="connsiteX3" fmla="*/ 548640 w 998220"/>
              <a:gd name="connsiteY3" fmla="*/ 71120 h 1021080"/>
              <a:gd name="connsiteX4" fmla="*/ 453390 w 998220"/>
              <a:gd name="connsiteY4" fmla="*/ 236220 h 1021080"/>
              <a:gd name="connsiteX5" fmla="*/ 289560 w 998220"/>
              <a:gd name="connsiteY5" fmla="*/ 365760 h 1021080"/>
              <a:gd name="connsiteX6" fmla="*/ 144780 w 998220"/>
              <a:gd name="connsiteY6" fmla="*/ 365760 h 1021080"/>
              <a:gd name="connsiteX7" fmla="*/ 102870 w 998220"/>
              <a:gd name="connsiteY7" fmla="*/ 499110 h 1021080"/>
              <a:gd name="connsiteX8" fmla="*/ 0 w 998220"/>
              <a:gd name="connsiteY8" fmla="*/ 582930 h 1021080"/>
              <a:gd name="connsiteX9" fmla="*/ 0 w 998220"/>
              <a:gd name="connsiteY9" fmla="*/ 655320 h 1021080"/>
              <a:gd name="connsiteX10" fmla="*/ 19050 w 998220"/>
              <a:gd name="connsiteY10" fmla="*/ 758190 h 1021080"/>
              <a:gd name="connsiteX11" fmla="*/ 11430 w 998220"/>
              <a:gd name="connsiteY11" fmla="*/ 830580 h 1021080"/>
              <a:gd name="connsiteX12" fmla="*/ 11430 w 998220"/>
              <a:gd name="connsiteY12" fmla="*/ 902970 h 1021080"/>
              <a:gd name="connsiteX13" fmla="*/ 45720 w 998220"/>
              <a:gd name="connsiteY13" fmla="*/ 922020 h 1021080"/>
              <a:gd name="connsiteX14" fmla="*/ 163830 w 998220"/>
              <a:gd name="connsiteY14" fmla="*/ 922020 h 1021080"/>
              <a:gd name="connsiteX15" fmla="*/ 163830 w 998220"/>
              <a:gd name="connsiteY15" fmla="*/ 994410 h 1021080"/>
              <a:gd name="connsiteX16" fmla="*/ 182880 w 998220"/>
              <a:gd name="connsiteY16" fmla="*/ 1021080 h 1021080"/>
              <a:gd name="connsiteX17" fmla="*/ 323850 w 998220"/>
              <a:gd name="connsiteY17" fmla="*/ 910590 h 1021080"/>
              <a:gd name="connsiteX18" fmla="*/ 274320 w 998220"/>
              <a:gd name="connsiteY18" fmla="*/ 845820 h 1021080"/>
              <a:gd name="connsiteX19" fmla="*/ 335280 w 998220"/>
              <a:gd name="connsiteY19" fmla="*/ 815340 h 1021080"/>
              <a:gd name="connsiteX20" fmla="*/ 388620 w 998220"/>
              <a:gd name="connsiteY20" fmla="*/ 716280 h 1021080"/>
              <a:gd name="connsiteX21" fmla="*/ 499110 w 998220"/>
              <a:gd name="connsiteY21" fmla="*/ 594360 h 1021080"/>
              <a:gd name="connsiteX22" fmla="*/ 575310 w 998220"/>
              <a:gd name="connsiteY22" fmla="*/ 548640 h 1021080"/>
              <a:gd name="connsiteX23" fmla="*/ 586740 w 998220"/>
              <a:gd name="connsiteY23" fmla="*/ 502920 h 1021080"/>
              <a:gd name="connsiteX24" fmla="*/ 636270 w 998220"/>
              <a:gd name="connsiteY24" fmla="*/ 453390 h 1021080"/>
              <a:gd name="connsiteX25" fmla="*/ 659130 w 998220"/>
              <a:gd name="connsiteY25" fmla="*/ 419100 h 1021080"/>
              <a:gd name="connsiteX26" fmla="*/ 746760 w 998220"/>
              <a:gd name="connsiteY26" fmla="*/ 350520 h 1021080"/>
              <a:gd name="connsiteX27" fmla="*/ 857250 w 998220"/>
              <a:gd name="connsiteY27" fmla="*/ 285750 h 1021080"/>
              <a:gd name="connsiteX28" fmla="*/ 845820 w 998220"/>
              <a:gd name="connsiteY28" fmla="*/ 232410 h 1021080"/>
              <a:gd name="connsiteX29" fmla="*/ 803910 w 998220"/>
              <a:gd name="connsiteY29" fmla="*/ 186690 h 1021080"/>
              <a:gd name="connsiteX30" fmla="*/ 803910 w 998220"/>
              <a:gd name="connsiteY30" fmla="*/ 152400 h 1021080"/>
              <a:gd name="connsiteX31" fmla="*/ 853440 w 998220"/>
              <a:gd name="connsiteY31" fmla="*/ 148590 h 1021080"/>
              <a:gd name="connsiteX32" fmla="*/ 941070 w 998220"/>
              <a:gd name="connsiteY32" fmla="*/ 140970 h 1021080"/>
              <a:gd name="connsiteX33" fmla="*/ 998220 w 998220"/>
              <a:gd name="connsiteY33" fmla="*/ 64770 h 1021080"/>
              <a:gd name="connsiteX0" fmla="*/ 998220 w 998220"/>
              <a:gd name="connsiteY0" fmla="*/ 64770 h 1021080"/>
              <a:gd name="connsiteX1" fmla="*/ 876300 w 998220"/>
              <a:gd name="connsiteY1" fmla="*/ 0 h 1021080"/>
              <a:gd name="connsiteX2" fmla="*/ 655320 w 998220"/>
              <a:gd name="connsiteY2" fmla="*/ 49530 h 1021080"/>
              <a:gd name="connsiteX3" fmla="*/ 548640 w 998220"/>
              <a:gd name="connsiteY3" fmla="*/ 71120 h 1021080"/>
              <a:gd name="connsiteX4" fmla="*/ 488950 w 998220"/>
              <a:gd name="connsiteY4" fmla="*/ 191770 h 1021080"/>
              <a:gd name="connsiteX5" fmla="*/ 453390 w 998220"/>
              <a:gd name="connsiteY5" fmla="*/ 236220 h 1021080"/>
              <a:gd name="connsiteX6" fmla="*/ 289560 w 998220"/>
              <a:gd name="connsiteY6" fmla="*/ 365760 h 1021080"/>
              <a:gd name="connsiteX7" fmla="*/ 144780 w 998220"/>
              <a:gd name="connsiteY7" fmla="*/ 365760 h 1021080"/>
              <a:gd name="connsiteX8" fmla="*/ 102870 w 998220"/>
              <a:gd name="connsiteY8" fmla="*/ 499110 h 1021080"/>
              <a:gd name="connsiteX9" fmla="*/ 0 w 998220"/>
              <a:gd name="connsiteY9" fmla="*/ 582930 h 1021080"/>
              <a:gd name="connsiteX10" fmla="*/ 0 w 998220"/>
              <a:gd name="connsiteY10" fmla="*/ 655320 h 1021080"/>
              <a:gd name="connsiteX11" fmla="*/ 19050 w 998220"/>
              <a:gd name="connsiteY11" fmla="*/ 758190 h 1021080"/>
              <a:gd name="connsiteX12" fmla="*/ 11430 w 998220"/>
              <a:gd name="connsiteY12" fmla="*/ 830580 h 1021080"/>
              <a:gd name="connsiteX13" fmla="*/ 11430 w 998220"/>
              <a:gd name="connsiteY13" fmla="*/ 902970 h 1021080"/>
              <a:gd name="connsiteX14" fmla="*/ 45720 w 998220"/>
              <a:gd name="connsiteY14" fmla="*/ 922020 h 1021080"/>
              <a:gd name="connsiteX15" fmla="*/ 163830 w 998220"/>
              <a:gd name="connsiteY15" fmla="*/ 922020 h 1021080"/>
              <a:gd name="connsiteX16" fmla="*/ 163830 w 998220"/>
              <a:gd name="connsiteY16" fmla="*/ 994410 h 1021080"/>
              <a:gd name="connsiteX17" fmla="*/ 182880 w 998220"/>
              <a:gd name="connsiteY17" fmla="*/ 1021080 h 1021080"/>
              <a:gd name="connsiteX18" fmla="*/ 323850 w 998220"/>
              <a:gd name="connsiteY18" fmla="*/ 910590 h 1021080"/>
              <a:gd name="connsiteX19" fmla="*/ 274320 w 998220"/>
              <a:gd name="connsiteY19" fmla="*/ 845820 h 1021080"/>
              <a:gd name="connsiteX20" fmla="*/ 335280 w 998220"/>
              <a:gd name="connsiteY20" fmla="*/ 815340 h 1021080"/>
              <a:gd name="connsiteX21" fmla="*/ 388620 w 998220"/>
              <a:gd name="connsiteY21" fmla="*/ 716280 h 1021080"/>
              <a:gd name="connsiteX22" fmla="*/ 499110 w 998220"/>
              <a:gd name="connsiteY22" fmla="*/ 594360 h 1021080"/>
              <a:gd name="connsiteX23" fmla="*/ 575310 w 998220"/>
              <a:gd name="connsiteY23" fmla="*/ 548640 h 1021080"/>
              <a:gd name="connsiteX24" fmla="*/ 586740 w 998220"/>
              <a:gd name="connsiteY24" fmla="*/ 502920 h 1021080"/>
              <a:gd name="connsiteX25" fmla="*/ 636270 w 998220"/>
              <a:gd name="connsiteY25" fmla="*/ 453390 h 1021080"/>
              <a:gd name="connsiteX26" fmla="*/ 659130 w 998220"/>
              <a:gd name="connsiteY26" fmla="*/ 419100 h 1021080"/>
              <a:gd name="connsiteX27" fmla="*/ 746760 w 998220"/>
              <a:gd name="connsiteY27" fmla="*/ 350520 h 1021080"/>
              <a:gd name="connsiteX28" fmla="*/ 857250 w 998220"/>
              <a:gd name="connsiteY28" fmla="*/ 285750 h 1021080"/>
              <a:gd name="connsiteX29" fmla="*/ 845820 w 998220"/>
              <a:gd name="connsiteY29" fmla="*/ 232410 h 1021080"/>
              <a:gd name="connsiteX30" fmla="*/ 803910 w 998220"/>
              <a:gd name="connsiteY30" fmla="*/ 186690 h 1021080"/>
              <a:gd name="connsiteX31" fmla="*/ 803910 w 998220"/>
              <a:gd name="connsiteY31" fmla="*/ 152400 h 1021080"/>
              <a:gd name="connsiteX32" fmla="*/ 853440 w 998220"/>
              <a:gd name="connsiteY32" fmla="*/ 148590 h 1021080"/>
              <a:gd name="connsiteX33" fmla="*/ 941070 w 998220"/>
              <a:gd name="connsiteY33" fmla="*/ 140970 h 1021080"/>
              <a:gd name="connsiteX34" fmla="*/ 998220 w 998220"/>
              <a:gd name="connsiteY34" fmla="*/ 64770 h 1021080"/>
              <a:gd name="connsiteX0" fmla="*/ 998220 w 998220"/>
              <a:gd name="connsiteY0" fmla="*/ 64770 h 1021080"/>
              <a:gd name="connsiteX1" fmla="*/ 876300 w 998220"/>
              <a:gd name="connsiteY1" fmla="*/ 0 h 1021080"/>
              <a:gd name="connsiteX2" fmla="*/ 655320 w 998220"/>
              <a:gd name="connsiteY2" fmla="*/ 49530 h 1021080"/>
              <a:gd name="connsiteX3" fmla="*/ 548640 w 998220"/>
              <a:gd name="connsiteY3" fmla="*/ 71120 h 1021080"/>
              <a:gd name="connsiteX4" fmla="*/ 488950 w 998220"/>
              <a:gd name="connsiteY4" fmla="*/ 191770 h 1021080"/>
              <a:gd name="connsiteX5" fmla="*/ 453390 w 998220"/>
              <a:gd name="connsiteY5" fmla="*/ 236220 h 1021080"/>
              <a:gd name="connsiteX6" fmla="*/ 450850 w 998220"/>
              <a:gd name="connsiteY6" fmla="*/ 445770 h 1021080"/>
              <a:gd name="connsiteX7" fmla="*/ 289560 w 998220"/>
              <a:gd name="connsiteY7" fmla="*/ 365760 h 1021080"/>
              <a:gd name="connsiteX8" fmla="*/ 144780 w 998220"/>
              <a:gd name="connsiteY8" fmla="*/ 365760 h 1021080"/>
              <a:gd name="connsiteX9" fmla="*/ 102870 w 998220"/>
              <a:gd name="connsiteY9" fmla="*/ 499110 h 1021080"/>
              <a:gd name="connsiteX10" fmla="*/ 0 w 998220"/>
              <a:gd name="connsiteY10" fmla="*/ 582930 h 1021080"/>
              <a:gd name="connsiteX11" fmla="*/ 0 w 998220"/>
              <a:gd name="connsiteY11" fmla="*/ 655320 h 1021080"/>
              <a:gd name="connsiteX12" fmla="*/ 19050 w 998220"/>
              <a:gd name="connsiteY12" fmla="*/ 758190 h 1021080"/>
              <a:gd name="connsiteX13" fmla="*/ 11430 w 998220"/>
              <a:gd name="connsiteY13" fmla="*/ 830580 h 1021080"/>
              <a:gd name="connsiteX14" fmla="*/ 11430 w 998220"/>
              <a:gd name="connsiteY14" fmla="*/ 902970 h 1021080"/>
              <a:gd name="connsiteX15" fmla="*/ 45720 w 998220"/>
              <a:gd name="connsiteY15" fmla="*/ 922020 h 1021080"/>
              <a:gd name="connsiteX16" fmla="*/ 163830 w 998220"/>
              <a:gd name="connsiteY16" fmla="*/ 922020 h 1021080"/>
              <a:gd name="connsiteX17" fmla="*/ 163830 w 998220"/>
              <a:gd name="connsiteY17" fmla="*/ 994410 h 1021080"/>
              <a:gd name="connsiteX18" fmla="*/ 182880 w 998220"/>
              <a:gd name="connsiteY18" fmla="*/ 1021080 h 1021080"/>
              <a:gd name="connsiteX19" fmla="*/ 323850 w 998220"/>
              <a:gd name="connsiteY19" fmla="*/ 910590 h 1021080"/>
              <a:gd name="connsiteX20" fmla="*/ 274320 w 998220"/>
              <a:gd name="connsiteY20" fmla="*/ 845820 h 1021080"/>
              <a:gd name="connsiteX21" fmla="*/ 335280 w 998220"/>
              <a:gd name="connsiteY21" fmla="*/ 815340 h 1021080"/>
              <a:gd name="connsiteX22" fmla="*/ 388620 w 998220"/>
              <a:gd name="connsiteY22" fmla="*/ 716280 h 1021080"/>
              <a:gd name="connsiteX23" fmla="*/ 499110 w 998220"/>
              <a:gd name="connsiteY23" fmla="*/ 594360 h 1021080"/>
              <a:gd name="connsiteX24" fmla="*/ 575310 w 998220"/>
              <a:gd name="connsiteY24" fmla="*/ 548640 h 1021080"/>
              <a:gd name="connsiteX25" fmla="*/ 586740 w 998220"/>
              <a:gd name="connsiteY25" fmla="*/ 502920 h 1021080"/>
              <a:gd name="connsiteX26" fmla="*/ 636270 w 998220"/>
              <a:gd name="connsiteY26" fmla="*/ 453390 h 1021080"/>
              <a:gd name="connsiteX27" fmla="*/ 659130 w 998220"/>
              <a:gd name="connsiteY27" fmla="*/ 419100 h 1021080"/>
              <a:gd name="connsiteX28" fmla="*/ 746760 w 998220"/>
              <a:gd name="connsiteY28" fmla="*/ 350520 h 1021080"/>
              <a:gd name="connsiteX29" fmla="*/ 857250 w 998220"/>
              <a:gd name="connsiteY29" fmla="*/ 285750 h 1021080"/>
              <a:gd name="connsiteX30" fmla="*/ 845820 w 998220"/>
              <a:gd name="connsiteY30" fmla="*/ 232410 h 1021080"/>
              <a:gd name="connsiteX31" fmla="*/ 803910 w 998220"/>
              <a:gd name="connsiteY31" fmla="*/ 186690 h 1021080"/>
              <a:gd name="connsiteX32" fmla="*/ 803910 w 998220"/>
              <a:gd name="connsiteY32" fmla="*/ 152400 h 1021080"/>
              <a:gd name="connsiteX33" fmla="*/ 853440 w 998220"/>
              <a:gd name="connsiteY33" fmla="*/ 148590 h 1021080"/>
              <a:gd name="connsiteX34" fmla="*/ 941070 w 998220"/>
              <a:gd name="connsiteY34" fmla="*/ 140970 h 1021080"/>
              <a:gd name="connsiteX35" fmla="*/ 998220 w 998220"/>
              <a:gd name="connsiteY35" fmla="*/ 64770 h 1021080"/>
              <a:gd name="connsiteX0" fmla="*/ 998220 w 998220"/>
              <a:gd name="connsiteY0" fmla="*/ 64770 h 1021080"/>
              <a:gd name="connsiteX1" fmla="*/ 876300 w 998220"/>
              <a:gd name="connsiteY1" fmla="*/ 0 h 1021080"/>
              <a:gd name="connsiteX2" fmla="*/ 655320 w 998220"/>
              <a:gd name="connsiteY2" fmla="*/ 49530 h 1021080"/>
              <a:gd name="connsiteX3" fmla="*/ 548640 w 998220"/>
              <a:gd name="connsiteY3" fmla="*/ 71120 h 1021080"/>
              <a:gd name="connsiteX4" fmla="*/ 488950 w 998220"/>
              <a:gd name="connsiteY4" fmla="*/ 191770 h 1021080"/>
              <a:gd name="connsiteX5" fmla="*/ 453390 w 998220"/>
              <a:gd name="connsiteY5" fmla="*/ 236220 h 1021080"/>
              <a:gd name="connsiteX6" fmla="*/ 450850 w 998220"/>
              <a:gd name="connsiteY6" fmla="*/ 445770 h 1021080"/>
              <a:gd name="connsiteX7" fmla="*/ 302260 w 998220"/>
              <a:gd name="connsiteY7" fmla="*/ 505460 h 1021080"/>
              <a:gd name="connsiteX8" fmla="*/ 144780 w 998220"/>
              <a:gd name="connsiteY8" fmla="*/ 365760 h 1021080"/>
              <a:gd name="connsiteX9" fmla="*/ 102870 w 998220"/>
              <a:gd name="connsiteY9" fmla="*/ 499110 h 1021080"/>
              <a:gd name="connsiteX10" fmla="*/ 0 w 998220"/>
              <a:gd name="connsiteY10" fmla="*/ 582930 h 1021080"/>
              <a:gd name="connsiteX11" fmla="*/ 0 w 998220"/>
              <a:gd name="connsiteY11" fmla="*/ 655320 h 1021080"/>
              <a:gd name="connsiteX12" fmla="*/ 19050 w 998220"/>
              <a:gd name="connsiteY12" fmla="*/ 758190 h 1021080"/>
              <a:gd name="connsiteX13" fmla="*/ 11430 w 998220"/>
              <a:gd name="connsiteY13" fmla="*/ 830580 h 1021080"/>
              <a:gd name="connsiteX14" fmla="*/ 11430 w 998220"/>
              <a:gd name="connsiteY14" fmla="*/ 902970 h 1021080"/>
              <a:gd name="connsiteX15" fmla="*/ 45720 w 998220"/>
              <a:gd name="connsiteY15" fmla="*/ 922020 h 1021080"/>
              <a:gd name="connsiteX16" fmla="*/ 163830 w 998220"/>
              <a:gd name="connsiteY16" fmla="*/ 922020 h 1021080"/>
              <a:gd name="connsiteX17" fmla="*/ 163830 w 998220"/>
              <a:gd name="connsiteY17" fmla="*/ 994410 h 1021080"/>
              <a:gd name="connsiteX18" fmla="*/ 182880 w 998220"/>
              <a:gd name="connsiteY18" fmla="*/ 1021080 h 1021080"/>
              <a:gd name="connsiteX19" fmla="*/ 323850 w 998220"/>
              <a:gd name="connsiteY19" fmla="*/ 910590 h 1021080"/>
              <a:gd name="connsiteX20" fmla="*/ 274320 w 998220"/>
              <a:gd name="connsiteY20" fmla="*/ 845820 h 1021080"/>
              <a:gd name="connsiteX21" fmla="*/ 335280 w 998220"/>
              <a:gd name="connsiteY21" fmla="*/ 815340 h 1021080"/>
              <a:gd name="connsiteX22" fmla="*/ 388620 w 998220"/>
              <a:gd name="connsiteY22" fmla="*/ 716280 h 1021080"/>
              <a:gd name="connsiteX23" fmla="*/ 499110 w 998220"/>
              <a:gd name="connsiteY23" fmla="*/ 594360 h 1021080"/>
              <a:gd name="connsiteX24" fmla="*/ 575310 w 998220"/>
              <a:gd name="connsiteY24" fmla="*/ 548640 h 1021080"/>
              <a:gd name="connsiteX25" fmla="*/ 586740 w 998220"/>
              <a:gd name="connsiteY25" fmla="*/ 502920 h 1021080"/>
              <a:gd name="connsiteX26" fmla="*/ 636270 w 998220"/>
              <a:gd name="connsiteY26" fmla="*/ 453390 h 1021080"/>
              <a:gd name="connsiteX27" fmla="*/ 659130 w 998220"/>
              <a:gd name="connsiteY27" fmla="*/ 419100 h 1021080"/>
              <a:gd name="connsiteX28" fmla="*/ 746760 w 998220"/>
              <a:gd name="connsiteY28" fmla="*/ 350520 h 1021080"/>
              <a:gd name="connsiteX29" fmla="*/ 857250 w 998220"/>
              <a:gd name="connsiteY29" fmla="*/ 285750 h 1021080"/>
              <a:gd name="connsiteX30" fmla="*/ 845820 w 998220"/>
              <a:gd name="connsiteY30" fmla="*/ 232410 h 1021080"/>
              <a:gd name="connsiteX31" fmla="*/ 803910 w 998220"/>
              <a:gd name="connsiteY31" fmla="*/ 186690 h 1021080"/>
              <a:gd name="connsiteX32" fmla="*/ 803910 w 998220"/>
              <a:gd name="connsiteY32" fmla="*/ 152400 h 1021080"/>
              <a:gd name="connsiteX33" fmla="*/ 853440 w 998220"/>
              <a:gd name="connsiteY33" fmla="*/ 148590 h 1021080"/>
              <a:gd name="connsiteX34" fmla="*/ 941070 w 998220"/>
              <a:gd name="connsiteY34" fmla="*/ 140970 h 1021080"/>
              <a:gd name="connsiteX35" fmla="*/ 998220 w 998220"/>
              <a:gd name="connsiteY35" fmla="*/ 64770 h 1021080"/>
              <a:gd name="connsiteX0" fmla="*/ 998220 w 998220"/>
              <a:gd name="connsiteY0" fmla="*/ 64770 h 1021080"/>
              <a:gd name="connsiteX1" fmla="*/ 876300 w 998220"/>
              <a:gd name="connsiteY1" fmla="*/ 0 h 1021080"/>
              <a:gd name="connsiteX2" fmla="*/ 655320 w 998220"/>
              <a:gd name="connsiteY2" fmla="*/ 49530 h 1021080"/>
              <a:gd name="connsiteX3" fmla="*/ 548640 w 998220"/>
              <a:gd name="connsiteY3" fmla="*/ 71120 h 1021080"/>
              <a:gd name="connsiteX4" fmla="*/ 488950 w 998220"/>
              <a:gd name="connsiteY4" fmla="*/ 191770 h 1021080"/>
              <a:gd name="connsiteX5" fmla="*/ 643890 w 998220"/>
              <a:gd name="connsiteY5" fmla="*/ 274320 h 1021080"/>
              <a:gd name="connsiteX6" fmla="*/ 450850 w 998220"/>
              <a:gd name="connsiteY6" fmla="*/ 445770 h 1021080"/>
              <a:gd name="connsiteX7" fmla="*/ 302260 w 998220"/>
              <a:gd name="connsiteY7" fmla="*/ 505460 h 1021080"/>
              <a:gd name="connsiteX8" fmla="*/ 144780 w 998220"/>
              <a:gd name="connsiteY8" fmla="*/ 365760 h 1021080"/>
              <a:gd name="connsiteX9" fmla="*/ 102870 w 998220"/>
              <a:gd name="connsiteY9" fmla="*/ 499110 h 1021080"/>
              <a:gd name="connsiteX10" fmla="*/ 0 w 998220"/>
              <a:gd name="connsiteY10" fmla="*/ 582930 h 1021080"/>
              <a:gd name="connsiteX11" fmla="*/ 0 w 998220"/>
              <a:gd name="connsiteY11" fmla="*/ 655320 h 1021080"/>
              <a:gd name="connsiteX12" fmla="*/ 19050 w 998220"/>
              <a:gd name="connsiteY12" fmla="*/ 758190 h 1021080"/>
              <a:gd name="connsiteX13" fmla="*/ 11430 w 998220"/>
              <a:gd name="connsiteY13" fmla="*/ 830580 h 1021080"/>
              <a:gd name="connsiteX14" fmla="*/ 11430 w 998220"/>
              <a:gd name="connsiteY14" fmla="*/ 902970 h 1021080"/>
              <a:gd name="connsiteX15" fmla="*/ 45720 w 998220"/>
              <a:gd name="connsiteY15" fmla="*/ 922020 h 1021080"/>
              <a:gd name="connsiteX16" fmla="*/ 163830 w 998220"/>
              <a:gd name="connsiteY16" fmla="*/ 922020 h 1021080"/>
              <a:gd name="connsiteX17" fmla="*/ 163830 w 998220"/>
              <a:gd name="connsiteY17" fmla="*/ 994410 h 1021080"/>
              <a:gd name="connsiteX18" fmla="*/ 182880 w 998220"/>
              <a:gd name="connsiteY18" fmla="*/ 1021080 h 1021080"/>
              <a:gd name="connsiteX19" fmla="*/ 323850 w 998220"/>
              <a:gd name="connsiteY19" fmla="*/ 910590 h 1021080"/>
              <a:gd name="connsiteX20" fmla="*/ 274320 w 998220"/>
              <a:gd name="connsiteY20" fmla="*/ 845820 h 1021080"/>
              <a:gd name="connsiteX21" fmla="*/ 335280 w 998220"/>
              <a:gd name="connsiteY21" fmla="*/ 815340 h 1021080"/>
              <a:gd name="connsiteX22" fmla="*/ 388620 w 998220"/>
              <a:gd name="connsiteY22" fmla="*/ 716280 h 1021080"/>
              <a:gd name="connsiteX23" fmla="*/ 499110 w 998220"/>
              <a:gd name="connsiteY23" fmla="*/ 594360 h 1021080"/>
              <a:gd name="connsiteX24" fmla="*/ 575310 w 998220"/>
              <a:gd name="connsiteY24" fmla="*/ 548640 h 1021080"/>
              <a:gd name="connsiteX25" fmla="*/ 586740 w 998220"/>
              <a:gd name="connsiteY25" fmla="*/ 502920 h 1021080"/>
              <a:gd name="connsiteX26" fmla="*/ 636270 w 998220"/>
              <a:gd name="connsiteY26" fmla="*/ 453390 h 1021080"/>
              <a:gd name="connsiteX27" fmla="*/ 659130 w 998220"/>
              <a:gd name="connsiteY27" fmla="*/ 419100 h 1021080"/>
              <a:gd name="connsiteX28" fmla="*/ 746760 w 998220"/>
              <a:gd name="connsiteY28" fmla="*/ 350520 h 1021080"/>
              <a:gd name="connsiteX29" fmla="*/ 857250 w 998220"/>
              <a:gd name="connsiteY29" fmla="*/ 285750 h 1021080"/>
              <a:gd name="connsiteX30" fmla="*/ 845820 w 998220"/>
              <a:gd name="connsiteY30" fmla="*/ 232410 h 1021080"/>
              <a:gd name="connsiteX31" fmla="*/ 803910 w 998220"/>
              <a:gd name="connsiteY31" fmla="*/ 186690 h 1021080"/>
              <a:gd name="connsiteX32" fmla="*/ 803910 w 998220"/>
              <a:gd name="connsiteY32" fmla="*/ 152400 h 1021080"/>
              <a:gd name="connsiteX33" fmla="*/ 853440 w 998220"/>
              <a:gd name="connsiteY33" fmla="*/ 148590 h 1021080"/>
              <a:gd name="connsiteX34" fmla="*/ 941070 w 998220"/>
              <a:gd name="connsiteY34" fmla="*/ 140970 h 1021080"/>
              <a:gd name="connsiteX35" fmla="*/ 998220 w 998220"/>
              <a:gd name="connsiteY35" fmla="*/ 64770 h 1021080"/>
              <a:gd name="connsiteX0" fmla="*/ 998220 w 998220"/>
              <a:gd name="connsiteY0" fmla="*/ 64770 h 1021080"/>
              <a:gd name="connsiteX1" fmla="*/ 876300 w 998220"/>
              <a:gd name="connsiteY1" fmla="*/ 0 h 1021080"/>
              <a:gd name="connsiteX2" fmla="*/ 655320 w 998220"/>
              <a:gd name="connsiteY2" fmla="*/ 49530 h 1021080"/>
              <a:gd name="connsiteX3" fmla="*/ 548640 w 998220"/>
              <a:gd name="connsiteY3" fmla="*/ 71120 h 1021080"/>
              <a:gd name="connsiteX4" fmla="*/ 488950 w 998220"/>
              <a:gd name="connsiteY4" fmla="*/ 191770 h 1021080"/>
              <a:gd name="connsiteX5" fmla="*/ 643890 w 998220"/>
              <a:gd name="connsiteY5" fmla="*/ 274320 h 1021080"/>
              <a:gd name="connsiteX6" fmla="*/ 450850 w 998220"/>
              <a:gd name="connsiteY6" fmla="*/ 445770 h 1021080"/>
              <a:gd name="connsiteX7" fmla="*/ 302260 w 998220"/>
              <a:gd name="connsiteY7" fmla="*/ 505460 h 1021080"/>
              <a:gd name="connsiteX8" fmla="*/ 224790 w 998220"/>
              <a:gd name="connsiteY8" fmla="*/ 359410 h 1021080"/>
              <a:gd name="connsiteX9" fmla="*/ 144780 w 998220"/>
              <a:gd name="connsiteY9" fmla="*/ 365760 h 1021080"/>
              <a:gd name="connsiteX10" fmla="*/ 102870 w 998220"/>
              <a:gd name="connsiteY10" fmla="*/ 499110 h 1021080"/>
              <a:gd name="connsiteX11" fmla="*/ 0 w 998220"/>
              <a:gd name="connsiteY11" fmla="*/ 582930 h 1021080"/>
              <a:gd name="connsiteX12" fmla="*/ 0 w 998220"/>
              <a:gd name="connsiteY12" fmla="*/ 655320 h 1021080"/>
              <a:gd name="connsiteX13" fmla="*/ 19050 w 998220"/>
              <a:gd name="connsiteY13" fmla="*/ 758190 h 1021080"/>
              <a:gd name="connsiteX14" fmla="*/ 11430 w 998220"/>
              <a:gd name="connsiteY14" fmla="*/ 830580 h 1021080"/>
              <a:gd name="connsiteX15" fmla="*/ 11430 w 998220"/>
              <a:gd name="connsiteY15" fmla="*/ 902970 h 1021080"/>
              <a:gd name="connsiteX16" fmla="*/ 45720 w 998220"/>
              <a:gd name="connsiteY16" fmla="*/ 922020 h 1021080"/>
              <a:gd name="connsiteX17" fmla="*/ 163830 w 998220"/>
              <a:gd name="connsiteY17" fmla="*/ 922020 h 1021080"/>
              <a:gd name="connsiteX18" fmla="*/ 163830 w 998220"/>
              <a:gd name="connsiteY18" fmla="*/ 994410 h 1021080"/>
              <a:gd name="connsiteX19" fmla="*/ 182880 w 998220"/>
              <a:gd name="connsiteY19" fmla="*/ 1021080 h 1021080"/>
              <a:gd name="connsiteX20" fmla="*/ 323850 w 998220"/>
              <a:gd name="connsiteY20" fmla="*/ 910590 h 1021080"/>
              <a:gd name="connsiteX21" fmla="*/ 274320 w 998220"/>
              <a:gd name="connsiteY21" fmla="*/ 845820 h 1021080"/>
              <a:gd name="connsiteX22" fmla="*/ 335280 w 998220"/>
              <a:gd name="connsiteY22" fmla="*/ 815340 h 1021080"/>
              <a:gd name="connsiteX23" fmla="*/ 388620 w 998220"/>
              <a:gd name="connsiteY23" fmla="*/ 716280 h 1021080"/>
              <a:gd name="connsiteX24" fmla="*/ 499110 w 998220"/>
              <a:gd name="connsiteY24" fmla="*/ 594360 h 1021080"/>
              <a:gd name="connsiteX25" fmla="*/ 575310 w 998220"/>
              <a:gd name="connsiteY25" fmla="*/ 548640 h 1021080"/>
              <a:gd name="connsiteX26" fmla="*/ 586740 w 998220"/>
              <a:gd name="connsiteY26" fmla="*/ 502920 h 1021080"/>
              <a:gd name="connsiteX27" fmla="*/ 636270 w 998220"/>
              <a:gd name="connsiteY27" fmla="*/ 453390 h 1021080"/>
              <a:gd name="connsiteX28" fmla="*/ 659130 w 998220"/>
              <a:gd name="connsiteY28" fmla="*/ 419100 h 1021080"/>
              <a:gd name="connsiteX29" fmla="*/ 746760 w 998220"/>
              <a:gd name="connsiteY29" fmla="*/ 350520 h 1021080"/>
              <a:gd name="connsiteX30" fmla="*/ 857250 w 998220"/>
              <a:gd name="connsiteY30" fmla="*/ 285750 h 1021080"/>
              <a:gd name="connsiteX31" fmla="*/ 845820 w 998220"/>
              <a:gd name="connsiteY31" fmla="*/ 232410 h 1021080"/>
              <a:gd name="connsiteX32" fmla="*/ 803910 w 998220"/>
              <a:gd name="connsiteY32" fmla="*/ 186690 h 1021080"/>
              <a:gd name="connsiteX33" fmla="*/ 803910 w 998220"/>
              <a:gd name="connsiteY33" fmla="*/ 152400 h 1021080"/>
              <a:gd name="connsiteX34" fmla="*/ 853440 w 998220"/>
              <a:gd name="connsiteY34" fmla="*/ 148590 h 1021080"/>
              <a:gd name="connsiteX35" fmla="*/ 941070 w 998220"/>
              <a:gd name="connsiteY35" fmla="*/ 140970 h 1021080"/>
              <a:gd name="connsiteX36" fmla="*/ 998220 w 998220"/>
              <a:gd name="connsiteY36" fmla="*/ 64770 h 1021080"/>
              <a:gd name="connsiteX0" fmla="*/ 998220 w 998220"/>
              <a:gd name="connsiteY0" fmla="*/ 64770 h 1021080"/>
              <a:gd name="connsiteX1" fmla="*/ 876300 w 998220"/>
              <a:gd name="connsiteY1" fmla="*/ 0 h 1021080"/>
              <a:gd name="connsiteX2" fmla="*/ 655320 w 998220"/>
              <a:gd name="connsiteY2" fmla="*/ 49530 h 1021080"/>
              <a:gd name="connsiteX3" fmla="*/ 548640 w 998220"/>
              <a:gd name="connsiteY3" fmla="*/ 71120 h 1021080"/>
              <a:gd name="connsiteX4" fmla="*/ 488950 w 998220"/>
              <a:gd name="connsiteY4" fmla="*/ 191770 h 1021080"/>
              <a:gd name="connsiteX5" fmla="*/ 643890 w 998220"/>
              <a:gd name="connsiteY5" fmla="*/ 274320 h 1021080"/>
              <a:gd name="connsiteX6" fmla="*/ 450850 w 998220"/>
              <a:gd name="connsiteY6" fmla="*/ 445770 h 1021080"/>
              <a:gd name="connsiteX7" fmla="*/ 302260 w 998220"/>
              <a:gd name="connsiteY7" fmla="*/ 505460 h 1021080"/>
              <a:gd name="connsiteX8" fmla="*/ 311150 w 998220"/>
              <a:gd name="connsiteY8" fmla="*/ 311150 h 1021080"/>
              <a:gd name="connsiteX9" fmla="*/ 224790 w 998220"/>
              <a:gd name="connsiteY9" fmla="*/ 359410 h 1021080"/>
              <a:gd name="connsiteX10" fmla="*/ 144780 w 998220"/>
              <a:gd name="connsiteY10" fmla="*/ 365760 h 1021080"/>
              <a:gd name="connsiteX11" fmla="*/ 102870 w 998220"/>
              <a:gd name="connsiteY11" fmla="*/ 499110 h 1021080"/>
              <a:gd name="connsiteX12" fmla="*/ 0 w 998220"/>
              <a:gd name="connsiteY12" fmla="*/ 582930 h 1021080"/>
              <a:gd name="connsiteX13" fmla="*/ 0 w 998220"/>
              <a:gd name="connsiteY13" fmla="*/ 655320 h 1021080"/>
              <a:gd name="connsiteX14" fmla="*/ 19050 w 998220"/>
              <a:gd name="connsiteY14" fmla="*/ 758190 h 1021080"/>
              <a:gd name="connsiteX15" fmla="*/ 11430 w 998220"/>
              <a:gd name="connsiteY15" fmla="*/ 830580 h 1021080"/>
              <a:gd name="connsiteX16" fmla="*/ 11430 w 998220"/>
              <a:gd name="connsiteY16" fmla="*/ 902970 h 1021080"/>
              <a:gd name="connsiteX17" fmla="*/ 45720 w 998220"/>
              <a:gd name="connsiteY17" fmla="*/ 922020 h 1021080"/>
              <a:gd name="connsiteX18" fmla="*/ 163830 w 998220"/>
              <a:gd name="connsiteY18" fmla="*/ 922020 h 1021080"/>
              <a:gd name="connsiteX19" fmla="*/ 163830 w 998220"/>
              <a:gd name="connsiteY19" fmla="*/ 994410 h 1021080"/>
              <a:gd name="connsiteX20" fmla="*/ 182880 w 998220"/>
              <a:gd name="connsiteY20" fmla="*/ 1021080 h 1021080"/>
              <a:gd name="connsiteX21" fmla="*/ 323850 w 998220"/>
              <a:gd name="connsiteY21" fmla="*/ 910590 h 1021080"/>
              <a:gd name="connsiteX22" fmla="*/ 274320 w 998220"/>
              <a:gd name="connsiteY22" fmla="*/ 845820 h 1021080"/>
              <a:gd name="connsiteX23" fmla="*/ 335280 w 998220"/>
              <a:gd name="connsiteY23" fmla="*/ 815340 h 1021080"/>
              <a:gd name="connsiteX24" fmla="*/ 388620 w 998220"/>
              <a:gd name="connsiteY24" fmla="*/ 716280 h 1021080"/>
              <a:gd name="connsiteX25" fmla="*/ 499110 w 998220"/>
              <a:gd name="connsiteY25" fmla="*/ 594360 h 1021080"/>
              <a:gd name="connsiteX26" fmla="*/ 575310 w 998220"/>
              <a:gd name="connsiteY26" fmla="*/ 548640 h 1021080"/>
              <a:gd name="connsiteX27" fmla="*/ 586740 w 998220"/>
              <a:gd name="connsiteY27" fmla="*/ 502920 h 1021080"/>
              <a:gd name="connsiteX28" fmla="*/ 636270 w 998220"/>
              <a:gd name="connsiteY28" fmla="*/ 453390 h 1021080"/>
              <a:gd name="connsiteX29" fmla="*/ 659130 w 998220"/>
              <a:gd name="connsiteY29" fmla="*/ 419100 h 1021080"/>
              <a:gd name="connsiteX30" fmla="*/ 746760 w 998220"/>
              <a:gd name="connsiteY30" fmla="*/ 350520 h 1021080"/>
              <a:gd name="connsiteX31" fmla="*/ 857250 w 998220"/>
              <a:gd name="connsiteY31" fmla="*/ 285750 h 1021080"/>
              <a:gd name="connsiteX32" fmla="*/ 845820 w 998220"/>
              <a:gd name="connsiteY32" fmla="*/ 232410 h 1021080"/>
              <a:gd name="connsiteX33" fmla="*/ 803910 w 998220"/>
              <a:gd name="connsiteY33" fmla="*/ 186690 h 1021080"/>
              <a:gd name="connsiteX34" fmla="*/ 803910 w 998220"/>
              <a:gd name="connsiteY34" fmla="*/ 152400 h 1021080"/>
              <a:gd name="connsiteX35" fmla="*/ 853440 w 998220"/>
              <a:gd name="connsiteY35" fmla="*/ 148590 h 1021080"/>
              <a:gd name="connsiteX36" fmla="*/ 941070 w 998220"/>
              <a:gd name="connsiteY36" fmla="*/ 140970 h 1021080"/>
              <a:gd name="connsiteX37" fmla="*/ 998220 w 998220"/>
              <a:gd name="connsiteY37" fmla="*/ 64770 h 1021080"/>
              <a:gd name="connsiteX0" fmla="*/ 998220 w 998220"/>
              <a:gd name="connsiteY0" fmla="*/ 64770 h 1021080"/>
              <a:gd name="connsiteX1" fmla="*/ 876300 w 998220"/>
              <a:gd name="connsiteY1" fmla="*/ 0 h 1021080"/>
              <a:gd name="connsiteX2" fmla="*/ 655320 w 998220"/>
              <a:gd name="connsiteY2" fmla="*/ 49530 h 1021080"/>
              <a:gd name="connsiteX3" fmla="*/ 548640 w 998220"/>
              <a:gd name="connsiteY3" fmla="*/ 71120 h 1021080"/>
              <a:gd name="connsiteX4" fmla="*/ 488950 w 998220"/>
              <a:gd name="connsiteY4" fmla="*/ 191770 h 1021080"/>
              <a:gd name="connsiteX5" fmla="*/ 643890 w 998220"/>
              <a:gd name="connsiteY5" fmla="*/ 274320 h 1021080"/>
              <a:gd name="connsiteX6" fmla="*/ 450850 w 998220"/>
              <a:gd name="connsiteY6" fmla="*/ 445770 h 1021080"/>
              <a:gd name="connsiteX7" fmla="*/ 388620 w 998220"/>
              <a:gd name="connsiteY7" fmla="*/ 299720 h 1021080"/>
              <a:gd name="connsiteX8" fmla="*/ 311150 w 998220"/>
              <a:gd name="connsiteY8" fmla="*/ 311150 h 1021080"/>
              <a:gd name="connsiteX9" fmla="*/ 224790 w 998220"/>
              <a:gd name="connsiteY9" fmla="*/ 359410 h 1021080"/>
              <a:gd name="connsiteX10" fmla="*/ 144780 w 998220"/>
              <a:gd name="connsiteY10" fmla="*/ 365760 h 1021080"/>
              <a:gd name="connsiteX11" fmla="*/ 102870 w 998220"/>
              <a:gd name="connsiteY11" fmla="*/ 499110 h 1021080"/>
              <a:gd name="connsiteX12" fmla="*/ 0 w 998220"/>
              <a:gd name="connsiteY12" fmla="*/ 582930 h 1021080"/>
              <a:gd name="connsiteX13" fmla="*/ 0 w 998220"/>
              <a:gd name="connsiteY13" fmla="*/ 655320 h 1021080"/>
              <a:gd name="connsiteX14" fmla="*/ 19050 w 998220"/>
              <a:gd name="connsiteY14" fmla="*/ 758190 h 1021080"/>
              <a:gd name="connsiteX15" fmla="*/ 11430 w 998220"/>
              <a:gd name="connsiteY15" fmla="*/ 830580 h 1021080"/>
              <a:gd name="connsiteX16" fmla="*/ 11430 w 998220"/>
              <a:gd name="connsiteY16" fmla="*/ 902970 h 1021080"/>
              <a:gd name="connsiteX17" fmla="*/ 45720 w 998220"/>
              <a:gd name="connsiteY17" fmla="*/ 922020 h 1021080"/>
              <a:gd name="connsiteX18" fmla="*/ 163830 w 998220"/>
              <a:gd name="connsiteY18" fmla="*/ 922020 h 1021080"/>
              <a:gd name="connsiteX19" fmla="*/ 163830 w 998220"/>
              <a:gd name="connsiteY19" fmla="*/ 994410 h 1021080"/>
              <a:gd name="connsiteX20" fmla="*/ 182880 w 998220"/>
              <a:gd name="connsiteY20" fmla="*/ 1021080 h 1021080"/>
              <a:gd name="connsiteX21" fmla="*/ 323850 w 998220"/>
              <a:gd name="connsiteY21" fmla="*/ 910590 h 1021080"/>
              <a:gd name="connsiteX22" fmla="*/ 274320 w 998220"/>
              <a:gd name="connsiteY22" fmla="*/ 845820 h 1021080"/>
              <a:gd name="connsiteX23" fmla="*/ 335280 w 998220"/>
              <a:gd name="connsiteY23" fmla="*/ 815340 h 1021080"/>
              <a:gd name="connsiteX24" fmla="*/ 388620 w 998220"/>
              <a:gd name="connsiteY24" fmla="*/ 716280 h 1021080"/>
              <a:gd name="connsiteX25" fmla="*/ 499110 w 998220"/>
              <a:gd name="connsiteY25" fmla="*/ 594360 h 1021080"/>
              <a:gd name="connsiteX26" fmla="*/ 575310 w 998220"/>
              <a:gd name="connsiteY26" fmla="*/ 548640 h 1021080"/>
              <a:gd name="connsiteX27" fmla="*/ 586740 w 998220"/>
              <a:gd name="connsiteY27" fmla="*/ 502920 h 1021080"/>
              <a:gd name="connsiteX28" fmla="*/ 636270 w 998220"/>
              <a:gd name="connsiteY28" fmla="*/ 453390 h 1021080"/>
              <a:gd name="connsiteX29" fmla="*/ 659130 w 998220"/>
              <a:gd name="connsiteY29" fmla="*/ 419100 h 1021080"/>
              <a:gd name="connsiteX30" fmla="*/ 746760 w 998220"/>
              <a:gd name="connsiteY30" fmla="*/ 350520 h 1021080"/>
              <a:gd name="connsiteX31" fmla="*/ 857250 w 998220"/>
              <a:gd name="connsiteY31" fmla="*/ 285750 h 1021080"/>
              <a:gd name="connsiteX32" fmla="*/ 845820 w 998220"/>
              <a:gd name="connsiteY32" fmla="*/ 232410 h 1021080"/>
              <a:gd name="connsiteX33" fmla="*/ 803910 w 998220"/>
              <a:gd name="connsiteY33" fmla="*/ 186690 h 1021080"/>
              <a:gd name="connsiteX34" fmla="*/ 803910 w 998220"/>
              <a:gd name="connsiteY34" fmla="*/ 152400 h 1021080"/>
              <a:gd name="connsiteX35" fmla="*/ 853440 w 998220"/>
              <a:gd name="connsiteY35" fmla="*/ 148590 h 1021080"/>
              <a:gd name="connsiteX36" fmla="*/ 941070 w 998220"/>
              <a:gd name="connsiteY36" fmla="*/ 140970 h 1021080"/>
              <a:gd name="connsiteX37" fmla="*/ 998220 w 998220"/>
              <a:gd name="connsiteY37" fmla="*/ 64770 h 1021080"/>
              <a:gd name="connsiteX0" fmla="*/ 998220 w 998220"/>
              <a:gd name="connsiteY0" fmla="*/ 64770 h 1021080"/>
              <a:gd name="connsiteX1" fmla="*/ 876300 w 998220"/>
              <a:gd name="connsiteY1" fmla="*/ 0 h 1021080"/>
              <a:gd name="connsiteX2" fmla="*/ 655320 w 998220"/>
              <a:gd name="connsiteY2" fmla="*/ 49530 h 1021080"/>
              <a:gd name="connsiteX3" fmla="*/ 548640 w 998220"/>
              <a:gd name="connsiteY3" fmla="*/ 71120 h 1021080"/>
              <a:gd name="connsiteX4" fmla="*/ 488950 w 998220"/>
              <a:gd name="connsiteY4" fmla="*/ 191770 h 1021080"/>
              <a:gd name="connsiteX5" fmla="*/ 643890 w 998220"/>
              <a:gd name="connsiteY5" fmla="*/ 274320 h 1021080"/>
              <a:gd name="connsiteX6" fmla="*/ 448310 w 998220"/>
              <a:gd name="connsiteY6" fmla="*/ 257810 h 1021080"/>
              <a:gd name="connsiteX7" fmla="*/ 388620 w 998220"/>
              <a:gd name="connsiteY7" fmla="*/ 299720 h 1021080"/>
              <a:gd name="connsiteX8" fmla="*/ 311150 w 998220"/>
              <a:gd name="connsiteY8" fmla="*/ 311150 h 1021080"/>
              <a:gd name="connsiteX9" fmla="*/ 224790 w 998220"/>
              <a:gd name="connsiteY9" fmla="*/ 359410 h 1021080"/>
              <a:gd name="connsiteX10" fmla="*/ 144780 w 998220"/>
              <a:gd name="connsiteY10" fmla="*/ 365760 h 1021080"/>
              <a:gd name="connsiteX11" fmla="*/ 102870 w 998220"/>
              <a:gd name="connsiteY11" fmla="*/ 499110 h 1021080"/>
              <a:gd name="connsiteX12" fmla="*/ 0 w 998220"/>
              <a:gd name="connsiteY12" fmla="*/ 582930 h 1021080"/>
              <a:gd name="connsiteX13" fmla="*/ 0 w 998220"/>
              <a:gd name="connsiteY13" fmla="*/ 655320 h 1021080"/>
              <a:gd name="connsiteX14" fmla="*/ 19050 w 998220"/>
              <a:gd name="connsiteY14" fmla="*/ 758190 h 1021080"/>
              <a:gd name="connsiteX15" fmla="*/ 11430 w 998220"/>
              <a:gd name="connsiteY15" fmla="*/ 830580 h 1021080"/>
              <a:gd name="connsiteX16" fmla="*/ 11430 w 998220"/>
              <a:gd name="connsiteY16" fmla="*/ 902970 h 1021080"/>
              <a:gd name="connsiteX17" fmla="*/ 45720 w 998220"/>
              <a:gd name="connsiteY17" fmla="*/ 922020 h 1021080"/>
              <a:gd name="connsiteX18" fmla="*/ 163830 w 998220"/>
              <a:gd name="connsiteY18" fmla="*/ 922020 h 1021080"/>
              <a:gd name="connsiteX19" fmla="*/ 163830 w 998220"/>
              <a:gd name="connsiteY19" fmla="*/ 994410 h 1021080"/>
              <a:gd name="connsiteX20" fmla="*/ 182880 w 998220"/>
              <a:gd name="connsiteY20" fmla="*/ 1021080 h 1021080"/>
              <a:gd name="connsiteX21" fmla="*/ 323850 w 998220"/>
              <a:gd name="connsiteY21" fmla="*/ 910590 h 1021080"/>
              <a:gd name="connsiteX22" fmla="*/ 274320 w 998220"/>
              <a:gd name="connsiteY22" fmla="*/ 845820 h 1021080"/>
              <a:gd name="connsiteX23" fmla="*/ 335280 w 998220"/>
              <a:gd name="connsiteY23" fmla="*/ 815340 h 1021080"/>
              <a:gd name="connsiteX24" fmla="*/ 388620 w 998220"/>
              <a:gd name="connsiteY24" fmla="*/ 716280 h 1021080"/>
              <a:gd name="connsiteX25" fmla="*/ 499110 w 998220"/>
              <a:gd name="connsiteY25" fmla="*/ 594360 h 1021080"/>
              <a:gd name="connsiteX26" fmla="*/ 575310 w 998220"/>
              <a:gd name="connsiteY26" fmla="*/ 548640 h 1021080"/>
              <a:gd name="connsiteX27" fmla="*/ 586740 w 998220"/>
              <a:gd name="connsiteY27" fmla="*/ 502920 h 1021080"/>
              <a:gd name="connsiteX28" fmla="*/ 636270 w 998220"/>
              <a:gd name="connsiteY28" fmla="*/ 453390 h 1021080"/>
              <a:gd name="connsiteX29" fmla="*/ 659130 w 998220"/>
              <a:gd name="connsiteY29" fmla="*/ 419100 h 1021080"/>
              <a:gd name="connsiteX30" fmla="*/ 746760 w 998220"/>
              <a:gd name="connsiteY30" fmla="*/ 350520 h 1021080"/>
              <a:gd name="connsiteX31" fmla="*/ 857250 w 998220"/>
              <a:gd name="connsiteY31" fmla="*/ 285750 h 1021080"/>
              <a:gd name="connsiteX32" fmla="*/ 845820 w 998220"/>
              <a:gd name="connsiteY32" fmla="*/ 232410 h 1021080"/>
              <a:gd name="connsiteX33" fmla="*/ 803910 w 998220"/>
              <a:gd name="connsiteY33" fmla="*/ 186690 h 1021080"/>
              <a:gd name="connsiteX34" fmla="*/ 803910 w 998220"/>
              <a:gd name="connsiteY34" fmla="*/ 152400 h 1021080"/>
              <a:gd name="connsiteX35" fmla="*/ 853440 w 998220"/>
              <a:gd name="connsiteY35" fmla="*/ 148590 h 1021080"/>
              <a:gd name="connsiteX36" fmla="*/ 941070 w 998220"/>
              <a:gd name="connsiteY36" fmla="*/ 140970 h 1021080"/>
              <a:gd name="connsiteX37" fmla="*/ 998220 w 998220"/>
              <a:gd name="connsiteY37" fmla="*/ 64770 h 1021080"/>
              <a:gd name="connsiteX0" fmla="*/ 998220 w 998220"/>
              <a:gd name="connsiteY0" fmla="*/ 64770 h 1021080"/>
              <a:gd name="connsiteX1" fmla="*/ 876300 w 998220"/>
              <a:gd name="connsiteY1" fmla="*/ 0 h 1021080"/>
              <a:gd name="connsiteX2" fmla="*/ 655320 w 998220"/>
              <a:gd name="connsiteY2" fmla="*/ 49530 h 1021080"/>
              <a:gd name="connsiteX3" fmla="*/ 548640 w 998220"/>
              <a:gd name="connsiteY3" fmla="*/ 71120 h 1021080"/>
              <a:gd name="connsiteX4" fmla="*/ 488950 w 998220"/>
              <a:gd name="connsiteY4" fmla="*/ 191770 h 1021080"/>
              <a:gd name="connsiteX5" fmla="*/ 453390 w 998220"/>
              <a:gd name="connsiteY5" fmla="*/ 213360 h 1021080"/>
              <a:gd name="connsiteX6" fmla="*/ 448310 w 998220"/>
              <a:gd name="connsiteY6" fmla="*/ 257810 h 1021080"/>
              <a:gd name="connsiteX7" fmla="*/ 388620 w 998220"/>
              <a:gd name="connsiteY7" fmla="*/ 299720 h 1021080"/>
              <a:gd name="connsiteX8" fmla="*/ 311150 w 998220"/>
              <a:gd name="connsiteY8" fmla="*/ 311150 h 1021080"/>
              <a:gd name="connsiteX9" fmla="*/ 224790 w 998220"/>
              <a:gd name="connsiteY9" fmla="*/ 359410 h 1021080"/>
              <a:gd name="connsiteX10" fmla="*/ 144780 w 998220"/>
              <a:gd name="connsiteY10" fmla="*/ 365760 h 1021080"/>
              <a:gd name="connsiteX11" fmla="*/ 102870 w 998220"/>
              <a:gd name="connsiteY11" fmla="*/ 499110 h 1021080"/>
              <a:gd name="connsiteX12" fmla="*/ 0 w 998220"/>
              <a:gd name="connsiteY12" fmla="*/ 582930 h 1021080"/>
              <a:gd name="connsiteX13" fmla="*/ 0 w 998220"/>
              <a:gd name="connsiteY13" fmla="*/ 655320 h 1021080"/>
              <a:gd name="connsiteX14" fmla="*/ 19050 w 998220"/>
              <a:gd name="connsiteY14" fmla="*/ 758190 h 1021080"/>
              <a:gd name="connsiteX15" fmla="*/ 11430 w 998220"/>
              <a:gd name="connsiteY15" fmla="*/ 830580 h 1021080"/>
              <a:gd name="connsiteX16" fmla="*/ 11430 w 998220"/>
              <a:gd name="connsiteY16" fmla="*/ 902970 h 1021080"/>
              <a:gd name="connsiteX17" fmla="*/ 45720 w 998220"/>
              <a:gd name="connsiteY17" fmla="*/ 922020 h 1021080"/>
              <a:gd name="connsiteX18" fmla="*/ 163830 w 998220"/>
              <a:gd name="connsiteY18" fmla="*/ 922020 h 1021080"/>
              <a:gd name="connsiteX19" fmla="*/ 163830 w 998220"/>
              <a:gd name="connsiteY19" fmla="*/ 994410 h 1021080"/>
              <a:gd name="connsiteX20" fmla="*/ 182880 w 998220"/>
              <a:gd name="connsiteY20" fmla="*/ 1021080 h 1021080"/>
              <a:gd name="connsiteX21" fmla="*/ 323850 w 998220"/>
              <a:gd name="connsiteY21" fmla="*/ 910590 h 1021080"/>
              <a:gd name="connsiteX22" fmla="*/ 274320 w 998220"/>
              <a:gd name="connsiteY22" fmla="*/ 845820 h 1021080"/>
              <a:gd name="connsiteX23" fmla="*/ 335280 w 998220"/>
              <a:gd name="connsiteY23" fmla="*/ 815340 h 1021080"/>
              <a:gd name="connsiteX24" fmla="*/ 388620 w 998220"/>
              <a:gd name="connsiteY24" fmla="*/ 716280 h 1021080"/>
              <a:gd name="connsiteX25" fmla="*/ 499110 w 998220"/>
              <a:gd name="connsiteY25" fmla="*/ 594360 h 1021080"/>
              <a:gd name="connsiteX26" fmla="*/ 575310 w 998220"/>
              <a:gd name="connsiteY26" fmla="*/ 548640 h 1021080"/>
              <a:gd name="connsiteX27" fmla="*/ 586740 w 998220"/>
              <a:gd name="connsiteY27" fmla="*/ 502920 h 1021080"/>
              <a:gd name="connsiteX28" fmla="*/ 636270 w 998220"/>
              <a:gd name="connsiteY28" fmla="*/ 453390 h 1021080"/>
              <a:gd name="connsiteX29" fmla="*/ 659130 w 998220"/>
              <a:gd name="connsiteY29" fmla="*/ 419100 h 1021080"/>
              <a:gd name="connsiteX30" fmla="*/ 746760 w 998220"/>
              <a:gd name="connsiteY30" fmla="*/ 350520 h 1021080"/>
              <a:gd name="connsiteX31" fmla="*/ 857250 w 998220"/>
              <a:gd name="connsiteY31" fmla="*/ 285750 h 1021080"/>
              <a:gd name="connsiteX32" fmla="*/ 845820 w 998220"/>
              <a:gd name="connsiteY32" fmla="*/ 232410 h 1021080"/>
              <a:gd name="connsiteX33" fmla="*/ 803910 w 998220"/>
              <a:gd name="connsiteY33" fmla="*/ 186690 h 1021080"/>
              <a:gd name="connsiteX34" fmla="*/ 803910 w 998220"/>
              <a:gd name="connsiteY34" fmla="*/ 152400 h 1021080"/>
              <a:gd name="connsiteX35" fmla="*/ 853440 w 998220"/>
              <a:gd name="connsiteY35" fmla="*/ 148590 h 1021080"/>
              <a:gd name="connsiteX36" fmla="*/ 941070 w 998220"/>
              <a:gd name="connsiteY36" fmla="*/ 140970 h 1021080"/>
              <a:gd name="connsiteX37" fmla="*/ 998220 w 998220"/>
              <a:gd name="connsiteY37" fmla="*/ 64770 h 1021080"/>
              <a:gd name="connsiteX0" fmla="*/ 998220 w 998220"/>
              <a:gd name="connsiteY0" fmla="*/ 64770 h 1021080"/>
              <a:gd name="connsiteX1" fmla="*/ 876300 w 998220"/>
              <a:gd name="connsiteY1" fmla="*/ 0 h 1021080"/>
              <a:gd name="connsiteX2" fmla="*/ 763270 w 998220"/>
              <a:gd name="connsiteY2" fmla="*/ 85090 h 1021080"/>
              <a:gd name="connsiteX3" fmla="*/ 655320 w 998220"/>
              <a:gd name="connsiteY3" fmla="*/ 49530 h 1021080"/>
              <a:gd name="connsiteX4" fmla="*/ 548640 w 998220"/>
              <a:gd name="connsiteY4" fmla="*/ 71120 h 1021080"/>
              <a:gd name="connsiteX5" fmla="*/ 488950 w 998220"/>
              <a:gd name="connsiteY5" fmla="*/ 191770 h 1021080"/>
              <a:gd name="connsiteX6" fmla="*/ 453390 w 998220"/>
              <a:gd name="connsiteY6" fmla="*/ 213360 h 1021080"/>
              <a:gd name="connsiteX7" fmla="*/ 448310 w 998220"/>
              <a:gd name="connsiteY7" fmla="*/ 257810 h 1021080"/>
              <a:gd name="connsiteX8" fmla="*/ 388620 w 998220"/>
              <a:gd name="connsiteY8" fmla="*/ 299720 h 1021080"/>
              <a:gd name="connsiteX9" fmla="*/ 311150 w 998220"/>
              <a:gd name="connsiteY9" fmla="*/ 311150 h 1021080"/>
              <a:gd name="connsiteX10" fmla="*/ 224790 w 998220"/>
              <a:gd name="connsiteY10" fmla="*/ 359410 h 1021080"/>
              <a:gd name="connsiteX11" fmla="*/ 144780 w 998220"/>
              <a:gd name="connsiteY11" fmla="*/ 365760 h 1021080"/>
              <a:gd name="connsiteX12" fmla="*/ 102870 w 998220"/>
              <a:gd name="connsiteY12" fmla="*/ 499110 h 1021080"/>
              <a:gd name="connsiteX13" fmla="*/ 0 w 998220"/>
              <a:gd name="connsiteY13" fmla="*/ 582930 h 1021080"/>
              <a:gd name="connsiteX14" fmla="*/ 0 w 998220"/>
              <a:gd name="connsiteY14" fmla="*/ 655320 h 1021080"/>
              <a:gd name="connsiteX15" fmla="*/ 19050 w 998220"/>
              <a:gd name="connsiteY15" fmla="*/ 758190 h 1021080"/>
              <a:gd name="connsiteX16" fmla="*/ 11430 w 998220"/>
              <a:gd name="connsiteY16" fmla="*/ 830580 h 1021080"/>
              <a:gd name="connsiteX17" fmla="*/ 11430 w 998220"/>
              <a:gd name="connsiteY17" fmla="*/ 902970 h 1021080"/>
              <a:gd name="connsiteX18" fmla="*/ 45720 w 998220"/>
              <a:gd name="connsiteY18" fmla="*/ 922020 h 1021080"/>
              <a:gd name="connsiteX19" fmla="*/ 163830 w 998220"/>
              <a:gd name="connsiteY19" fmla="*/ 922020 h 1021080"/>
              <a:gd name="connsiteX20" fmla="*/ 163830 w 998220"/>
              <a:gd name="connsiteY20" fmla="*/ 994410 h 1021080"/>
              <a:gd name="connsiteX21" fmla="*/ 182880 w 998220"/>
              <a:gd name="connsiteY21" fmla="*/ 1021080 h 1021080"/>
              <a:gd name="connsiteX22" fmla="*/ 323850 w 998220"/>
              <a:gd name="connsiteY22" fmla="*/ 910590 h 1021080"/>
              <a:gd name="connsiteX23" fmla="*/ 274320 w 998220"/>
              <a:gd name="connsiteY23" fmla="*/ 845820 h 1021080"/>
              <a:gd name="connsiteX24" fmla="*/ 335280 w 998220"/>
              <a:gd name="connsiteY24" fmla="*/ 815340 h 1021080"/>
              <a:gd name="connsiteX25" fmla="*/ 388620 w 998220"/>
              <a:gd name="connsiteY25" fmla="*/ 716280 h 1021080"/>
              <a:gd name="connsiteX26" fmla="*/ 499110 w 998220"/>
              <a:gd name="connsiteY26" fmla="*/ 594360 h 1021080"/>
              <a:gd name="connsiteX27" fmla="*/ 575310 w 998220"/>
              <a:gd name="connsiteY27" fmla="*/ 548640 h 1021080"/>
              <a:gd name="connsiteX28" fmla="*/ 586740 w 998220"/>
              <a:gd name="connsiteY28" fmla="*/ 502920 h 1021080"/>
              <a:gd name="connsiteX29" fmla="*/ 636270 w 998220"/>
              <a:gd name="connsiteY29" fmla="*/ 453390 h 1021080"/>
              <a:gd name="connsiteX30" fmla="*/ 659130 w 998220"/>
              <a:gd name="connsiteY30" fmla="*/ 419100 h 1021080"/>
              <a:gd name="connsiteX31" fmla="*/ 746760 w 998220"/>
              <a:gd name="connsiteY31" fmla="*/ 350520 h 1021080"/>
              <a:gd name="connsiteX32" fmla="*/ 857250 w 998220"/>
              <a:gd name="connsiteY32" fmla="*/ 285750 h 1021080"/>
              <a:gd name="connsiteX33" fmla="*/ 845820 w 998220"/>
              <a:gd name="connsiteY33" fmla="*/ 232410 h 1021080"/>
              <a:gd name="connsiteX34" fmla="*/ 803910 w 998220"/>
              <a:gd name="connsiteY34" fmla="*/ 186690 h 1021080"/>
              <a:gd name="connsiteX35" fmla="*/ 803910 w 998220"/>
              <a:gd name="connsiteY35" fmla="*/ 152400 h 1021080"/>
              <a:gd name="connsiteX36" fmla="*/ 853440 w 998220"/>
              <a:gd name="connsiteY36" fmla="*/ 148590 h 1021080"/>
              <a:gd name="connsiteX37" fmla="*/ 941070 w 998220"/>
              <a:gd name="connsiteY37" fmla="*/ 140970 h 1021080"/>
              <a:gd name="connsiteX38" fmla="*/ 998220 w 998220"/>
              <a:gd name="connsiteY38" fmla="*/ 64770 h 1021080"/>
              <a:gd name="connsiteX0" fmla="*/ 998220 w 998220"/>
              <a:gd name="connsiteY0" fmla="*/ 15240 h 971550"/>
              <a:gd name="connsiteX1" fmla="*/ 876300 w 998220"/>
              <a:gd name="connsiteY1" fmla="*/ 21590 h 971550"/>
              <a:gd name="connsiteX2" fmla="*/ 763270 w 998220"/>
              <a:gd name="connsiteY2" fmla="*/ 35560 h 971550"/>
              <a:gd name="connsiteX3" fmla="*/ 655320 w 998220"/>
              <a:gd name="connsiteY3" fmla="*/ 0 h 971550"/>
              <a:gd name="connsiteX4" fmla="*/ 548640 w 998220"/>
              <a:gd name="connsiteY4" fmla="*/ 21590 h 971550"/>
              <a:gd name="connsiteX5" fmla="*/ 488950 w 998220"/>
              <a:gd name="connsiteY5" fmla="*/ 142240 h 971550"/>
              <a:gd name="connsiteX6" fmla="*/ 453390 w 998220"/>
              <a:gd name="connsiteY6" fmla="*/ 163830 h 971550"/>
              <a:gd name="connsiteX7" fmla="*/ 448310 w 998220"/>
              <a:gd name="connsiteY7" fmla="*/ 208280 h 971550"/>
              <a:gd name="connsiteX8" fmla="*/ 388620 w 998220"/>
              <a:gd name="connsiteY8" fmla="*/ 250190 h 971550"/>
              <a:gd name="connsiteX9" fmla="*/ 311150 w 998220"/>
              <a:gd name="connsiteY9" fmla="*/ 261620 h 971550"/>
              <a:gd name="connsiteX10" fmla="*/ 224790 w 998220"/>
              <a:gd name="connsiteY10" fmla="*/ 309880 h 971550"/>
              <a:gd name="connsiteX11" fmla="*/ 144780 w 998220"/>
              <a:gd name="connsiteY11" fmla="*/ 316230 h 971550"/>
              <a:gd name="connsiteX12" fmla="*/ 102870 w 998220"/>
              <a:gd name="connsiteY12" fmla="*/ 449580 h 971550"/>
              <a:gd name="connsiteX13" fmla="*/ 0 w 998220"/>
              <a:gd name="connsiteY13" fmla="*/ 533400 h 971550"/>
              <a:gd name="connsiteX14" fmla="*/ 0 w 998220"/>
              <a:gd name="connsiteY14" fmla="*/ 605790 h 971550"/>
              <a:gd name="connsiteX15" fmla="*/ 19050 w 998220"/>
              <a:gd name="connsiteY15" fmla="*/ 708660 h 971550"/>
              <a:gd name="connsiteX16" fmla="*/ 11430 w 998220"/>
              <a:gd name="connsiteY16" fmla="*/ 781050 h 971550"/>
              <a:gd name="connsiteX17" fmla="*/ 11430 w 998220"/>
              <a:gd name="connsiteY17" fmla="*/ 853440 h 971550"/>
              <a:gd name="connsiteX18" fmla="*/ 45720 w 998220"/>
              <a:gd name="connsiteY18" fmla="*/ 872490 h 971550"/>
              <a:gd name="connsiteX19" fmla="*/ 163830 w 998220"/>
              <a:gd name="connsiteY19" fmla="*/ 872490 h 971550"/>
              <a:gd name="connsiteX20" fmla="*/ 163830 w 998220"/>
              <a:gd name="connsiteY20" fmla="*/ 944880 h 971550"/>
              <a:gd name="connsiteX21" fmla="*/ 182880 w 998220"/>
              <a:gd name="connsiteY21" fmla="*/ 971550 h 971550"/>
              <a:gd name="connsiteX22" fmla="*/ 323850 w 998220"/>
              <a:gd name="connsiteY22" fmla="*/ 861060 h 971550"/>
              <a:gd name="connsiteX23" fmla="*/ 274320 w 998220"/>
              <a:gd name="connsiteY23" fmla="*/ 796290 h 971550"/>
              <a:gd name="connsiteX24" fmla="*/ 335280 w 998220"/>
              <a:gd name="connsiteY24" fmla="*/ 765810 h 971550"/>
              <a:gd name="connsiteX25" fmla="*/ 388620 w 998220"/>
              <a:gd name="connsiteY25" fmla="*/ 666750 h 971550"/>
              <a:gd name="connsiteX26" fmla="*/ 499110 w 998220"/>
              <a:gd name="connsiteY26" fmla="*/ 544830 h 971550"/>
              <a:gd name="connsiteX27" fmla="*/ 575310 w 998220"/>
              <a:gd name="connsiteY27" fmla="*/ 499110 h 971550"/>
              <a:gd name="connsiteX28" fmla="*/ 586740 w 998220"/>
              <a:gd name="connsiteY28" fmla="*/ 453390 h 971550"/>
              <a:gd name="connsiteX29" fmla="*/ 636270 w 998220"/>
              <a:gd name="connsiteY29" fmla="*/ 403860 h 971550"/>
              <a:gd name="connsiteX30" fmla="*/ 659130 w 998220"/>
              <a:gd name="connsiteY30" fmla="*/ 369570 h 971550"/>
              <a:gd name="connsiteX31" fmla="*/ 746760 w 998220"/>
              <a:gd name="connsiteY31" fmla="*/ 300990 h 971550"/>
              <a:gd name="connsiteX32" fmla="*/ 857250 w 998220"/>
              <a:gd name="connsiteY32" fmla="*/ 236220 h 971550"/>
              <a:gd name="connsiteX33" fmla="*/ 845820 w 998220"/>
              <a:gd name="connsiteY33" fmla="*/ 182880 h 971550"/>
              <a:gd name="connsiteX34" fmla="*/ 803910 w 998220"/>
              <a:gd name="connsiteY34" fmla="*/ 137160 h 971550"/>
              <a:gd name="connsiteX35" fmla="*/ 803910 w 998220"/>
              <a:gd name="connsiteY35" fmla="*/ 102870 h 971550"/>
              <a:gd name="connsiteX36" fmla="*/ 853440 w 998220"/>
              <a:gd name="connsiteY36" fmla="*/ 99060 h 971550"/>
              <a:gd name="connsiteX37" fmla="*/ 941070 w 998220"/>
              <a:gd name="connsiteY37" fmla="*/ 91440 h 971550"/>
              <a:gd name="connsiteX38" fmla="*/ 998220 w 998220"/>
              <a:gd name="connsiteY38" fmla="*/ 15240 h 971550"/>
              <a:gd name="connsiteX0" fmla="*/ 998220 w 998220"/>
              <a:gd name="connsiteY0" fmla="*/ 147320 h 1103630"/>
              <a:gd name="connsiteX1" fmla="*/ 876300 w 998220"/>
              <a:gd name="connsiteY1" fmla="*/ 153670 h 1103630"/>
              <a:gd name="connsiteX2" fmla="*/ 763270 w 998220"/>
              <a:gd name="connsiteY2" fmla="*/ 167640 h 1103630"/>
              <a:gd name="connsiteX3" fmla="*/ 609600 w 998220"/>
              <a:gd name="connsiteY3" fmla="*/ 0 h 1103630"/>
              <a:gd name="connsiteX4" fmla="*/ 548640 w 998220"/>
              <a:gd name="connsiteY4" fmla="*/ 153670 h 1103630"/>
              <a:gd name="connsiteX5" fmla="*/ 488950 w 998220"/>
              <a:gd name="connsiteY5" fmla="*/ 274320 h 1103630"/>
              <a:gd name="connsiteX6" fmla="*/ 453390 w 998220"/>
              <a:gd name="connsiteY6" fmla="*/ 295910 h 1103630"/>
              <a:gd name="connsiteX7" fmla="*/ 448310 w 998220"/>
              <a:gd name="connsiteY7" fmla="*/ 340360 h 1103630"/>
              <a:gd name="connsiteX8" fmla="*/ 388620 w 998220"/>
              <a:gd name="connsiteY8" fmla="*/ 382270 h 1103630"/>
              <a:gd name="connsiteX9" fmla="*/ 311150 w 998220"/>
              <a:gd name="connsiteY9" fmla="*/ 393700 h 1103630"/>
              <a:gd name="connsiteX10" fmla="*/ 224790 w 998220"/>
              <a:gd name="connsiteY10" fmla="*/ 441960 h 1103630"/>
              <a:gd name="connsiteX11" fmla="*/ 144780 w 998220"/>
              <a:gd name="connsiteY11" fmla="*/ 448310 h 1103630"/>
              <a:gd name="connsiteX12" fmla="*/ 102870 w 998220"/>
              <a:gd name="connsiteY12" fmla="*/ 581660 h 1103630"/>
              <a:gd name="connsiteX13" fmla="*/ 0 w 998220"/>
              <a:gd name="connsiteY13" fmla="*/ 665480 h 1103630"/>
              <a:gd name="connsiteX14" fmla="*/ 0 w 998220"/>
              <a:gd name="connsiteY14" fmla="*/ 737870 h 1103630"/>
              <a:gd name="connsiteX15" fmla="*/ 19050 w 998220"/>
              <a:gd name="connsiteY15" fmla="*/ 840740 h 1103630"/>
              <a:gd name="connsiteX16" fmla="*/ 11430 w 998220"/>
              <a:gd name="connsiteY16" fmla="*/ 913130 h 1103630"/>
              <a:gd name="connsiteX17" fmla="*/ 11430 w 998220"/>
              <a:gd name="connsiteY17" fmla="*/ 985520 h 1103630"/>
              <a:gd name="connsiteX18" fmla="*/ 45720 w 998220"/>
              <a:gd name="connsiteY18" fmla="*/ 1004570 h 1103630"/>
              <a:gd name="connsiteX19" fmla="*/ 163830 w 998220"/>
              <a:gd name="connsiteY19" fmla="*/ 1004570 h 1103630"/>
              <a:gd name="connsiteX20" fmla="*/ 163830 w 998220"/>
              <a:gd name="connsiteY20" fmla="*/ 1076960 h 1103630"/>
              <a:gd name="connsiteX21" fmla="*/ 182880 w 998220"/>
              <a:gd name="connsiteY21" fmla="*/ 1103630 h 1103630"/>
              <a:gd name="connsiteX22" fmla="*/ 323850 w 998220"/>
              <a:gd name="connsiteY22" fmla="*/ 993140 h 1103630"/>
              <a:gd name="connsiteX23" fmla="*/ 274320 w 998220"/>
              <a:gd name="connsiteY23" fmla="*/ 928370 h 1103630"/>
              <a:gd name="connsiteX24" fmla="*/ 335280 w 998220"/>
              <a:gd name="connsiteY24" fmla="*/ 897890 h 1103630"/>
              <a:gd name="connsiteX25" fmla="*/ 388620 w 998220"/>
              <a:gd name="connsiteY25" fmla="*/ 798830 h 1103630"/>
              <a:gd name="connsiteX26" fmla="*/ 499110 w 998220"/>
              <a:gd name="connsiteY26" fmla="*/ 676910 h 1103630"/>
              <a:gd name="connsiteX27" fmla="*/ 575310 w 998220"/>
              <a:gd name="connsiteY27" fmla="*/ 631190 h 1103630"/>
              <a:gd name="connsiteX28" fmla="*/ 586740 w 998220"/>
              <a:gd name="connsiteY28" fmla="*/ 585470 h 1103630"/>
              <a:gd name="connsiteX29" fmla="*/ 636270 w 998220"/>
              <a:gd name="connsiteY29" fmla="*/ 535940 h 1103630"/>
              <a:gd name="connsiteX30" fmla="*/ 659130 w 998220"/>
              <a:gd name="connsiteY30" fmla="*/ 501650 h 1103630"/>
              <a:gd name="connsiteX31" fmla="*/ 746760 w 998220"/>
              <a:gd name="connsiteY31" fmla="*/ 433070 h 1103630"/>
              <a:gd name="connsiteX32" fmla="*/ 857250 w 998220"/>
              <a:gd name="connsiteY32" fmla="*/ 368300 h 1103630"/>
              <a:gd name="connsiteX33" fmla="*/ 845820 w 998220"/>
              <a:gd name="connsiteY33" fmla="*/ 314960 h 1103630"/>
              <a:gd name="connsiteX34" fmla="*/ 803910 w 998220"/>
              <a:gd name="connsiteY34" fmla="*/ 269240 h 1103630"/>
              <a:gd name="connsiteX35" fmla="*/ 803910 w 998220"/>
              <a:gd name="connsiteY35" fmla="*/ 234950 h 1103630"/>
              <a:gd name="connsiteX36" fmla="*/ 853440 w 998220"/>
              <a:gd name="connsiteY36" fmla="*/ 231140 h 1103630"/>
              <a:gd name="connsiteX37" fmla="*/ 941070 w 998220"/>
              <a:gd name="connsiteY37" fmla="*/ 223520 h 1103630"/>
              <a:gd name="connsiteX38" fmla="*/ 998220 w 998220"/>
              <a:gd name="connsiteY38" fmla="*/ 147320 h 1103630"/>
              <a:gd name="connsiteX0" fmla="*/ 998220 w 998220"/>
              <a:gd name="connsiteY0" fmla="*/ 152790 h 1109100"/>
              <a:gd name="connsiteX1" fmla="*/ 876300 w 998220"/>
              <a:gd name="connsiteY1" fmla="*/ 159140 h 1109100"/>
              <a:gd name="connsiteX2" fmla="*/ 763270 w 998220"/>
              <a:gd name="connsiteY2" fmla="*/ 173110 h 1109100"/>
              <a:gd name="connsiteX3" fmla="*/ 609600 w 998220"/>
              <a:gd name="connsiteY3" fmla="*/ 5470 h 1109100"/>
              <a:gd name="connsiteX4" fmla="*/ 548640 w 998220"/>
              <a:gd name="connsiteY4" fmla="*/ 159140 h 1109100"/>
              <a:gd name="connsiteX5" fmla="*/ 488950 w 998220"/>
              <a:gd name="connsiteY5" fmla="*/ 279790 h 1109100"/>
              <a:gd name="connsiteX6" fmla="*/ 453390 w 998220"/>
              <a:gd name="connsiteY6" fmla="*/ 301380 h 1109100"/>
              <a:gd name="connsiteX7" fmla="*/ 448310 w 998220"/>
              <a:gd name="connsiteY7" fmla="*/ 345830 h 1109100"/>
              <a:gd name="connsiteX8" fmla="*/ 388620 w 998220"/>
              <a:gd name="connsiteY8" fmla="*/ 387740 h 1109100"/>
              <a:gd name="connsiteX9" fmla="*/ 311150 w 998220"/>
              <a:gd name="connsiteY9" fmla="*/ 399170 h 1109100"/>
              <a:gd name="connsiteX10" fmla="*/ 224790 w 998220"/>
              <a:gd name="connsiteY10" fmla="*/ 447430 h 1109100"/>
              <a:gd name="connsiteX11" fmla="*/ 144780 w 998220"/>
              <a:gd name="connsiteY11" fmla="*/ 453780 h 1109100"/>
              <a:gd name="connsiteX12" fmla="*/ 102870 w 998220"/>
              <a:gd name="connsiteY12" fmla="*/ 587130 h 1109100"/>
              <a:gd name="connsiteX13" fmla="*/ 0 w 998220"/>
              <a:gd name="connsiteY13" fmla="*/ 670950 h 1109100"/>
              <a:gd name="connsiteX14" fmla="*/ 0 w 998220"/>
              <a:gd name="connsiteY14" fmla="*/ 743340 h 1109100"/>
              <a:gd name="connsiteX15" fmla="*/ 19050 w 998220"/>
              <a:gd name="connsiteY15" fmla="*/ 846210 h 1109100"/>
              <a:gd name="connsiteX16" fmla="*/ 11430 w 998220"/>
              <a:gd name="connsiteY16" fmla="*/ 918600 h 1109100"/>
              <a:gd name="connsiteX17" fmla="*/ 11430 w 998220"/>
              <a:gd name="connsiteY17" fmla="*/ 990990 h 1109100"/>
              <a:gd name="connsiteX18" fmla="*/ 45720 w 998220"/>
              <a:gd name="connsiteY18" fmla="*/ 1010040 h 1109100"/>
              <a:gd name="connsiteX19" fmla="*/ 163830 w 998220"/>
              <a:gd name="connsiteY19" fmla="*/ 1010040 h 1109100"/>
              <a:gd name="connsiteX20" fmla="*/ 163830 w 998220"/>
              <a:gd name="connsiteY20" fmla="*/ 1082430 h 1109100"/>
              <a:gd name="connsiteX21" fmla="*/ 182880 w 998220"/>
              <a:gd name="connsiteY21" fmla="*/ 1109100 h 1109100"/>
              <a:gd name="connsiteX22" fmla="*/ 323850 w 998220"/>
              <a:gd name="connsiteY22" fmla="*/ 998610 h 1109100"/>
              <a:gd name="connsiteX23" fmla="*/ 274320 w 998220"/>
              <a:gd name="connsiteY23" fmla="*/ 933840 h 1109100"/>
              <a:gd name="connsiteX24" fmla="*/ 335280 w 998220"/>
              <a:gd name="connsiteY24" fmla="*/ 903360 h 1109100"/>
              <a:gd name="connsiteX25" fmla="*/ 388620 w 998220"/>
              <a:gd name="connsiteY25" fmla="*/ 804300 h 1109100"/>
              <a:gd name="connsiteX26" fmla="*/ 499110 w 998220"/>
              <a:gd name="connsiteY26" fmla="*/ 682380 h 1109100"/>
              <a:gd name="connsiteX27" fmla="*/ 575310 w 998220"/>
              <a:gd name="connsiteY27" fmla="*/ 636660 h 1109100"/>
              <a:gd name="connsiteX28" fmla="*/ 586740 w 998220"/>
              <a:gd name="connsiteY28" fmla="*/ 590940 h 1109100"/>
              <a:gd name="connsiteX29" fmla="*/ 636270 w 998220"/>
              <a:gd name="connsiteY29" fmla="*/ 541410 h 1109100"/>
              <a:gd name="connsiteX30" fmla="*/ 659130 w 998220"/>
              <a:gd name="connsiteY30" fmla="*/ 507120 h 1109100"/>
              <a:gd name="connsiteX31" fmla="*/ 746760 w 998220"/>
              <a:gd name="connsiteY31" fmla="*/ 438540 h 1109100"/>
              <a:gd name="connsiteX32" fmla="*/ 857250 w 998220"/>
              <a:gd name="connsiteY32" fmla="*/ 373770 h 1109100"/>
              <a:gd name="connsiteX33" fmla="*/ 845820 w 998220"/>
              <a:gd name="connsiteY33" fmla="*/ 320430 h 1109100"/>
              <a:gd name="connsiteX34" fmla="*/ 803910 w 998220"/>
              <a:gd name="connsiteY34" fmla="*/ 274710 h 1109100"/>
              <a:gd name="connsiteX35" fmla="*/ 803910 w 998220"/>
              <a:gd name="connsiteY35" fmla="*/ 240420 h 1109100"/>
              <a:gd name="connsiteX36" fmla="*/ 853440 w 998220"/>
              <a:gd name="connsiteY36" fmla="*/ 236610 h 1109100"/>
              <a:gd name="connsiteX37" fmla="*/ 941070 w 998220"/>
              <a:gd name="connsiteY37" fmla="*/ 228990 h 1109100"/>
              <a:gd name="connsiteX38" fmla="*/ 998220 w 998220"/>
              <a:gd name="connsiteY38" fmla="*/ 152790 h 1109100"/>
              <a:gd name="connsiteX0" fmla="*/ 998220 w 998220"/>
              <a:gd name="connsiteY0" fmla="*/ 171478 h 1127788"/>
              <a:gd name="connsiteX1" fmla="*/ 876300 w 998220"/>
              <a:gd name="connsiteY1" fmla="*/ 177828 h 1127788"/>
              <a:gd name="connsiteX2" fmla="*/ 763270 w 998220"/>
              <a:gd name="connsiteY2" fmla="*/ 191798 h 1127788"/>
              <a:gd name="connsiteX3" fmla="*/ 715010 w 998220"/>
              <a:gd name="connsiteY3" fmla="*/ 11458 h 1127788"/>
              <a:gd name="connsiteX4" fmla="*/ 609600 w 998220"/>
              <a:gd name="connsiteY4" fmla="*/ 24158 h 1127788"/>
              <a:gd name="connsiteX5" fmla="*/ 548640 w 998220"/>
              <a:gd name="connsiteY5" fmla="*/ 177828 h 1127788"/>
              <a:gd name="connsiteX6" fmla="*/ 488950 w 998220"/>
              <a:gd name="connsiteY6" fmla="*/ 298478 h 1127788"/>
              <a:gd name="connsiteX7" fmla="*/ 453390 w 998220"/>
              <a:gd name="connsiteY7" fmla="*/ 320068 h 1127788"/>
              <a:gd name="connsiteX8" fmla="*/ 448310 w 998220"/>
              <a:gd name="connsiteY8" fmla="*/ 364518 h 1127788"/>
              <a:gd name="connsiteX9" fmla="*/ 388620 w 998220"/>
              <a:gd name="connsiteY9" fmla="*/ 406428 h 1127788"/>
              <a:gd name="connsiteX10" fmla="*/ 311150 w 998220"/>
              <a:gd name="connsiteY10" fmla="*/ 417858 h 1127788"/>
              <a:gd name="connsiteX11" fmla="*/ 224790 w 998220"/>
              <a:gd name="connsiteY11" fmla="*/ 466118 h 1127788"/>
              <a:gd name="connsiteX12" fmla="*/ 144780 w 998220"/>
              <a:gd name="connsiteY12" fmla="*/ 472468 h 1127788"/>
              <a:gd name="connsiteX13" fmla="*/ 102870 w 998220"/>
              <a:gd name="connsiteY13" fmla="*/ 605818 h 1127788"/>
              <a:gd name="connsiteX14" fmla="*/ 0 w 998220"/>
              <a:gd name="connsiteY14" fmla="*/ 689638 h 1127788"/>
              <a:gd name="connsiteX15" fmla="*/ 0 w 998220"/>
              <a:gd name="connsiteY15" fmla="*/ 762028 h 1127788"/>
              <a:gd name="connsiteX16" fmla="*/ 19050 w 998220"/>
              <a:gd name="connsiteY16" fmla="*/ 864898 h 1127788"/>
              <a:gd name="connsiteX17" fmla="*/ 11430 w 998220"/>
              <a:gd name="connsiteY17" fmla="*/ 937288 h 1127788"/>
              <a:gd name="connsiteX18" fmla="*/ 11430 w 998220"/>
              <a:gd name="connsiteY18" fmla="*/ 1009678 h 1127788"/>
              <a:gd name="connsiteX19" fmla="*/ 45720 w 998220"/>
              <a:gd name="connsiteY19" fmla="*/ 1028728 h 1127788"/>
              <a:gd name="connsiteX20" fmla="*/ 163830 w 998220"/>
              <a:gd name="connsiteY20" fmla="*/ 1028728 h 1127788"/>
              <a:gd name="connsiteX21" fmla="*/ 163830 w 998220"/>
              <a:gd name="connsiteY21" fmla="*/ 1101118 h 1127788"/>
              <a:gd name="connsiteX22" fmla="*/ 182880 w 998220"/>
              <a:gd name="connsiteY22" fmla="*/ 1127788 h 1127788"/>
              <a:gd name="connsiteX23" fmla="*/ 323850 w 998220"/>
              <a:gd name="connsiteY23" fmla="*/ 1017298 h 1127788"/>
              <a:gd name="connsiteX24" fmla="*/ 274320 w 998220"/>
              <a:gd name="connsiteY24" fmla="*/ 952528 h 1127788"/>
              <a:gd name="connsiteX25" fmla="*/ 335280 w 998220"/>
              <a:gd name="connsiteY25" fmla="*/ 922048 h 1127788"/>
              <a:gd name="connsiteX26" fmla="*/ 388620 w 998220"/>
              <a:gd name="connsiteY26" fmla="*/ 822988 h 1127788"/>
              <a:gd name="connsiteX27" fmla="*/ 499110 w 998220"/>
              <a:gd name="connsiteY27" fmla="*/ 701068 h 1127788"/>
              <a:gd name="connsiteX28" fmla="*/ 575310 w 998220"/>
              <a:gd name="connsiteY28" fmla="*/ 655348 h 1127788"/>
              <a:gd name="connsiteX29" fmla="*/ 586740 w 998220"/>
              <a:gd name="connsiteY29" fmla="*/ 609628 h 1127788"/>
              <a:gd name="connsiteX30" fmla="*/ 636270 w 998220"/>
              <a:gd name="connsiteY30" fmla="*/ 560098 h 1127788"/>
              <a:gd name="connsiteX31" fmla="*/ 659130 w 998220"/>
              <a:gd name="connsiteY31" fmla="*/ 525808 h 1127788"/>
              <a:gd name="connsiteX32" fmla="*/ 746760 w 998220"/>
              <a:gd name="connsiteY32" fmla="*/ 457228 h 1127788"/>
              <a:gd name="connsiteX33" fmla="*/ 857250 w 998220"/>
              <a:gd name="connsiteY33" fmla="*/ 392458 h 1127788"/>
              <a:gd name="connsiteX34" fmla="*/ 845820 w 998220"/>
              <a:gd name="connsiteY34" fmla="*/ 339118 h 1127788"/>
              <a:gd name="connsiteX35" fmla="*/ 803910 w 998220"/>
              <a:gd name="connsiteY35" fmla="*/ 293398 h 1127788"/>
              <a:gd name="connsiteX36" fmla="*/ 803910 w 998220"/>
              <a:gd name="connsiteY36" fmla="*/ 259108 h 1127788"/>
              <a:gd name="connsiteX37" fmla="*/ 853440 w 998220"/>
              <a:gd name="connsiteY37" fmla="*/ 255298 h 1127788"/>
              <a:gd name="connsiteX38" fmla="*/ 941070 w 998220"/>
              <a:gd name="connsiteY38" fmla="*/ 247678 h 1127788"/>
              <a:gd name="connsiteX39" fmla="*/ 998220 w 998220"/>
              <a:gd name="connsiteY39" fmla="*/ 171478 h 1127788"/>
              <a:gd name="connsiteX0" fmla="*/ 998220 w 998220"/>
              <a:gd name="connsiteY0" fmla="*/ 163905 h 1120215"/>
              <a:gd name="connsiteX1" fmla="*/ 876300 w 998220"/>
              <a:gd name="connsiteY1" fmla="*/ 170255 h 1120215"/>
              <a:gd name="connsiteX2" fmla="*/ 763270 w 998220"/>
              <a:gd name="connsiteY2" fmla="*/ 184225 h 1120215"/>
              <a:gd name="connsiteX3" fmla="*/ 753110 w 998220"/>
              <a:gd name="connsiteY3" fmla="*/ 54685 h 1120215"/>
              <a:gd name="connsiteX4" fmla="*/ 715010 w 998220"/>
              <a:gd name="connsiteY4" fmla="*/ 3885 h 1120215"/>
              <a:gd name="connsiteX5" fmla="*/ 609600 w 998220"/>
              <a:gd name="connsiteY5" fmla="*/ 16585 h 1120215"/>
              <a:gd name="connsiteX6" fmla="*/ 548640 w 998220"/>
              <a:gd name="connsiteY6" fmla="*/ 170255 h 1120215"/>
              <a:gd name="connsiteX7" fmla="*/ 488950 w 998220"/>
              <a:gd name="connsiteY7" fmla="*/ 290905 h 1120215"/>
              <a:gd name="connsiteX8" fmla="*/ 453390 w 998220"/>
              <a:gd name="connsiteY8" fmla="*/ 312495 h 1120215"/>
              <a:gd name="connsiteX9" fmla="*/ 448310 w 998220"/>
              <a:gd name="connsiteY9" fmla="*/ 356945 h 1120215"/>
              <a:gd name="connsiteX10" fmla="*/ 388620 w 998220"/>
              <a:gd name="connsiteY10" fmla="*/ 398855 h 1120215"/>
              <a:gd name="connsiteX11" fmla="*/ 311150 w 998220"/>
              <a:gd name="connsiteY11" fmla="*/ 410285 h 1120215"/>
              <a:gd name="connsiteX12" fmla="*/ 224790 w 998220"/>
              <a:gd name="connsiteY12" fmla="*/ 458545 h 1120215"/>
              <a:gd name="connsiteX13" fmla="*/ 144780 w 998220"/>
              <a:gd name="connsiteY13" fmla="*/ 464895 h 1120215"/>
              <a:gd name="connsiteX14" fmla="*/ 102870 w 998220"/>
              <a:gd name="connsiteY14" fmla="*/ 598245 h 1120215"/>
              <a:gd name="connsiteX15" fmla="*/ 0 w 998220"/>
              <a:gd name="connsiteY15" fmla="*/ 682065 h 1120215"/>
              <a:gd name="connsiteX16" fmla="*/ 0 w 998220"/>
              <a:gd name="connsiteY16" fmla="*/ 754455 h 1120215"/>
              <a:gd name="connsiteX17" fmla="*/ 19050 w 998220"/>
              <a:gd name="connsiteY17" fmla="*/ 857325 h 1120215"/>
              <a:gd name="connsiteX18" fmla="*/ 11430 w 998220"/>
              <a:gd name="connsiteY18" fmla="*/ 929715 h 1120215"/>
              <a:gd name="connsiteX19" fmla="*/ 11430 w 998220"/>
              <a:gd name="connsiteY19" fmla="*/ 1002105 h 1120215"/>
              <a:gd name="connsiteX20" fmla="*/ 45720 w 998220"/>
              <a:gd name="connsiteY20" fmla="*/ 1021155 h 1120215"/>
              <a:gd name="connsiteX21" fmla="*/ 163830 w 998220"/>
              <a:gd name="connsiteY21" fmla="*/ 1021155 h 1120215"/>
              <a:gd name="connsiteX22" fmla="*/ 163830 w 998220"/>
              <a:gd name="connsiteY22" fmla="*/ 1093545 h 1120215"/>
              <a:gd name="connsiteX23" fmla="*/ 182880 w 998220"/>
              <a:gd name="connsiteY23" fmla="*/ 1120215 h 1120215"/>
              <a:gd name="connsiteX24" fmla="*/ 323850 w 998220"/>
              <a:gd name="connsiteY24" fmla="*/ 1009725 h 1120215"/>
              <a:gd name="connsiteX25" fmla="*/ 274320 w 998220"/>
              <a:gd name="connsiteY25" fmla="*/ 944955 h 1120215"/>
              <a:gd name="connsiteX26" fmla="*/ 335280 w 998220"/>
              <a:gd name="connsiteY26" fmla="*/ 914475 h 1120215"/>
              <a:gd name="connsiteX27" fmla="*/ 388620 w 998220"/>
              <a:gd name="connsiteY27" fmla="*/ 815415 h 1120215"/>
              <a:gd name="connsiteX28" fmla="*/ 499110 w 998220"/>
              <a:gd name="connsiteY28" fmla="*/ 693495 h 1120215"/>
              <a:gd name="connsiteX29" fmla="*/ 575310 w 998220"/>
              <a:gd name="connsiteY29" fmla="*/ 647775 h 1120215"/>
              <a:gd name="connsiteX30" fmla="*/ 586740 w 998220"/>
              <a:gd name="connsiteY30" fmla="*/ 602055 h 1120215"/>
              <a:gd name="connsiteX31" fmla="*/ 636270 w 998220"/>
              <a:gd name="connsiteY31" fmla="*/ 552525 h 1120215"/>
              <a:gd name="connsiteX32" fmla="*/ 659130 w 998220"/>
              <a:gd name="connsiteY32" fmla="*/ 518235 h 1120215"/>
              <a:gd name="connsiteX33" fmla="*/ 746760 w 998220"/>
              <a:gd name="connsiteY33" fmla="*/ 449655 h 1120215"/>
              <a:gd name="connsiteX34" fmla="*/ 857250 w 998220"/>
              <a:gd name="connsiteY34" fmla="*/ 384885 h 1120215"/>
              <a:gd name="connsiteX35" fmla="*/ 845820 w 998220"/>
              <a:gd name="connsiteY35" fmla="*/ 331545 h 1120215"/>
              <a:gd name="connsiteX36" fmla="*/ 803910 w 998220"/>
              <a:gd name="connsiteY36" fmla="*/ 285825 h 1120215"/>
              <a:gd name="connsiteX37" fmla="*/ 803910 w 998220"/>
              <a:gd name="connsiteY37" fmla="*/ 251535 h 1120215"/>
              <a:gd name="connsiteX38" fmla="*/ 853440 w 998220"/>
              <a:gd name="connsiteY38" fmla="*/ 247725 h 1120215"/>
              <a:gd name="connsiteX39" fmla="*/ 941070 w 998220"/>
              <a:gd name="connsiteY39" fmla="*/ 240105 h 1120215"/>
              <a:gd name="connsiteX40" fmla="*/ 998220 w 998220"/>
              <a:gd name="connsiteY40" fmla="*/ 163905 h 1120215"/>
              <a:gd name="connsiteX0" fmla="*/ 998220 w 998220"/>
              <a:gd name="connsiteY0" fmla="*/ 163905 h 1120215"/>
              <a:gd name="connsiteX1" fmla="*/ 876300 w 998220"/>
              <a:gd name="connsiteY1" fmla="*/ 170255 h 1120215"/>
              <a:gd name="connsiteX2" fmla="*/ 763270 w 998220"/>
              <a:gd name="connsiteY2" fmla="*/ 184225 h 1120215"/>
              <a:gd name="connsiteX3" fmla="*/ 811530 w 998220"/>
              <a:gd name="connsiteY3" fmla="*/ 47065 h 1120215"/>
              <a:gd name="connsiteX4" fmla="*/ 753110 w 998220"/>
              <a:gd name="connsiteY4" fmla="*/ 54685 h 1120215"/>
              <a:gd name="connsiteX5" fmla="*/ 715010 w 998220"/>
              <a:gd name="connsiteY5" fmla="*/ 3885 h 1120215"/>
              <a:gd name="connsiteX6" fmla="*/ 609600 w 998220"/>
              <a:gd name="connsiteY6" fmla="*/ 16585 h 1120215"/>
              <a:gd name="connsiteX7" fmla="*/ 548640 w 998220"/>
              <a:gd name="connsiteY7" fmla="*/ 170255 h 1120215"/>
              <a:gd name="connsiteX8" fmla="*/ 488950 w 998220"/>
              <a:gd name="connsiteY8" fmla="*/ 290905 h 1120215"/>
              <a:gd name="connsiteX9" fmla="*/ 453390 w 998220"/>
              <a:gd name="connsiteY9" fmla="*/ 312495 h 1120215"/>
              <a:gd name="connsiteX10" fmla="*/ 448310 w 998220"/>
              <a:gd name="connsiteY10" fmla="*/ 356945 h 1120215"/>
              <a:gd name="connsiteX11" fmla="*/ 388620 w 998220"/>
              <a:gd name="connsiteY11" fmla="*/ 398855 h 1120215"/>
              <a:gd name="connsiteX12" fmla="*/ 311150 w 998220"/>
              <a:gd name="connsiteY12" fmla="*/ 410285 h 1120215"/>
              <a:gd name="connsiteX13" fmla="*/ 224790 w 998220"/>
              <a:gd name="connsiteY13" fmla="*/ 458545 h 1120215"/>
              <a:gd name="connsiteX14" fmla="*/ 144780 w 998220"/>
              <a:gd name="connsiteY14" fmla="*/ 464895 h 1120215"/>
              <a:gd name="connsiteX15" fmla="*/ 102870 w 998220"/>
              <a:gd name="connsiteY15" fmla="*/ 598245 h 1120215"/>
              <a:gd name="connsiteX16" fmla="*/ 0 w 998220"/>
              <a:gd name="connsiteY16" fmla="*/ 682065 h 1120215"/>
              <a:gd name="connsiteX17" fmla="*/ 0 w 998220"/>
              <a:gd name="connsiteY17" fmla="*/ 754455 h 1120215"/>
              <a:gd name="connsiteX18" fmla="*/ 19050 w 998220"/>
              <a:gd name="connsiteY18" fmla="*/ 857325 h 1120215"/>
              <a:gd name="connsiteX19" fmla="*/ 11430 w 998220"/>
              <a:gd name="connsiteY19" fmla="*/ 929715 h 1120215"/>
              <a:gd name="connsiteX20" fmla="*/ 11430 w 998220"/>
              <a:gd name="connsiteY20" fmla="*/ 1002105 h 1120215"/>
              <a:gd name="connsiteX21" fmla="*/ 45720 w 998220"/>
              <a:gd name="connsiteY21" fmla="*/ 1021155 h 1120215"/>
              <a:gd name="connsiteX22" fmla="*/ 163830 w 998220"/>
              <a:gd name="connsiteY22" fmla="*/ 1021155 h 1120215"/>
              <a:gd name="connsiteX23" fmla="*/ 163830 w 998220"/>
              <a:gd name="connsiteY23" fmla="*/ 1093545 h 1120215"/>
              <a:gd name="connsiteX24" fmla="*/ 182880 w 998220"/>
              <a:gd name="connsiteY24" fmla="*/ 1120215 h 1120215"/>
              <a:gd name="connsiteX25" fmla="*/ 323850 w 998220"/>
              <a:gd name="connsiteY25" fmla="*/ 1009725 h 1120215"/>
              <a:gd name="connsiteX26" fmla="*/ 274320 w 998220"/>
              <a:gd name="connsiteY26" fmla="*/ 944955 h 1120215"/>
              <a:gd name="connsiteX27" fmla="*/ 335280 w 998220"/>
              <a:gd name="connsiteY27" fmla="*/ 914475 h 1120215"/>
              <a:gd name="connsiteX28" fmla="*/ 388620 w 998220"/>
              <a:gd name="connsiteY28" fmla="*/ 815415 h 1120215"/>
              <a:gd name="connsiteX29" fmla="*/ 499110 w 998220"/>
              <a:gd name="connsiteY29" fmla="*/ 693495 h 1120215"/>
              <a:gd name="connsiteX30" fmla="*/ 575310 w 998220"/>
              <a:gd name="connsiteY30" fmla="*/ 647775 h 1120215"/>
              <a:gd name="connsiteX31" fmla="*/ 586740 w 998220"/>
              <a:gd name="connsiteY31" fmla="*/ 602055 h 1120215"/>
              <a:gd name="connsiteX32" fmla="*/ 636270 w 998220"/>
              <a:gd name="connsiteY32" fmla="*/ 552525 h 1120215"/>
              <a:gd name="connsiteX33" fmla="*/ 659130 w 998220"/>
              <a:gd name="connsiteY33" fmla="*/ 518235 h 1120215"/>
              <a:gd name="connsiteX34" fmla="*/ 746760 w 998220"/>
              <a:gd name="connsiteY34" fmla="*/ 449655 h 1120215"/>
              <a:gd name="connsiteX35" fmla="*/ 857250 w 998220"/>
              <a:gd name="connsiteY35" fmla="*/ 384885 h 1120215"/>
              <a:gd name="connsiteX36" fmla="*/ 845820 w 998220"/>
              <a:gd name="connsiteY36" fmla="*/ 331545 h 1120215"/>
              <a:gd name="connsiteX37" fmla="*/ 803910 w 998220"/>
              <a:gd name="connsiteY37" fmla="*/ 285825 h 1120215"/>
              <a:gd name="connsiteX38" fmla="*/ 803910 w 998220"/>
              <a:gd name="connsiteY38" fmla="*/ 251535 h 1120215"/>
              <a:gd name="connsiteX39" fmla="*/ 853440 w 998220"/>
              <a:gd name="connsiteY39" fmla="*/ 247725 h 1120215"/>
              <a:gd name="connsiteX40" fmla="*/ 941070 w 998220"/>
              <a:gd name="connsiteY40" fmla="*/ 240105 h 1120215"/>
              <a:gd name="connsiteX41" fmla="*/ 998220 w 998220"/>
              <a:gd name="connsiteY41" fmla="*/ 163905 h 1120215"/>
              <a:gd name="connsiteX0" fmla="*/ 998220 w 998220"/>
              <a:gd name="connsiteY0" fmla="*/ 163905 h 1120215"/>
              <a:gd name="connsiteX1" fmla="*/ 876300 w 998220"/>
              <a:gd name="connsiteY1" fmla="*/ 170255 h 1120215"/>
              <a:gd name="connsiteX2" fmla="*/ 763270 w 998220"/>
              <a:gd name="connsiteY2" fmla="*/ 184225 h 1120215"/>
              <a:gd name="connsiteX3" fmla="*/ 836930 w 998220"/>
              <a:gd name="connsiteY3" fmla="*/ 69925 h 1120215"/>
              <a:gd name="connsiteX4" fmla="*/ 811530 w 998220"/>
              <a:gd name="connsiteY4" fmla="*/ 47065 h 1120215"/>
              <a:gd name="connsiteX5" fmla="*/ 753110 w 998220"/>
              <a:gd name="connsiteY5" fmla="*/ 54685 h 1120215"/>
              <a:gd name="connsiteX6" fmla="*/ 715010 w 998220"/>
              <a:gd name="connsiteY6" fmla="*/ 3885 h 1120215"/>
              <a:gd name="connsiteX7" fmla="*/ 609600 w 998220"/>
              <a:gd name="connsiteY7" fmla="*/ 16585 h 1120215"/>
              <a:gd name="connsiteX8" fmla="*/ 548640 w 998220"/>
              <a:gd name="connsiteY8" fmla="*/ 170255 h 1120215"/>
              <a:gd name="connsiteX9" fmla="*/ 488950 w 998220"/>
              <a:gd name="connsiteY9" fmla="*/ 290905 h 1120215"/>
              <a:gd name="connsiteX10" fmla="*/ 453390 w 998220"/>
              <a:gd name="connsiteY10" fmla="*/ 312495 h 1120215"/>
              <a:gd name="connsiteX11" fmla="*/ 448310 w 998220"/>
              <a:gd name="connsiteY11" fmla="*/ 356945 h 1120215"/>
              <a:gd name="connsiteX12" fmla="*/ 388620 w 998220"/>
              <a:gd name="connsiteY12" fmla="*/ 398855 h 1120215"/>
              <a:gd name="connsiteX13" fmla="*/ 311150 w 998220"/>
              <a:gd name="connsiteY13" fmla="*/ 410285 h 1120215"/>
              <a:gd name="connsiteX14" fmla="*/ 224790 w 998220"/>
              <a:gd name="connsiteY14" fmla="*/ 458545 h 1120215"/>
              <a:gd name="connsiteX15" fmla="*/ 144780 w 998220"/>
              <a:gd name="connsiteY15" fmla="*/ 464895 h 1120215"/>
              <a:gd name="connsiteX16" fmla="*/ 102870 w 998220"/>
              <a:gd name="connsiteY16" fmla="*/ 598245 h 1120215"/>
              <a:gd name="connsiteX17" fmla="*/ 0 w 998220"/>
              <a:gd name="connsiteY17" fmla="*/ 682065 h 1120215"/>
              <a:gd name="connsiteX18" fmla="*/ 0 w 998220"/>
              <a:gd name="connsiteY18" fmla="*/ 754455 h 1120215"/>
              <a:gd name="connsiteX19" fmla="*/ 19050 w 998220"/>
              <a:gd name="connsiteY19" fmla="*/ 857325 h 1120215"/>
              <a:gd name="connsiteX20" fmla="*/ 11430 w 998220"/>
              <a:gd name="connsiteY20" fmla="*/ 929715 h 1120215"/>
              <a:gd name="connsiteX21" fmla="*/ 11430 w 998220"/>
              <a:gd name="connsiteY21" fmla="*/ 1002105 h 1120215"/>
              <a:gd name="connsiteX22" fmla="*/ 45720 w 998220"/>
              <a:gd name="connsiteY22" fmla="*/ 1021155 h 1120215"/>
              <a:gd name="connsiteX23" fmla="*/ 163830 w 998220"/>
              <a:gd name="connsiteY23" fmla="*/ 1021155 h 1120215"/>
              <a:gd name="connsiteX24" fmla="*/ 163830 w 998220"/>
              <a:gd name="connsiteY24" fmla="*/ 1093545 h 1120215"/>
              <a:gd name="connsiteX25" fmla="*/ 182880 w 998220"/>
              <a:gd name="connsiteY25" fmla="*/ 1120215 h 1120215"/>
              <a:gd name="connsiteX26" fmla="*/ 323850 w 998220"/>
              <a:gd name="connsiteY26" fmla="*/ 1009725 h 1120215"/>
              <a:gd name="connsiteX27" fmla="*/ 274320 w 998220"/>
              <a:gd name="connsiteY27" fmla="*/ 944955 h 1120215"/>
              <a:gd name="connsiteX28" fmla="*/ 335280 w 998220"/>
              <a:gd name="connsiteY28" fmla="*/ 914475 h 1120215"/>
              <a:gd name="connsiteX29" fmla="*/ 388620 w 998220"/>
              <a:gd name="connsiteY29" fmla="*/ 815415 h 1120215"/>
              <a:gd name="connsiteX30" fmla="*/ 499110 w 998220"/>
              <a:gd name="connsiteY30" fmla="*/ 693495 h 1120215"/>
              <a:gd name="connsiteX31" fmla="*/ 575310 w 998220"/>
              <a:gd name="connsiteY31" fmla="*/ 647775 h 1120215"/>
              <a:gd name="connsiteX32" fmla="*/ 586740 w 998220"/>
              <a:gd name="connsiteY32" fmla="*/ 602055 h 1120215"/>
              <a:gd name="connsiteX33" fmla="*/ 636270 w 998220"/>
              <a:gd name="connsiteY33" fmla="*/ 552525 h 1120215"/>
              <a:gd name="connsiteX34" fmla="*/ 659130 w 998220"/>
              <a:gd name="connsiteY34" fmla="*/ 518235 h 1120215"/>
              <a:gd name="connsiteX35" fmla="*/ 746760 w 998220"/>
              <a:gd name="connsiteY35" fmla="*/ 449655 h 1120215"/>
              <a:gd name="connsiteX36" fmla="*/ 857250 w 998220"/>
              <a:gd name="connsiteY36" fmla="*/ 384885 h 1120215"/>
              <a:gd name="connsiteX37" fmla="*/ 845820 w 998220"/>
              <a:gd name="connsiteY37" fmla="*/ 331545 h 1120215"/>
              <a:gd name="connsiteX38" fmla="*/ 803910 w 998220"/>
              <a:gd name="connsiteY38" fmla="*/ 285825 h 1120215"/>
              <a:gd name="connsiteX39" fmla="*/ 803910 w 998220"/>
              <a:gd name="connsiteY39" fmla="*/ 251535 h 1120215"/>
              <a:gd name="connsiteX40" fmla="*/ 853440 w 998220"/>
              <a:gd name="connsiteY40" fmla="*/ 247725 h 1120215"/>
              <a:gd name="connsiteX41" fmla="*/ 941070 w 998220"/>
              <a:gd name="connsiteY41" fmla="*/ 240105 h 1120215"/>
              <a:gd name="connsiteX42" fmla="*/ 998220 w 998220"/>
              <a:gd name="connsiteY42" fmla="*/ 163905 h 1120215"/>
              <a:gd name="connsiteX0" fmla="*/ 998220 w 998220"/>
              <a:gd name="connsiteY0" fmla="*/ 163905 h 1120215"/>
              <a:gd name="connsiteX1" fmla="*/ 876300 w 998220"/>
              <a:gd name="connsiteY1" fmla="*/ 170255 h 1120215"/>
              <a:gd name="connsiteX2" fmla="*/ 803910 w 998220"/>
              <a:gd name="connsiteY2" fmla="*/ 133425 h 1120215"/>
              <a:gd name="connsiteX3" fmla="*/ 836930 w 998220"/>
              <a:gd name="connsiteY3" fmla="*/ 69925 h 1120215"/>
              <a:gd name="connsiteX4" fmla="*/ 811530 w 998220"/>
              <a:gd name="connsiteY4" fmla="*/ 47065 h 1120215"/>
              <a:gd name="connsiteX5" fmla="*/ 753110 w 998220"/>
              <a:gd name="connsiteY5" fmla="*/ 54685 h 1120215"/>
              <a:gd name="connsiteX6" fmla="*/ 715010 w 998220"/>
              <a:gd name="connsiteY6" fmla="*/ 3885 h 1120215"/>
              <a:gd name="connsiteX7" fmla="*/ 609600 w 998220"/>
              <a:gd name="connsiteY7" fmla="*/ 16585 h 1120215"/>
              <a:gd name="connsiteX8" fmla="*/ 548640 w 998220"/>
              <a:gd name="connsiteY8" fmla="*/ 170255 h 1120215"/>
              <a:gd name="connsiteX9" fmla="*/ 488950 w 998220"/>
              <a:gd name="connsiteY9" fmla="*/ 290905 h 1120215"/>
              <a:gd name="connsiteX10" fmla="*/ 453390 w 998220"/>
              <a:gd name="connsiteY10" fmla="*/ 312495 h 1120215"/>
              <a:gd name="connsiteX11" fmla="*/ 448310 w 998220"/>
              <a:gd name="connsiteY11" fmla="*/ 356945 h 1120215"/>
              <a:gd name="connsiteX12" fmla="*/ 388620 w 998220"/>
              <a:gd name="connsiteY12" fmla="*/ 398855 h 1120215"/>
              <a:gd name="connsiteX13" fmla="*/ 311150 w 998220"/>
              <a:gd name="connsiteY13" fmla="*/ 410285 h 1120215"/>
              <a:gd name="connsiteX14" fmla="*/ 224790 w 998220"/>
              <a:gd name="connsiteY14" fmla="*/ 458545 h 1120215"/>
              <a:gd name="connsiteX15" fmla="*/ 144780 w 998220"/>
              <a:gd name="connsiteY15" fmla="*/ 464895 h 1120215"/>
              <a:gd name="connsiteX16" fmla="*/ 102870 w 998220"/>
              <a:gd name="connsiteY16" fmla="*/ 598245 h 1120215"/>
              <a:gd name="connsiteX17" fmla="*/ 0 w 998220"/>
              <a:gd name="connsiteY17" fmla="*/ 682065 h 1120215"/>
              <a:gd name="connsiteX18" fmla="*/ 0 w 998220"/>
              <a:gd name="connsiteY18" fmla="*/ 754455 h 1120215"/>
              <a:gd name="connsiteX19" fmla="*/ 19050 w 998220"/>
              <a:gd name="connsiteY19" fmla="*/ 857325 h 1120215"/>
              <a:gd name="connsiteX20" fmla="*/ 11430 w 998220"/>
              <a:gd name="connsiteY20" fmla="*/ 929715 h 1120215"/>
              <a:gd name="connsiteX21" fmla="*/ 11430 w 998220"/>
              <a:gd name="connsiteY21" fmla="*/ 1002105 h 1120215"/>
              <a:gd name="connsiteX22" fmla="*/ 45720 w 998220"/>
              <a:gd name="connsiteY22" fmla="*/ 1021155 h 1120215"/>
              <a:gd name="connsiteX23" fmla="*/ 163830 w 998220"/>
              <a:gd name="connsiteY23" fmla="*/ 1021155 h 1120215"/>
              <a:gd name="connsiteX24" fmla="*/ 163830 w 998220"/>
              <a:gd name="connsiteY24" fmla="*/ 1093545 h 1120215"/>
              <a:gd name="connsiteX25" fmla="*/ 182880 w 998220"/>
              <a:gd name="connsiteY25" fmla="*/ 1120215 h 1120215"/>
              <a:gd name="connsiteX26" fmla="*/ 323850 w 998220"/>
              <a:gd name="connsiteY26" fmla="*/ 1009725 h 1120215"/>
              <a:gd name="connsiteX27" fmla="*/ 274320 w 998220"/>
              <a:gd name="connsiteY27" fmla="*/ 944955 h 1120215"/>
              <a:gd name="connsiteX28" fmla="*/ 335280 w 998220"/>
              <a:gd name="connsiteY28" fmla="*/ 914475 h 1120215"/>
              <a:gd name="connsiteX29" fmla="*/ 388620 w 998220"/>
              <a:gd name="connsiteY29" fmla="*/ 815415 h 1120215"/>
              <a:gd name="connsiteX30" fmla="*/ 499110 w 998220"/>
              <a:gd name="connsiteY30" fmla="*/ 693495 h 1120215"/>
              <a:gd name="connsiteX31" fmla="*/ 575310 w 998220"/>
              <a:gd name="connsiteY31" fmla="*/ 647775 h 1120215"/>
              <a:gd name="connsiteX32" fmla="*/ 586740 w 998220"/>
              <a:gd name="connsiteY32" fmla="*/ 602055 h 1120215"/>
              <a:gd name="connsiteX33" fmla="*/ 636270 w 998220"/>
              <a:gd name="connsiteY33" fmla="*/ 552525 h 1120215"/>
              <a:gd name="connsiteX34" fmla="*/ 659130 w 998220"/>
              <a:gd name="connsiteY34" fmla="*/ 518235 h 1120215"/>
              <a:gd name="connsiteX35" fmla="*/ 746760 w 998220"/>
              <a:gd name="connsiteY35" fmla="*/ 449655 h 1120215"/>
              <a:gd name="connsiteX36" fmla="*/ 857250 w 998220"/>
              <a:gd name="connsiteY36" fmla="*/ 384885 h 1120215"/>
              <a:gd name="connsiteX37" fmla="*/ 845820 w 998220"/>
              <a:gd name="connsiteY37" fmla="*/ 331545 h 1120215"/>
              <a:gd name="connsiteX38" fmla="*/ 803910 w 998220"/>
              <a:gd name="connsiteY38" fmla="*/ 285825 h 1120215"/>
              <a:gd name="connsiteX39" fmla="*/ 803910 w 998220"/>
              <a:gd name="connsiteY39" fmla="*/ 251535 h 1120215"/>
              <a:gd name="connsiteX40" fmla="*/ 853440 w 998220"/>
              <a:gd name="connsiteY40" fmla="*/ 247725 h 1120215"/>
              <a:gd name="connsiteX41" fmla="*/ 941070 w 998220"/>
              <a:gd name="connsiteY41" fmla="*/ 240105 h 1120215"/>
              <a:gd name="connsiteX42" fmla="*/ 998220 w 998220"/>
              <a:gd name="connsiteY42" fmla="*/ 163905 h 1120215"/>
              <a:gd name="connsiteX0" fmla="*/ 998220 w 998220"/>
              <a:gd name="connsiteY0" fmla="*/ 163905 h 1120215"/>
              <a:gd name="connsiteX1" fmla="*/ 928370 w 998220"/>
              <a:gd name="connsiteY1" fmla="*/ 146125 h 1120215"/>
              <a:gd name="connsiteX2" fmla="*/ 876300 w 998220"/>
              <a:gd name="connsiteY2" fmla="*/ 170255 h 1120215"/>
              <a:gd name="connsiteX3" fmla="*/ 803910 w 998220"/>
              <a:gd name="connsiteY3" fmla="*/ 133425 h 1120215"/>
              <a:gd name="connsiteX4" fmla="*/ 836930 w 998220"/>
              <a:gd name="connsiteY4" fmla="*/ 69925 h 1120215"/>
              <a:gd name="connsiteX5" fmla="*/ 811530 w 998220"/>
              <a:gd name="connsiteY5" fmla="*/ 47065 h 1120215"/>
              <a:gd name="connsiteX6" fmla="*/ 753110 w 998220"/>
              <a:gd name="connsiteY6" fmla="*/ 54685 h 1120215"/>
              <a:gd name="connsiteX7" fmla="*/ 715010 w 998220"/>
              <a:gd name="connsiteY7" fmla="*/ 3885 h 1120215"/>
              <a:gd name="connsiteX8" fmla="*/ 609600 w 998220"/>
              <a:gd name="connsiteY8" fmla="*/ 16585 h 1120215"/>
              <a:gd name="connsiteX9" fmla="*/ 548640 w 998220"/>
              <a:gd name="connsiteY9" fmla="*/ 170255 h 1120215"/>
              <a:gd name="connsiteX10" fmla="*/ 488950 w 998220"/>
              <a:gd name="connsiteY10" fmla="*/ 290905 h 1120215"/>
              <a:gd name="connsiteX11" fmla="*/ 453390 w 998220"/>
              <a:gd name="connsiteY11" fmla="*/ 312495 h 1120215"/>
              <a:gd name="connsiteX12" fmla="*/ 448310 w 998220"/>
              <a:gd name="connsiteY12" fmla="*/ 356945 h 1120215"/>
              <a:gd name="connsiteX13" fmla="*/ 388620 w 998220"/>
              <a:gd name="connsiteY13" fmla="*/ 398855 h 1120215"/>
              <a:gd name="connsiteX14" fmla="*/ 311150 w 998220"/>
              <a:gd name="connsiteY14" fmla="*/ 410285 h 1120215"/>
              <a:gd name="connsiteX15" fmla="*/ 224790 w 998220"/>
              <a:gd name="connsiteY15" fmla="*/ 458545 h 1120215"/>
              <a:gd name="connsiteX16" fmla="*/ 144780 w 998220"/>
              <a:gd name="connsiteY16" fmla="*/ 464895 h 1120215"/>
              <a:gd name="connsiteX17" fmla="*/ 102870 w 998220"/>
              <a:gd name="connsiteY17" fmla="*/ 598245 h 1120215"/>
              <a:gd name="connsiteX18" fmla="*/ 0 w 998220"/>
              <a:gd name="connsiteY18" fmla="*/ 682065 h 1120215"/>
              <a:gd name="connsiteX19" fmla="*/ 0 w 998220"/>
              <a:gd name="connsiteY19" fmla="*/ 754455 h 1120215"/>
              <a:gd name="connsiteX20" fmla="*/ 19050 w 998220"/>
              <a:gd name="connsiteY20" fmla="*/ 857325 h 1120215"/>
              <a:gd name="connsiteX21" fmla="*/ 11430 w 998220"/>
              <a:gd name="connsiteY21" fmla="*/ 929715 h 1120215"/>
              <a:gd name="connsiteX22" fmla="*/ 11430 w 998220"/>
              <a:gd name="connsiteY22" fmla="*/ 1002105 h 1120215"/>
              <a:gd name="connsiteX23" fmla="*/ 45720 w 998220"/>
              <a:gd name="connsiteY23" fmla="*/ 1021155 h 1120215"/>
              <a:gd name="connsiteX24" fmla="*/ 163830 w 998220"/>
              <a:gd name="connsiteY24" fmla="*/ 1021155 h 1120215"/>
              <a:gd name="connsiteX25" fmla="*/ 163830 w 998220"/>
              <a:gd name="connsiteY25" fmla="*/ 1093545 h 1120215"/>
              <a:gd name="connsiteX26" fmla="*/ 182880 w 998220"/>
              <a:gd name="connsiteY26" fmla="*/ 1120215 h 1120215"/>
              <a:gd name="connsiteX27" fmla="*/ 323850 w 998220"/>
              <a:gd name="connsiteY27" fmla="*/ 1009725 h 1120215"/>
              <a:gd name="connsiteX28" fmla="*/ 274320 w 998220"/>
              <a:gd name="connsiteY28" fmla="*/ 944955 h 1120215"/>
              <a:gd name="connsiteX29" fmla="*/ 335280 w 998220"/>
              <a:gd name="connsiteY29" fmla="*/ 914475 h 1120215"/>
              <a:gd name="connsiteX30" fmla="*/ 388620 w 998220"/>
              <a:gd name="connsiteY30" fmla="*/ 815415 h 1120215"/>
              <a:gd name="connsiteX31" fmla="*/ 499110 w 998220"/>
              <a:gd name="connsiteY31" fmla="*/ 693495 h 1120215"/>
              <a:gd name="connsiteX32" fmla="*/ 575310 w 998220"/>
              <a:gd name="connsiteY32" fmla="*/ 647775 h 1120215"/>
              <a:gd name="connsiteX33" fmla="*/ 586740 w 998220"/>
              <a:gd name="connsiteY33" fmla="*/ 602055 h 1120215"/>
              <a:gd name="connsiteX34" fmla="*/ 636270 w 998220"/>
              <a:gd name="connsiteY34" fmla="*/ 552525 h 1120215"/>
              <a:gd name="connsiteX35" fmla="*/ 659130 w 998220"/>
              <a:gd name="connsiteY35" fmla="*/ 518235 h 1120215"/>
              <a:gd name="connsiteX36" fmla="*/ 746760 w 998220"/>
              <a:gd name="connsiteY36" fmla="*/ 449655 h 1120215"/>
              <a:gd name="connsiteX37" fmla="*/ 857250 w 998220"/>
              <a:gd name="connsiteY37" fmla="*/ 384885 h 1120215"/>
              <a:gd name="connsiteX38" fmla="*/ 845820 w 998220"/>
              <a:gd name="connsiteY38" fmla="*/ 331545 h 1120215"/>
              <a:gd name="connsiteX39" fmla="*/ 803910 w 998220"/>
              <a:gd name="connsiteY39" fmla="*/ 285825 h 1120215"/>
              <a:gd name="connsiteX40" fmla="*/ 803910 w 998220"/>
              <a:gd name="connsiteY40" fmla="*/ 251535 h 1120215"/>
              <a:gd name="connsiteX41" fmla="*/ 853440 w 998220"/>
              <a:gd name="connsiteY41" fmla="*/ 247725 h 1120215"/>
              <a:gd name="connsiteX42" fmla="*/ 941070 w 998220"/>
              <a:gd name="connsiteY42" fmla="*/ 240105 h 1120215"/>
              <a:gd name="connsiteX43" fmla="*/ 998220 w 998220"/>
              <a:gd name="connsiteY43" fmla="*/ 163905 h 1120215"/>
              <a:gd name="connsiteX0" fmla="*/ 998220 w 998220"/>
              <a:gd name="connsiteY0" fmla="*/ 148984 h 1105294"/>
              <a:gd name="connsiteX1" fmla="*/ 928370 w 998220"/>
              <a:gd name="connsiteY1" fmla="*/ 131204 h 1105294"/>
              <a:gd name="connsiteX2" fmla="*/ 876300 w 998220"/>
              <a:gd name="connsiteY2" fmla="*/ 155334 h 1105294"/>
              <a:gd name="connsiteX3" fmla="*/ 803910 w 998220"/>
              <a:gd name="connsiteY3" fmla="*/ 118504 h 1105294"/>
              <a:gd name="connsiteX4" fmla="*/ 836930 w 998220"/>
              <a:gd name="connsiteY4" fmla="*/ 55004 h 1105294"/>
              <a:gd name="connsiteX5" fmla="*/ 811530 w 998220"/>
              <a:gd name="connsiteY5" fmla="*/ 32144 h 1105294"/>
              <a:gd name="connsiteX6" fmla="*/ 753110 w 998220"/>
              <a:gd name="connsiteY6" fmla="*/ 39764 h 1105294"/>
              <a:gd name="connsiteX7" fmla="*/ 722630 w 998220"/>
              <a:gd name="connsiteY7" fmla="*/ 39764 h 1105294"/>
              <a:gd name="connsiteX8" fmla="*/ 609600 w 998220"/>
              <a:gd name="connsiteY8" fmla="*/ 1664 h 1105294"/>
              <a:gd name="connsiteX9" fmla="*/ 548640 w 998220"/>
              <a:gd name="connsiteY9" fmla="*/ 155334 h 1105294"/>
              <a:gd name="connsiteX10" fmla="*/ 488950 w 998220"/>
              <a:gd name="connsiteY10" fmla="*/ 275984 h 1105294"/>
              <a:gd name="connsiteX11" fmla="*/ 453390 w 998220"/>
              <a:gd name="connsiteY11" fmla="*/ 297574 h 1105294"/>
              <a:gd name="connsiteX12" fmla="*/ 448310 w 998220"/>
              <a:gd name="connsiteY12" fmla="*/ 342024 h 1105294"/>
              <a:gd name="connsiteX13" fmla="*/ 388620 w 998220"/>
              <a:gd name="connsiteY13" fmla="*/ 383934 h 1105294"/>
              <a:gd name="connsiteX14" fmla="*/ 311150 w 998220"/>
              <a:gd name="connsiteY14" fmla="*/ 395364 h 1105294"/>
              <a:gd name="connsiteX15" fmla="*/ 224790 w 998220"/>
              <a:gd name="connsiteY15" fmla="*/ 443624 h 1105294"/>
              <a:gd name="connsiteX16" fmla="*/ 144780 w 998220"/>
              <a:gd name="connsiteY16" fmla="*/ 449974 h 1105294"/>
              <a:gd name="connsiteX17" fmla="*/ 102870 w 998220"/>
              <a:gd name="connsiteY17" fmla="*/ 583324 h 1105294"/>
              <a:gd name="connsiteX18" fmla="*/ 0 w 998220"/>
              <a:gd name="connsiteY18" fmla="*/ 667144 h 1105294"/>
              <a:gd name="connsiteX19" fmla="*/ 0 w 998220"/>
              <a:gd name="connsiteY19" fmla="*/ 739534 h 1105294"/>
              <a:gd name="connsiteX20" fmla="*/ 19050 w 998220"/>
              <a:gd name="connsiteY20" fmla="*/ 842404 h 1105294"/>
              <a:gd name="connsiteX21" fmla="*/ 11430 w 998220"/>
              <a:gd name="connsiteY21" fmla="*/ 914794 h 1105294"/>
              <a:gd name="connsiteX22" fmla="*/ 11430 w 998220"/>
              <a:gd name="connsiteY22" fmla="*/ 987184 h 1105294"/>
              <a:gd name="connsiteX23" fmla="*/ 45720 w 998220"/>
              <a:gd name="connsiteY23" fmla="*/ 1006234 h 1105294"/>
              <a:gd name="connsiteX24" fmla="*/ 163830 w 998220"/>
              <a:gd name="connsiteY24" fmla="*/ 1006234 h 1105294"/>
              <a:gd name="connsiteX25" fmla="*/ 163830 w 998220"/>
              <a:gd name="connsiteY25" fmla="*/ 1078624 h 1105294"/>
              <a:gd name="connsiteX26" fmla="*/ 182880 w 998220"/>
              <a:gd name="connsiteY26" fmla="*/ 1105294 h 1105294"/>
              <a:gd name="connsiteX27" fmla="*/ 323850 w 998220"/>
              <a:gd name="connsiteY27" fmla="*/ 994804 h 1105294"/>
              <a:gd name="connsiteX28" fmla="*/ 274320 w 998220"/>
              <a:gd name="connsiteY28" fmla="*/ 930034 h 1105294"/>
              <a:gd name="connsiteX29" fmla="*/ 335280 w 998220"/>
              <a:gd name="connsiteY29" fmla="*/ 899554 h 1105294"/>
              <a:gd name="connsiteX30" fmla="*/ 388620 w 998220"/>
              <a:gd name="connsiteY30" fmla="*/ 800494 h 1105294"/>
              <a:gd name="connsiteX31" fmla="*/ 499110 w 998220"/>
              <a:gd name="connsiteY31" fmla="*/ 678574 h 1105294"/>
              <a:gd name="connsiteX32" fmla="*/ 575310 w 998220"/>
              <a:gd name="connsiteY32" fmla="*/ 632854 h 1105294"/>
              <a:gd name="connsiteX33" fmla="*/ 586740 w 998220"/>
              <a:gd name="connsiteY33" fmla="*/ 587134 h 1105294"/>
              <a:gd name="connsiteX34" fmla="*/ 636270 w 998220"/>
              <a:gd name="connsiteY34" fmla="*/ 537604 h 1105294"/>
              <a:gd name="connsiteX35" fmla="*/ 659130 w 998220"/>
              <a:gd name="connsiteY35" fmla="*/ 503314 h 1105294"/>
              <a:gd name="connsiteX36" fmla="*/ 746760 w 998220"/>
              <a:gd name="connsiteY36" fmla="*/ 434734 h 1105294"/>
              <a:gd name="connsiteX37" fmla="*/ 857250 w 998220"/>
              <a:gd name="connsiteY37" fmla="*/ 369964 h 1105294"/>
              <a:gd name="connsiteX38" fmla="*/ 845820 w 998220"/>
              <a:gd name="connsiteY38" fmla="*/ 316624 h 1105294"/>
              <a:gd name="connsiteX39" fmla="*/ 803910 w 998220"/>
              <a:gd name="connsiteY39" fmla="*/ 270904 h 1105294"/>
              <a:gd name="connsiteX40" fmla="*/ 803910 w 998220"/>
              <a:gd name="connsiteY40" fmla="*/ 236614 h 1105294"/>
              <a:gd name="connsiteX41" fmla="*/ 853440 w 998220"/>
              <a:gd name="connsiteY41" fmla="*/ 232804 h 1105294"/>
              <a:gd name="connsiteX42" fmla="*/ 941070 w 998220"/>
              <a:gd name="connsiteY42" fmla="*/ 225184 h 1105294"/>
              <a:gd name="connsiteX43" fmla="*/ 998220 w 998220"/>
              <a:gd name="connsiteY43" fmla="*/ 148984 h 1105294"/>
              <a:gd name="connsiteX0" fmla="*/ 998220 w 998220"/>
              <a:gd name="connsiteY0" fmla="*/ 118252 h 1074562"/>
              <a:gd name="connsiteX1" fmla="*/ 928370 w 998220"/>
              <a:gd name="connsiteY1" fmla="*/ 100472 h 1074562"/>
              <a:gd name="connsiteX2" fmla="*/ 876300 w 998220"/>
              <a:gd name="connsiteY2" fmla="*/ 124602 h 1074562"/>
              <a:gd name="connsiteX3" fmla="*/ 803910 w 998220"/>
              <a:gd name="connsiteY3" fmla="*/ 87772 h 1074562"/>
              <a:gd name="connsiteX4" fmla="*/ 836930 w 998220"/>
              <a:gd name="connsiteY4" fmla="*/ 24272 h 1074562"/>
              <a:gd name="connsiteX5" fmla="*/ 811530 w 998220"/>
              <a:gd name="connsiteY5" fmla="*/ 1412 h 1074562"/>
              <a:gd name="connsiteX6" fmla="*/ 753110 w 998220"/>
              <a:gd name="connsiteY6" fmla="*/ 9032 h 1074562"/>
              <a:gd name="connsiteX7" fmla="*/ 722630 w 998220"/>
              <a:gd name="connsiteY7" fmla="*/ 9032 h 1074562"/>
              <a:gd name="connsiteX8" fmla="*/ 627380 w 998220"/>
              <a:gd name="connsiteY8" fmla="*/ 90312 h 1074562"/>
              <a:gd name="connsiteX9" fmla="*/ 548640 w 998220"/>
              <a:gd name="connsiteY9" fmla="*/ 124602 h 1074562"/>
              <a:gd name="connsiteX10" fmla="*/ 488950 w 998220"/>
              <a:gd name="connsiteY10" fmla="*/ 245252 h 1074562"/>
              <a:gd name="connsiteX11" fmla="*/ 453390 w 998220"/>
              <a:gd name="connsiteY11" fmla="*/ 266842 h 1074562"/>
              <a:gd name="connsiteX12" fmla="*/ 448310 w 998220"/>
              <a:gd name="connsiteY12" fmla="*/ 311292 h 1074562"/>
              <a:gd name="connsiteX13" fmla="*/ 388620 w 998220"/>
              <a:gd name="connsiteY13" fmla="*/ 353202 h 1074562"/>
              <a:gd name="connsiteX14" fmla="*/ 311150 w 998220"/>
              <a:gd name="connsiteY14" fmla="*/ 364632 h 1074562"/>
              <a:gd name="connsiteX15" fmla="*/ 224790 w 998220"/>
              <a:gd name="connsiteY15" fmla="*/ 412892 h 1074562"/>
              <a:gd name="connsiteX16" fmla="*/ 144780 w 998220"/>
              <a:gd name="connsiteY16" fmla="*/ 419242 h 1074562"/>
              <a:gd name="connsiteX17" fmla="*/ 102870 w 998220"/>
              <a:gd name="connsiteY17" fmla="*/ 552592 h 1074562"/>
              <a:gd name="connsiteX18" fmla="*/ 0 w 998220"/>
              <a:gd name="connsiteY18" fmla="*/ 636412 h 1074562"/>
              <a:gd name="connsiteX19" fmla="*/ 0 w 998220"/>
              <a:gd name="connsiteY19" fmla="*/ 708802 h 1074562"/>
              <a:gd name="connsiteX20" fmla="*/ 19050 w 998220"/>
              <a:gd name="connsiteY20" fmla="*/ 811672 h 1074562"/>
              <a:gd name="connsiteX21" fmla="*/ 11430 w 998220"/>
              <a:gd name="connsiteY21" fmla="*/ 884062 h 1074562"/>
              <a:gd name="connsiteX22" fmla="*/ 11430 w 998220"/>
              <a:gd name="connsiteY22" fmla="*/ 956452 h 1074562"/>
              <a:gd name="connsiteX23" fmla="*/ 45720 w 998220"/>
              <a:gd name="connsiteY23" fmla="*/ 975502 h 1074562"/>
              <a:gd name="connsiteX24" fmla="*/ 163830 w 998220"/>
              <a:gd name="connsiteY24" fmla="*/ 975502 h 1074562"/>
              <a:gd name="connsiteX25" fmla="*/ 163830 w 998220"/>
              <a:gd name="connsiteY25" fmla="*/ 1047892 h 1074562"/>
              <a:gd name="connsiteX26" fmla="*/ 182880 w 998220"/>
              <a:gd name="connsiteY26" fmla="*/ 1074562 h 1074562"/>
              <a:gd name="connsiteX27" fmla="*/ 323850 w 998220"/>
              <a:gd name="connsiteY27" fmla="*/ 964072 h 1074562"/>
              <a:gd name="connsiteX28" fmla="*/ 274320 w 998220"/>
              <a:gd name="connsiteY28" fmla="*/ 899302 h 1074562"/>
              <a:gd name="connsiteX29" fmla="*/ 335280 w 998220"/>
              <a:gd name="connsiteY29" fmla="*/ 868822 h 1074562"/>
              <a:gd name="connsiteX30" fmla="*/ 388620 w 998220"/>
              <a:gd name="connsiteY30" fmla="*/ 769762 h 1074562"/>
              <a:gd name="connsiteX31" fmla="*/ 499110 w 998220"/>
              <a:gd name="connsiteY31" fmla="*/ 647842 h 1074562"/>
              <a:gd name="connsiteX32" fmla="*/ 575310 w 998220"/>
              <a:gd name="connsiteY32" fmla="*/ 602122 h 1074562"/>
              <a:gd name="connsiteX33" fmla="*/ 586740 w 998220"/>
              <a:gd name="connsiteY33" fmla="*/ 556402 h 1074562"/>
              <a:gd name="connsiteX34" fmla="*/ 636270 w 998220"/>
              <a:gd name="connsiteY34" fmla="*/ 506872 h 1074562"/>
              <a:gd name="connsiteX35" fmla="*/ 659130 w 998220"/>
              <a:gd name="connsiteY35" fmla="*/ 472582 h 1074562"/>
              <a:gd name="connsiteX36" fmla="*/ 746760 w 998220"/>
              <a:gd name="connsiteY36" fmla="*/ 404002 h 1074562"/>
              <a:gd name="connsiteX37" fmla="*/ 857250 w 998220"/>
              <a:gd name="connsiteY37" fmla="*/ 339232 h 1074562"/>
              <a:gd name="connsiteX38" fmla="*/ 845820 w 998220"/>
              <a:gd name="connsiteY38" fmla="*/ 285892 h 1074562"/>
              <a:gd name="connsiteX39" fmla="*/ 803910 w 998220"/>
              <a:gd name="connsiteY39" fmla="*/ 240172 h 1074562"/>
              <a:gd name="connsiteX40" fmla="*/ 803910 w 998220"/>
              <a:gd name="connsiteY40" fmla="*/ 205882 h 1074562"/>
              <a:gd name="connsiteX41" fmla="*/ 853440 w 998220"/>
              <a:gd name="connsiteY41" fmla="*/ 202072 h 1074562"/>
              <a:gd name="connsiteX42" fmla="*/ 941070 w 998220"/>
              <a:gd name="connsiteY42" fmla="*/ 194452 h 1074562"/>
              <a:gd name="connsiteX43" fmla="*/ 998220 w 998220"/>
              <a:gd name="connsiteY43" fmla="*/ 118252 h 1074562"/>
              <a:gd name="connsiteX0" fmla="*/ 998220 w 998220"/>
              <a:gd name="connsiteY0" fmla="*/ 118252 h 1074562"/>
              <a:gd name="connsiteX1" fmla="*/ 928370 w 998220"/>
              <a:gd name="connsiteY1" fmla="*/ 100472 h 1074562"/>
              <a:gd name="connsiteX2" fmla="*/ 876300 w 998220"/>
              <a:gd name="connsiteY2" fmla="*/ 124602 h 1074562"/>
              <a:gd name="connsiteX3" fmla="*/ 803910 w 998220"/>
              <a:gd name="connsiteY3" fmla="*/ 87772 h 1074562"/>
              <a:gd name="connsiteX4" fmla="*/ 836930 w 998220"/>
              <a:gd name="connsiteY4" fmla="*/ 24272 h 1074562"/>
              <a:gd name="connsiteX5" fmla="*/ 811530 w 998220"/>
              <a:gd name="connsiteY5" fmla="*/ 1412 h 1074562"/>
              <a:gd name="connsiteX6" fmla="*/ 753110 w 998220"/>
              <a:gd name="connsiteY6" fmla="*/ 9032 h 1074562"/>
              <a:gd name="connsiteX7" fmla="*/ 722630 w 998220"/>
              <a:gd name="connsiteY7" fmla="*/ 9032 h 1074562"/>
              <a:gd name="connsiteX8" fmla="*/ 627380 w 998220"/>
              <a:gd name="connsiteY8" fmla="*/ 90312 h 1074562"/>
              <a:gd name="connsiteX9" fmla="*/ 576580 w 998220"/>
              <a:gd name="connsiteY9" fmla="*/ 213502 h 1074562"/>
              <a:gd name="connsiteX10" fmla="*/ 488950 w 998220"/>
              <a:gd name="connsiteY10" fmla="*/ 245252 h 1074562"/>
              <a:gd name="connsiteX11" fmla="*/ 453390 w 998220"/>
              <a:gd name="connsiteY11" fmla="*/ 266842 h 1074562"/>
              <a:gd name="connsiteX12" fmla="*/ 448310 w 998220"/>
              <a:gd name="connsiteY12" fmla="*/ 311292 h 1074562"/>
              <a:gd name="connsiteX13" fmla="*/ 388620 w 998220"/>
              <a:gd name="connsiteY13" fmla="*/ 353202 h 1074562"/>
              <a:gd name="connsiteX14" fmla="*/ 311150 w 998220"/>
              <a:gd name="connsiteY14" fmla="*/ 364632 h 1074562"/>
              <a:gd name="connsiteX15" fmla="*/ 224790 w 998220"/>
              <a:gd name="connsiteY15" fmla="*/ 412892 h 1074562"/>
              <a:gd name="connsiteX16" fmla="*/ 144780 w 998220"/>
              <a:gd name="connsiteY16" fmla="*/ 419242 h 1074562"/>
              <a:gd name="connsiteX17" fmla="*/ 102870 w 998220"/>
              <a:gd name="connsiteY17" fmla="*/ 552592 h 1074562"/>
              <a:gd name="connsiteX18" fmla="*/ 0 w 998220"/>
              <a:gd name="connsiteY18" fmla="*/ 636412 h 1074562"/>
              <a:gd name="connsiteX19" fmla="*/ 0 w 998220"/>
              <a:gd name="connsiteY19" fmla="*/ 708802 h 1074562"/>
              <a:gd name="connsiteX20" fmla="*/ 19050 w 998220"/>
              <a:gd name="connsiteY20" fmla="*/ 811672 h 1074562"/>
              <a:gd name="connsiteX21" fmla="*/ 11430 w 998220"/>
              <a:gd name="connsiteY21" fmla="*/ 884062 h 1074562"/>
              <a:gd name="connsiteX22" fmla="*/ 11430 w 998220"/>
              <a:gd name="connsiteY22" fmla="*/ 956452 h 1074562"/>
              <a:gd name="connsiteX23" fmla="*/ 45720 w 998220"/>
              <a:gd name="connsiteY23" fmla="*/ 975502 h 1074562"/>
              <a:gd name="connsiteX24" fmla="*/ 163830 w 998220"/>
              <a:gd name="connsiteY24" fmla="*/ 975502 h 1074562"/>
              <a:gd name="connsiteX25" fmla="*/ 163830 w 998220"/>
              <a:gd name="connsiteY25" fmla="*/ 1047892 h 1074562"/>
              <a:gd name="connsiteX26" fmla="*/ 182880 w 998220"/>
              <a:gd name="connsiteY26" fmla="*/ 1074562 h 1074562"/>
              <a:gd name="connsiteX27" fmla="*/ 323850 w 998220"/>
              <a:gd name="connsiteY27" fmla="*/ 964072 h 1074562"/>
              <a:gd name="connsiteX28" fmla="*/ 274320 w 998220"/>
              <a:gd name="connsiteY28" fmla="*/ 899302 h 1074562"/>
              <a:gd name="connsiteX29" fmla="*/ 335280 w 998220"/>
              <a:gd name="connsiteY29" fmla="*/ 868822 h 1074562"/>
              <a:gd name="connsiteX30" fmla="*/ 388620 w 998220"/>
              <a:gd name="connsiteY30" fmla="*/ 769762 h 1074562"/>
              <a:gd name="connsiteX31" fmla="*/ 499110 w 998220"/>
              <a:gd name="connsiteY31" fmla="*/ 647842 h 1074562"/>
              <a:gd name="connsiteX32" fmla="*/ 575310 w 998220"/>
              <a:gd name="connsiteY32" fmla="*/ 602122 h 1074562"/>
              <a:gd name="connsiteX33" fmla="*/ 586740 w 998220"/>
              <a:gd name="connsiteY33" fmla="*/ 556402 h 1074562"/>
              <a:gd name="connsiteX34" fmla="*/ 636270 w 998220"/>
              <a:gd name="connsiteY34" fmla="*/ 506872 h 1074562"/>
              <a:gd name="connsiteX35" fmla="*/ 659130 w 998220"/>
              <a:gd name="connsiteY35" fmla="*/ 472582 h 1074562"/>
              <a:gd name="connsiteX36" fmla="*/ 746760 w 998220"/>
              <a:gd name="connsiteY36" fmla="*/ 404002 h 1074562"/>
              <a:gd name="connsiteX37" fmla="*/ 857250 w 998220"/>
              <a:gd name="connsiteY37" fmla="*/ 339232 h 1074562"/>
              <a:gd name="connsiteX38" fmla="*/ 845820 w 998220"/>
              <a:gd name="connsiteY38" fmla="*/ 285892 h 1074562"/>
              <a:gd name="connsiteX39" fmla="*/ 803910 w 998220"/>
              <a:gd name="connsiteY39" fmla="*/ 240172 h 1074562"/>
              <a:gd name="connsiteX40" fmla="*/ 803910 w 998220"/>
              <a:gd name="connsiteY40" fmla="*/ 205882 h 1074562"/>
              <a:gd name="connsiteX41" fmla="*/ 853440 w 998220"/>
              <a:gd name="connsiteY41" fmla="*/ 202072 h 1074562"/>
              <a:gd name="connsiteX42" fmla="*/ 941070 w 998220"/>
              <a:gd name="connsiteY42" fmla="*/ 194452 h 1074562"/>
              <a:gd name="connsiteX43" fmla="*/ 998220 w 998220"/>
              <a:gd name="connsiteY43" fmla="*/ 118252 h 1074562"/>
              <a:gd name="connsiteX0" fmla="*/ 998220 w 998220"/>
              <a:gd name="connsiteY0" fmla="*/ 118252 h 1074562"/>
              <a:gd name="connsiteX1" fmla="*/ 928370 w 998220"/>
              <a:gd name="connsiteY1" fmla="*/ 100472 h 1074562"/>
              <a:gd name="connsiteX2" fmla="*/ 876300 w 998220"/>
              <a:gd name="connsiteY2" fmla="*/ 124602 h 1074562"/>
              <a:gd name="connsiteX3" fmla="*/ 803910 w 998220"/>
              <a:gd name="connsiteY3" fmla="*/ 87772 h 1074562"/>
              <a:gd name="connsiteX4" fmla="*/ 836930 w 998220"/>
              <a:gd name="connsiteY4" fmla="*/ 24272 h 1074562"/>
              <a:gd name="connsiteX5" fmla="*/ 811530 w 998220"/>
              <a:gd name="connsiteY5" fmla="*/ 1412 h 1074562"/>
              <a:gd name="connsiteX6" fmla="*/ 753110 w 998220"/>
              <a:gd name="connsiteY6" fmla="*/ 9032 h 1074562"/>
              <a:gd name="connsiteX7" fmla="*/ 722630 w 998220"/>
              <a:gd name="connsiteY7" fmla="*/ 9032 h 1074562"/>
              <a:gd name="connsiteX8" fmla="*/ 627380 w 998220"/>
              <a:gd name="connsiteY8" fmla="*/ 90312 h 1074562"/>
              <a:gd name="connsiteX9" fmla="*/ 513080 w 998220"/>
              <a:gd name="connsiteY9" fmla="*/ 177942 h 1074562"/>
              <a:gd name="connsiteX10" fmla="*/ 488950 w 998220"/>
              <a:gd name="connsiteY10" fmla="*/ 245252 h 1074562"/>
              <a:gd name="connsiteX11" fmla="*/ 453390 w 998220"/>
              <a:gd name="connsiteY11" fmla="*/ 266842 h 1074562"/>
              <a:gd name="connsiteX12" fmla="*/ 448310 w 998220"/>
              <a:gd name="connsiteY12" fmla="*/ 311292 h 1074562"/>
              <a:gd name="connsiteX13" fmla="*/ 388620 w 998220"/>
              <a:gd name="connsiteY13" fmla="*/ 353202 h 1074562"/>
              <a:gd name="connsiteX14" fmla="*/ 311150 w 998220"/>
              <a:gd name="connsiteY14" fmla="*/ 364632 h 1074562"/>
              <a:gd name="connsiteX15" fmla="*/ 224790 w 998220"/>
              <a:gd name="connsiteY15" fmla="*/ 412892 h 1074562"/>
              <a:gd name="connsiteX16" fmla="*/ 144780 w 998220"/>
              <a:gd name="connsiteY16" fmla="*/ 419242 h 1074562"/>
              <a:gd name="connsiteX17" fmla="*/ 102870 w 998220"/>
              <a:gd name="connsiteY17" fmla="*/ 552592 h 1074562"/>
              <a:gd name="connsiteX18" fmla="*/ 0 w 998220"/>
              <a:gd name="connsiteY18" fmla="*/ 636412 h 1074562"/>
              <a:gd name="connsiteX19" fmla="*/ 0 w 998220"/>
              <a:gd name="connsiteY19" fmla="*/ 708802 h 1074562"/>
              <a:gd name="connsiteX20" fmla="*/ 19050 w 998220"/>
              <a:gd name="connsiteY20" fmla="*/ 811672 h 1074562"/>
              <a:gd name="connsiteX21" fmla="*/ 11430 w 998220"/>
              <a:gd name="connsiteY21" fmla="*/ 884062 h 1074562"/>
              <a:gd name="connsiteX22" fmla="*/ 11430 w 998220"/>
              <a:gd name="connsiteY22" fmla="*/ 956452 h 1074562"/>
              <a:gd name="connsiteX23" fmla="*/ 45720 w 998220"/>
              <a:gd name="connsiteY23" fmla="*/ 975502 h 1074562"/>
              <a:gd name="connsiteX24" fmla="*/ 163830 w 998220"/>
              <a:gd name="connsiteY24" fmla="*/ 975502 h 1074562"/>
              <a:gd name="connsiteX25" fmla="*/ 163830 w 998220"/>
              <a:gd name="connsiteY25" fmla="*/ 1047892 h 1074562"/>
              <a:gd name="connsiteX26" fmla="*/ 182880 w 998220"/>
              <a:gd name="connsiteY26" fmla="*/ 1074562 h 1074562"/>
              <a:gd name="connsiteX27" fmla="*/ 323850 w 998220"/>
              <a:gd name="connsiteY27" fmla="*/ 964072 h 1074562"/>
              <a:gd name="connsiteX28" fmla="*/ 274320 w 998220"/>
              <a:gd name="connsiteY28" fmla="*/ 899302 h 1074562"/>
              <a:gd name="connsiteX29" fmla="*/ 335280 w 998220"/>
              <a:gd name="connsiteY29" fmla="*/ 868822 h 1074562"/>
              <a:gd name="connsiteX30" fmla="*/ 388620 w 998220"/>
              <a:gd name="connsiteY30" fmla="*/ 769762 h 1074562"/>
              <a:gd name="connsiteX31" fmla="*/ 499110 w 998220"/>
              <a:gd name="connsiteY31" fmla="*/ 647842 h 1074562"/>
              <a:gd name="connsiteX32" fmla="*/ 575310 w 998220"/>
              <a:gd name="connsiteY32" fmla="*/ 602122 h 1074562"/>
              <a:gd name="connsiteX33" fmla="*/ 586740 w 998220"/>
              <a:gd name="connsiteY33" fmla="*/ 556402 h 1074562"/>
              <a:gd name="connsiteX34" fmla="*/ 636270 w 998220"/>
              <a:gd name="connsiteY34" fmla="*/ 506872 h 1074562"/>
              <a:gd name="connsiteX35" fmla="*/ 659130 w 998220"/>
              <a:gd name="connsiteY35" fmla="*/ 472582 h 1074562"/>
              <a:gd name="connsiteX36" fmla="*/ 746760 w 998220"/>
              <a:gd name="connsiteY36" fmla="*/ 404002 h 1074562"/>
              <a:gd name="connsiteX37" fmla="*/ 857250 w 998220"/>
              <a:gd name="connsiteY37" fmla="*/ 339232 h 1074562"/>
              <a:gd name="connsiteX38" fmla="*/ 845820 w 998220"/>
              <a:gd name="connsiteY38" fmla="*/ 285892 h 1074562"/>
              <a:gd name="connsiteX39" fmla="*/ 803910 w 998220"/>
              <a:gd name="connsiteY39" fmla="*/ 240172 h 1074562"/>
              <a:gd name="connsiteX40" fmla="*/ 803910 w 998220"/>
              <a:gd name="connsiteY40" fmla="*/ 205882 h 1074562"/>
              <a:gd name="connsiteX41" fmla="*/ 853440 w 998220"/>
              <a:gd name="connsiteY41" fmla="*/ 202072 h 1074562"/>
              <a:gd name="connsiteX42" fmla="*/ 941070 w 998220"/>
              <a:gd name="connsiteY42" fmla="*/ 194452 h 1074562"/>
              <a:gd name="connsiteX43" fmla="*/ 998220 w 998220"/>
              <a:gd name="connsiteY43" fmla="*/ 118252 h 1074562"/>
              <a:gd name="connsiteX0" fmla="*/ 998220 w 998220"/>
              <a:gd name="connsiteY0" fmla="*/ 118252 h 1074562"/>
              <a:gd name="connsiteX1" fmla="*/ 928370 w 998220"/>
              <a:gd name="connsiteY1" fmla="*/ 100472 h 1074562"/>
              <a:gd name="connsiteX2" fmla="*/ 876300 w 998220"/>
              <a:gd name="connsiteY2" fmla="*/ 124602 h 1074562"/>
              <a:gd name="connsiteX3" fmla="*/ 803910 w 998220"/>
              <a:gd name="connsiteY3" fmla="*/ 87772 h 1074562"/>
              <a:gd name="connsiteX4" fmla="*/ 836930 w 998220"/>
              <a:gd name="connsiteY4" fmla="*/ 24272 h 1074562"/>
              <a:gd name="connsiteX5" fmla="*/ 811530 w 998220"/>
              <a:gd name="connsiteY5" fmla="*/ 1412 h 1074562"/>
              <a:gd name="connsiteX6" fmla="*/ 753110 w 998220"/>
              <a:gd name="connsiteY6" fmla="*/ 9032 h 1074562"/>
              <a:gd name="connsiteX7" fmla="*/ 722630 w 998220"/>
              <a:gd name="connsiteY7" fmla="*/ 9032 h 1074562"/>
              <a:gd name="connsiteX8" fmla="*/ 627380 w 998220"/>
              <a:gd name="connsiteY8" fmla="*/ 146192 h 1074562"/>
              <a:gd name="connsiteX9" fmla="*/ 513080 w 998220"/>
              <a:gd name="connsiteY9" fmla="*/ 177942 h 1074562"/>
              <a:gd name="connsiteX10" fmla="*/ 488950 w 998220"/>
              <a:gd name="connsiteY10" fmla="*/ 245252 h 1074562"/>
              <a:gd name="connsiteX11" fmla="*/ 453390 w 998220"/>
              <a:gd name="connsiteY11" fmla="*/ 266842 h 1074562"/>
              <a:gd name="connsiteX12" fmla="*/ 448310 w 998220"/>
              <a:gd name="connsiteY12" fmla="*/ 311292 h 1074562"/>
              <a:gd name="connsiteX13" fmla="*/ 388620 w 998220"/>
              <a:gd name="connsiteY13" fmla="*/ 353202 h 1074562"/>
              <a:gd name="connsiteX14" fmla="*/ 311150 w 998220"/>
              <a:gd name="connsiteY14" fmla="*/ 364632 h 1074562"/>
              <a:gd name="connsiteX15" fmla="*/ 224790 w 998220"/>
              <a:gd name="connsiteY15" fmla="*/ 412892 h 1074562"/>
              <a:gd name="connsiteX16" fmla="*/ 144780 w 998220"/>
              <a:gd name="connsiteY16" fmla="*/ 419242 h 1074562"/>
              <a:gd name="connsiteX17" fmla="*/ 102870 w 998220"/>
              <a:gd name="connsiteY17" fmla="*/ 552592 h 1074562"/>
              <a:gd name="connsiteX18" fmla="*/ 0 w 998220"/>
              <a:gd name="connsiteY18" fmla="*/ 636412 h 1074562"/>
              <a:gd name="connsiteX19" fmla="*/ 0 w 998220"/>
              <a:gd name="connsiteY19" fmla="*/ 708802 h 1074562"/>
              <a:gd name="connsiteX20" fmla="*/ 19050 w 998220"/>
              <a:gd name="connsiteY20" fmla="*/ 811672 h 1074562"/>
              <a:gd name="connsiteX21" fmla="*/ 11430 w 998220"/>
              <a:gd name="connsiteY21" fmla="*/ 884062 h 1074562"/>
              <a:gd name="connsiteX22" fmla="*/ 11430 w 998220"/>
              <a:gd name="connsiteY22" fmla="*/ 956452 h 1074562"/>
              <a:gd name="connsiteX23" fmla="*/ 45720 w 998220"/>
              <a:gd name="connsiteY23" fmla="*/ 975502 h 1074562"/>
              <a:gd name="connsiteX24" fmla="*/ 163830 w 998220"/>
              <a:gd name="connsiteY24" fmla="*/ 975502 h 1074562"/>
              <a:gd name="connsiteX25" fmla="*/ 163830 w 998220"/>
              <a:gd name="connsiteY25" fmla="*/ 1047892 h 1074562"/>
              <a:gd name="connsiteX26" fmla="*/ 182880 w 998220"/>
              <a:gd name="connsiteY26" fmla="*/ 1074562 h 1074562"/>
              <a:gd name="connsiteX27" fmla="*/ 323850 w 998220"/>
              <a:gd name="connsiteY27" fmla="*/ 964072 h 1074562"/>
              <a:gd name="connsiteX28" fmla="*/ 274320 w 998220"/>
              <a:gd name="connsiteY28" fmla="*/ 899302 h 1074562"/>
              <a:gd name="connsiteX29" fmla="*/ 335280 w 998220"/>
              <a:gd name="connsiteY29" fmla="*/ 868822 h 1074562"/>
              <a:gd name="connsiteX30" fmla="*/ 388620 w 998220"/>
              <a:gd name="connsiteY30" fmla="*/ 769762 h 1074562"/>
              <a:gd name="connsiteX31" fmla="*/ 499110 w 998220"/>
              <a:gd name="connsiteY31" fmla="*/ 647842 h 1074562"/>
              <a:gd name="connsiteX32" fmla="*/ 575310 w 998220"/>
              <a:gd name="connsiteY32" fmla="*/ 602122 h 1074562"/>
              <a:gd name="connsiteX33" fmla="*/ 586740 w 998220"/>
              <a:gd name="connsiteY33" fmla="*/ 556402 h 1074562"/>
              <a:gd name="connsiteX34" fmla="*/ 636270 w 998220"/>
              <a:gd name="connsiteY34" fmla="*/ 506872 h 1074562"/>
              <a:gd name="connsiteX35" fmla="*/ 659130 w 998220"/>
              <a:gd name="connsiteY35" fmla="*/ 472582 h 1074562"/>
              <a:gd name="connsiteX36" fmla="*/ 746760 w 998220"/>
              <a:gd name="connsiteY36" fmla="*/ 404002 h 1074562"/>
              <a:gd name="connsiteX37" fmla="*/ 857250 w 998220"/>
              <a:gd name="connsiteY37" fmla="*/ 339232 h 1074562"/>
              <a:gd name="connsiteX38" fmla="*/ 845820 w 998220"/>
              <a:gd name="connsiteY38" fmla="*/ 285892 h 1074562"/>
              <a:gd name="connsiteX39" fmla="*/ 803910 w 998220"/>
              <a:gd name="connsiteY39" fmla="*/ 240172 h 1074562"/>
              <a:gd name="connsiteX40" fmla="*/ 803910 w 998220"/>
              <a:gd name="connsiteY40" fmla="*/ 205882 h 1074562"/>
              <a:gd name="connsiteX41" fmla="*/ 853440 w 998220"/>
              <a:gd name="connsiteY41" fmla="*/ 202072 h 1074562"/>
              <a:gd name="connsiteX42" fmla="*/ 941070 w 998220"/>
              <a:gd name="connsiteY42" fmla="*/ 194452 h 1074562"/>
              <a:gd name="connsiteX43" fmla="*/ 998220 w 998220"/>
              <a:gd name="connsiteY43" fmla="*/ 118252 h 1074562"/>
              <a:gd name="connsiteX0" fmla="*/ 998220 w 998220"/>
              <a:gd name="connsiteY0" fmla="*/ 118252 h 1074562"/>
              <a:gd name="connsiteX1" fmla="*/ 928370 w 998220"/>
              <a:gd name="connsiteY1" fmla="*/ 100472 h 1074562"/>
              <a:gd name="connsiteX2" fmla="*/ 876300 w 998220"/>
              <a:gd name="connsiteY2" fmla="*/ 124602 h 1074562"/>
              <a:gd name="connsiteX3" fmla="*/ 803910 w 998220"/>
              <a:gd name="connsiteY3" fmla="*/ 87772 h 1074562"/>
              <a:gd name="connsiteX4" fmla="*/ 836930 w 998220"/>
              <a:gd name="connsiteY4" fmla="*/ 24272 h 1074562"/>
              <a:gd name="connsiteX5" fmla="*/ 811530 w 998220"/>
              <a:gd name="connsiteY5" fmla="*/ 1412 h 1074562"/>
              <a:gd name="connsiteX6" fmla="*/ 753110 w 998220"/>
              <a:gd name="connsiteY6" fmla="*/ 9032 h 1074562"/>
              <a:gd name="connsiteX7" fmla="*/ 722630 w 998220"/>
              <a:gd name="connsiteY7" fmla="*/ 9032 h 1074562"/>
              <a:gd name="connsiteX8" fmla="*/ 563880 w 998220"/>
              <a:gd name="connsiteY8" fmla="*/ 133492 h 1074562"/>
              <a:gd name="connsiteX9" fmla="*/ 513080 w 998220"/>
              <a:gd name="connsiteY9" fmla="*/ 177942 h 1074562"/>
              <a:gd name="connsiteX10" fmla="*/ 488950 w 998220"/>
              <a:gd name="connsiteY10" fmla="*/ 245252 h 1074562"/>
              <a:gd name="connsiteX11" fmla="*/ 453390 w 998220"/>
              <a:gd name="connsiteY11" fmla="*/ 266842 h 1074562"/>
              <a:gd name="connsiteX12" fmla="*/ 448310 w 998220"/>
              <a:gd name="connsiteY12" fmla="*/ 311292 h 1074562"/>
              <a:gd name="connsiteX13" fmla="*/ 388620 w 998220"/>
              <a:gd name="connsiteY13" fmla="*/ 353202 h 1074562"/>
              <a:gd name="connsiteX14" fmla="*/ 311150 w 998220"/>
              <a:gd name="connsiteY14" fmla="*/ 364632 h 1074562"/>
              <a:gd name="connsiteX15" fmla="*/ 224790 w 998220"/>
              <a:gd name="connsiteY15" fmla="*/ 412892 h 1074562"/>
              <a:gd name="connsiteX16" fmla="*/ 144780 w 998220"/>
              <a:gd name="connsiteY16" fmla="*/ 419242 h 1074562"/>
              <a:gd name="connsiteX17" fmla="*/ 102870 w 998220"/>
              <a:gd name="connsiteY17" fmla="*/ 552592 h 1074562"/>
              <a:gd name="connsiteX18" fmla="*/ 0 w 998220"/>
              <a:gd name="connsiteY18" fmla="*/ 636412 h 1074562"/>
              <a:gd name="connsiteX19" fmla="*/ 0 w 998220"/>
              <a:gd name="connsiteY19" fmla="*/ 708802 h 1074562"/>
              <a:gd name="connsiteX20" fmla="*/ 19050 w 998220"/>
              <a:gd name="connsiteY20" fmla="*/ 811672 h 1074562"/>
              <a:gd name="connsiteX21" fmla="*/ 11430 w 998220"/>
              <a:gd name="connsiteY21" fmla="*/ 884062 h 1074562"/>
              <a:gd name="connsiteX22" fmla="*/ 11430 w 998220"/>
              <a:gd name="connsiteY22" fmla="*/ 956452 h 1074562"/>
              <a:gd name="connsiteX23" fmla="*/ 45720 w 998220"/>
              <a:gd name="connsiteY23" fmla="*/ 975502 h 1074562"/>
              <a:gd name="connsiteX24" fmla="*/ 163830 w 998220"/>
              <a:gd name="connsiteY24" fmla="*/ 975502 h 1074562"/>
              <a:gd name="connsiteX25" fmla="*/ 163830 w 998220"/>
              <a:gd name="connsiteY25" fmla="*/ 1047892 h 1074562"/>
              <a:gd name="connsiteX26" fmla="*/ 182880 w 998220"/>
              <a:gd name="connsiteY26" fmla="*/ 1074562 h 1074562"/>
              <a:gd name="connsiteX27" fmla="*/ 323850 w 998220"/>
              <a:gd name="connsiteY27" fmla="*/ 964072 h 1074562"/>
              <a:gd name="connsiteX28" fmla="*/ 274320 w 998220"/>
              <a:gd name="connsiteY28" fmla="*/ 899302 h 1074562"/>
              <a:gd name="connsiteX29" fmla="*/ 335280 w 998220"/>
              <a:gd name="connsiteY29" fmla="*/ 868822 h 1074562"/>
              <a:gd name="connsiteX30" fmla="*/ 388620 w 998220"/>
              <a:gd name="connsiteY30" fmla="*/ 769762 h 1074562"/>
              <a:gd name="connsiteX31" fmla="*/ 499110 w 998220"/>
              <a:gd name="connsiteY31" fmla="*/ 647842 h 1074562"/>
              <a:gd name="connsiteX32" fmla="*/ 575310 w 998220"/>
              <a:gd name="connsiteY32" fmla="*/ 602122 h 1074562"/>
              <a:gd name="connsiteX33" fmla="*/ 586740 w 998220"/>
              <a:gd name="connsiteY33" fmla="*/ 556402 h 1074562"/>
              <a:gd name="connsiteX34" fmla="*/ 636270 w 998220"/>
              <a:gd name="connsiteY34" fmla="*/ 506872 h 1074562"/>
              <a:gd name="connsiteX35" fmla="*/ 659130 w 998220"/>
              <a:gd name="connsiteY35" fmla="*/ 472582 h 1074562"/>
              <a:gd name="connsiteX36" fmla="*/ 746760 w 998220"/>
              <a:gd name="connsiteY36" fmla="*/ 404002 h 1074562"/>
              <a:gd name="connsiteX37" fmla="*/ 857250 w 998220"/>
              <a:gd name="connsiteY37" fmla="*/ 339232 h 1074562"/>
              <a:gd name="connsiteX38" fmla="*/ 845820 w 998220"/>
              <a:gd name="connsiteY38" fmla="*/ 285892 h 1074562"/>
              <a:gd name="connsiteX39" fmla="*/ 803910 w 998220"/>
              <a:gd name="connsiteY39" fmla="*/ 240172 h 1074562"/>
              <a:gd name="connsiteX40" fmla="*/ 803910 w 998220"/>
              <a:gd name="connsiteY40" fmla="*/ 205882 h 1074562"/>
              <a:gd name="connsiteX41" fmla="*/ 853440 w 998220"/>
              <a:gd name="connsiteY41" fmla="*/ 202072 h 1074562"/>
              <a:gd name="connsiteX42" fmla="*/ 941070 w 998220"/>
              <a:gd name="connsiteY42" fmla="*/ 194452 h 1074562"/>
              <a:gd name="connsiteX43" fmla="*/ 998220 w 998220"/>
              <a:gd name="connsiteY43" fmla="*/ 118252 h 1074562"/>
              <a:gd name="connsiteX0" fmla="*/ 998220 w 998220"/>
              <a:gd name="connsiteY0" fmla="*/ 121216 h 1077526"/>
              <a:gd name="connsiteX1" fmla="*/ 928370 w 998220"/>
              <a:gd name="connsiteY1" fmla="*/ 103436 h 1077526"/>
              <a:gd name="connsiteX2" fmla="*/ 876300 w 998220"/>
              <a:gd name="connsiteY2" fmla="*/ 127566 h 1077526"/>
              <a:gd name="connsiteX3" fmla="*/ 803910 w 998220"/>
              <a:gd name="connsiteY3" fmla="*/ 90736 h 1077526"/>
              <a:gd name="connsiteX4" fmla="*/ 836930 w 998220"/>
              <a:gd name="connsiteY4" fmla="*/ 27236 h 1077526"/>
              <a:gd name="connsiteX5" fmla="*/ 811530 w 998220"/>
              <a:gd name="connsiteY5" fmla="*/ 4376 h 1077526"/>
              <a:gd name="connsiteX6" fmla="*/ 753110 w 998220"/>
              <a:gd name="connsiteY6" fmla="*/ 11996 h 1077526"/>
              <a:gd name="connsiteX7" fmla="*/ 722630 w 998220"/>
              <a:gd name="connsiteY7" fmla="*/ 11996 h 1077526"/>
              <a:gd name="connsiteX8" fmla="*/ 643890 w 998220"/>
              <a:gd name="connsiteY8" fmla="*/ 118675 h 1077526"/>
              <a:gd name="connsiteX9" fmla="*/ 563880 w 998220"/>
              <a:gd name="connsiteY9" fmla="*/ 136456 h 1077526"/>
              <a:gd name="connsiteX10" fmla="*/ 513080 w 998220"/>
              <a:gd name="connsiteY10" fmla="*/ 180906 h 1077526"/>
              <a:gd name="connsiteX11" fmla="*/ 488950 w 998220"/>
              <a:gd name="connsiteY11" fmla="*/ 248216 h 1077526"/>
              <a:gd name="connsiteX12" fmla="*/ 453390 w 998220"/>
              <a:gd name="connsiteY12" fmla="*/ 269806 h 1077526"/>
              <a:gd name="connsiteX13" fmla="*/ 448310 w 998220"/>
              <a:gd name="connsiteY13" fmla="*/ 314256 h 1077526"/>
              <a:gd name="connsiteX14" fmla="*/ 388620 w 998220"/>
              <a:gd name="connsiteY14" fmla="*/ 356166 h 1077526"/>
              <a:gd name="connsiteX15" fmla="*/ 311150 w 998220"/>
              <a:gd name="connsiteY15" fmla="*/ 367596 h 1077526"/>
              <a:gd name="connsiteX16" fmla="*/ 224790 w 998220"/>
              <a:gd name="connsiteY16" fmla="*/ 415856 h 1077526"/>
              <a:gd name="connsiteX17" fmla="*/ 144780 w 998220"/>
              <a:gd name="connsiteY17" fmla="*/ 422206 h 1077526"/>
              <a:gd name="connsiteX18" fmla="*/ 102870 w 998220"/>
              <a:gd name="connsiteY18" fmla="*/ 555556 h 1077526"/>
              <a:gd name="connsiteX19" fmla="*/ 0 w 998220"/>
              <a:gd name="connsiteY19" fmla="*/ 639376 h 1077526"/>
              <a:gd name="connsiteX20" fmla="*/ 0 w 998220"/>
              <a:gd name="connsiteY20" fmla="*/ 711766 h 1077526"/>
              <a:gd name="connsiteX21" fmla="*/ 19050 w 998220"/>
              <a:gd name="connsiteY21" fmla="*/ 814636 h 1077526"/>
              <a:gd name="connsiteX22" fmla="*/ 11430 w 998220"/>
              <a:gd name="connsiteY22" fmla="*/ 887026 h 1077526"/>
              <a:gd name="connsiteX23" fmla="*/ 11430 w 998220"/>
              <a:gd name="connsiteY23" fmla="*/ 959416 h 1077526"/>
              <a:gd name="connsiteX24" fmla="*/ 45720 w 998220"/>
              <a:gd name="connsiteY24" fmla="*/ 978466 h 1077526"/>
              <a:gd name="connsiteX25" fmla="*/ 163830 w 998220"/>
              <a:gd name="connsiteY25" fmla="*/ 978466 h 1077526"/>
              <a:gd name="connsiteX26" fmla="*/ 163830 w 998220"/>
              <a:gd name="connsiteY26" fmla="*/ 1050856 h 1077526"/>
              <a:gd name="connsiteX27" fmla="*/ 182880 w 998220"/>
              <a:gd name="connsiteY27" fmla="*/ 1077526 h 1077526"/>
              <a:gd name="connsiteX28" fmla="*/ 323850 w 998220"/>
              <a:gd name="connsiteY28" fmla="*/ 967036 h 1077526"/>
              <a:gd name="connsiteX29" fmla="*/ 274320 w 998220"/>
              <a:gd name="connsiteY29" fmla="*/ 902266 h 1077526"/>
              <a:gd name="connsiteX30" fmla="*/ 335280 w 998220"/>
              <a:gd name="connsiteY30" fmla="*/ 871786 h 1077526"/>
              <a:gd name="connsiteX31" fmla="*/ 388620 w 998220"/>
              <a:gd name="connsiteY31" fmla="*/ 772726 h 1077526"/>
              <a:gd name="connsiteX32" fmla="*/ 499110 w 998220"/>
              <a:gd name="connsiteY32" fmla="*/ 650806 h 1077526"/>
              <a:gd name="connsiteX33" fmla="*/ 575310 w 998220"/>
              <a:gd name="connsiteY33" fmla="*/ 605086 h 1077526"/>
              <a:gd name="connsiteX34" fmla="*/ 586740 w 998220"/>
              <a:gd name="connsiteY34" fmla="*/ 559366 h 1077526"/>
              <a:gd name="connsiteX35" fmla="*/ 636270 w 998220"/>
              <a:gd name="connsiteY35" fmla="*/ 509836 h 1077526"/>
              <a:gd name="connsiteX36" fmla="*/ 659130 w 998220"/>
              <a:gd name="connsiteY36" fmla="*/ 475546 h 1077526"/>
              <a:gd name="connsiteX37" fmla="*/ 746760 w 998220"/>
              <a:gd name="connsiteY37" fmla="*/ 406966 h 1077526"/>
              <a:gd name="connsiteX38" fmla="*/ 857250 w 998220"/>
              <a:gd name="connsiteY38" fmla="*/ 342196 h 1077526"/>
              <a:gd name="connsiteX39" fmla="*/ 845820 w 998220"/>
              <a:gd name="connsiteY39" fmla="*/ 288856 h 1077526"/>
              <a:gd name="connsiteX40" fmla="*/ 803910 w 998220"/>
              <a:gd name="connsiteY40" fmla="*/ 243136 h 1077526"/>
              <a:gd name="connsiteX41" fmla="*/ 803910 w 998220"/>
              <a:gd name="connsiteY41" fmla="*/ 208846 h 1077526"/>
              <a:gd name="connsiteX42" fmla="*/ 853440 w 998220"/>
              <a:gd name="connsiteY42" fmla="*/ 205036 h 1077526"/>
              <a:gd name="connsiteX43" fmla="*/ 941070 w 998220"/>
              <a:gd name="connsiteY43" fmla="*/ 197416 h 1077526"/>
              <a:gd name="connsiteX44" fmla="*/ 998220 w 998220"/>
              <a:gd name="connsiteY44" fmla="*/ 121216 h 1077526"/>
              <a:gd name="connsiteX0" fmla="*/ 998220 w 998220"/>
              <a:gd name="connsiteY0" fmla="*/ 122814 h 1079124"/>
              <a:gd name="connsiteX1" fmla="*/ 928370 w 998220"/>
              <a:gd name="connsiteY1" fmla="*/ 105034 h 1079124"/>
              <a:gd name="connsiteX2" fmla="*/ 876300 w 998220"/>
              <a:gd name="connsiteY2" fmla="*/ 129164 h 1079124"/>
              <a:gd name="connsiteX3" fmla="*/ 803910 w 998220"/>
              <a:gd name="connsiteY3" fmla="*/ 92334 h 1079124"/>
              <a:gd name="connsiteX4" fmla="*/ 836930 w 998220"/>
              <a:gd name="connsiteY4" fmla="*/ 28834 h 1079124"/>
              <a:gd name="connsiteX5" fmla="*/ 811530 w 998220"/>
              <a:gd name="connsiteY5" fmla="*/ 5974 h 1079124"/>
              <a:gd name="connsiteX6" fmla="*/ 768350 w 998220"/>
              <a:gd name="connsiteY6" fmla="*/ 11054 h 1079124"/>
              <a:gd name="connsiteX7" fmla="*/ 722630 w 998220"/>
              <a:gd name="connsiteY7" fmla="*/ 13594 h 1079124"/>
              <a:gd name="connsiteX8" fmla="*/ 643890 w 998220"/>
              <a:gd name="connsiteY8" fmla="*/ 120273 h 1079124"/>
              <a:gd name="connsiteX9" fmla="*/ 563880 w 998220"/>
              <a:gd name="connsiteY9" fmla="*/ 138054 h 1079124"/>
              <a:gd name="connsiteX10" fmla="*/ 513080 w 998220"/>
              <a:gd name="connsiteY10" fmla="*/ 182504 h 1079124"/>
              <a:gd name="connsiteX11" fmla="*/ 488950 w 998220"/>
              <a:gd name="connsiteY11" fmla="*/ 249814 h 1079124"/>
              <a:gd name="connsiteX12" fmla="*/ 453390 w 998220"/>
              <a:gd name="connsiteY12" fmla="*/ 271404 h 1079124"/>
              <a:gd name="connsiteX13" fmla="*/ 448310 w 998220"/>
              <a:gd name="connsiteY13" fmla="*/ 315854 h 1079124"/>
              <a:gd name="connsiteX14" fmla="*/ 388620 w 998220"/>
              <a:gd name="connsiteY14" fmla="*/ 357764 h 1079124"/>
              <a:gd name="connsiteX15" fmla="*/ 311150 w 998220"/>
              <a:gd name="connsiteY15" fmla="*/ 369194 h 1079124"/>
              <a:gd name="connsiteX16" fmla="*/ 224790 w 998220"/>
              <a:gd name="connsiteY16" fmla="*/ 417454 h 1079124"/>
              <a:gd name="connsiteX17" fmla="*/ 144780 w 998220"/>
              <a:gd name="connsiteY17" fmla="*/ 423804 h 1079124"/>
              <a:gd name="connsiteX18" fmla="*/ 102870 w 998220"/>
              <a:gd name="connsiteY18" fmla="*/ 557154 h 1079124"/>
              <a:gd name="connsiteX19" fmla="*/ 0 w 998220"/>
              <a:gd name="connsiteY19" fmla="*/ 640974 h 1079124"/>
              <a:gd name="connsiteX20" fmla="*/ 0 w 998220"/>
              <a:gd name="connsiteY20" fmla="*/ 713364 h 1079124"/>
              <a:gd name="connsiteX21" fmla="*/ 19050 w 998220"/>
              <a:gd name="connsiteY21" fmla="*/ 816234 h 1079124"/>
              <a:gd name="connsiteX22" fmla="*/ 11430 w 998220"/>
              <a:gd name="connsiteY22" fmla="*/ 888624 h 1079124"/>
              <a:gd name="connsiteX23" fmla="*/ 11430 w 998220"/>
              <a:gd name="connsiteY23" fmla="*/ 961014 h 1079124"/>
              <a:gd name="connsiteX24" fmla="*/ 45720 w 998220"/>
              <a:gd name="connsiteY24" fmla="*/ 980064 h 1079124"/>
              <a:gd name="connsiteX25" fmla="*/ 163830 w 998220"/>
              <a:gd name="connsiteY25" fmla="*/ 980064 h 1079124"/>
              <a:gd name="connsiteX26" fmla="*/ 163830 w 998220"/>
              <a:gd name="connsiteY26" fmla="*/ 1052454 h 1079124"/>
              <a:gd name="connsiteX27" fmla="*/ 182880 w 998220"/>
              <a:gd name="connsiteY27" fmla="*/ 1079124 h 1079124"/>
              <a:gd name="connsiteX28" fmla="*/ 323850 w 998220"/>
              <a:gd name="connsiteY28" fmla="*/ 968634 h 1079124"/>
              <a:gd name="connsiteX29" fmla="*/ 274320 w 998220"/>
              <a:gd name="connsiteY29" fmla="*/ 903864 h 1079124"/>
              <a:gd name="connsiteX30" fmla="*/ 335280 w 998220"/>
              <a:gd name="connsiteY30" fmla="*/ 873384 h 1079124"/>
              <a:gd name="connsiteX31" fmla="*/ 388620 w 998220"/>
              <a:gd name="connsiteY31" fmla="*/ 774324 h 1079124"/>
              <a:gd name="connsiteX32" fmla="*/ 499110 w 998220"/>
              <a:gd name="connsiteY32" fmla="*/ 652404 h 1079124"/>
              <a:gd name="connsiteX33" fmla="*/ 575310 w 998220"/>
              <a:gd name="connsiteY33" fmla="*/ 606684 h 1079124"/>
              <a:gd name="connsiteX34" fmla="*/ 586740 w 998220"/>
              <a:gd name="connsiteY34" fmla="*/ 560964 h 1079124"/>
              <a:gd name="connsiteX35" fmla="*/ 636270 w 998220"/>
              <a:gd name="connsiteY35" fmla="*/ 511434 h 1079124"/>
              <a:gd name="connsiteX36" fmla="*/ 659130 w 998220"/>
              <a:gd name="connsiteY36" fmla="*/ 477144 h 1079124"/>
              <a:gd name="connsiteX37" fmla="*/ 746760 w 998220"/>
              <a:gd name="connsiteY37" fmla="*/ 408564 h 1079124"/>
              <a:gd name="connsiteX38" fmla="*/ 857250 w 998220"/>
              <a:gd name="connsiteY38" fmla="*/ 343794 h 1079124"/>
              <a:gd name="connsiteX39" fmla="*/ 845820 w 998220"/>
              <a:gd name="connsiteY39" fmla="*/ 290454 h 1079124"/>
              <a:gd name="connsiteX40" fmla="*/ 803910 w 998220"/>
              <a:gd name="connsiteY40" fmla="*/ 244734 h 1079124"/>
              <a:gd name="connsiteX41" fmla="*/ 803910 w 998220"/>
              <a:gd name="connsiteY41" fmla="*/ 210444 h 1079124"/>
              <a:gd name="connsiteX42" fmla="*/ 853440 w 998220"/>
              <a:gd name="connsiteY42" fmla="*/ 206634 h 1079124"/>
              <a:gd name="connsiteX43" fmla="*/ 941070 w 998220"/>
              <a:gd name="connsiteY43" fmla="*/ 199014 h 1079124"/>
              <a:gd name="connsiteX44" fmla="*/ 998220 w 998220"/>
              <a:gd name="connsiteY44" fmla="*/ 122814 h 1079124"/>
              <a:gd name="connsiteX0" fmla="*/ 998220 w 998220"/>
              <a:gd name="connsiteY0" fmla="*/ 122814 h 1079124"/>
              <a:gd name="connsiteX1" fmla="*/ 928370 w 998220"/>
              <a:gd name="connsiteY1" fmla="*/ 105034 h 1079124"/>
              <a:gd name="connsiteX2" fmla="*/ 876300 w 998220"/>
              <a:gd name="connsiteY2" fmla="*/ 129164 h 1079124"/>
              <a:gd name="connsiteX3" fmla="*/ 803910 w 998220"/>
              <a:gd name="connsiteY3" fmla="*/ 92334 h 1079124"/>
              <a:gd name="connsiteX4" fmla="*/ 836930 w 998220"/>
              <a:gd name="connsiteY4" fmla="*/ 28834 h 1079124"/>
              <a:gd name="connsiteX5" fmla="*/ 811530 w 998220"/>
              <a:gd name="connsiteY5" fmla="*/ 5974 h 1079124"/>
              <a:gd name="connsiteX6" fmla="*/ 768350 w 998220"/>
              <a:gd name="connsiteY6" fmla="*/ 11054 h 1079124"/>
              <a:gd name="connsiteX7" fmla="*/ 722630 w 998220"/>
              <a:gd name="connsiteY7" fmla="*/ 13594 h 1079124"/>
              <a:gd name="connsiteX8" fmla="*/ 643890 w 998220"/>
              <a:gd name="connsiteY8" fmla="*/ 120273 h 1079124"/>
              <a:gd name="connsiteX9" fmla="*/ 563880 w 998220"/>
              <a:gd name="connsiteY9" fmla="*/ 138054 h 1079124"/>
              <a:gd name="connsiteX10" fmla="*/ 513080 w 998220"/>
              <a:gd name="connsiteY10" fmla="*/ 182504 h 1079124"/>
              <a:gd name="connsiteX11" fmla="*/ 488950 w 998220"/>
              <a:gd name="connsiteY11" fmla="*/ 249814 h 1079124"/>
              <a:gd name="connsiteX12" fmla="*/ 453390 w 998220"/>
              <a:gd name="connsiteY12" fmla="*/ 271404 h 1079124"/>
              <a:gd name="connsiteX13" fmla="*/ 448310 w 998220"/>
              <a:gd name="connsiteY13" fmla="*/ 315854 h 1079124"/>
              <a:gd name="connsiteX14" fmla="*/ 388620 w 998220"/>
              <a:gd name="connsiteY14" fmla="*/ 357764 h 1079124"/>
              <a:gd name="connsiteX15" fmla="*/ 311150 w 998220"/>
              <a:gd name="connsiteY15" fmla="*/ 369194 h 1079124"/>
              <a:gd name="connsiteX16" fmla="*/ 224790 w 998220"/>
              <a:gd name="connsiteY16" fmla="*/ 417454 h 1079124"/>
              <a:gd name="connsiteX17" fmla="*/ 144780 w 998220"/>
              <a:gd name="connsiteY17" fmla="*/ 423804 h 1079124"/>
              <a:gd name="connsiteX18" fmla="*/ 102870 w 998220"/>
              <a:gd name="connsiteY18" fmla="*/ 557154 h 1079124"/>
              <a:gd name="connsiteX19" fmla="*/ 0 w 998220"/>
              <a:gd name="connsiteY19" fmla="*/ 640974 h 1079124"/>
              <a:gd name="connsiteX20" fmla="*/ 0 w 998220"/>
              <a:gd name="connsiteY20" fmla="*/ 713364 h 1079124"/>
              <a:gd name="connsiteX21" fmla="*/ 19050 w 998220"/>
              <a:gd name="connsiteY21" fmla="*/ 816234 h 1079124"/>
              <a:gd name="connsiteX22" fmla="*/ 11430 w 998220"/>
              <a:gd name="connsiteY22" fmla="*/ 888624 h 1079124"/>
              <a:gd name="connsiteX23" fmla="*/ 11430 w 998220"/>
              <a:gd name="connsiteY23" fmla="*/ 961014 h 1079124"/>
              <a:gd name="connsiteX24" fmla="*/ 45720 w 998220"/>
              <a:gd name="connsiteY24" fmla="*/ 980064 h 1079124"/>
              <a:gd name="connsiteX25" fmla="*/ 163830 w 998220"/>
              <a:gd name="connsiteY25" fmla="*/ 980064 h 1079124"/>
              <a:gd name="connsiteX26" fmla="*/ 163830 w 998220"/>
              <a:gd name="connsiteY26" fmla="*/ 1052454 h 1079124"/>
              <a:gd name="connsiteX27" fmla="*/ 182880 w 998220"/>
              <a:gd name="connsiteY27" fmla="*/ 1079124 h 1079124"/>
              <a:gd name="connsiteX28" fmla="*/ 323850 w 998220"/>
              <a:gd name="connsiteY28" fmla="*/ 968634 h 1079124"/>
              <a:gd name="connsiteX29" fmla="*/ 274320 w 998220"/>
              <a:gd name="connsiteY29" fmla="*/ 903864 h 1079124"/>
              <a:gd name="connsiteX30" fmla="*/ 335280 w 998220"/>
              <a:gd name="connsiteY30" fmla="*/ 873384 h 1079124"/>
              <a:gd name="connsiteX31" fmla="*/ 388620 w 998220"/>
              <a:gd name="connsiteY31" fmla="*/ 774324 h 1079124"/>
              <a:gd name="connsiteX32" fmla="*/ 499110 w 998220"/>
              <a:gd name="connsiteY32" fmla="*/ 652404 h 1079124"/>
              <a:gd name="connsiteX33" fmla="*/ 575310 w 998220"/>
              <a:gd name="connsiteY33" fmla="*/ 606684 h 1079124"/>
              <a:gd name="connsiteX34" fmla="*/ 586740 w 998220"/>
              <a:gd name="connsiteY34" fmla="*/ 560964 h 1079124"/>
              <a:gd name="connsiteX35" fmla="*/ 636270 w 998220"/>
              <a:gd name="connsiteY35" fmla="*/ 511434 h 1079124"/>
              <a:gd name="connsiteX36" fmla="*/ 659130 w 998220"/>
              <a:gd name="connsiteY36" fmla="*/ 477144 h 1079124"/>
              <a:gd name="connsiteX37" fmla="*/ 746760 w 998220"/>
              <a:gd name="connsiteY37" fmla="*/ 408564 h 1079124"/>
              <a:gd name="connsiteX38" fmla="*/ 857250 w 998220"/>
              <a:gd name="connsiteY38" fmla="*/ 343794 h 1079124"/>
              <a:gd name="connsiteX39" fmla="*/ 845820 w 998220"/>
              <a:gd name="connsiteY39" fmla="*/ 290454 h 1079124"/>
              <a:gd name="connsiteX40" fmla="*/ 803910 w 998220"/>
              <a:gd name="connsiteY40" fmla="*/ 244734 h 1079124"/>
              <a:gd name="connsiteX41" fmla="*/ 803910 w 998220"/>
              <a:gd name="connsiteY41" fmla="*/ 210444 h 1079124"/>
              <a:gd name="connsiteX42" fmla="*/ 853440 w 998220"/>
              <a:gd name="connsiteY42" fmla="*/ 206634 h 1079124"/>
              <a:gd name="connsiteX43" fmla="*/ 941070 w 998220"/>
              <a:gd name="connsiteY43" fmla="*/ 199014 h 1079124"/>
              <a:gd name="connsiteX44" fmla="*/ 998220 w 998220"/>
              <a:gd name="connsiteY44" fmla="*/ 122814 h 1079124"/>
              <a:gd name="connsiteX0" fmla="*/ 998220 w 998220"/>
              <a:gd name="connsiteY0" fmla="*/ 122814 h 1079124"/>
              <a:gd name="connsiteX1" fmla="*/ 928370 w 998220"/>
              <a:gd name="connsiteY1" fmla="*/ 105034 h 1079124"/>
              <a:gd name="connsiteX2" fmla="*/ 876300 w 998220"/>
              <a:gd name="connsiteY2" fmla="*/ 129164 h 1079124"/>
              <a:gd name="connsiteX3" fmla="*/ 803910 w 998220"/>
              <a:gd name="connsiteY3" fmla="*/ 92334 h 1079124"/>
              <a:gd name="connsiteX4" fmla="*/ 824230 w 998220"/>
              <a:gd name="connsiteY4" fmla="*/ 28834 h 1079124"/>
              <a:gd name="connsiteX5" fmla="*/ 811530 w 998220"/>
              <a:gd name="connsiteY5" fmla="*/ 5974 h 1079124"/>
              <a:gd name="connsiteX6" fmla="*/ 768350 w 998220"/>
              <a:gd name="connsiteY6" fmla="*/ 11054 h 1079124"/>
              <a:gd name="connsiteX7" fmla="*/ 722630 w 998220"/>
              <a:gd name="connsiteY7" fmla="*/ 13594 h 1079124"/>
              <a:gd name="connsiteX8" fmla="*/ 643890 w 998220"/>
              <a:gd name="connsiteY8" fmla="*/ 120273 h 1079124"/>
              <a:gd name="connsiteX9" fmla="*/ 563880 w 998220"/>
              <a:gd name="connsiteY9" fmla="*/ 138054 h 1079124"/>
              <a:gd name="connsiteX10" fmla="*/ 513080 w 998220"/>
              <a:gd name="connsiteY10" fmla="*/ 182504 h 1079124"/>
              <a:gd name="connsiteX11" fmla="*/ 488950 w 998220"/>
              <a:gd name="connsiteY11" fmla="*/ 249814 h 1079124"/>
              <a:gd name="connsiteX12" fmla="*/ 453390 w 998220"/>
              <a:gd name="connsiteY12" fmla="*/ 271404 h 1079124"/>
              <a:gd name="connsiteX13" fmla="*/ 448310 w 998220"/>
              <a:gd name="connsiteY13" fmla="*/ 315854 h 1079124"/>
              <a:gd name="connsiteX14" fmla="*/ 388620 w 998220"/>
              <a:gd name="connsiteY14" fmla="*/ 357764 h 1079124"/>
              <a:gd name="connsiteX15" fmla="*/ 311150 w 998220"/>
              <a:gd name="connsiteY15" fmla="*/ 369194 h 1079124"/>
              <a:gd name="connsiteX16" fmla="*/ 224790 w 998220"/>
              <a:gd name="connsiteY16" fmla="*/ 417454 h 1079124"/>
              <a:gd name="connsiteX17" fmla="*/ 144780 w 998220"/>
              <a:gd name="connsiteY17" fmla="*/ 423804 h 1079124"/>
              <a:gd name="connsiteX18" fmla="*/ 102870 w 998220"/>
              <a:gd name="connsiteY18" fmla="*/ 557154 h 1079124"/>
              <a:gd name="connsiteX19" fmla="*/ 0 w 998220"/>
              <a:gd name="connsiteY19" fmla="*/ 640974 h 1079124"/>
              <a:gd name="connsiteX20" fmla="*/ 0 w 998220"/>
              <a:gd name="connsiteY20" fmla="*/ 713364 h 1079124"/>
              <a:gd name="connsiteX21" fmla="*/ 19050 w 998220"/>
              <a:gd name="connsiteY21" fmla="*/ 816234 h 1079124"/>
              <a:gd name="connsiteX22" fmla="*/ 11430 w 998220"/>
              <a:gd name="connsiteY22" fmla="*/ 888624 h 1079124"/>
              <a:gd name="connsiteX23" fmla="*/ 11430 w 998220"/>
              <a:gd name="connsiteY23" fmla="*/ 961014 h 1079124"/>
              <a:gd name="connsiteX24" fmla="*/ 45720 w 998220"/>
              <a:gd name="connsiteY24" fmla="*/ 980064 h 1079124"/>
              <a:gd name="connsiteX25" fmla="*/ 163830 w 998220"/>
              <a:gd name="connsiteY25" fmla="*/ 980064 h 1079124"/>
              <a:gd name="connsiteX26" fmla="*/ 163830 w 998220"/>
              <a:gd name="connsiteY26" fmla="*/ 1052454 h 1079124"/>
              <a:gd name="connsiteX27" fmla="*/ 182880 w 998220"/>
              <a:gd name="connsiteY27" fmla="*/ 1079124 h 1079124"/>
              <a:gd name="connsiteX28" fmla="*/ 323850 w 998220"/>
              <a:gd name="connsiteY28" fmla="*/ 968634 h 1079124"/>
              <a:gd name="connsiteX29" fmla="*/ 274320 w 998220"/>
              <a:gd name="connsiteY29" fmla="*/ 903864 h 1079124"/>
              <a:gd name="connsiteX30" fmla="*/ 335280 w 998220"/>
              <a:gd name="connsiteY30" fmla="*/ 873384 h 1079124"/>
              <a:gd name="connsiteX31" fmla="*/ 388620 w 998220"/>
              <a:gd name="connsiteY31" fmla="*/ 774324 h 1079124"/>
              <a:gd name="connsiteX32" fmla="*/ 499110 w 998220"/>
              <a:gd name="connsiteY32" fmla="*/ 652404 h 1079124"/>
              <a:gd name="connsiteX33" fmla="*/ 575310 w 998220"/>
              <a:gd name="connsiteY33" fmla="*/ 606684 h 1079124"/>
              <a:gd name="connsiteX34" fmla="*/ 586740 w 998220"/>
              <a:gd name="connsiteY34" fmla="*/ 560964 h 1079124"/>
              <a:gd name="connsiteX35" fmla="*/ 636270 w 998220"/>
              <a:gd name="connsiteY35" fmla="*/ 511434 h 1079124"/>
              <a:gd name="connsiteX36" fmla="*/ 659130 w 998220"/>
              <a:gd name="connsiteY36" fmla="*/ 477144 h 1079124"/>
              <a:gd name="connsiteX37" fmla="*/ 746760 w 998220"/>
              <a:gd name="connsiteY37" fmla="*/ 408564 h 1079124"/>
              <a:gd name="connsiteX38" fmla="*/ 857250 w 998220"/>
              <a:gd name="connsiteY38" fmla="*/ 343794 h 1079124"/>
              <a:gd name="connsiteX39" fmla="*/ 845820 w 998220"/>
              <a:gd name="connsiteY39" fmla="*/ 290454 h 1079124"/>
              <a:gd name="connsiteX40" fmla="*/ 803910 w 998220"/>
              <a:gd name="connsiteY40" fmla="*/ 244734 h 1079124"/>
              <a:gd name="connsiteX41" fmla="*/ 803910 w 998220"/>
              <a:gd name="connsiteY41" fmla="*/ 210444 h 1079124"/>
              <a:gd name="connsiteX42" fmla="*/ 853440 w 998220"/>
              <a:gd name="connsiteY42" fmla="*/ 206634 h 1079124"/>
              <a:gd name="connsiteX43" fmla="*/ 941070 w 998220"/>
              <a:gd name="connsiteY43" fmla="*/ 199014 h 1079124"/>
              <a:gd name="connsiteX44" fmla="*/ 998220 w 998220"/>
              <a:gd name="connsiteY44" fmla="*/ 122814 h 1079124"/>
              <a:gd name="connsiteX0" fmla="*/ 1031240 w 1031240"/>
              <a:gd name="connsiteY0" fmla="*/ 138054 h 1079124"/>
              <a:gd name="connsiteX1" fmla="*/ 928370 w 1031240"/>
              <a:gd name="connsiteY1" fmla="*/ 105034 h 1079124"/>
              <a:gd name="connsiteX2" fmla="*/ 876300 w 1031240"/>
              <a:gd name="connsiteY2" fmla="*/ 129164 h 1079124"/>
              <a:gd name="connsiteX3" fmla="*/ 803910 w 1031240"/>
              <a:gd name="connsiteY3" fmla="*/ 92334 h 1079124"/>
              <a:gd name="connsiteX4" fmla="*/ 824230 w 1031240"/>
              <a:gd name="connsiteY4" fmla="*/ 28834 h 1079124"/>
              <a:gd name="connsiteX5" fmla="*/ 811530 w 1031240"/>
              <a:gd name="connsiteY5" fmla="*/ 5974 h 1079124"/>
              <a:gd name="connsiteX6" fmla="*/ 768350 w 1031240"/>
              <a:gd name="connsiteY6" fmla="*/ 11054 h 1079124"/>
              <a:gd name="connsiteX7" fmla="*/ 722630 w 1031240"/>
              <a:gd name="connsiteY7" fmla="*/ 13594 h 1079124"/>
              <a:gd name="connsiteX8" fmla="*/ 643890 w 1031240"/>
              <a:gd name="connsiteY8" fmla="*/ 120273 h 1079124"/>
              <a:gd name="connsiteX9" fmla="*/ 563880 w 1031240"/>
              <a:gd name="connsiteY9" fmla="*/ 138054 h 1079124"/>
              <a:gd name="connsiteX10" fmla="*/ 513080 w 1031240"/>
              <a:gd name="connsiteY10" fmla="*/ 182504 h 1079124"/>
              <a:gd name="connsiteX11" fmla="*/ 488950 w 1031240"/>
              <a:gd name="connsiteY11" fmla="*/ 249814 h 1079124"/>
              <a:gd name="connsiteX12" fmla="*/ 453390 w 1031240"/>
              <a:gd name="connsiteY12" fmla="*/ 271404 h 1079124"/>
              <a:gd name="connsiteX13" fmla="*/ 448310 w 1031240"/>
              <a:gd name="connsiteY13" fmla="*/ 315854 h 1079124"/>
              <a:gd name="connsiteX14" fmla="*/ 388620 w 1031240"/>
              <a:gd name="connsiteY14" fmla="*/ 357764 h 1079124"/>
              <a:gd name="connsiteX15" fmla="*/ 311150 w 1031240"/>
              <a:gd name="connsiteY15" fmla="*/ 369194 h 1079124"/>
              <a:gd name="connsiteX16" fmla="*/ 224790 w 1031240"/>
              <a:gd name="connsiteY16" fmla="*/ 417454 h 1079124"/>
              <a:gd name="connsiteX17" fmla="*/ 144780 w 1031240"/>
              <a:gd name="connsiteY17" fmla="*/ 423804 h 1079124"/>
              <a:gd name="connsiteX18" fmla="*/ 102870 w 1031240"/>
              <a:gd name="connsiteY18" fmla="*/ 557154 h 1079124"/>
              <a:gd name="connsiteX19" fmla="*/ 0 w 1031240"/>
              <a:gd name="connsiteY19" fmla="*/ 640974 h 1079124"/>
              <a:gd name="connsiteX20" fmla="*/ 0 w 1031240"/>
              <a:gd name="connsiteY20" fmla="*/ 713364 h 1079124"/>
              <a:gd name="connsiteX21" fmla="*/ 19050 w 1031240"/>
              <a:gd name="connsiteY21" fmla="*/ 816234 h 1079124"/>
              <a:gd name="connsiteX22" fmla="*/ 11430 w 1031240"/>
              <a:gd name="connsiteY22" fmla="*/ 888624 h 1079124"/>
              <a:gd name="connsiteX23" fmla="*/ 11430 w 1031240"/>
              <a:gd name="connsiteY23" fmla="*/ 961014 h 1079124"/>
              <a:gd name="connsiteX24" fmla="*/ 45720 w 1031240"/>
              <a:gd name="connsiteY24" fmla="*/ 980064 h 1079124"/>
              <a:gd name="connsiteX25" fmla="*/ 163830 w 1031240"/>
              <a:gd name="connsiteY25" fmla="*/ 980064 h 1079124"/>
              <a:gd name="connsiteX26" fmla="*/ 163830 w 1031240"/>
              <a:gd name="connsiteY26" fmla="*/ 1052454 h 1079124"/>
              <a:gd name="connsiteX27" fmla="*/ 182880 w 1031240"/>
              <a:gd name="connsiteY27" fmla="*/ 1079124 h 1079124"/>
              <a:gd name="connsiteX28" fmla="*/ 323850 w 1031240"/>
              <a:gd name="connsiteY28" fmla="*/ 968634 h 1079124"/>
              <a:gd name="connsiteX29" fmla="*/ 274320 w 1031240"/>
              <a:gd name="connsiteY29" fmla="*/ 903864 h 1079124"/>
              <a:gd name="connsiteX30" fmla="*/ 335280 w 1031240"/>
              <a:gd name="connsiteY30" fmla="*/ 873384 h 1079124"/>
              <a:gd name="connsiteX31" fmla="*/ 388620 w 1031240"/>
              <a:gd name="connsiteY31" fmla="*/ 774324 h 1079124"/>
              <a:gd name="connsiteX32" fmla="*/ 499110 w 1031240"/>
              <a:gd name="connsiteY32" fmla="*/ 652404 h 1079124"/>
              <a:gd name="connsiteX33" fmla="*/ 575310 w 1031240"/>
              <a:gd name="connsiteY33" fmla="*/ 606684 h 1079124"/>
              <a:gd name="connsiteX34" fmla="*/ 586740 w 1031240"/>
              <a:gd name="connsiteY34" fmla="*/ 560964 h 1079124"/>
              <a:gd name="connsiteX35" fmla="*/ 636270 w 1031240"/>
              <a:gd name="connsiteY35" fmla="*/ 511434 h 1079124"/>
              <a:gd name="connsiteX36" fmla="*/ 659130 w 1031240"/>
              <a:gd name="connsiteY36" fmla="*/ 477144 h 1079124"/>
              <a:gd name="connsiteX37" fmla="*/ 746760 w 1031240"/>
              <a:gd name="connsiteY37" fmla="*/ 408564 h 1079124"/>
              <a:gd name="connsiteX38" fmla="*/ 857250 w 1031240"/>
              <a:gd name="connsiteY38" fmla="*/ 343794 h 1079124"/>
              <a:gd name="connsiteX39" fmla="*/ 845820 w 1031240"/>
              <a:gd name="connsiteY39" fmla="*/ 290454 h 1079124"/>
              <a:gd name="connsiteX40" fmla="*/ 803910 w 1031240"/>
              <a:gd name="connsiteY40" fmla="*/ 244734 h 1079124"/>
              <a:gd name="connsiteX41" fmla="*/ 803910 w 1031240"/>
              <a:gd name="connsiteY41" fmla="*/ 210444 h 1079124"/>
              <a:gd name="connsiteX42" fmla="*/ 853440 w 1031240"/>
              <a:gd name="connsiteY42" fmla="*/ 206634 h 1079124"/>
              <a:gd name="connsiteX43" fmla="*/ 941070 w 1031240"/>
              <a:gd name="connsiteY43" fmla="*/ 199014 h 1079124"/>
              <a:gd name="connsiteX44" fmla="*/ 1031240 w 1031240"/>
              <a:gd name="connsiteY44" fmla="*/ 138054 h 1079124"/>
              <a:gd name="connsiteX0" fmla="*/ 1031240 w 1031240"/>
              <a:gd name="connsiteY0" fmla="*/ 138054 h 1079124"/>
              <a:gd name="connsiteX1" fmla="*/ 928370 w 1031240"/>
              <a:gd name="connsiteY1" fmla="*/ 105034 h 1079124"/>
              <a:gd name="connsiteX2" fmla="*/ 876300 w 1031240"/>
              <a:gd name="connsiteY2" fmla="*/ 129164 h 1079124"/>
              <a:gd name="connsiteX3" fmla="*/ 803910 w 1031240"/>
              <a:gd name="connsiteY3" fmla="*/ 92334 h 1079124"/>
              <a:gd name="connsiteX4" fmla="*/ 824230 w 1031240"/>
              <a:gd name="connsiteY4" fmla="*/ 28834 h 1079124"/>
              <a:gd name="connsiteX5" fmla="*/ 811530 w 1031240"/>
              <a:gd name="connsiteY5" fmla="*/ 5974 h 1079124"/>
              <a:gd name="connsiteX6" fmla="*/ 768350 w 1031240"/>
              <a:gd name="connsiteY6" fmla="*/ 11054 h 1079124"/>
              <a:gd name="connsiteX7" fmla="*/ 722630 w 1031240"/>
              <a:gd name="connsiteY7" fmla="*/ 13594 h 1079124"/>
              <a:gd name="connsiteX8" fmla="*/ 643890 w 1031240"/>
              <a:gd name="connsiteY8" fmla="*/ 120273 h 1079124"/>
              <a:gd name="connsiteX9" fmla="*/ 563880 w 1031240"/>
              <a:gd name="connsiteY9" fmla="*/ 138054 h 1079124"/>
              <a:gd name="connsiteX10" fmla="*/ 513080 w 1031240"/>
              <a:gd name="connsiteY10" fmla="*/ 182504 h 1079124"/>
              <a:gd name="connsiteX11" fmla="*/ 488950 w 1031240"/>
              <a:gd name="connsiteY11" fmla="*/ 249814 h 1079124"/>
              <a:gd name="connsiteX12" fmla="*/ 453390 w 1031240"/>
              <a:gd name="connsiteY12" fmla="*/ 271404 h 1079124"/>
              <a:gd name="connsiteX13" fmla="*/ 448310 w 1031240"/>
              <a:gd name="connsiteY13" fmla="*/ 315854 h 1079124"/>
              <a:gd name="connsiteX14" fmla="*/ 388620 w 1031240"/>
              <a:gd name="connsiteY14" fmla="*/ 357764 h 1079124"/>
              <a:gd name="connsiteX15" fmla="*/ 311150 w 1031240"/>
              <a:gd name="connsiteY15" fmla="*/ 369194 h 1079124"/>
              <a:gd name="connsiteX16" fmla="*/ 224790 w 1031240"/>
              <a:gd name="connsiteY16" fmla="*/ 417454 h 1079124"/>
              <a:gd name="connsiteX17" fmla="*/ 144780 w 1031240"/>
              <a:gd name="connsiteY17" fmla="*/ 423804 h 1079124"/>
              <a:gd name="connsiteX18" fmla="*/ 102870 w 1031240"/>
              <a:gd name="connsiteY18" fmla="*/ 557154 h 1079124"/>
              <a:gd name="connsiteX19" fmla="*/ 0 w 1031240"/>
              <a:gd name="connsiteY19" fmla="*/ 640974 h 1079124"/>
              <a:gd name="connsiteX20" fmla="*/ 0 w 1031240"/>
              <a:gd name="connsiteY20" fmla="*/ 713364 h 1079124"/>
              <a:gd name="connsiteX21" fmla="*/ 19050 w 1031240"/>
              <a:gd name="connsiteY21" fmla="*/ 816234 h 1079124"/>
              <a:gd name="connsiteX22" fmla="*/ 11430 w 1031240"/>
              <a:gd name="connsiteY22" fmla="*/ 888624 h 1079124"/>
              <a:gd name="connsiteX23" fmla="*/ 11430 w 1031240"/>
              <a:gd name="connsiteY23" fmla="*/ 961014 h 1079124"/>
              <a:gd name="connsiteX24" fmla="*/ 45720 w 1031240"/>
              <a:gd name="connsiteY24" fmla="*/ 980064 h 1079124"/>
              <a:gd name="connsiteX25" fmla="*/ 163830 w 1031240"/>
              <a:gd name="connsiteY25" fmla="*/ 980064 h 1079124"/>
              <a:gd name="connsiteX26" fmla="*/ 163830 w 1031240"/>
              <a:gd name="connsiteY26" fmla="*/ 1052454 h 1079124"/>
              <a:gd name="connsiteX27" fmla="*/ 182880 w 1031240"/>
              <a:gd name="connsiteY27" fmla="*/ 1079124 h 1079124"/>
              <a:gd name="connsiteX28" fmla="*/ 323850 w 1031240"/>
              <a:gd name="connsiteY28" fmla="*/ 968634 h 1079124"/>
              <a:gd name="connsiteX29" fmla="*/ 274320 w 1031240"/>
              <a:gd name="connsiteY29" fmla="*/ 903864 h 1079124"/>
              <a:gd name="connsiteX30" fmla="*/ 335280 w 1031240"/>
              <a:gd name="connsiteY30" fmla="*/ 873384 h 1079124"/>
              <a:gd name="connsiteX31" fmla="*/ 388620 w 1031240"/>
              <a:gd name="connsiteY31" fmla="*/ 774324 h 1079124"/>
              <a:gd name="connsiteX32" fmla="*/ 499110 w 1031240"/>
              <a:gd name="connsiteY32" fmla="*/ 652404 h 1079124"/>
              <a:gd name="connsiteX33" fmla="*/ 575310 w 1031240"/>
              <a:gd name="connsiteY33" fmla="*/ 606684 h 1079124"/>
              <a:gd name="connsiteX34" fmla="*/ 586740 w 1031240"/>
              <a:gd name="connsiteY34" fmla="*/ 560964 h 1079124"/>
              <a:gd name="connsiteX35" fmla="*/ 636270 w 1031240"/>
              <a:gd name="connsiteY35" fmla="*/ 511434 h 1079124"/>
              <a:gd name="connsiteX36" fmla="*/ 659130 w 1031240"/>
              <a:gd name="connsiteY36" fmla="*/ 477144 h 1079124"/>
              <a:gd name="connsiteX37" fmla="*/ 746760 w 1031240"/>
              <a:gd name="connsiteY37" fmla="*/ 408564 h 1079124"/>
              <a:gd name="connsiteX38" fmla="*/ 857250 w 1031240"/>
              <a:gd name="connsiteY38" fmla="*/ 343794 h 1079124"/>
              <a:gd name="connsiteX39" fmla="*/ 845820 w 1031240"/>
              <a:gd name="connsiteY39" fmla="*/ 290454 h 1079124"/>
              <a:gd name="connsiteX40" fmla="*/ 803910 w 1031240"/>
              <a:gd name="connsiteY40" fmla="*/ 244734 h 1079124"/>
              <a:gd name="connsiteX41" fmla="*/ 803910 w 1031240"/>
              <a:gd name="connsiteY41" fmla="*/ 210444 h 1079124"/>
              <a:gd name="connsiteX42" fmla="*/ 853440 w 1031240"/>
              <a:gd name="connsiteY42" fmla="*/ 206634 h 1079124"/>
              <a:gd name="connsiteX43" fmla="*/ 941070 w 1031240"/>
              <a:gd name="connsiteY43" fmla="*/ 199014 h 1079124"/>
              <a:gd name="connsiteX44" fmla="*/ 989330 w 1031240"/>
              <a:gd name="connsiteY44" fmla="*/ 173613 h 1079124"/>
              <a:gd name="connsiteX45" fmla="*/ 1031240 w 1031240"/>
              <a:gd name="connsiteY45" fmla="*/ 138054 h 1079124"/>
              <a:gd name="connsiteX0" fmla="*/ 1031240 w 1031240"/>
              <a:gd name="connsiteY0" fmla="*/ 138054 h 1079124"/>
              <a:gd name="connsiteX1" fmla="*/ 986790 w 1031240"/>
              <a:gd name="connsiteY1" fmla="*/ 117733 h 1079124"/>
              <a:gd name="connsiteX2" fmla="*/ 928370 w 1031240"/>
              <a:gd name="connsiteY2" fmla="*/ 105034 h 1079124"/>
              <a:gd name="connsiteX3" fmla="*/ 876300 w 1031240"/>
              <a:gd name="connsiteY3" fmla="*/ 129164 h 1079124"/>
              <a:gd name="connsiteX4" fmla="*/ 803910 w 1031240"/>
              <a:gd name="connsiteY4" fmla="*/ 92334 h 1079124"/>
              <a:gd name="connsiteX5" fmla="*/ 824230 w 1031240"/>
              <a:gd name="connsiteY5" fmla="*/ 28834 h 1079124"/>
              <a:gd name="connsiteX6" fmla="*/ 811530 w 1031240"/>
              <a:gd name="connsiteY6" fmla="*/ 5974 h 1079124"/>
              <a:gd name="connsiteX7" fmla="*/ 768350 w 1031240"/>
              <a:gd name="connsiteY7" fmla="*/ 11054 h 1079124"/>
              <a:gd name="connsiteX8" fmla="*/ 722630 w 1031240"/>
              <a:gd name="connsiteY8" fmla="*/ 13594 h 1079124"/>
              <a:gd name="connsiteX9" fmla="*/ 643890 w 1031240"/>
              <a:gd name="connsiteY9" fmla="*/ 120273 h 1079124"/>
              <a:gd name="connsiteX10" fmla="*/ 563880 w 1031240"/>
              <a:gd name="connsiteY10" fmla="*/ 138054 h 1079124"/>
              <a:gd name="connsiteX11" fmla="*/ 513080 w 1031240"/>
              <a:gd name="connsiteY11" fmla="*/ 182504 h 1079124"/>
              <a:gd name="connsiteX12" fmla="*/ 488950 w 1031240"/>
              <a:gd name="connsiteY12" fmla="*/ 249814 h 1079124"/>
              <a:gd name="connsiteX13" fmla="*/ 453390 w 1031240"/>
              <a:gd name="connsiteY13" fmla="*/ 271404 h 1079124"/>
              <a:gd name="connsiteX14" fmla="*/ 448310 w 1031240"/>
              <a:gd name="connsiteY14" fmla="*/ 315854 h 1079124"/>
              <a:gd name="connsiteX15" fmla="*/ 388620 w 1031240"/>
              <a:gd name="connsiteY15" fmla="*/ 357764 h 1079124"/>
              <a:gd name="connsiteX16" fmla="*/ 311150 w 1031240"/>
              <a:gd name="connsiteY16" fmla="*/ 369194 h 1079124"/>
              <a:gd name="connsiteX17" fmla="*/ 224790 w 1031240"/>
              <a:gd name="connsiteY17" fmla="*/ 417454 h 1079124"/>
              <a:gd name="connsiteX18" fmla="*/ 144780 w 1031240"/>
              <a:gd name="connsiteY18" fmla="*/ 423804 h 1079124"/>
              <a:gd name="connsiteX19" fmla="*/ 102870 w 1031240"/>
              <a:gd name="connsiteY19" fmla="*/ 557154 h 1079124"/>
              <a:gd name="connsiteX20" fmla="*/ 0 w 1031240"/>
              <a:gd name="connsiteY20" fmla="*/ 640974 h 1079124"/>
              <a:gd name="connsiteX21" fmla="*/ 0 w 1031240"/>
              <a:gd name="connsiteY21" fmla="*/ 713364 h 1079124"/>
              <a:gd name="connsiteX22" fmla="*/ 19050 w 1031240"/>
              <a:gd name="connsiteY22" fmla="*/ 816234 h 1079124"/>
              <a:gd name="connsiteX23" fmla="*/ 11430 w 1031240"/>
              <a:gd name="connsiteY23" fmla="*/ 888624 h 1079124"/>
              <a:gd name="connsiteX24" fmla="*/ 11430 w 1031240"/>
              <a:gd name="connsiteY24" fmla="*/ 961014 h 1079124"/>
              <a:gd name="connsiteX25" fmla="*/ 45720 w 1031240"/>
              <a:gd name="connsiteY25" fmla="*/ 980064 h 1079124"/>
              <a:gd name="connsiteX26" fmla="*/ 163830 w 1031240"/>
              <a:gd name="connsiteY26" fmla="*/ 980064 h 1079124"/>
              <a:gd name="connsiteX27" fmla="*/ 163830 w 1031240"/>
              <a:gd name="connsiteY27" fmla="*/ 1052454 h 1079124"/>
              <a:gd name="connsiteX28" fmla="*/ 182880 w 1031240"/>
              <a:gd name="connsiteY28" fmla="*/ 1079124 h 1079124"/>
              <a:gd name="connsiteX29" fmla="*/ 323850 w 1031240"/>
              <a:gd name="connsiteY29" fmla="*/ 968634 h 1079124"/>
              <a:gd name="connsiteX30" fmla="*/ 274320 w 1031240"/>
              <a:gd name="connsiteY30" fmla="*/ 903864 h 1079124"/>
              <a:gd name="connsiteX31" fmla="*/ 335280 w 1031240"/>
              <a:gd name="connsiteY31" fmla="*/ 873384 h 1079124"/>
              <a:gd name="connsiteX32" fmla="*/ 388620 w 1031240"/>
              <a:gd name="connsiteY32" fmla="*/ 774324 h 1079124"/>
              <a:gd name="connsiteX33" fmla="*/ 499110 w 1031240"/>
              <a:gd name="connsiteY33" fmla="*/ 652404 h 1079124"/>
              <a:gd name="connsiteX34" fmla="*/ 575310 w 1031240"/>
              <a:gd name="connsiteY34" fmla="*/ 606684 h 1079124"/>
              <a:gd name="connsiteX35" fmla="*/ 586740 w 1031240"/>
              <a:gd name="connsiteY35" fmla="*/ 560964 h 1079124"/>
              <a:gd name="connsiteX36" fmla="*/ 636270 w 1031240"/>
              <a:gd name="connsiteY36" fmla="*/ 511434 h 1079124"/>
              <a:gd name="connsiteX37" fmla="*/ 659130 w 1031240"/>
              <a:gd name="connsiteY37" fmla="*/ 477144 h 1079124"/>
              <a:gd name="connsiteX38" fmla="*/ 746760 w 1031240"/>
              <a:gd name="connsiteY38" fmla="*/ 408564 h 1079124"/>
              <a:gd name="connsiteX39" fmla="*/ 857250 w 1031240"/>
              <a:gd name="connsiteY39" fmla="*/ 343794 h 1079124"/>
              <a:gd name="connsiteX40" fmla="*/ 845820 w 1031240"/>
              <a:gd name="connsiteY40" fmla="*/ 290454 h 1079124"/>
              <a:gd name="connsiteX41" fmla="*/ 803910 w 1031240"/>
              <a:gd name="connsiteY41" fmla="*/ 244734 h 1079124"/>
              <a:gd name="connsiteX42" fmla="*/ 803910 w 1031240"/>
              <a:gd name="connsiteY42" fmla="*/ 210444 h 1079124"/>
              <a:gd name="connsiteX43" fmla="*/ 853440 w 1031240"/>
              <a:gd name="connsiteY43" fmla="*/ 206634 h 1079124"/>
              <a:gd name="connsiteX44" fmla="*/ 941070 w 1031240"/>
              <a:gd name="connsiteY44" fmla="*/ 199014 h 1079124"/>
              <a:gd name="connsiteX45" fmla="*/ 989330 w 1031240"/>
              <a:gd name="connsiteY45" fmla="*/ 173613 h 1079124"/>
              <a:gd name="connsiteX46" fmla="*/ 1031240 w 1031240"/>
              <a:gd name="connsiteY46" fmla="*/ 138054 h 1079124"/>
              <a:gd name="connsiteX0" fmla="*/ 1031240 w 1031240"/>
              <a:gd name="connsiteY0" fmla="*/ 138054 h 1079124"/>
              <a:gd name="connsiteX1" fmla="*/ 986790 w 1031240"/>
              <a:gd name="connsiteY1" fmla="*/ 117733 h 1079124"/>
              <a:gd name="connsiteX2" fmla="*/ 928370 w 1031240"/>
              <a:gd name="connsiteY2" fmla="*/ 105034 h 1079124"/>
              <a:gd name="connsiteX3" fmla="*/ 876300 w 1031240"/>
              <a:gd name="connsiteY3" fmla="*/ 129164 h 1079124"/>
              <a:gd name="connsiteX4" fmla="*/ 803910 w 1031240"/>
              <a:gd name="connsiteY4" fmla="*/ 92334 h 1079124"/>
              <a:gd name="connsiteX5" fmla="*/ 801370 w 1031240"/>
              <a:gd name="connsiteY5" fmla="*/ 38994 h 1079124"/>
              <a:gd name="connsiteX6" fmla="*/ 811530 w 1031240"/>
              <a:gd name="connsiteY6" fmla="*/ 5974 h 1079124"/>
              <a:gd name="connsiteX7" fmla="*/ 768350 w 1031240"/>
              <a:gd name="connsiteY7" fmla="*/ 11054 h 1079124"/>
              <a:gd name="connsiteX8" fmla="*/ 722630 w 1031240"/>
              <a:gd name="connsiteY8" fmla="*/ 13594 h 1079124"/>
              <a:gd name="connsiteX9" fmla="*/ 643890 w 1031240"/>
              <a:gd name="connsiteY9" fmla="*/ 120273 h 1079124"/>
              <a:gd name="connsiteX10" fmla="*/ 563880 w 1031240"/>
              <a:gd name="connsiteY10" fmla="*/ 138054 h 1079124"/>
              <a:gd name="connsiteX11" fmla="*/ 513080 w 1031240"/>
              <a:gd name="connsiteY11" fmla="*/ 182504 h 1079124"/>
              <a:gd name="connsiteX12" fmla="*/ 488950 w 1031240"/>
              <a:gd name="connsiteY12" fmla="*/ 249814 h 1079124"/>
              <a:gd name="connsiteX13" fmla="*/ 453390 w 1031240"/>
              <a:gd name="connsiteY13" fmla="*/ 271404 h 1079124"/>
              <a:gd name="connsiteX14" fmla="*/ 448310 w 1031240"/>
              <a:gd name="connsiteY14" fmla="*/ 315854 h 1079124"/>
              <a:gd name="connsiteX15" fmla="*/ 388620 w 1031240"/>
              <a:gd name="connsiteY15" fmla="*/ 357764 h 1079124"/>
              <a:gd name="connsiteX16" fmla="*/ 311150 w 1031240"/>
              <a:gd name="connsiteY16" fmla="*/ 369194 h 1079124"/>
              <a:gd name="connsiteX17" fmla="*/ 224790 w 1031240"/>
              <a:gd name="connsiteY17" fmla="*/ 417454 h 1079124"/>
              <a:gd name="connsiteX18" fmla="*/ 144780 w 1031240"/>
              <a:gd name="connsiteY18" fmla="*/ 423804 h 1079124"/>
              <a:gd name="connsiteX19" fmla="*/ 102870 w 1031240"/>
              <a:gd name="connsiteY19" fmla="*/ 557154 h 1079124"/>
              <a:gd name="connsiteX20" fmla="*/ 0 w 1031240"/>
              <a:gd name="connsiteY20" fmla="*/ 640974 h 1079124"/>
              <a:gd name="connsiteX21" fmla="*/ 0 w 1031240"/>
              <a:gd name="connsiteY21" fmla="*/ 713364 h 1079124"/>
              <a:gd name="connsiteX22" fmla="*/ 19050 w 1031240"/>
              <a:gd name="connsiteY22" fmla="*/ 816234 h 1079124"/>
              <a:gd name="connsiteX23" fmla="*/ 11430 w 1031240"/>
              <a:gd name="connsiteY23" fmla="*/ 888624 h 1079124"/>
              <a:gd name="connsiteX24" fmla="*/ 11430 w 1031240"/>
              <a:gd name="connsiteY24" fmla="*/ 961014 h 1079124"/>
              <a:gd name="connsiteX25" fmla="*/ 45720 w 1031240"/>
              <a:gd name="connsiteY25" fmla="*/ 980064 h 1079124"/>
              <a:gd name="connsiteX26" fmla="*/ 163830 w 1031240"/>
              <a:gd name="connsiteY26" fmla="*/ 980064 h 1079124"/>
              <a:gd name="connsiteX27" fmla="*/ 163830 w 1031240"/>
              <a:gd name="connsiteY27" fmla="*/ 1052454 h 1079124"/>
              <a:gd name="connsiteX28" fmla="*/ 182880 w 1031240"/>
              <a:gd name="connsiteY28" fmla="*/ 1079124 h 1079124"/>
              <a:gd name="connsiteX29" fmla="*/ 323850 w 1031240"/>
              <a:gd name="connsiteY29" fmla="*/ 968634 h 1079124"/>
              <a:gd name="connsiteX30" fmla="*/ 274320 w 1031240"/>
              <a:gd name="connsiteY30" fmla="*/ 903864 h 1079124"/>
              <a:gd name="connsiteX31" fmla="*/ 335280 w 1031240"/>
              <a:gd name="connsiteY31" fmla="*/ 873384 h 1079124"/>
              <a:gd name="connsiteX32" fmla="*/ 388620 w 1031240"/>
              <a:gd name="connsiteY32" fmla="*/ 774324 h 1079124"/>
              <a:gd name="connsiteX33" fmla="*/ 499110 w 1031240"/>
              <a:gd name="connsiteY33" fmla="*/ 652404 h 1079124"/>
              <a:gd name="connsiteX34" fmla="*/ 575310 w 1031240"/>
              <a:gd name="connsiteY34" fmla="*/ 606684 h 1079124"/>
              <a:gd name="connsiteX35" fmla="*/ 586740 w 1031240"/>
              <a:gd name="connsiteY35" fmla="*/ 560964 h 1079124"/>
              <a:gd name="connsiteX36" fmla="*/ 636270 w 1031240"/>
              <a:gd name="connsiteY36" fmla="*/ 511434 h 1079124"/>
              <a:gd name="connsiteX37" fmla="*/ 659130 w 1031240"/>
              <a:gd name="connsiteY37" fmla="*/ 477144 h 1079124"/>
              <a:gd name="connsiteX38" fmla="*/ 746760 w 1031240"/>
              <a:gd name="connsiteY38" fmla="*/ 408564 h 1079124"/>
              <a:gd name="connsiteX39" fmla="*/ 857250 w 1031240"/>
              <a:gd name="connsiteY39" fmla="*/ 343794 h 1079124"/>
              <a:gd name="connsiteX40" fmla="*/ 845820 w 1031240"/>
              <a:gd name="connsiteY40" fmla="*/ 290454 h 1079124"/>
              <a:gd name="connsiteX41" fmla="*/ 803910 w 1031240"/>
              <a:gd name="connsiteY41" fmla="*/ 244734 h 1079124"/>
              <a:gd name="connsiteX42" fmla="*/ 803910 w 1031240"/>
              <a:gd name="connsiteY42" fmla="*/ 210444 h 1079124"/>
              <a:gd name="connsiteX43" fmla="*/ 853440 w 1031240"/>
              <a:gd name="connsiteY43" fmla="*/ 206634 h 1079124"/>
              <a:gd name="connsiteX44" fmla="*/ 941070 w 1031240"/>
              <a:gd name="connsiteY44" fmla="*/ 199014 h 1079124"/>
              <a:gd name="connsiteX45" fmla="*/ 989330 w 1031240"/>
              <a:gd name="connsiteY45" fmla="*/ 173613 h 1079124"/>
              <a:gd name="connsiteX46" fmla="*/ 1031240 w 1031240"/>
              <a:gd name="connsiteY46" fmla="*/ 138054 h 1079124"/>
              <a:gd name="connsiteX0" fmla="*/ 1031240 w 1031240"/>
              <a:gd name="connsiteY0" fmla="*/ 138054 h 1079124"/>
              <a:gd name="connsiteX1" fmla="*/ 986790 w 1031240"/>
              <a:gd name="connsiteY1" fmla="*/ 117733 h 1079124"/>
              <a:gd name="connsiteX2" fmla="*/ 928370 w 1031240"/>
              <a:gd name="connsiteY2" fmla="*/ 105034 h 1079124"/>
              <a:gd name="connsiteX3" fmla="*/ 876300 w 1031240"/>
              <a:gd name="connsiteY3" fmla="*/ 129164 h 1079124"/>
              <a:gd name="connsiteX4" fmla="*/ 803910 w 1031240"/>
              <a:gd name="connsiteY4" fmla="*/ 92334 h 1079124"/>
              <a:gd name="connsiteX5" fmla="*/ 801370 w 1031240"/>
              <a:gd name="connsiteY5" fmla="*/ 38994 h 1079124"/>
              <a:gd name="connsiteX6" fmla="*/ 781050 w 1031240"/>
              <a:gd name="connsiteY6" fmla="*/ 21214 h 1079124"/>
              <a:gd name="connsiteX7" fmla="*/ 768350 w 1031240"/>
              <a:gd name="connsiteY7" fmla="*/ 11054 h 1079124"/>
              <a:gd name="connsiteX8" fmla="*/ 722630 w 1031240"/>
              <a:gd name="connsiteY8" fmla="*/ 13594 h 1079124"/>
              <a:gd name="connsiteX9" fmla="*/ 643890 w 1031240"/>
              <a:gd name="connsiteY9" fmla="*/ 120273 h 1079124"/>
              <a:gd name="connsiteX10" fmla="*/ 563880 w 1031240"/>
              <a:gd name="connsiteY10" fmla="*/ 138054 h 1079124"/>
              <a:gd name="connsiteX11" fmla="*/ 513080 w 1031240"/>
              <a:gd name="connsiteY11" fmla="*/ 182504 h 1079124"/>
              <a:gd name="connsiteX12" fmla="*/ 488950 w 1031240"/>
              <a:gd name="connsiteY12" fmla="*/ 249814 h 1079124"/>
              <a:gd name="connsiteX13" fmla="*/ 453390 w 1031240"/>
              <a:gd name="connsiteY13" fmla="*/ 271404 h 1079124"/>
              <a:gd name="connsiteX14" fmla="*/ 448310 w 1031240"/>
              <a:gd name="connsiteY14" fmla="*/ 315854 h 1079124"/>
              <a:gd name="connsiteX15" fmla="*/ 388620 w 1031240"/>
              <a:gd name="connsiteY15" fmla="*/ 357764 h 1079124"/>
              <a:gd name="connsiteX16" fmla="*/ 311150 w 1031240"/>
              <a:gd name="connsiteY16" fmla="*/ 369194 h 1079124"/>
              <a:gd name="connsiteX17" fmla="*/ 224790 w 1031240"/>
              <a:gd name="connsiteY17" fmla="*/ 417454 h 1079124"/>
              <a:gd name="connsiteX18" fmla="*/ 144780 w 1031240"/>
              <a:gd name="connsiteY18" fmla="*/ 423804 h 1079124"/>
              <a:gd name="connsiteX19" fmla="*/ 102870 w 1031240"/>
              <a:gd name="connsiteY19" fmla="*/ 557154 h 1079124"/>
              <a:gd name="connsiteX20" fmla="*/ 0 w 1031240"/>
              <a:gd name="connsiteY20" fmla="*/ 640974 h 1079124"/>
              <a:gd name="connsiteX21" fmla="*/ 0 w 1031240"/>
              <a:gd name="connsiteY21" fmla="*/ 713364 h 1079124"/>
              <a:gd name="connsiteX22" fmla="*/ 19050 w 1031240"/>
              <a:gd name="connsiteY22" fmla="*/ 816234 h 1079124"/>
              <a:gd name="connsiteX23" fmla="*/ 11430 w 1031240"/>
              <a:gd name="connsiteY23" fmla="*/ 888624 h 1079124"/>
              <a:gd name="connsiteX24" fmla="*/ 11430 w 1031240"/>
              <a:gd name="connsiteY24" fmla="*/ 961014 h 1079124"/>
              <a:gd name="connsiteX25" fmla="*/ 45720 w 1031240"/>
              <a:gd name="connsiteY25" fmla="*/ 980064 h 1079124"/>
              <a:gd name="connsiteX26" fmla="*/ 163830 w 1031240"/>
              <a:gd name="connsiteY26" fmla="*/ 980064 h 1079124"/>
              <a:gd name="connsiteX27" fmla="*/ 163830 w 1031240"/>
              <a:gd name="connsiteY27" fmla="*/ 1052454 h 1079124"/>
              <a:gd name="connsiteX28" fmla="*/ 182880 w 1031240"/>
              <a:gd name="connsiteY28" fmla="*/ 1079124 h 1079124"/>
              <a:gd name="connsiteX29" fmla="*/ 323850 w 1031240"/>
              <a:gd name="connsiteY29" fmla="*/ 968634 h 1079124"/>
              <a:gd name="connsiteX30" fmla="*/ 274320 w 1031240"/>
              <a:gd name="connsiteY30" fmla="*/ 903864 h 1079124"/>
              <a:gd name="connsiteX31" fmla="*/ 335280 w 1031240"/>
              <a:gd name="connsiteY31" fmla="*/ 873384 h 1079124"/>
              <a:gd name="connsiteX32" fmla="*/ 388620 w 1031240"/>
              <a:gd name="connsiteY32" fmla="*/ 774324 h 1079124"/>
              <a:gd name="connsiteX33" fmla="*/ 499110 w 1031240"/>
              <a:gd name="connsiteY33" fmla="*/ 652404 h 1079124"/>
              <a:gd name="connsiteX34" fmla="*/ 575310 w 1031240"/>
              <a:gd name="connsiteY34" fmla="*/ 606684 h 1079124"/>
              <a:gd name="connsiteX35" fmla="*/ 586740 w 1031240"/>
              <a:gd name="connsiteY35" fmla="*/ 560964 h 1079124"/>
              <a:gd name="connsiteX36" fmla="*/ 636270 w 1031240"/>
              <a:gd name="connsiteY36" fmla="*/ 511434 h 1079124"/>
              <a:gd name="connsiteX37" fmla="*/ 659130 w 1031240"/>
              <a:gd name="connsiteY37" fmla="*/ 477144 h 1079124"/>
              <a:gd name="connsiteX38" fmla="*/ 746760 w 1031240"/>
              <a:gd name="connsiteY38" fmla="*/ 408564 h 1079124"/>
              <a:gd name="connsiteX39" fmla="*/ 857250 w 1031240"/>
              <a:gd name="connsiteY39" fmla="*/ 343794 h 1079124"/>
              <a:gd name="connsiteX40" fmla="*/ 845820 w 1031240"/>
              <a:gd name="connsiteY40" fmla="*/ 290454 h 1079124"/>
              <a:gd name="connsiteX41" fmla="*/ 803910 w 1031240"/>
              <a:gd name="connsiteY41" fmla="*/ 244734 h 1079124"/>
              <a:gd name="connsiteX42" fmla="*/ 803910 w 1031240"/>
              <a:gd name="connsiteY42" fmla="*/ 210444 h 1079124"/>
              <a:gd name="connsiteX43" fmla="*/ 853440 w 1031240"/>
              <a:gd name="connsiteY43" fmla="*/ 206634 h 1079124"/>
              <a:gd name="connsiteX44" fmla="*/ 941070 w 1031240"/>
              <a:gd name="connsiteY44" fmla="*/ 199014 h 1079124"/>
              <a:gd name="connsiteX45" fmla="*/ 989330 w 1031240"/>
              <a:gd name="connsiteY45" fmla="*/ 173613 h 1079124"/>
              <a:gd name="connsiteX46" fmla="*/ 1031240 w 1031240"/>
              <a:gd name="connsiteY46" fmla="*/ 138054 h 1079124"/>
              <a:gd name="connsiteX0" fmla="*/ 1031240 w 1031240"/>
              <a:gd name="connsiteY0" fmla="*/ 138054 h 1079124"/>
              <a:gd name="connsiteX1" fmla="*/ 986790 w 1031240"/>
              <a:gd name="connsiteY1" fmla="*/ 117733 h 1079124"/>
              <a:gd name="connsiteX2" fmla="*/ 928370 w 1031240"/>
              <a:gd name="connsiteY2" fmla="*/ 105034 h 1079124"/>
              <a:gd name="connsiteX3" fmla="*/ 876300 w 1031240"/>
              <a:gd name="connsiteY3" fmla="*/ 129164 h 1079124"/>
              <a:gd name="connsiteX4" fmla="*/ 803910 w 1031240"/>
              <a:gd name="connsiteY4" fmla="*/ 92334 h 1079124"/>
              <a:gd name="connsiteX5" fmla="*/ 801370 w 1031240"/>
              <a:gd name="connsiteY5" fmla="*/ 38994 h 1079124"/>
              <a:gd name="connsiteX6" fmla="*/ 781050 w 1031240"/>
              <a:gd name="connsiteY6" fmla="*/ 21214 h 1079124"/>
              <a:gd name="connsiteX7" fmla="*/ 768350 w 1031240"/>
              <a:gd name="connsiteY7" fmla="*/ 11054 h 1079124"/>
              <a:gd name="connsiteX8" fmla="*/ 689610 w 1031240"/>
              <a:gd name="connsiteY8" fmla="*/ 13594 h 1079124"/>
              <a:gd name="connsiteX9" fmla="*/ 643890 w 1031240"/>
              <a:gd name="connsiteY9" fmla="*/ 120273 h 1079124"/>
              <a:gd name="connsiteX10" fmla="*/ 563880 w 1031240"/>
              <a:gd name="connsiteY10" fmla="*/ 138054 h 1079124"/>
              <a:gd name="connsiteX11" fmla="*/ 513080 w 1031240"/>
              <a:gd name="connsiteY11" fmla="*/ 182504 h 1079124"/>
              <a:gd name="connsiteX12" fmla="*/ 488950 w 1031240"/>
              <a:gd name="connsiteY12" fmla="*/ 249814 h 1079124"/>
              <a:gd name="connsiteX13" fmla="*/ 453390 w 1031240"/>
              <a:gd name="connsiteY13" fmla="*/ 271404 h 1079124"/>
              <a:gd name="connsiteX14" fmla="*/ 448310 w 1031240"/>
              <a:gd name="connsiteY14" fmla="*/ 315854 h 1079124"/>
              <a:gd name="connsiteX15" fmla="*/ 388620 w 1031240"/>
              <a:gd name="connsiteY15" fmla="*/ 357764 h 1079124"/>
              <a:gd name="connsiteX16" fmla="*/ 311150 w 1031240"/>
              <a:gd name="connsiteY16" fmla="*/ 369194 h 1079124"/>
              <a:gd name="connsiteX17" fmla="*/ 224790 w 1031240"/>
              <a:gd name="connsiteY17" fmla="*/ 417454 h 1079124"/>
              <a:gd name="connsiteX18" fmla="*/ 144780 w 1031240"/>
              <a:gd name="connsiteY18" fmla="*/ 423804 h 1079124"/>
              <a:gd name="connsiteX19" fmla="*/ 102870 w 1031240"/>
              <a:gd name="connsiteY19" fmla="*/ 557154 h 1079124"/>
              <a:gd name="connsiteX20" fmla="*/ 0 w 1031240"/>
              <a:gd name="connsiteY20" fmla="*/ 640974 h 1079124"/>
              <a:gd name="connsiteX21" fmla="*/ 0 w 1031240"/>
              <a:gd name="connsiteY21" fmla="*/ 713364 h 1079124"/>
              <a:gd name="connsiteX22" fmla="*/ 19050 w 1031240"/>
              <a:gd name="connsiteY22" fmla="*/ 816234 h 1079124"/>
              <a:gd name="connsiteX23" fmla="*/ 11430 w 1031240"/>
              <a:gd name="connsiteY23" fmla="*/ 888624 h 1079124"/>
              <a:gd name="connsiteX24" fmla="*/ 11430 w 1031240"/>
              <a:gd name="connsiteY24" fmla="*/ 961014 h 1079124"/>
              <a:gd name="connsiteX25" fmla="*/ 45720 w 1031240"/>
              <a:gd name="connsiteY25" fmla="*/ 980064 h 1079124"/>
              <a:gd name="connsiteX26" fmla="*/ 163830 w 1031240"/>
              <a:gd name="connsiteY26" fmla="*/ 980064 h 1079124"/>
              <a:gd name="connsiteX27" fmla="*/ 163830 w 1031240"/>
              <a:gd name="connsiteY27" fmla="*/ 1052454 h 1079124"/>
              <a:gd name="connsiteX28" fmla="*/ 182880 w 1031240"/>
              <a:gd name="connsiteY28" fmla="*/ 1079124 h 1079124"/>
              <a:gd name="connsiteX29" fmla="*/ 323850 w 1031240"/>
              <a:gd name="connsiteY29" fmla="*/ 968634 h 1079124"/>
              <a:gd name="connsiteX30" fmla="*/ 274320 w 1031240"/>
              <a:gd name="connsiteY30" fmla="*/ 903864 h 1079124"/>
              <a:gd name="connsiteX31" fmla="*/ 335280 w 1031240"/>
              <a:gd name="connsiteY31" fmla="*/ 873384 h 1079124"/>
              <a:gd name="connsiteX32" fmla="*/ 388620 w 1031240"/>
              <a:gd name="connsiteY32" fmla="*/ 774324 h 1079124"/>
              <a:gd name="connsiteX33" fmla="*/ 499110 w 1031240"/>
              <a:gd name="connsiteY33" fmla="*/ 652404 h 1079124"/>
              <a:gd name="connsiteX34" fmla="*/ 575310 w 1031240"/>
              <a:gd name="connsiteY34" fmla="*/ 606684 h 1079124"/>
              <a:gd name="connsiteX35" fmla="*/ 586740 w 1031240"/>
              <a:gd name="connsiteY35" fmla="*/ 560964 h 1079124"/>
              <a:gd name="connsiteX36" fmla="*/ 636270 w 1031240"/>
              <a:gd name="connsiteY36" fmla="*/ 511434 h 1079124"/>
              <a:gd name="connsiteX37" fmla="*/ 659130 w 1031240"/>
              <a:gd name="connsiteY37" fmla="*/ 477144 h 1079124"/>
              <a:gd name="connsiteX38" fmla="*/ 746760 w 1031240"/>
              <a:gd name="connsiteY38" fmla="*/ 408564 h 1079124"/>
              <a:gd name="connsiteX39" fmla="*/ 857250 w 1031240"/>
              <a:gd name="connsiteY39" fmla="*/ 343794 h 1079124"/>
              <a:gd name="connsiteX40" fmla="*/ 845820 w 1031240"/>
              <a:gd name="connsiteY40" fmla="*/ 290454 h 1079124"/>
              <a:gd name="connsiteX41" fmla="*/ 803910 w 1031240"/>
              <a:gd name="connsiteY41" fmla="*/ 244734 h 1079124"/>
              <a:gd name="connsiteX42" fmla="*/ 803910 w 1031240"/>
              <a:gd name="connsiteY42" fmla="*/ 210444 h 1079124"/>
              <a:gd name="connsiteX43" fmla="*/ 853440 w 1031240"/>
              <a:gd name="connsiteY43" fmla="*/ 206634 h 1079124"/>
              <a:gd name="connsiteX44" fmla="*/ 941070 w 1031240"/>
              <a:gd name="connsiteY44" fmla="*/ 199014 h 1079124"/>
              <a:gd name="connsiteX45" fmla="*/ 989330 w 1031240"/>
              <a:gd name="connsiteY45" fmla="*/ 173613 h 1079124"/>
              <a:gd name="connsiteX46" fmla="*/ 1031240 w 1031240"/>
              <a:gd name="connsiteY46" fmla="*/ 138054 h 1079124"/>
              <a:gd name="connsiteX0" fmla="*/ 1023620 w 1023620"/>
              <a:gd name="connsiteY0" fmla="*/ 145674 h 1079124"/>
              <a:gd name="connsiteX1" fmla="*/ 986790 w 1023620"/>
              <a:gd name="connsiteY1" fmla="*/ 117733 h 1079124"/>
              <a:gd name="connsiteX2" fmla="*/ 928370 w 1023620"/>
              <a:gd name="connsiteY2" fmla="*/ 105034 h 1079124"/>
              <a:gd name="connsiteX3" fmla="*/ 876300 w 1023620"/>
              <a:gd name="connsiteY3" fmla="*/ 129164 h 1079124"/>
              <a:gd name="connsiteX4" fmla="*/ 803910 w 1023620"/>
              <a:gd name="connsiteY4" fmla="*/ 92334 h 1079124"/>
              <a:gd name="connsiteX5" fmla="*/ 801370 w 1023620"/>
              <a:gd name="connsiteY5" fmla="*/ 38994 h 1079124"/>
              <a:gd name="connsiteX6" fmla="*/ 781050 w 1023620"/>
              <a:gd name="connsiteY6" fmla="*/ 21214 h 1079124"/>
              <a:gd name="connsiteX7" fmla="*/ 768350 w 1023620"/>
              <a:gd name="connsiteY7" fmla="*/ 11054 h 1079124"/>
              <a:gd name="connsiteX8" fmla="*/ 689610 w 1023620"/>
              <a:gd name="connsiteY8" fmla="*/ 13594 h 1079124"/>
              <a:gd name="connsiteX9" fmla="*/ 643890 w 1023620"/>
              <a:gd name="connsiteY9" fmla="*/ 120273 h 1079124"/>
              <a:gd name="connsiteX10" fmla="*/ 563880 w 1023620"/>
              <a:gd name="connsiteY10" fmla="*/ 138054 h 1079124"/>
              <a:gd name="connsiteX11" fmla="*/ 513080 w 1023620"/>
              <a:gd name="connsiteY11" fmla="*/ 182504 h 1079124"/>
              <a:gd name="connsiteX12" fmla="*/ 488950 w 1023620"/>
              <a:gd name="connsiteY12" fmla="*/ 249814 h 1079124"/>
              <a:gd name="connsiteX13" fmla="*/ 453390 w 1023620"/>
              <a:gd name="connsiteY13" fmla="*/ 271404 h 1079124"/>
              <a:gd name="connsiteX14" fmla="*/ 448310 w 1023620"/>
              <a:gd name="connsiteY14" fmla="*/ 315854 h 1079124"/>
              <a:gd name="connsiteX15" fmla="*/ 388620 w 1023620"/>
              <a:gd name="connsiteY15" fmla="*/ 357764 h 1079124"/>
              <a:gd name="connsiteX16" fmla="*/ 311150 w 1023620"/>
              <a:gd name="connsiteY16" fmla="*/ 369194 h 1079124"/>
              <a:gd name="connsiteX17" fmla="*/ 224790 w 1023620"/>
              <a:gd name="connsiteY17" fmla="*/ 417454 h 1079124"/>
              <a:gd name="connsiteX18" fmla="*/ 144780 w 1023620"/>
              <a:gd name="connsiteY18" fmla="*/ 423804 h 1079124"/>
              <a:gd name="connsiteX19" fmla="*/ 102870 w 1023620"/>
              <a:gd name="connsiteY19" fmla="*/ 557154 h 1079124"/>
              <a:gd name="connsiteX20" fmla="*/ 0 w 1023620"/>
              <a:gd name="connsiteY20" fmla="*/ 640974 h 1079124"/>
              <a:gd name="connsiteX21" fmla="*/ 0 w 1023620"/>
              <a:gd name="connsiteY21" fmla="*/ 713364 h 1079124"/>
              <a:gd name="connsiteX22" fmla="*/ 19050 w 1023620"/>
              <a:gd name="connsiteY22" fmla="*/ 816234 h 1079124"/>
              <a:gd name="connsiteX23" fmla="*/ 11430 w 1023620"/>
              <a:gd name="connsiteY23" fmla="*/ 888624 h 1079124"/>
              <a:gd name="connsiteX24" fmla="*/ 11430 w 1023620"/>
              <a:gd name="connsiteY24" fmla="*/ 961014 h 1079124"/>
              <a:gd name="connsiteX25" fmla="*/ 45720 w 1023620"/>
              <a:gd name="connsiteY25" fmla="*/ 980064 h 1079124"/>
              <a:gd name="connsiteX26" fmla="*/ 163830 w 1023620"/>
              <a:gd name="connsiteY26" fmla="*/ 980064 h 1079124"/>
              <a:gd name="connsiteX27" fmla="*/ 163830 w 1023620"/>
              <a:gd name="connsiteY27" fmla="*/ 1052454 h 1079124"/>
              <a:gd name="connsiteX28" fmla="*/ 182880 w 1023620"/>
              <a:gd name="connsiteY28" fmla="*/ 1079124 h 1079124"/>
              <a:gd name="connsiteX29" fmla="*/ 323850 w 1023620"/>
              <a:gd name="connsiteY29" fmla="*/ 968634 h 1079124"/>
              <a:gd name="connsiteX30" fmla="*/ 274320 w 1023620"/>
              <a:gd name="connsiteY30" fmla="*/ 903864 h 1079124"/>
              <a:gd name="connsiteX31" fmla="*/ 335280 w 1023620"/>
              <a:gd name="connsiteY31" fmla="*/ 873384 h 1079124"/>
              <a:gd name="connsiteX32" fmla="*/ 388620 w 1023620"/>
              <a:gd name="connsiteY32" fmla="*/ 774324 h 1079124"/>
              <a:gd name="connsiteX33" fmla="*/ 499110 w 1023620"/>
              <a:gd name="connsiteY33" fmla="*/ 652404 h 1079124"/>
              <a:gd name="connsiteX34" fmla="*/ 575310 w 1023620"/>
              <a:gd name="connsiteY34" fmla="*/ 606684 h 1079124"/>
              <a:gd name="connsiteX35" fmla="*/ 586740 w 1023620"/>
              <a:gd name="connsiteY35" fmla="*/ 560964 h 1079124"/>
              <a:gd name="connsiteX36" fmla="*/ 636270 w 1023620"/>
              <a:gd name="connsiteY36" fmla="*/ 511434 h 1079124"/>
              <a:gd name="connsiteX37" fmla="*/ 659130 w 1023620"/>
              <a:gd name="connsiteY37" fmla="*/ 477144 h 1079124"/>
              <a:gd name="connsiteX38" fmla="*/ 746760 w 1023620"/>
              <a:gd name="connsiteY38" fmla="*/ 408564 h 1079124"/>
              <a:gd name="connsiteX39" fmla="*/ 857250 w 1023620"/>
              <a:gd name="connsiteY39" fmla="*/ 343794 h 1079124"/>
              <a:gd name="connsiteX40" fmla="*/ 845820 w 1023620"/>
              <a:gd name="connsiteY40" fmla="*/ 290454 h 1079124"/>
              <a:gd name="connsiteX41" fmla="*/ 803910 w 1023620"/>
              <a:gd name="connsiteY41" fmla="*/ 244734 h 1079124"/>
              <a:gd name="connsiteX42" fmla="*/ 803910 w 1023620"/>
              <a:gd name="connsiteY42" fmla="*/ 210444 h 1079124"/>
              <a:gd name="connsiteX43" fmla="*/ 853440 w 1023620"/>
              <a:gd name="connsiteY43" fmla="*/ 206634 h 1079124"/>
              <a:gd name="connsiteX44" fmla="*/ 941070 w 1023620"/>
              <a:gd name="connsiteY44" fmla="*/ 199014 h 1079124"/>
              <a:gd name="connsiteX45" fmla="*/ 989330 w 1023620"/>
              <a:gd name="connsiteY45" fmla="*/ 173613 h 1079124"/>
              <a:gd name="connsiteX46" fmla="*/ 1023620 w 1023620"/>
              <a:gd name="connsiteY46" fmla="*/ 145674 h 1079124"/>
              <a:gd name="connsiteX0" fmla="*/ 1023620 w 1023620"/>
              <a:gd name="connsiteY0" fmla="*/ 145674 h 1079124"/>
              <a:gd name="connsiteX1" fmla="*/ 986790 w 1023620"/>
              <a:gd name="connsiteY1" fmla="*/ 117733 h 1079124"/>
              <a:gd name="connsiteX2" fmla="*/ 928370 w 1023620"/>
              <a:gd name="connsiteY2" fmla="*/ 105034 h 1079124"/>
              <a:gd name="connsiteX3" fmla="*/ 876300 w 1023620"/>
              <a:gd name="connsiteY3" fmla="*/ 129164 h 1079124"/>
              <a:gd name="connsiteX4" fmla="*/ 803910 w 1023620"/>
              <a:gd name="connsiteY4" fmla="*/ 92334 h 1079124"/>
              <a:gd name="connsiteX5" fmla="*/ 783590 w 1023620"/>
              <a:gd name="connsiteY5" fmla="*/ 56774 h 1079124"/>
              <a:gd name="connsiteX6" fmla="*/ 781050 w 1023620"/>
              <a:gd name="connsiteY6" fmla="*/ 21214 h 1079124"/>
              <a:gd name="connsiteX7" fmla="*/ 768350 w 1023620"/>
              <a:gd name="connsiteY7" fmla="*/ 11054 h 1079124"/>
              <a:gd name="connsiteX8" fmla="*/ 689610 w 1023620"/>
              <a:gd name="connsiteY8" fmla="*/ 13594 h 1079124"/>
              <a:gd name="connsiteX9" fmla="*/ 643890 w 1023620"/>
              <a:gd name="connsiteY9" fmla="*/ 120273 h 1079124"/>
              <a:gd name="connsiteX10" fmla="*/ 563880 w 1023620"/>
              <a:gd name="connsiteY10" fmla="*/ 138054 h 1079124"/>
              <a:gd name="connsiteX11" fmla="*/ 513080 w 1023620"/>
              <a:gd name="connsiteY11" fmla="*/ 182504 h 1079124"/>
              <a:gd name="connsiteX12" fmla="*/ 488950 w 1023620"/>
              <a:gd name="connsiteY12" fmla="*/ 249814 h 1079124"/>
              <a:gd name="connsiteX13" fmla="*/ 453390 w 1023620"/>
              <a:gd name="connsiteY13" fmla="*/ 271404 h 1079124"/>
              <a:gd name="connsiteX14" fmla="*/ 448310 w 1023620"/>
              <a:gd name="connsiteY14" fmla="*/ 315854 h 1079124"/>
              <a:gd name="connsiteX15" fmla="*/ 388620 w 1023620"/>
              <a:gd name="connsiteY15" fmla="*/ 357764 h 1079124"/>
              <a:gd name="connsiteX16" fmla="*/ 311150 w 1023620"/>
              <a:gd name="connsiteY16" fmla="*/ 369194 h 1079124"/>
              <a:gd name="connsiteX17" fmla="*/ 224790 w 1023620"/>
              <a:gd name="connsiteY17" fmla="*/ 417454 h 1079124"/>
              <a:gd name="connsiteX18" fmla="*/ 144780 w 1023620"/>
              <a:gd name="connsiteY18" fmla="*/ 423804 h 1079124"/>
              <a:gd name="connsiteX19" fmla="*/ 102870 w 1023620"/>
              <a:gd name="connsiteY19" fmla="*/ 557154 h 1079124"/>
              <a:gd name="connsiteX20" fmla="*/ 0 w 1023620"/>
              <a:gd name="connsiteY20" fmla="*/ 640974 h 1079124"/>
              <a:gd name="connsiteX21" fmla="*/ 0 w 1023620"/>
              <a:gd name="connsiteY21" fmla="*/ 713364 h 1079124"/>
              <a:gd name="connsiteX22" fmla="*/ 19050 w 1023620"/>
              <a:gd name="connsiteY22" fmla="*/ 816234 h 1079124"/>
              <a:gd name="connsiteX23" fmla="*/ 11430 w 1023620"/>
              <a:gd name="connsiteY23" fmla="*/ 888624 h 1079124"/>
              <a:gd name="connsiteX24" fmla="*/ 11430 w 1023620"/>
              <a:gd name="connsiteY24" fmla="*/ 961014 h 1079124"/>
              <a:gd name="connsiteX25" fmla="*/ 45720 w 1023620"/>
              <a:gd name="connsiteY25" fmla="*/ 980064 h 1079124"/>
              <a:gd name="connsiteX26" fmla="*/ 163830 w 1023620"/>
              <a:gd name="connsiteY26" fmla="*/ 980064 h 1079124"/>
              <a:gd name="connsiteX27" fmla="*/ 163830 w 1023620"/>
              <a:gd name="connsiteY27" fmla="*/ 1052454 h 1079124"/>
              <a:gd name="connsiteX28" fmla="*/ 182880 w 1023620"/>
              <a:gd name="connsiteY28" fmla="*/ 1079124 h 1079124"/>
              <a:gd name="connsiteX29" fmla="*/ 323850 w 1023620"/>
              <a:gd name="connsiteY29" fmla="*/ 968634 h 1079124"/>
              <a:gd name="connsiteX30" fmla="*/ 274320 w 1023620"/>
              <a:gd name="connsiteY30" fmla="*/ 903864 h 1079124"/>
              <a:gd name="connsiteX31" fmla="*/ 335280 w 1023620"/>
              <a:gd name="connsiteY31" fmla="*/ 873384 h 1079124"/>
              <a:gd name="connsiteX32" fmla="*/ 388620 w 1023620"/>
              <a:gd name="connsiteY32" fmla="*/ 774324 h 1079124"/>
              <a:gd name="connsiteX33" fmla="*/ 499110 w 1023620"/>
              <a:gd name="connsiteY33" fmla="*/ 652404 h 1079124"/>
              <a:gd name="connsiteX34" fmla="*/ 575310 w 1023620"/>
              <a:gd name="connsiteY34" fmla="*/ 606684 h 1079124"/>
              <a:gd name="connsiteX35" fmla="*/ 586740 w 1023620"/>
              <a:gd name="connsiteY35" fmla="*/ 560964 h 1079124"/>
              <a:gd name="connsiteX36" fmla="*/ 636270 w 1023620"/>
              <a:gd name="connsiteY36" fmla="*/ 511434 h 1079124"/>
              <a:gd name="connsiteX37" fmla="*/ 659130 w 1023620"/>
              <a:gd name="connsiteY37" fmla="*/ 477144 h 1079124"/>
              <a:gd name="connsiteX38" fmla="*/ 746760 w 1023620"/>
              <a:gd name="connsiteY38" fmla="*/ 408564 h 1079124"/>
              <a:gd name="connsiteX39" fmla="*/ 857250 w 1023620"/>
              <a:gd name="connsiteY39" fmla="*/ 343794 h 1079124"/>
              <a:gd name="connsiteX40" fmla="*/ 845820 w 1023620"/>
              <a:gd name="connsiteY40" fmla="*/ 290454 h 1079124"/>
              <a:gd name="connsiteX41" fmla="*/ 803910 w 1023620"/>
              <a:gd name="connsiteY41" fmla="*/ 244734 h 1079124"/>
              <a:gd name="connsiteX42" fmla="*/ 803910 w 1023620"/>
              <a:gd name="connsiteY42" fmla="*/ 210444 h 1079124"/>
              <a:gd name="connsiteX43" fmla="*/ 853440 w 1023620"/>
              <a:gd name="connsiteY43" fmla="*/ 206634 h 1079124"/>
              <a:gd name="connsiteX44" fmla="*/ 941070 w 1023620"/>
              <a:gd name="connsiteY44" fmla="*/ 199014 h 1079124"/>
              <a:gd name="connsiteX45" fmla="*/ 989330 w 1023620"/>
              <a:gd name="connsiteY45" fmla="*/ 173613 h 1079124"/>
              <a:gd name="connsiteX46" fmla="*/ 1023620 w 1023620"/>
              <a:gd name="connsiteY46" fmla="*/ 145674 h 1079124"/>
              <a:gd name="connsiteX0" fmla="*/ 1023620 w 1023620"/>
              <a:gd name="connsiteY0" fmla="*/ 142611 h 1076061"/>
              <a:gd name="connsiteX1" fmla="*/ 986790 w 1023620"/>
              <a:gd name="connsiteY1" fmla="*/ 114670 h 1076061"/>
              <a:gd name="connsiteX2" fmla="*/ 928370 w 1023620"/>
              <a:gd name="connsiteY2" fmla="*/ 101971 h 1076061"/>
              <a:gd name="connsiteX3" fmla="*/ 876300 w 1023620"/>
              <a:gd name="connsiteY3" fmla="*/ 126101 h 1076061"/>
              <a:gd name="connsiteX4" fmla="*/ 803910 w 1023620"/>
              <a:gd name="connsiteY4" fmla="*/ 89271 h 1076061"/>
              <a:gd name="connsiteX5" fmla="*/ 783590 w 1023620"/>
              <a:gd name="connsiteY5" fmla="*/ 53711 h 1076061"/>
              <a:gd name="connsiteX6" fmla="*/ 781050 w 1023620"/>
              <a:gd name="connsiteY6" fmla="*/ 18151 h 1076061"/>
              <a:gd name="connsiteX7" fmla="*/ 748030 w 1023620"/>
              <a:gd name="connsiteY7" fmla="*/ 13071 h 1076061"/>
              <a:gd name="connsiteX8" fmla="*/ 689610 w 1023620"/>
              <a:gd name="connsiteY8" fmla="*/ 10531 h 1076061"/>
              <a:gd name="connsiteX9" fmla="*/ 643890 w 1023620"/>
              <a:gd name="connsiteY9" fmla="*/ 117210 h 1076061"/>
              <a:gd name="connsiteX10" fmla="*/ 563880 w 1023620"/>
              <a:gd name="connsiteY10" fmla="*/ 134991 h 1076061"/>
              <a:gd name="connsiteX11" fmla="*/ 513080 w 1023620"/>
              <a:gd name="connsiteY11" fmla="*/ 179441 h 1076061"/>
              <a:gd name="connsiteX12" fmla="*/ 488950 w 1023620"/>
              <a:gd name="connsiteY12" fmla="*/ 246751 h 1076061"/>
              <a:gd name="connsiteX13" fmla="*/ 453390 w 1023620"/>
              <a:gd name="connsiteY13" fmla="*/ 268341 h 1076061"/>
              <a:gd name="connsiteX14" fmla="*/ 448310 w 1023620"/>
              <a:gd name="connsiteY14" fmla="*/ 312791 h 1076061"/>
              <a:gd name="connsiteX15" fmla="*/ 388620 w 1023620"/>
              <a:gd name="connsiteY15" fmla="*/ 354701 h 1076061"/>
              <a:gd name="connsiteX16" fmla="*/ 311150 w 1023620"/>
              <a:gd name="connsiteY16" fmla="*/ 366131 h 1076061"/>
              <a:gd name="connsiteX17" fmla="*/ 224790 w 1023620"/>
              <a:gd name="connsiteY17" fmla="*/ 414391 h 1076061"/>
              <a:gd name="connsiteX18" fmla="*/ 144780 w 1023620"/>
              <a:gd name="connsiteY18" fmla="*/ 420741 h 1076061"/>
              <a:gd name="connsiteX19" fmla="*/ 102870 w 1023620"/>
              <a:gd name="connsiteY19" fmla="*/ 554091 h 1076061"/>
              <a:gd name="connsiteX20" fmla="*/ 0 w 1023620"/>
              <a:gd name="connsiteY20" fmla="*/ 637911 h 1076061"/>
              <a:gd name="connsiteX21" fmla="*/ 0 w 1023620"/>
              <a:gd name="connsiteY21" fmla="*/ 710301 h 1076061"/>
              <a:gd name="connsiteX22" fmla="*/ 19050 w 1023620"/>
              <a:gd name="connsiteY22" fmla="*/ 813171 h 1076061"/>
              <a:gd name="connsiteX23" fmla="*/ 11430 w 1023620"/>
              <a:gd name="connsiteY23" fmla="*/ 885561 h 1076061"/>
              <a:gd name="connsiteX24" fmla="*/ 11430 w 1023620"/>
              <a:gd name="connsiteY24" fmla="*/ 957951 h 1076061"/>
              <a:gd name="connsiteX25" fmla="*/ 45720 w 1023620"/>
              <a:gd name="connsiteY25" fmla="*/ 977001 h 1076061"/>
              <a:gd name="connsiteX26" fmla="*/ 163830 w 1023620"/>
              <a:gd name="connsiteY26" fmla="*/ 977001 h 1076061"/>
              <a:gd name="connsiteX27" fmla="*/ 163830 w 1023620"/>
              <a:gd name="connsiteY27" fmla="*/ 1049391 h 1076061"/>
              <a:gd name="connsiteX28" fmla="*/ 182880 w 1023620"/>
              <a:gd name="connsiteY28" fmla="*/ 1076061 h 1076061"/>
              <a:gd name="connsiteX29" fmla="*/ 323850 w 1023620"/>
              <a:gd name="connsiteY29" fmla="*/ 965571 h 1076061"/>
              <a:gd name="connsiteX30" fmla="*/ 274320 w 1023620"/>
              <a:gd name="connsiteY30" fmla="*/ 900801 h 1076061"/>
              <a:gd name="connsiteX31" fmla="*/ 335280 w 1023620"/>
              <a:gd name="connsiteY31" fmla="*/ 870321 h 1076061"/>
              <a:gd name="connsiteX32" fmla="*/ 388620 w 1023620"/>
              <a:gd name="connsiteY32" fmla="*/ 771261 h 1076061"/>
              <a:gd name="connsiteX33" fmla="*/ 499110 w 1023620"/>
              <a:gd name="connsiteY33" fmla="*/ 649341 h 1076061"/>
              <a:gd name="connsiteX34" fmla="*/ 575310 w 1023620"/>
              <a:gd name="connsiteY34" fmla="*/ 603621 h 1076061"/>
              <a:gd name="connsiteX35" fmla="*/ 586740 w 1023620"/>
              <a:gd name="connsiteY35" fmla="*/ 557901 h 1076061"/>
              <a:gd name="connsiteX36" fmla="*/ 636270 w 1023620"/>
              <a:gd name="connsiteY36" fmla="*/ 508371 h 1076061"/>
              <a:gd name="connsiteX37" fmla="*/ 659130 w 1023620"/>
              <a:gd name="connsiteY37" fmla="*/ 474081 h 1076061"/>
              <a:gd name="connsiteX38" fmla="*/ 746760 w 1023620"/>
              <a:gd name="connsiteY38" fmla="*/ 405501 h 1076061"/>
              <a:gd name="connsiteX39" fmla="*/ 857250 w 1023620"/>
              <a:gd name="connsiteY39" fmla="*/ 340731 h 1076061"/>
              <a:gd name="connsiteX40" fmla="*/ 845820 w 1023620"/>
              <a:gd name="connsiteY40" fmla="*/ 287391 h 1076061"/>
              <a:gd name="connsiteX41" fmla="*/ 803910 w 1023620"/>
              <a:gd name="connsiteY41" fmla="*/ 241671 h 1076061"/>
              <a:gd name="connsiteX42" fmla="*/ 803910 w 1023620"/>
              <a:gd name="connsiteY42" fmla="*/ 207381 h 1076061"/>
              <a:gd name="connsiteX43" fmla="*/ 853440 w 1023620"/>
              <a:gd name="connsiteY43" fmla="*/ 203571 h 1076061"/>
              <a:gd name="connsiteX44" fmla="*/ 941070 w 1023620"/>
              <a:gd name="connsiteY44" fmla="*/ 195951 h 1076061"/>
              <a:gd name="connsiteX45" fmla="*/ 989330 w 1023620"/>
              <a:gd name="connsiteY45" fmla="*/ 170550 h 1076061"/>
              <a:gd name="connsiteX46" fmla="*/ 1023620 w 1023620"/>
              <a:gd name="connsiteY46" fmla="*/ 142611 h 1076061"/>
              <a:gd name="connsiteX0" fmla="*/ 1023620 w 1023620"/>
              <a:gd name="connsiteY0" fmla="*/ 138018 h 1071468"/>
              <a:gd name="connsiteX1" fmla="*/ 986790 w 1023620"/>
              <a:gd name="connsiteY1" fmla="*/ 110077 h 1071468"/>
              <a:gd name="connsiteX2" fmla="*/ 928370 w 1023620"/>
              <a:gd name="connsiteY2" fmla="*/ 97378 h 1071468"/>
              <a:gd name="connsiteX3" fmla="*/ 876300 w 1023620"/>
              <a:gd name="connsiteY3" fmla="*/ 121508 h 1071468"/>
              <a:gd name="connsiteX4" fmla="*/ 803910 w 1023620"/>
              <a:gd name="connsiteY4" fmla="*/ 84678 h 1071468"/>
              <a:gd name="connsiteX5" fmla="*/ 783590 w 1023620"/>
              <a:gd name="connsiteY5" fmla="*/ 49118 h 1071468"/>
              <a:gd name="connsiteX6" fmla="*/ 748030 w 1023620"/>
              <a:gd name="connsiteY6" fmla="*/ 8478 h 1071468"/>
              <a:gd name="connsiteX7" fmla="*/ 689610 w 1023620"/>
              <a:gd name="connsiteY7" fmla="*/ 5938 h 1071468"/>
              <a:gd name="connsiteX8" fmla="*/ 643890 w 1023620"/>
              <a:gd name="connsiteY8" fmla="*/ 112617 h 1071468"/>
              <a:gd name="connsiteX9" fmla="*/ 563880 w 1023620"/>
              <a:gd name="connsiteY9" fmla="*/ 130398 h 1071468"/>
              <a:gd name="connsiteX10" fmla="*/ 513080 w 1023620"/>
              <a:gd name="connsiteY10" fmla="*/ 174848 h 1071468"/>
              <a:gd name="connsiteX11" fmla="*/ 488950 w 1023620"/>
              <a:gd name="connsiteY11" fmla="*/ 242158 h 1071468"/>
              <a:gd name="connsiteX12" fmla="*/ 453390 w 1023620"/>
              <a:gd name="connsiteY12" fmla="*/ 263748 h 1071468"/>
              <a:gd name="connsiteX13" fmla="*/ 448310 w 1023620"/>
              <a:gd name="connsiteY13" fmla="*/ 308198 h 1071468"/>
              <a:gd name="connsiteX14" fmla="*/ 388620 w 1023620"/>
              <a:gd name="connsiteY14" fmla="*/ 350108 h 1071468"/>
              <a:gd name="connsiteX15" fmla="*/ 311150 w 1023620"/>
              <a:gd name="connsiteY15" fmla="*/ 361538 h 1071468"/>
              <a:gd name="connsiteX16" fmla="*/ 224790 w 1023620"/>
              <a:gd name="connsiteY16" fmla="*/ 409798 h 1071468"/>
              <a:gd name="connsiteX17" fmla="*/ 144780 w 1023620"/>
              <a:gd name="connsiteY17" fmla="*/ 416148 h 1071468"/>
              <a:gd name="connsiteX18" fmla="*/ 102870 w 1023620"/>
              <a:gd name="connsiteY18" fmla="*/ 549498 h 1071468"/>
              <a:gd name="connsiteX19" fmla="*/ 0 w 1023620"/>
              <a:gd name="connsiteY19" fmla="*/ 633318 h 1071468"/>
              <a:gd name="connsiteX20" fmla="*/ 0 w 1023620"/>
              <a:gd name="connsiteY20" fmla="*/ 705708 h 1071468"/>
              <a:gd name="connsiteX21" fmla="*/ 19050 w 1023620"/>
              <a:gd name="connsiteY21" fmla="*/ 808578 h 1071468"/>
              <a:gd name="connsiteX22" fmla="*/ 11430 w 1023620"/>
              <a:gd name="connsiteY22" fmla="*/ 880968 h 1071468"/>
              <a:gd name="connsiteX23" fmla="*/ 11430 w 1023620"/>
              <a:gd name="connsiteY23" fmla="*/ 953358 h 1071468"/>
              <a:gd name="connsiteX24" fmla="*/ 45720 w 1023620"/>
              <a:gd name="connsiteY24" fmla="*/ 972408 h 1071468"/>
              <a:gd name="connsiteX25" fmla="*/ 163830 w 1023620"/>
              <a:gd name="connsiteY25" fmla="*/ 972408 h 1071468"/>
              <a:gd name="connsiteX26" fmla="*/ 163830 w 1023620"/>
              <a:gd name="connsiteY26" fmla="*/ 1044798 h 1071468"/>
              <a:gd name="connsiteX27" fmla="*/ 182880 w 1023620"/>
              <a:gd name="connsiteY27" fmla="*/ 1071468 h 1071468"/>
              <a:gd name="connsiteX28" fmla="*/ 323850 w 1023620"/>
              <a:gd name="connsiteY28" fmla="*/ 960978 h 1071468"/>
              <a:gd name="connsiteX29" fmla="*/ 274320 w 1023620"/>
              <a:gd name="connsiteY29" fmla="*/ 896208 h 1071468"/>
              <a:gd name="connsiteX30" fmla="*/ 335280 w 1023620"/>
              <a:gd name="connsiteY30" fmla="*/ 865728 h 1071468"/>
              <a:gd name="connsiteX31" fmla="*/ 388620 w 1023620"/>
              <a:gd name="connsiteY31" fmla="*/ 766668 h 1071468"/>
              <a:gd name="connsiteX32" fmla="*/ 499110 w 1023620"/>
              <a:gd name="connsiteY32" fmla="*/ 644748 h 1071468"/>
              <a:gd name="connsiteX33" fmla="*/ 575310 w 1023620"/>
              <a:gd name="connsiteY33" fmla="*/ 599028 h 1071468"/>
              <a:gd name="connsiteX34" fmla="*/ 586740 w 1023620"/>
              <a:gd name="connsiteY34" fmla="*/ 553308 h 1071468"/>
              <a:gd name="connsiteX35" fmla="*/ 636270 w 1023620"/>
              <a:gd name="connsiteY35" fmla="*/ 503778 h 1071468"/>
              <a:gd name="connsiteX36" fmla="*/ 659130 w 1023620"/>
              <a:gd name="connsiteY36" fmla="*/ 469488 h 1071468"/>
              <a:gd name="connsiteX37" fmla="*/ 746760 w 1023620"/>
              <a:gd name="connsiteY37" fmla="*/ 400908 h 1071468"/>
              <a:gd name="connsiteX38" fmla="*/ 857250 w 1023620"/>
              <a:gd name="connsiteY38" fmla="*/ 336138 h 1071468"/>
              <a:gd name="connsiteX39" fmla="*/ 845820 w 1023620"/>
              <a:gd name="connsiteY39" fmla="*/ 282798 h 1071468"/>
              <a:gd name="connsiteX40" fmla="*/ 803910 w 1023620"/>
              <a:gd name="connsiteY40" fmla="*/ 237078 h 1071468"/>
              <a:gd name="connsiteX41" fmla="*/ 803910 w 1023620"/>
              <a:gd name="connsiteY41" fmla="*/ 202788 h 1071468"/>
              <a:gd name="connsiteX42" fmla="*/ 853440 w 1023620"/>
              <a:gd name="connsiteY42" fmla="*/ 198978 h 1071468"/>
              <a:gd name="connsiteX43" fmla="*/ 941070 w 1023620"/>
              <a:gd name="connsiteY43" fmla="*/ 191358 h 1071468"/>
              <a:gd name="connsiteX44" fmla="*/ 989330 w 1023620"/>
              <a:gd name="connsiteY44" fmla="*/ 165957 h 1071468"/>
              <a:gd name="connsiteX45" fmla="*/ 1023620 w 1023620"/>
              <a:gd name="connsiteY45" fmla="*/ 138018 h 1071468"/>
              <a:gd name="connsiteX0" fmla="*/ 1023620 w 1023620"/>
              <a:gd name="connsiteY0" fmla="*/ 133845 h 1067295"/>
              <a:gd name="connsiteX1" fmla="*/ 986790 w 1023620"/>
              <a:gd name="connsiteY1" fmla="*/ 105904 h 1067295"/>
              <a:gd name="connsiteX2" fmla="*/ 928370 w 1023620"/>
              <a:gd name="connsiteY2" fmla="*/ 93205 h 1067295"/>
              <a:gd name="connsiteX3" fmla="*/ 876300 w 1023620"/>
              <a:gd name="connsiteY3" fmla="*/ 117335 h 1067295"/>
              <a:gd name="connsiteX4" fmla="*/ 803910 w 1023620"/>
              <a:gd name="connsiteY4" fmla="*/ 80505 h 1067295"/>
              <a:gd name="connsiteX5" fmla="*/ 783590 w 1023620"/>
              <a:gd name="connsiteY5" fmla="*/ 44945 h 1067295"/>
              <a:gd name="connsiteX6" fmla="*/ 748030 w 1023620"/>
              <a:gd name="connsiteY6" fmla="*/ 4305 h 1067295"/>
              <a:gd name="connsiteX7" fmla="*/ 689610 w 1023620"/>
              <a:gd name="connsiteY7" fmla="*/ 1765 h 1067295"/>
              <a:gd name="connsiteX8" fmla="*/ 664210 w 1023620"/>
              <a:gd name="connsiteY8" fmla="*/ 24623 h 1067295"/>
              <a:gd name="connsiteX9" fmla="*/ 643890 w 1023620"/>
              <a:gd name="connsiteY9" fmla="*/ 108444 h 1067295"/>
              <a:gd name="connsiteX10" fmla="*/ 563880 w 1023620"/>
              <a:gd name="connsiteY10" fmla="*/ 126225 h 1067295"/>
              <a:gd name="connsiteX11" fmla="*/ 513080 w 1023620"/>
              <a:gd name="connsiteY11" fmla="*/ 170675 h 1067295"/>
              <a:gd name="connsiteX12" fmla="*/ 488950 w 1023620"/>
              <a:gd name="connsiteY12" fmla="*/ 237985 h 1067295"/>
              <a:gd name="connsiteX13" fmla="*/ 453390 w 1023620"/>
              <a:gd name="connsiteY13" fmla="*/ 259575 h 1067295"/>
              <a:gd name="connsiteX14" fmla="*/ 448310 w 1023620"/>
              <a:gd name="connsiteY14" fmla="*/ 304025 h 1067295"/>
              <a:gd name="connsiteX15" fmla="*/ 388620 w 1023620"/>
              <a:gd name="connsiteY15" fmla="*/ 345935 h 1067295"/>
              <a:gd name="connsiteX16" fmla="*/ 311150 w 1023620"/>
              <a:gd name="connsiteY16" fmla="*/ 357365 h 1067295"/>
              <a:gd name="connsiteX17" fmla="*/ 224790 w 1023620"/>
              <a:gd name="connsiteY17" fmla="*/ 405625 h 1067295"/>
              <a:gd name="connsiteX18" fmla="*/ 144780 w 1023620"/>
              <a:gd name="connsiteY18" fmla="*/ 411975 h 1067295"/>
              <a:gd name="connsiteX19" fmla="*/ 102870 w 1023620"/>
              <a:gd name="connsiteY19" fmla="*/ 545325 h 1067295"/>
              <a:gd name="connsiteX20" fmla="*/ 0 w 1023620"/>
              <a:gd name="connsiteY20" fmla="*/ 629145 h 1067295"/>
              <a:gd name="connsiteX21" fmla="*/ 0 w 1023620"/>
              <a:gd name="connsiteY21" fmla="*/ 701535 h 1067295"/>
              <a:gd name="connsiteX22" fmla="*/ 19050 w 1023620"/>
              <a:gd name="connsiteY22" fmla="*/ 804405 h 1067295"/>
              <a:gd name="connsiteX23" fmla="*/ 11430 w 1023620"/>
              <a:gd name="connsiteY23" fmla="*/ 876795 h 1067295"/>
              <a:gd name="connsiteX24" fmla="*/ 11430 w 1023620"/>
              <a:gd name="connsiteY24" fmla="*/ 949185 h 1067295"/>
              <a:gd name="connsiteX25" fmla="*/ 45720 w 1023620"/>
              <a:gd name="connsiteY25" fmla="*/ 968235 h 1067295"/>
              <a:gd name="connsiteX26" fmla="*/ 163830 w 1023620"/>
              <a:gd name="connsiteY26" fmla="*/ 968235 h 1067295"/>
              <a:gd name="connsiteX27" fmla="*/ 163830 w 1023620"/>
              <a:gd name="connsiteY27" fmla="*/ 1040625 h 1067295"/>
              <a:gd name="connsiteX28" fmla="*/ 182880 w 1023620"/>
              <a:gd name="connsiteY28" fmla="*/ 1067295 h 1067295"/>
              <a:gd name="connsiteX29" fmla="*/ 323850 w 1023620"/>
              <a:gd name="connsiteY29" fmla="*/ 956805 h 1067295"/>
              <a:gd name="connsiteX30" fmla="*/ 274320 w 1023620"/>
              <a:gd name="connsiteY30" fmla="*/ 892035 h 1067295"/>
              <a:gd name="connsiteX31" fmla="*/ 335280 w 1023620"/>
              <a:gd name="connsiteY31" fmla="*/ 861555 h 1067295"/>
              <a:gd name="connsiteX32" fmla="*/ 388620 w 1023620"/>
              <a:gd name="connsiteY32" fmla="*/ 762495 h 1067295"/>
              <a:gd name="connsiteX33" fmla="*/ 499110 w 1023620"/>
              <a:gd name="connsiteY33" fmla="*/ 640575 h 1067295"/>
              <a:gd name="connsiteX34" fmla="*/ 575310 w 1023620"/>
              <a:gd name="connsiteY34" fmla="*/ 594855 h 1067295"/>
              <a:gd name="connsiteX35" fmla="*/ 586740 w 1023620"/>
              <a:gd name="connsiteY35" fmla="*/ 549135 h 1067295"/>
              <a:gd name="connsiteX36" fmla="*/ 636270 w 1023620"/>
              <a:gd name="connsiteY36" fmla="*/ 499605 h 1067295"/>
              <a:gd name="connsiteX37" fmla="*/ 659130 w 1023620"/>
              <a:gd name="connsiteY37" fmla="*/ 465315 h 1067295"/>
              <a:gd name="connsiteX38" fmla="*/ 746760 w 1023620"/>
              <a:gd name="connsiteY38" fmla="*/ 396735 h 1067295"/>
              <a:gd name="connsiteX39" fmla="*/ 857250 w 1023620"/>
              <a:gd name="connsiteY39" fmla="*/ 331965 h 1067295"/>
              <a:gd name="connsiteX40" fmla="*/ 845820 w 1023620"/>
              <a:gd name="connsiteY40" fmla="*/ 278625 h 1067295"/>
              <a:gd name="connsiteX41" fmla="*/ 803910 w 1023620"/>
              <a:gd name="connsiteY41" fmla="*/ 232905 h 1067295"/>
              <a:gd name="connsiteX42" fmla="*/ 803910 w 1023620"/>
              <a:gd name="connsiteY42" fmla="*/ 198615 h 1067295"/>
              <a:gd name="connsiteX43" fmla="*/ 853440 w 1023620"/>
              <a:gd name="connsiteY43" fmla="*/ 194805 h 1067295"/>
              <a:gd name="connsiteX44" fmla="*/ 941070 w 1023620"/>
              <a:gd name="connsiteY44" fmla="*/ 187185 h 1067295"/>
              <a:gd name="connsiteX45" fmla="*/ 989330 w 1023620"/>
              <a:gd name="connsiteY45" fmla="*/ 161784 h 1067295"/>
              <a:gd name="connsiteX46" fmla="*/ 1023620 w 1023620"/>
              <a:gd name="connsiteY46" fmla="*/ 133845 h 1067295"/>
              <a:gd name="connsiteX0" fmla="*/ 1023620 w 1023620"/>
              <a:gd name="connsiteY0" fmla="*/ 132137 h 1065587"/>
              <a:gd name="connsiteX1" fmla="*/ 986790 w 1023620"/>
              <a:gd name="connsiteY1" fmla="*/ 104196 h 1065587"/>
              <a:gd name="connsiteX2" fmla="*/ 928370 w 1023620"/>
              <a:gd name="connsiteY2" fmla="*/ 91497 h 1065587"/>
              <a:gd name="connsiteX3" fmla="*/ 876300 w 1023620"/>
              <a:gd name="connsiteY3" fmla="*/ 115627 h 1065587"/>
              <a:gd name="connsiteX4" fmla="*/ 803910 w 1023620"/>
              <a:gd name="connsiteY4" fmla="*/ 78797 h 1065587"/>
              <a:gd name="connsiteX5" fmla="*/ 783590 w 1023620"/>
              <a:gd name="connsiteY5" fmla="*/ 43237 h 1065587"/>
              <a:gd name="connsiteX6" fmla="*/ 737870 w 1023620"/>
              <a:gd name="connsiteY6" fmla="*/ 15297 h 1065587"/>
              <a:gd name="connsiteX7" fmla="*/ 689610 w 1023620"/>
              <a:gd name="connsiteY7" fmla="*/ 57 h 1065587"/>
              <a:gd name="connsiteX8" fmla="*/ 664210 w 1023620"/>
              <a:gd name="connsiteY8" fmla="*/ 22915 h 1065587"/>
              <a:gd name="connsiteX9" fmla="*/ 643890 w 1023620"/>
              <a:gd name="connsiteY9" fmla="*/ 106736 h 1065587"/>
              <a:gd name="connsiteX10" fmla="*/ 563880 w 1023620"/>
              <a:gd name="connsiteY10" fmla="*/ 124517 h 1065587"/>
              <a:gd name="connsiteX11" fmla="*/ 513080 w 1023620"/>
              <a:gd name="connsiteY11" fmla="*/ 168967 h 1065587"/>
              <a:gd name="connsiteX12" fmla="*/ 488950 w 1023620"/>
              <a:gd name="connsiteY12" fmla="*/ 236277 h 1065587"/>
              <a:gd name="connsiteX13" fmla="*/ 453390 w 1023620"/>
              <a:gd name="connsiteY13" fmla="*/ 257867 h 1065587"/>
              <a:gd name="connsiteX14" fmla="*/ 448310 w 1023620"/>
              <a:gd name="connsiteY14" fmla="*/ 302317 h 1065587"/>
              <a:gd name="connsiteX15" fmla="*/ 388620 w 1023620"/>
              <a:gd name="connsiteY15" fmla="*/ 344227 h 1065587"/>
              <a:gd name="connsiteX16" fmla="*/ 311150 w 1023620"/>
              <a:gd name="connsiteY16" fmla="*/ 355657 h 1065587"/>
              <a:gd name="connsiteX17" fmla="*/ 224790 w 1023620"/>
              <a:gd name="connsiteY17" fmla="*/ 403917 h 1065587"/>
              <a:gd name="connsiteX18" fmla="*/ 144780 w 1023620"/>
              <a:gd name="connsiteY18" fmla="*/ 410267 h 1065587"/>
              <a:gd name="connsiteX19" fmla="*/ 102870 w 1023620"/>
              <a:gd name="connsiteY19" fmla="*/ 543617 h 1065587"/>
              <a:gd name="connsiteX20" fmla="*/ 0 w 1023620"/>
              <a:gd name="connsiteY20" fmla="*/ 627437 h 1065587"/>
              <a:gd name="connsiteX21" fmla="*/ 0 w 1023620"/>
              <a:gd name="connsiteY21" fmla="*/ 699827 h 1065587"/>
              <a:gd name="connsiteX22" fmla="*/ 19050 w 1023620"/>
              <a:gd name="connsiteY22" fmla="*/ 802697 h 1065587"/>
              <a:gd name="connsiteX23" fmla="*/ 11430 w 1023620"/>
              <a:gd name="connsiteY23" fmla="*/ 875087 h 1065587"/>
              <a:gd name="connsiteX24" fmla="*/ 11430 w 1023620"/>
              <a:gd name="connsiteY24" fmla="*/ 947477 h 1065587"/>
              <a:gd name="connsiteX25" fmla="*/ 45720 w 1023620"/>
              <a:gd name="connsiteY25" fmla="*/ 966527 h 1065587"/>
              <a:gd name="connsiteX26" fmla="*/ 163830 w 1023620"/>
              <a:gd name="connsiteY26" fmla="*/ 966527 h 1065587"/>
              <a:gd name="connsiteX27" fmla="*/ 163830 w 1023620"/>
              <a:gd name="connsiteY27" fmla="*/ 1038917 h 1065587"/>
              <a:gd name="connsiteX28" fmla="*/ 182880 w 1023620"/>
              <a:gd name="connsiteY28" fmla="*/ 1065587 h 1065587"/>
              <a:gd name="connsiteX29" fmla="*/ 323850 w 1023620"/>
              <a:gd name="connsiteY29" fmla="*/ 955097 h 1065587"/>
              <a:gd name="connsiteX30" fmla="*/ 274320 w 1023620"/>
              <a:gd name="connsiteY30" fmla="*/ 890327 h 1065587"/>
              <a:gd name="connsiteX31" fmla="*/ 335280 w 1023620"/>
              <a:gd name="connsiteY31" fmla="*/ 859847 h 1065587"/>
              <a:gd name="connsiteX32" fmla="*/ 388620 w 1023620"/>
              <a:gd name="connsiteY32" fmla="*/ 760787 h 1065587"/>
              <a:gd name="connsiteX33" fmla="*/ 499110 w 1023620"/>
              <a:gd name="connsiteY33" fmla="*/ 638867 h 1065587"/>
              <a:gd name="connsiteX34" fmla="*/ 575310 w 1023620"/>
              <a:gd name="connsiteY34" fmla="*/ 593147 h 1065587"/>
              <a:gd name="connsiteX35" fmla="*/ 586740 w 1023620"/>
              <a:gd name="connsiteY35" fmla="*/ 547427 h 1065587"/>
              <a:gd name="connsiteX36" fmla="*/ 636270 w 1023620"/>
              <a:gd name="connsiteY36" fmla="*/ 497897 h 1065587"/>
              <a:gd name="connsiteX37" fmla="*/ 659130 w 1023620"/>
              <a:gd name="connsiteY37" fmla="*/ 463607 h 1065587"/>
              <a:gd name="connsiteX38" fmla="*/ 746760 w 1023620"/>
              <a:gd name="connsiteY38" fmla="*/ 395027 h 1065587"/>
              <a:gd name="connsiteX39" fmla="*/ 857250 w 1023620"/>
              <a:gd name="connsiteY39" fmla="*/ 330257 h 1065587"/>
              <a:gd name="connsiteX40" fmla="*/ 845820 w 1023620"/>
              <a:gd name="connsiteY40" fmla="*/ 276917 h 1065587"/>
              <a:gd name="connsiteX41" fmla="*/ 803910 w 1023620"/>
              <a:gd name="connsiteY41" fmla="*/ 231197 h 1065587"/>
              <a:gd name="connsiteX42" fmla="*/ 803910 w 1023620"/>
              <a:gd name="connsiteY42" fmla="*/ 196907 h 1065587"/>
              <a:gd name="connsiteX43" fmla="*/ 853440 w 1023620"/>
              <a:gd name="connsiteY43" fmla="*/ 193097 h 1065587"/>
              <a:gd name="connsiteX44" fmla="*/ 941070 w 1023620"/>
              <a:gd name="connsiteY44" fmla="*/ 185477 h 1065587"/>
              <a:gd name="connsiteX45" fmla="*/ 989330 w 1023620"/>
              <a:gd name="connsiteY45" fmla="*/ 160076 h 1065587"/>
              <a:gd name="connsiteX46" fmla="*/ 1023620 w 1023620"/>
              <a:gd name="connsiteY46" fmla="*/ 132137 h 1065587"/>
              <a:gd name="connsiteX0" fmla="*/ 1023620 w 1023620"/>
              <a:gd name="connsiteY0" fmla="*/ 132137 h 1065587"/>
              <a:gd name="connsiteX1" fmla="*/ 986790 w 1023620"/>
              <a:gd name="connsiteY1" fmla="*/ 104196 h 1065587"/>
              <a:gd name="connsiteX2" fmla="*/ 928370 w 1023620"/>
              <a:gd name="connsiteY2" fmla="*/ 91497 h 1065587"/>
              <a:gd name="connsiteX3" fmla="*/ 876300 w 1023620"/>
              <a:gd name="connsiteY3" fmla="*/ 115627 h 1065587"/>
              <a:gd name="connsiteX4" fmla="*/ 803910 w 1023620"/>
              <a:gd name="connsiteY4" fmla="*/ 78797 h 1065587"/>
              <a:gd name="connsiteX5" fmla="*/ 755650 w 1023620"/>
              <a:gd name="connsiteY5" fmla="*/ 50857 h 1065587"/>
              <a:gd name="connsiteX6" fmla="*/ 737870 w 1023620"/>
              <a:gd name="connsiteY6" fmla="*/ 15297 h 1065587"/>
              <a:gd name="connsiteX7" fmla="*/ 689610 w 1023620"/>
              <a:gd name="connsiteY7" fmla="*/ 57 h 1065587"/>
              <a:gd name="connsiteX8" fmla="*/ 664210 w 1023620"/>
              <a:gd name="connsiteY8" fmla="*/ 22915 h 1065587"/>
              <a:gd name="connsiteX9" fmla="*/ 643890 w 1023620"/>
              <a:gd name="connsiteY9" fmla="*/ 106736 h 1065587"/>
              <a:gd name="connsiteX10" fmla="*/ 563880 w 1023620"/>
              <a:gd name="connsiteY10" fmla="*/ 124517 h 1065587"/>
              <a:gd name="connsiteX11" fmla="*/ 513080 w 1023620"/>
              <a:gd name="connsiteY11" fmla="*/ 168967 h 1065587"/>
              <a:gd name="connsiteX12" fmla="*/ 488950 w 1023620"/>
              <a:gd name="connsiteY12" fmla="*/ 236277 h 1065587"/>
              <a:gd name="connsiteX13" fmla="*/ 453390 w 1023620"/>
              <a:gd name="connsiteY13" fmla="*/ 257867 h 1065587"/>
              <a:gd name="connsiteX14" fmla="*/ 448310 w 1023620"/>
              <a:gd name="connsiteY14" fmla="*/ 302317 h 1065587"/>
              <a:gd name="connsiteX15" fmla="*/ 388620 w 1023620"/>
              <a:gd name="connsiteY15" fmla="*/ 344227 h 1065587"/>
              <a:gd name="connsiteX16" fmla="*/ 311150 w 1023620"/>
              <a:gd name="connsiteY16" fmla="*/ 355657 h 1065587"/>
              <a:gd name="connsiteX17" fmla="*/ 224790 w 1023620"/>
              <a:gd name="connsiteY17" fmla="*/ 403917 h 1065587"/>
              <a:gd name="connsiteX18" fmla="*/ 144780 w 1023620"/>
              <a:gd name="connsiteY18" fmla="*/ 410267 h 1065587"/>
              <a:gd name="connsiteX19" fmla="*/ 102870 w 1023620"/>
              <a:gd name="connsiteY19" fmla="*/ 543617 h 1065587"/>
              <a:gd name="connsiteX20" fmla="*/ 0 w 1023620"/>
              <a:gd name="connsiteY20" fmla="*/ 627437 h 1065587"/>
              <a:gd name="connsiteX21" fmla="*/ 0 w 1023620"/>
              <a:gd name="connsiteY21" fmla="*/ 699827 h 1065587"/>
              <a:gd name="connsiteX22" fmla="*/ 19050 w 1023620"/>
              <a:gd name="connsiteY22" fmla="*/ 802697 h 1065587"/>
              <a:gd name="connsiteX23" fmla="*/ 11430 w 1023620"/>
              <a:gd name="connsiteY23" fmla="*/ 875087 h 1065587"/>
              <a:gd name="connsiteX24" fmla="*/ 11430 w 1023620"/>
              <a:gd name="connsiteY24" fmla="*/ 947477 h 1065587"/>
              <a:gd name="connsiteX25" fmla="*/ 45720 w 1023620"/>
              <a:gd name="connsiteY25" fmla="*/ 966527 h 1065587"/>
              <a:gd name="connsiteX26" fmla="*/ 163830 w 1023620"/>
              <a:gd name="connsiteY26" fmla="*/ 966527 h 1065587"/>
              <a:gd name="connsiteX27" fmla="*/ 163830 w 1023620"/>
              <a:gd name="connsiteY27" fmla="*/ 1038917 h 1065587"/>
              <a:gd name="connsiteX28" fmla="*/ 182880 w 1023620"/>
              <a:gd name="connsiteY28" fmla="*/ 1065587 h 1065587"/>
              <a:gd name="connsiteX29" fmla="*/ 323850 w 1023620"/>
              <a:gd name="connsiteY29" fmla="*/ 955097 h 1065587"/>
              <a:gd name="connsiteX30" fmla="*/ 274320 w 1023620"/>
              <a:gd name="connsiteY30" fmla="*/ 890327 h 1065587"/>
              <a:gd name="connsiteX31" fmla="*/ 335280 w 1023620"/>
              <a:gd name="connsiteY31" fmla="*/ 859847 h 1065587"/>
              <a:gd name="connsiteX32" fmla="*/ 388620 w 1023620"/>
              <a:gd name="connsiteY32" fmla="*/ 760787 h 1065587"/>
              <a:gd name="connsiteX33" fmla="*/ 499110 w 1023620"/>
              <a:gd name="connsiteY33" fmla="*/ 638867 h 1065587"/>
              <a:gd name="connsiteX34" fmla="*/ 575310 w 1023620"/>
              <a:gd name="connsiteY34" fmla="*/ 593147 h 1065587"/>
              <a:gd name="connsiteX35" fmla="*/ 586740 w 1023620"/>
              <a:gd name="connsiteY35" fmla="*/ 547427 h 1065587"/>
              <a:gd name="connsiteX36" fmla="*/ 636270 w 1023620"/>
              <a:gd name="connsiteY36" fmla="*/ 497897 h 1065587"/>
              <a:gd name="connsiteX37" fmla="*/ 659130 w 1023620"/>
              <a:gd name="connsiteY37" fmla="*/ 463607 h 1065587"/>
              <a:gd name="connsiteX38" fmla="*/ 746760 w 1023620"/>
              <a:gd name="connsiteY38" fmla="*/ 395027 h 1065587"/>
              <a:gd name="connsiteX39" fmla="*/ 857250 w 1023620"/>
              <a:gd name="connsiteY39" fmla="*/ 330257 h 1065587"/>
              <a:gd name="connsiteX40" fmla="*/ 845820 w 1023620"/>
              <a:gd name="connsiteY40" fmla="*/ 276917 h 1065587"/>
              <a:gd name="connsiteX41" fmla="*/ 803910 w 1023620"/>
              <a:gd name="connsiteY41" fmla="*/ 231197 h 1065587"/>
              <a:gd name="connsiteX42" fmla="*/ 803910 w 1023620"/>
              <a:gd name="connsiteY42" fmla="*/ 196907 h 1065587"/>
              <a:gd name="connsiteX43" fmla="*/ 853440 w 1023620"/>
              <a:gd name="connsiteY43" fmla="*/ 193097 h 1065587"/>
              <a:gd name="connsiteX44" fmla="*/ 941070 w 1023620"/>
              <a:gd name="connsiteY44" fmla="*/ 185477 h 1065587"/>
              <a:gd name="connsiteX45" fmla="*/ 989330 w 1023620"/>
              <a:gd name="connsiteY45" fmla="*/ 160076 h 1065587"/>
              <a:gd name="connsiteX46" fmla="*/ 1023620 w 1023620"/>
              <a:gd name="connsiteY46" fmla="*/ 132137 h 1065587"/>
              <a:gd name="connsiteX0" fmla="*/ 1023620 w 1023620"/>
              <a:gd name="connsiteY0" fmla="*/ 180909 h 1114359"/>
              <a:gd name="connsiteX1" fmla="*/ 986790 w 1023620"/>
              <a:gd name="connsiteY1" fmla="*/ 152968 h 1114359"/>
              <a:gd name="connsiteX2" fmla="*/ 928370 w 1023620"/>
              <a:gd name="connsiteY2" fmla="*/ 140269 h 1114359"/>
              <a:gd name="connsiteX3" fmla="*/ 876300 w 1023620"/>
              <a:gd name="connsiteY3" fmla="*/ 164399 h 1114359"/>
              <a:gd name="connsiteX4" fmla="*/ 803910 w 1023620"/>
              <a:gd name="connsiteY4" fmla="*/ 127569 h 1114359"/>
              <a:gd name="connsiteX5" fmla="*/ 755650 w 1023620"/>
              <a:gd name="connsiteY5" fmla="*/ 99629 h 1114359"/>
              <a:gd name="connsiteX6" fmla="*/ 737870 w 1023620"/>
              <a:gd name="connsiteY6" fmla="*/ 64069 h 1114359"/>
              <a:gd name="connsiteX7" fmla="*/ 689610 w 1023620"/>
              <a:gd name="connsiteY7" fmla="*/ 48829 h 1114359"/>
              <a:gd name="connsiteX8" fmla="*/ 641350 w 1023620"/>
              <a:gd name="connsiteY8" fmla="*/ 3107 h 1114359"/>
              <a:gd name="connsiteX9" fmla="*/ 643890 w 1023620"/>
              <a:gd name="connsiteY9" fmla="*/ 155508 h 1114359"/>
              <a:gd name="connsiteX10" fmla="*/ 563880 w 1023620"/>
              <a:gd name="connsiteY10" fmla="*/ 173289 h 1114359"/>
              <a:gd name="connsiteX11" fmla="*/ 513080 w 1023620"/>
              <a:gd name="connsiteY11" fmla="*/ 217739 h 1114359"/>
              <a:gd name="connsiteX12" fmla="*/ 488950 w 1023620"/>
              <a:gd name="connsiteY12" fmla="*/ 285049 h 1114359"/>
              <a:gd name="connsiteX13" fmla="*/ 453390 w 1023620"/>
              <a:gd name="connsiteY13" fmla="*/ 306639 h 1114359"/>
              <a:gd name="connsiteX14" fmla="*/ 448310 w 1023620"/>
              <a:gd name="connsiteY14" fmla="*/ 351089 h 1114359"/>
              <a:gd name="connsiteX15" fmla="*/ 388620 w 1023620"/>
              <a:gd name="connsiteY15" fmla="*/ 392999 h 1114359"/>
              <a:gd name="connsiteX16" fmla="*/ 311150 w 1023620"/>
              <a:gd name="connsiteY16" fmla="*/ 404429 h 1114359"/>
              <a:gd name="connsiteX17" fmla="*/ 224790 w 1023620"/>
              <a:gd name="connsiteY17" fmla="*/ 452689 h 1114359"/>
              <a:gd name="connsiteX18" fmla="*/ 144780 w 1023620"/>
              <a:gd name="connsiteY18" fmla="*/ 459039 h 1114359"/>
              <a:gd name="connsiteX19" fmla="*/ 102870 w 1023620"/>
              <a:gd name="connsiteY19" fmla="*/ 592389 h 1114359"/>
              <a:gd name="connsiteX20" fmla="*/ 0 w 1023620"/>
              <a:gd name="connsiteY20" fmla="*/ 676209 h 1114359"/>
              <a:gd name="connsiteX21" fmla="*/ 0 w 1023620"/>
              <a:gd name="connsiteY21" fmla="*/ 748599 h 1114359"/>
              <a:gd name="connsiteX22" fmla="*/ 19050 w 1023620"/>
              <a:gd name="connsiteY22" fmla="*/ 851469 h 1114359"/>
              <a:gd name="connsiteX23" fmla="*/ 11430 w 1023620"/>
              <a:gd name="connsiteY23" fmla="*/ 923859 h 1114359"/>
              <a:gd name="connsiteX24" fmla="*/ 11430 w 1023620"/>
              <a:gd name="connsiteY24" fmla="*/ 996249 h 1114359"/>
              <a:gd name="connsiteX25" fmla="*/ 45720 w 1023620"/>
              <a:gd name="connsiteY25" fmla="*/ 1015299 h 1114359"/>
              <a:gd name="connsiteX26" fmla="*/ 163830 w 1023620"/>
              <a:gd name="connsiteY26" fmla="*/ 1015299 h 1114359"/>
              <a:gd name="connsiteX27" fmla="*/ 163830 w 1023620"/>
              <a:gd name="connsiteY27" fmla="*/ 1087689 h 1114359"/>
              <a:gd name="connsiteX28" fmla="*/ 182880 w 1023620"/>
              <a:gd name="connsiteY28" fmla="*/ 1114359 h 1114359"/>
              <a:gd name="connsiteX29" fmla="*/ 323850 w 1023620"/>
              <a:gd name="connsiteY29" fmla="*/ 1003869 h 1114359"/>
              <a:gd name="connsiteX30" fmla="*/ 274320 w 1023620"/>
              <a:gd name="connsiteY30" fmla="*/ 939099 h 1114359"/>
              <a:gd name="connsiteX31" fmla="*/ 335280 w 1023620"/>
              <a:gd name="connsiteY31" fmla="*/ 908619 h 1114359"/>
              <a:gd name="connsiteX32" fmla="*/ 388620 w 1023620"/>
              <a:gd name="connsiteY32" fmla="*/ 809559 h 1114359"/>
              <a:gd name="connsiteX33" fmla="*/ 499110 w 1023620"/>
              <a:gd name="connsiteY33" fmla="*/ 687639 h 1114359"/>
              <a:gd name="connsiteX34" fmla="*/ 575310 w 1023620"/>
              <a:gd name="connsiteY34" fmla="*/ 641919 h 1114359"/>
              <a:gd name="connsiteX35" fmla="*/ 586740 w 1023620"/>
              <a:gd name="connsiteY35" fmla="*/ 596199 h 1114359"/>
              <a:gd name="connsiteX36" fmla="*/ 636270 w 1023620"/>
              <a:gd name="connsiteY36" fmla="*/ 546669 h 1114359"/>
              <a:gd name="connsiteX37" fmla="*/ 659130 w 1023620"/>
              <a:gd name="connsiteY37" fmla="*/ 512379 h 1114359"/>
              <a:gd name="connsiteX38" fmla="*/ 746760 w 1023620"/>
              <a:gd name="connsiteY38" fmla="*/ 443799 h 1114359"/>
              <a:gd name="connsiteX39" fmla="*/ 857250 w 1023620"/>
              <a:gd name="connsiteY39" fmla="*/ 379029 h 1114359"/>
              <a:gd name="connsiteX40" fmla="*/ 845820 w 1023620"/>
              <a:gd name="connsiteY40" fmla="*/ 325689 h 1114359"/>
              <a:gd name="connsiteX41" fmla="*/ 803910 w 1023620"/>
              <a:gd name="connsiteY41" fmla="*/ 279969 h 1114359"/>
              <a:gd name="connsiteX42" fmla="*/ 803910 w 1023620"/>
              <a:gd name="connsiteY42" fmla="*/ 245679 h 1114359"/>
              <a:gd name="connsiteX43" fmla="*/ 853440 w 1023620"/>
              <a:gd name="connsiteY43" fmla="*/ 241869 h 1114359"/>
              <a:gd name="connsiteX44" fmla="*/ 941070 w 1023620"/>
              <a:gd name="connsiteY44" fmla="*/ 234249 h 1114359"/>
              <a:gd name="connsiteX45" fmla="*/ 989330 w 1023620"/>
              <a:gd name="connsiteY45" fmla="*/ 208848 h 1114359"/>
              <a:gd name="connsiteX46" fmla="*/ 1023620 w 1023620"/>
              <a:gd name="connsiteY46" fmla="*/ 180909 h 1114359"/>
              <a:gd name="connsiteX0" fmla="*/ 1023620 w 1023620"/>
              <a:gd name="connsiteY0" fmla="*/ 200666 h 1134116"/>
              <a:gd name="connsiteX1" fmla="*/ 986790 w 1023620"/>
              <a:gd name="connsiteY1" fmla="*/ 172725 h 1134116"/>
              <a:gd name="connsiteX2" fmla="*/ 928370 w 1023620"/>
              <a:gd name="connsiteY2" fmla="*/ 160026 h 1134116"/>
              <a:gd name="connsiteX3" fmla="*/ 876300 w 1023620"/>
              <a:gd name="connsiteY3" fmla="*/ 184156 h 1134116"/>
              <a:gd name="connsiteX4" fmla="*/ 803910 w 1023620"/>
              <a:gd name="connsiteY4" fmla="*/ 147326 h 1134116"/>
              <a:gd name="connsiteX5" fmla="*/ 755650 w 1023620"/>
              <a:gd name="connsiteY5" fmla="*/ 119386 h 1134116"/>
              <a:gd name="connsiteX6" fmla="*/ 737870 w 1023620"/>
              <a:gd name="connsiteY6" fmla="*/ 83826 h 1134116"/>
              <a:gd name="connsiteX7" fmla="*/ 697230 w 1023620"/>
              <a:gd name="connsiteY7" fmla="*/ 6 h 1134116"/>
              <a:gd name="connsiteX8" fmla="*/ 641350 w 1023620"/>
              <a:gd name="connsiteY8" fmla="*/ 22864 h 1134116"/>
              <a:gd name="connsiteX9" fmla="*/ 643890 w 1023620"/>
              <a:gd name="connsiteY9" fmla="*/ 175265 h 1134116"/>
              <a:gd name="connsiteX10" fmla="*/ 563880 w 1023620"/>
              <a:gd name="connsiteY10" fmla="*/ 193046 h 1134116"/>
              <a:gd name="connsiteX11" fmla="*/ 513080 w 1023620"/>
              <a:gd name="connsiteY11" fmla="*/ 237496 h 1134116"/>
              <a:gd name="connsiteX12" fmla="*/ 488950 w 1023620"/>
              <a:gd name="connsiteY12" fmla="*/ 304806 h 1134116"/>
              <a:gd name="connsiteX13" fmla="*/ 453390 w 1023620"/>
              <a:gd name="connsiteY13" fmla="*/ 326396 h 1134116"/>
              <a:gd name="connsiteX14" fmla="*/ 448310 w 1023620"/>
              <a:gd name="connsiteY14" fmla="*/ 370846 h 1134116"/>
              <a:gd name="connsiteX15" fmla="*/ 388620 w 1023620"/>
              <a:gd name="connsiteY15" fmla="*/ 412756 h 1134116"/>
              <a:gd name="connsiteX16" fmla="*/ 311150 w 1023620"/>
              <a:gd name="connsiteY16" fmla="*/ 424186 h 1134116"/>
              <a:gd name="connsiteX17" fmla="*/ 224790 w 1023620"/>
              <a:gd name="connsiteY17" fmla="*/ 472446 h 1134116"/>
              <a:gd name="connsiteX18" fmla="*/ 144780 w 1023620"/>
              <a:gd name="connsiteY18" fmla="*/ 478796 h 1134116"/>
              <a:gd name="connsiteX19" fmla="*/ 102870 w 1023620"/>
              <a:gd name="connsiteY19" fmla="*/ 612146 h 1134116"/>
              <a:gd name="connsiteX20" fmla="*/ 0 w 1023620"/>
              <a:gd name="connsiteY20" fmla="*/ 695966 h 1134116"/>
              <a:gd name="connsiteX21" fmla="*/ 0 w 1023620"/>
              <a:gd name="connsiteY21" fmla="*/ 768356 h 1134116"/>
              <a:gd name="connsiteX22" fmla="*/ 19050 w 1023620"/>
              <a:gd name="connsiteY22" fmla="*/ 871226 h 1134116"/>
              <a:gd name="connsiteX23" fmla="*/ 11430 w 1023620"/>
              <a:gd name="connsiteY23" fmla="*/ 943616 h 1134116"/>
              <a:gd name="connsiteX24" fmla="*/ 11430 w 1023620"/>
              <a:gd name="connsiteY24" fmla="*/ 1016006 h 1134116"/>
              <a:gd name="connsiteX25" fmla="*/ 45720 w 1023620"/>
              <a:gd name="connsiteY25" fmla="*/ 1035056 h 1134116"/>
              <a:gd name="connsiteX26" fmla="*/ 163830 w 1023620"/>
              <a:gd name="connsiteY26" fmla="*/ 1035056 h 1134116"/>
              <a:gd name="connsiteX27" fmla="*/ 163830 w 1023620"/>
              <a:gd name="connsiteY27" fmla="*/ 1107446 h 1134116"/>
              <a:gd name="connsiteX28" fmla="*/ 182880 w 1023620"/>
              <a:gd name="connsiteY28" fmla="*/ 1134116 h 1134116"/>
              <a:gd name="connsiteX29" fmla="*/ 323850 w 1023620"/>
              <a:gd name="connsiteY29" fmla="*/ 1023626 h 1134116"/>
              <a:gd name="connsiteX30" fmla="*/ 274320 w 1023620"/>
              <a:gd name="connsiteY30" fmla="*/ 958856 h 1134116"/>
              <a:gd name="connsiteX31" fmla="*/ 335280 w 1023620"/>
              <a:gd name="connsiteY31" fmla="*/ 928376 h 1134116"/>
              <a:gd name="connsiteX32" fmla="*/ 388620 w 1023620"/>
              <a:gd name="connsiteY32" fmla="*/ 829316 h 1134116"/>
              <a:gd name="connsiteX33" fmla="*/ 499110 w 1023620"/>
              <a:gd name="connsiteY33" fmla="*/ 707396 h 1134116"/>
              <a:gd name="connsiteX34" fmla="*/ 575310 w 1023620"/>
              <a:gd name="connsiteY34" fmla="*/ 661676 h 1134116"/>
              <a:gd name="connsiteX35" fmla="*/ 586740 w 1023620"/>
              <a:gd name="connsiteY35" fmla="*/ 615956 h 1134116"/>
              <a:gd name="connsiteX36" fmla="*/ 636270 w 1023620"/>
              <a:gd name="connsiteY36" fmla="*/ 566426 h 1134116"/>
              <a:gd name="connsiteX37" fmla="*/ 659130 w 1023620"/>
              <a:gd name="connsiteY37" fmla="*/ 532136 h 1134116"/>
              <a:gd name="connsiteX38" fmla="*/ 746760 w 1023620"/>
              <a:gd name="connsiteY38" fmla="*/ 463556 h 1134116"/>
              <a:gd name="connsiteX39" fmla="*/ 857250 w 1023620"/>
              <a:gd name="connsiteY39" fmla="*/ 398786 h 1134116"/>
              <a:gd name="connsiteX40" fmla="*/ 845820 w 1023620"/>
              <a:gd name="connsiteY40" fmla="*/ 345446 h 1134116"/>
              <a:gd name="connsiteX41" fmla="*/ 803910 w 1023620"/>
              <a:gd name="connsiteY41" fmla="*/ 299726 h 1134116"/>
              <a:gd name="connsiteX42" fmla="*/ 803910 w 1023620"/>
              <a:gd name="connsiteY42" fmla="*/ 265436 h 1134116"/>
              <a:gd name="connsiteX43" fmla="*/ 853440 w 1023620"/>
              <a:gd name="connsiteY43" fmla="*/ 261626 h 1134116"/>
              <a:gd name="connsiteX44" fmla="*/ 941070 w 1023620"/>
              <a:gd name="connsiteY44" fmla="*/ 254006 h 1134116"/>
              <a:gd name="connsiteX45" fmla="*/ 989330 w 1023620"/>
              <a:gd name="connsiteY45" fmla="*/ 228605 h 1134116"/>
              <a:gd name="connsiteX46" fmla="*/ 1023620 w 1023620"/>
              <a:gd name="connsiteY46" fmla="*/ 200666 h 1134116"/>
              <a:gd name="connsiteX0" fmla="*/ 1023620 w 1023620"/>
              <a:gd name="connsiteY0" fmla="*/ 200676 h 1134126"/>
              <a:gd name="connsiteX1" fmla="*/ 986790 w 1023620"/>
              <a:gd name="connsiteY1" fmla="*/ 172735 h 1134126"/>
              <a:gd name="connsiteX2" fmla="*/ 928370 w 1023620"/>
              <a:gd name="connsiteY2" fmla="*/ 160036 h 1134126"/>
              <a:gd name="connsiteX3" fmla="*/ 876300 w 1023620"/>
              <a:gd name="connsiteY3" fmla="*/ 184166 h 1134126"/>
              <a:gd name="connsiteX4" fmla="*/ 803910 w 1023620"/>
              <a:gd name="connsiteY4" fmla="*/ 147336 h 1134126"/>
              <a:gd name="connsiteX5" fmla="*/ 755650 w 1023620"/>
              <a:gd name="connsiteY5" fmla="*/ 119396 h 1134126"/>
              <a:gd name="connsiteX6" fmla="*/ 737870 w 1023620"/>
              <a:gd name="connsiteY6" fmla="*/ 38116 h 1134126"/>
              <a:gd name="connsiteX7" fmla="*/ 697230 w 1023620"/>
              <a:gd name="connsiteY7" fmla="*/ 16 h 1134126"/>
              <a:gd name="connsiteX8" fmla="*/ 641350 w 1023620"/>
              <a:gd name="connsiteY8" fmla="*/ 22874 h 1134126"/>
              <a:gd name="connsiteX9" fmla="*/ 643890 w 1023620"/>
              <a:gd name="connsiteY9" fmla="*/ 175275 h 1134126"/>
              <a:gd name="connsiteX10" fmla="*/ 563880 w 1023620"/>
              <a:gd name="connsiteY10" fmla="*/ 193056 h 1134126"/>
              <a:gd name="connsiteX11" fmla="*/ 513080 w 1023620"/>
              <a:gd name="connsiteY11" fmla="*/ 237506 h 1134126"/>
              <a:gd name="connsiteX12" fmla="*/ 488950 w 1023620"/>
              <a:gd name="connsiteY12" fmla="*/ 304816 h 1134126"/>
              <a:gd name="connsiteX13" fmla="*/ 453390 w 1023620"/>
              <a:gd name="connsiteY13" fmla="*/ 326406 h 1134126"/>
              <a:gd name="connsiteX14" fmla="*/ 448310 w 1023620"/>
              <a:gd name="connsiteY14" fmla="*/ 370856 h 1134126"/>
              <a:gd name="connsiteX15" fmla="*/ 388620 w 1023620"/>
              <a:gd name="connsiteY15" fmla="*/ 412766 h 1134126"/>
              <a:gd name="connsiteX16" fmla="*/ 311150 w 1023620"/>
              <a:gd name="connsiteY16" fmla="*/ 424196 h 1134126"/>
              <a:gd name="connsiteX17" fmla="*/ 224790 w 1023620"/>
              <a:gd name="connsiteY17" fmla="*/ 472456 h 1134126"/>
              <a:gd name="connsiteX18" fmla="*/ 144780 w 1023620"/>
              <a:gd name="connsiteY18" fmla="*/ 478806 h 1134126"/>
              <a:gd name="connsiteX19" fmla="*/ 102870 w 1023620"/>
              <a:gd name="connsiteY19" fmla="*/ 612156 h 1134126"/>
              <a:gd name="connsiteX20" fmla="*/ 0 w 1023620"/>
              <a:gd name="connsiteY20" fmla="*/ 695976 h 1134126"/>
              <a:gd name="connsiteX21" fmla="*/ 0 w 1023620"/>
              <a:gd name="connsiteY21" fmla="*/ 768366 h 1134126"/>
              <a:gd name="connsiteX22" fmla="*/ 19050 w 1023620"/>
              <a:gd name="connsiteY22" fmla="*/ 871236 h 1134126"/>
              <a:gd name="connsiteX23" fmla="*/ 11430 w 1023620"/>
              <a:gd name="connsiteY23" fmla="*/ 943626 h 1134126"/>
              <a:gd name="connsiteX24" fmla="*/ 11430 w 1023620"/>
              <a:gd name="connsiteY24" fmla="*/ 1016016 h 1134126"/>
              <a:gd name="connsiteX25" fmla="*/ 45720 w 1023620"/>
              <a:gd name="connsiteY25" fmla="*/ 1035066 h 1134126"/>
              <a:gd name="connsiteX26" fmla="*/ 163830 w 1023620"/>
              <a:gd name="connsiteY26" fmla="*/ 1035066 h 1134126"/>
              <a:gd name="connsiteX27" fmla="*/ 163830 w 1023620"/>
              <a:gd name="connsiteY27" fmla="*/ 1107456 h 1134126"/>
              <a:gd name="connsiteX28" fmla="*/ 182880 w 1023620"/>
              <a:gd name="connsiteY28" fmla="*/ 1134126 h 1134126"/>
              <a:gd name="connsiteX29" fmla="*/ 323850 w 1023620"/>
              <a:gd name="connsiteY29" fmla="*/ 1023636 h 1134126"/>
              <a:gd name="connsiteX30" fmla="*/ 274320 w 1023620"/>
              <a:gd name="connsiteY30" fmla="*/ 958866 h 1134126"/>
              <a:gd name="connsiteX31" fmla="*/ 335280 w 1023620"/>
              <a:gd name="connsiteY31" fmla="*/ 928386 h 1134126"/>
              <a:gd name="connsiteX32" fmla="*/ 388620 w 1023620"/>
              <a:gd name="connsiteY32" fmla="*/ 829326 h 1134126"/>
              <a:gd name="connsiteX33" fmla="*/ 499110 w 1023620"/>
              <a:gd name="connsiteY33" fmla="*/ 707406 h 1134126"/>
              <a:gd name="connsiteX34" fmla="*/ 575310 w 1023620"/>
              <a:gd name="connsiteY34" fmla="*/ 661686 h 1134126"/>
              <a:gd name="connsiteX35" fmla="*/ 586740 w 1023620"/>
              <a:gd name="connsiteY35" fmla="*/ 615966 h 1134126"/>
              <a:gd name="connsiteX36" fmla="*/ 636270 w 1023620"/>
              <a:gd name="connsiteY36" fmla="*/ 566436 h 1134126"/>
              <a:gd name="connsiteX37" fmla="*/ 659130 w 1023620"/>
              <a:gd name="connsiteY37" fmla="*/ 532146 h 1134126"/>
              <a:gd name="connsiteX38" fmla="*/ 746760 w 1023620"/>
              <a:gd name="connsiteY38" fmla="*/ 463566 h 1134126"/>
              <a:gd name="connsiteX39" fmla="*/ 857250 w 1023620"/>
              <a:gd name="connsiteY39" fmla="*/ 398796 h 1134126"/>
              <a:gd name="connsiteX40" fmla="*/ 845820 w 1023620"/>
              <a:gd name="connsiteY40" fmla="*/ 345456 h 1134126"/>
              <a:gd name="connsiteX41" fmla="*/ 803910 w 1023620"/>
              <a:gd name="connsiteY41" fmla="*/ 299736 h 1134126"/>
              <a:gd name="connsiteX42" fmla="*/ 803910 w 1023620"/>
              <a:gd name="connsiteY42" fmla="*/ 265446 h 1134126"/>
              <a:gd name="connsiteX43" fmla="*/ 853440 w 1023620"/>
              <a:gd name="connsiteY43" fmla="*/ 261636 h 1134126"/>
              <a:gd name="connsiteX44" fmla="*/ 941070 w 1023620"/>
              <a:gd name="connsiteY44" fmla="*/ 254016 h 1134126"/>
              <a:gd name="connsiteX45" fmla="*/ 989330 w 1023620"/>
              <a:gd name="connsiteY45" fmla="*/ 228615 h 1134126"/>
              <a:gd name="connsiteX46" fmla="*/ 1023620 w 1023620"/>
              <a:gd name="connsiteY46" fmla="*/ 200676 h 1134126"/>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755650 w 1023620"/>
              <a:gd name="connsiteY5" fmla="*/ 119400 h 1134130"/>
              <a:gd name="connsiteX6" fmla="*/ 798830 w 1023620"/>
              <a:gd name="connsiteY6" fmla="*/ 60978 h 1134130"/>
              <a:gd name="connsiteX7" fmla="*/ 737870 w 1023620"/>
              <a:gd name="connsiteY7" fmla="*/ 38120 h 1134130"/>
              <a:gd name="connsiteX8" fmla="*/ 697230 w 1023620"/>
              <a:gd name="connsiteY8" fmla="*/ 20 h 1134130"/>
              <a:gd name="connsiteX9" fmla="*/ 641350 w 1023620"/>
              <a:gd name="connsiteY9" fmla="*/ 22878 h 1134130"/>
              <a:gd name="connsiteX10" fmla="*/ 643890 w 1023620"/>
              <a:gd name="connsiteY10" fmla="*/ 175279 h 1134130"/>
              <a:gd name="connsiteX11" fmla="*/ 563880 w 1023620"/>
              <a:gd name="connsiteY11" fmla="*/ 193060 h 1134130"/>
              <a:gd name="connsiteX12" fmla="*/ 513080 w 1023620"/>
              <a:gd name="connsiteY12" fmla="*/ 237510 h 1134130"/>
              <a:gd name="connsiteX13" fmla="*/ 488950 w 1023620"/>
              <a:gd name="connsiteY13" fmla="*/ 304820 h 1134130"/>
              <a:gd name="connsiteX14" fmla="*/ 453390 w 1023620"/>
              <a:gd name="connsiteY14" fmla="*/ 326410 h 1134130"/>
              <a:gd name="connsiteX15" fmla="*/ 448310 w 1023620"/>
              <a:gd name="connsiteY15" fmla="*/ 370860 h 1134130"/>
              <a:gd name="connsiteX16" fmla="*/ 388620 w 1023620"/>
              <a:gd name="connsiteY16" fmla="*/ 412770 h 1134130"/>
              <a:gd name="connsiteX17" fmla="*/ 311150 w 1023620"/>
              <a:gd name="connsiteY17" fmla="*/ 424200 h 1134130"/>
              <a:gd name="connsiteX18" fmla="*/ 224790 w 1023620"/>
              <a:gd name="connsiteY18" fmla="*/ 472460 h 1134130"/>
              <a:gd name="connsiteX19" fmla="*/ 144780 w 1023620"/>
              <a:gd name="connsiteY19" fmla="*/ 478810 h 1134130"/>
              <a:gd name="connsiteX20" fmla="*/ 102870 w 1023620"/>
              <a:gd name="connsiteY20" fmla="*/ 612160 h 1134130"/>
              <a:gd name="connsiteX21" fmla="*/ 0 w 1023620"/>
              <a:gd name="connsiteY21" fmla="*/ 695980 h 1134130"/>
              <a:gd name="connsiteX22" fmla="*/ 0 w 1023620"/>
              <a:gd name="connsiteY22" fmla="*/ 768370 h 1134130"/>
              <a:gd name="connsiteX23" fmla="*/ 19050 w 1023620"/>
              <a:gd name="connsiteY23" fmla="*/ 871240 h 1134130"/>
              <a:gd name="connsiteX24" fmla="*/ 11430 w 1023620"/>
              <a:gd name="connsiteY24" fmla="*/ 943630 h 1134130"/>
              <a:gd name="connsiteX25" fmla="*/ 11430 w 1023620"/>
              <a:gd name="connsiteY25" fmla="*/ 1016020 h 1134130"/>
              <a:gd name="connsiteX26" fmla="*/ 45720 w 1023620"/>
              <a:gd name="connsiteY26" fmla="*/ 1035070 h 1134130"/>
              <a:gd name="connsiteX27" fmla="*/ 163830 w 1023620"/>
              <a:gd name="connsiteY27" fmla="*/ 1035070 h 1134130"/>
              <a:gd name="connsiteX28" fmla="*/ 163830 w 1023620"/>
              <a:gd name="connsiteY28" fmla="*/ 1107460 h 1134130"/>
              <a:gd name="connsiteX29" fmla="*/ 182880 w 1023620"/>
              <a:gd name="connsiteY29" fmla="*/ 1134130 h 1134130"/>
              <a:gd name="connsiteX30" fmla="*/ 323850 w 1023620"/>
              <a:gd name="connsiteY30" fmla="*/ 1023640 h 1134130"/>
              <a:gd name="connsiteX31" fmla="*/ 274320 w 1023620"/>
              <a:gd name="connsiteY31" fmla="*/ 958870 h 1134130"/>
              <a:gd name="connsiteX32" fmla="*/ 335280 w 1023620"/>
              <a:gd name="connsiteY32" fmla="*/ 928390 h 1134130"/>
              <a:gd name="connsiteX33" fmla="*/ 388620 w 1023620"/>
              <a:gd name="connsiteY33" fmla="*/ 829330 h 1134130"/>
              <a:gd name="connsiteX34" fmla="*/ 499110 w 1023620"/>
              <a:gd name="connsiteY34" fmla="*/ 707410 h 1134130"/>
              <a:gd name="connsiteX35" fmla="*/ 575310 w 1023620"/>
              <a:gd name="connsiteY35" fmla="*/ 661690 h 1134130"/>
              <a:gd name="connsiteX36" fmla="*/ 586740 w 1023620"/>
              <a:gd name="connsiteY36" fmla="*/ 615970 h 1134130"/>
              <a:gd name="connsiteX37" fmla="*/ 636270 w 1023620"/>
              <a:gd name="connsiteY37" fmla="*/ 566440 h 1134130"/>
              <a:gd name="connsiteX38" fmla="*/ 659130 w 1023620"/>
              <a:gd name="connsiteY38" fmla="*/ 532150 h 1134130"/>
              <a:gd name="connsiteX39" fmla="*/ 746760 w 1023620"/>
              <a:gd name="connsiteY39" fmla="*/ 463570 h 1134130"/>
              <a:gd name="connsiteX40" fmla="*/ 857250 w 1023620"/>
              <a:gd name="connsiteY40" fmla="*/ 398800 h 1134130"/>
              <a:gd name="connsiteX41" fmla="*/ 845820 w 1023620"/>
              <a:gd name="connsiteY41" fmla="*/ 345460 h 1134130"/>
              <a:gd name="connsiteX42" fmla="*/ 803910 w 1023620"/>
              <a:gd name="connsiteY42" fmla="*/ 299740 h 1134130"/>
              <a:gd name="connsiteX43" fmla="*/ 803910 w 1023620"/>
              <a:gd name="connsiteY43" fmla="*/ 265450 h 1134130"/>
              <a:gd name="connsiteX44" fmla="*/ 853440 w 1023620"/>
              <a:gd name="connsiteY44" fmla="*/ 261640 h 1134130"/>
              <a:gd name="connsiteX45" fmla="*/ 941070 w 1023620"/>
              <a:gd name="connsiteY45" fmla="*/ 254020 h 1134130"/>
              <a:gd name="connsiteX46" fmla="*/ 989330 w 1023620"/>
              <a:gd name="connsiteY46" fmla="*/ 228619 h 1134130"/>
              <a:gd name="connsiteX47" fmla="*/ 1023620 w 1023620"/>
              <a:gd name="connsiteY47"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75565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53390 w 1023620"/>
              <a:gd name="connsiteY15" fmla="*/ 326410 h 1134130"/>
              <a:gd name="connsiteX16" fmla="*/ 448310 w 1023620"/>
              <a:gd name="connsiteY16" fmla="*/ 370860 h 1134130"/>
              <a:gd name="connsiteX17" fmla="*/ 388620 w 1023620"/>
              <a:gd name="connsiteY17" fmla="*/ 412770 h 1134130"/>
              <a:gd name="connsiteX18" fmla="*/ 311150 w 1023620"/>
              <a:gd name="connsiteY18" fmla="*/ 424200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46760 w 1023620"/>
              <a:gd name="connsiteY40" fmla="*/ 463570 h 1134130"/>
              <a:gd name="connsiteX41" fmla="*/ 857250 w 1023620"/>
              <a:gd name="connsiteY41" fmla="*/ 398800 h 1134130"/>
              <a:gd name="connsiteX42" fmla="*/ 845820 w 1023620"/>
              <a:gd name="connsiteY42" fmla="*/ 345460 h 1134130"/>
              <a:gd name="connsiteX43" fmla="*/ 803910 w 1023620"/>
              <a:gd name="connsiteY43" fmla="*/ 299740 h 1134130"/>
              <a:gd name="connsiteX44" fmla="*/ 803910 w 1023620"/>
              <a:gd name="connsiteY44" fmla="*/ 265450 h 1134130"/>
              <a:gd name="connsiteX45" fmla="*/ 853440 w 1023620"/>
              <a:gd name="connsiteY45" fmla="*/ 261640 h 1134130"/>
              <a:gd name="connsiteX46" fmla="*/ 941070 w 1023620"/>
              <a:gd name="connsiteY46" fmla="*/ 254020 h 1134130"/>
              <a:gd name="connsiteX47" fmla="*/ 989330 w 1023620"/>
              <a:gd name="connsiteY47" fmla="*/ 228619 h 1134130"/>
              <a:gd name="connsiteX48" fmla="*/ 1023620 w 1023620"/>
              <a:gd name="connsiteY48"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53390 w 1023620"/>
              <a:gd name="connsiteY15" fmla="*/ 326410 h 1134130"/>
              <a:gd name="connsiteX16" fmla="*/ 448310 w 1023620"/>
              <a:gd name="connsiteY16" fmla="*/ 370860 h 1134130"/>
              <a:gd name="connsiteX17" fmla="*/ 388620 w 1023620"/>
              <a:gd name="connsiteY17" fmla="*/ 412770 h 1134130"/>
              <a:gd name="connsiteX18" fmla="*/ 311150 w 1023620"/>
              <a:gd name="connsiteY18" fmla="*/ 424200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46760 w 1023620"/>
              <a:gd name="connsiteY40" fmla="*/ 463570 h 1134130"/>
              <a:gd name="connsiteX41" fmla="*/ 857250 w 1023620"/>
              <a:gd name="connsiteY41" fmla="*/ 398800 h 1134130"/>
              <a:gd name="connsiteX42" fmla="*/ 845820 w 1023620"/>
              <a:gd name="connsiteY42" fmla="*/ 345460 h 1134130"/>
              <a:gd name="connsiteX43" fmla="*/ 803910 w 1023620"/>
              <a:gd name="connsiteY43" fmla="*/ 299740 h 1134130"/>
              <a:gd name="connsiteX44" fmla="*/ 803910 w 1023620"/>
              <a:gd name="connsiteY44" fmla="*/ 265450 h 1134130"/>
              <a:gd name="connsiteX45" fmla="*/ 853440 w 1023620"/>
              <a:gd name="connsiteY45" fmla="*/ 261640 h 1134130"/>
              <a:gd name="connsiteX46" fmla="*/ 941070 w 1023620"/>
              <a:gd name="connsiteY46" fmla="*/ 254020 h 1134130"/>
              <a:gd name="connsiteX47" fmla="*/ 989330 w 1023620"/>
              <a:gd name="connsiteY47" fmla="*/ 228619 h 1134130"/>
              <a:gd name="connsiteX48" fmla="*/ 1023620 w 1023620"/>
              <a:gd name="connsiteY48"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53390 w 1023620"/>
              <a:gd name="connsiteY15" fmla="*/ 326410 h 1134130"/>
              <a:gd name="connsiteX16" fmla="*/ 448310 w 1023620"/>
              <a:gd name="connsiteY16" fmla="*/ 370860 h 1134130"/>
              <a:gd name="connsiteX17" fmla="*/ 388620 w 1023620"/>
              <a:gd name="connsiteY17" fmla="*/ 412770 h 1134130"/>
              <a:gd name="connsiteX18" fmla="*/ 311150 w 1023620"/>
              <a:gd name="connsiteY18" fmla="*/ 424200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46760 w 1023620"/>
              <a:gd name="connsiteY40" fmla="*/ 463570 h 1134130"/>
              <a:gd name="connsiteX41" fmla="*/ 806450 w 1023620"/>
              <a:gd name="connsiteY41" fmla="*/ 383560 h 1134130"/>
              <a:gd name="connsiteX42" fmla="*/ 845820 w 1023620"/>
              <a:gd name="connsiteY42" fmla="*/ 345460 h 1134130"/>
              <a:gd name="connsiteX43" fmla="*/ 803910 w 1023620"/>
              <a:gd name="connsiteY43" fmla="*/ 299740 h 1134130"/>
              <a:gd name="connsiteX44" fmla="*/ 803910 w 1023620"/>
              <a:gd name="connsiteY44" fmla="*/ 265450 h 1134130"/>
              <a:gd name="connsiteX45" fmla="*/ 853440 w 1023620"/>
              <a:gd name="connsiteY45" fmla="*/ 261640 h 1134130"/>
              <a:gd name="connsiteX46" fmla="*/ 941070 w 1023620"/>
              <a:gd name="connsiteY46" fmla="*/ 254020 h 1134130"/>
              <a:gd name="connsiteX47" fmla="*/ 989330 w 1023620"/>
              <a:gd name="connsiteY47" fmla="*/ 228619 h 1134130"/>
              <a:gd name="connsiteX48" fmla="*/ 1023620 w 1023620"/>
              <a:gd name="connsiteY48"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53390 w 1023620"/>
              <a:gd name="connsiteY15" fmla="*/ 326410 h 1134130"/>
              <a:gd name="connsiteX16" fmla="*/ 448310 w 1023620"/>
              <a:gd name="connsiteY16" fmla="*/ 370860 h 1134130"/>
              <a:gd name="connsiteX17" fmla="*/ 388620 w 1023620"/>
              <a:gd name="connsiteY17" fmla="*/ 412770 h 1134130"/>
              <a:gd name="connsiteX18" fmla="*/ 311150 w 1023620"/>
              <a:gd name="connsiteY18" fmla="*/ 424200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45820 w 1023620"/>
              <a:gd name="connsiteY42" fmla="*/ 345460 h 1134130"/>
              <a:gd name="connsiteX43" fmla="*/ 803910 w 1023620"/>
              <a:gd name="connsiteY43" fmla="*/ 299740 h 1134130"/>
              <a:gd name="connsiteX44" fmla="*/ 803910 w 1023620"/>
              <a:gd name="connsiteY44" fmla="*/ 265450 h 1134130"/>
              <a:gd name="connsiteX45" fmla="*/ 853440 w 1023620"/>
              <a:gd name="connsiteY45" fmla="*/ 261640 h 1134130"/>
              <a:gd name="connsiteX46" fmla="*/ 941070 w 1023620"/>
              <a:gd name="connsiteY46" fmla="*/ 254020 h 1134130"/>
              <a:gd name="connsiteX47" fmla="*/ 989330 w 1023620"/>
              <a:gd name="connsiteY47" fmla="*/ 228619 h 1134130"/>
              <a:gd name="connsiteX48" fmla="*/ 1023620 w 1023620"/>
              <a:gd name="connsiteY48"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53390 w 1023620"/>
              <a:gd name="connsiteY15" fmla="*/ 326410 h 1134130"/>
              <a:gd name="connsiteX16" fmla="*/ 448310 w 1023620"/>
              <a:gd name="connsiteY16" fmla="*/ 370860 h 1134130"/>
              <a:gd name="connsiteX17" fmla="*/ 388620 w 1023620"/>
              <a:gd name="connsiteY17" fmla="*/ 412770 h 1134130"/>
              <a:gd name="connsiteX18" fmla="*/ 311150 w 1023620"/>
              <a:gd name="connsiteY18" fmla="*/ 424200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45820 w 1023620"/>
              <a:gd name="connsiteY42" fmla="*/ 345460 h 1134130"/>
              <a:gd name="connsiteX43" fmla="*/ 819150 w 1023620"/>
              <a:gd name="connsiteY43" fmla="*/ 327678 h 1134130"/>
              <a:gd name="connsiteX44" fmla="*/ 803910 w 1023620"/>
              <a:gd name="connsiteY44" fmla="*/ 299740 h 1134130"/>
              <a:gd name="connsiteX45" fmla="*/ 803910 w 1023620"/>
              <a:gd name="connsiteY45" fmla="*/ 265450 h 1134130"/>
              <a:gd name="connsiteX46" fmla="*/ 853440 w 1023620"/>
              <a:gd name="connsiteY46" fmla="*/ 261640 h 1134130"/>
              <a:gd name="connsiteX47" fmla="*/ 941070 w 1023620"/>
              <a:gd name="connsiteY47" fmla="*/ 254020 h 1134130"/>
              <a:gd name="connsiteX48" fmla="*/ 989330 w 1023620"/>
              <a:gd name="connsiteY48" fmla="*/ 228619 h 1134130"/>
              <a:gd name="connsiteX49" fmla="*/ 1023620 w 1023620"/>
              <a:gd name="connsiteY49"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53390 w 1023620"/>
              <a:gd name="connsiteY15" fmla="*/ 326410 h 1134130"/>
              <a:gd name="connsiteX16" fmla="*/ 448310 w 1023620"/>
              <a:gd name="connsiteY16" fmla="*/ 370860 h 1134130"/>
              <a:gd name="connsiteX17" fmla="*/ 388620 w 1023620"/>
              <a:gd name="connsiteY17" fmla="*/ 412770 h 1134130"/>
              <a:gd name="connsiteX18" fmla="*/ 311150 w 1023620"/>
              <a:gd name="connsiteY18" fmla="*/ 424200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19150 w 1023620"/>
              <a:gd name="connsiteY42" fmla="*/ 327678 h 1134130"/>
              <a:gd name="connsiteX43" fmla="*/ 803910 w 1023620"/>
              <a:gd name="connsiteY43" fmla="*/ 299740 h 1134130"/>
              <a:gd name="connsiteX44" fmla="*/ 803910 w 1023620"/>
              <a:gd name="connsiteY44" fmla="*/ 265450 h 1134130"/>
              <a:gd name="connsiteX45" fmla="*/ 853440 w 1023620"/>
              <a:gd name="connsiteY45" fmla="*/ 261640 h 1134130"/>
              <a:gd name="connsiteX46" fmla="*/ 941070 w 1023620"/>
              <a:gd name="connsiteY46" fmla="*/ 254020 h 1134130"/>
              <a:gd name="connsiteX47" fmla="*/ 989330 w 1023620"/>
              <a:gd name="connsiteY47" fmla="*/ 228619 h 1134130"/>
              <a:gd name="connsiteX48" fmla="*/ 1023620 w 1023620"/>
              <a:gd name="connsiteY48"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53390 w 1023620"/>
              <a:gd name="connsiteY15" fmla="*/ 326410 h 1134130"/>
              <a:gd name="connsiteX16" fmla="*/ 448310 w 1023620"/>
              <a:gd name="connsiteY16" fmla="*/ 370860 h 1134130"/>
              <a:gd name="connsiteX17" fmla="*/ 388620 w 1023620"/>
              <a:gd name="connsiteY17" fmla="*/ 412770 h 1134130"/>
              <a:gd name="connsiteX18" fmla="*/ 311150 w 1023620"/>
              <a:gd name="connsiteY18" fmla="*/ 424200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26770 w 1023620"/>
              <a:gd name="connsiteY42" fmla="*/ 347998 h 1134130"/>
              <a:gd name="connsiteX43" fmla="*/ 819150 w 1023620"/>
              <a:gd name="connsiteY43" fmla="*/ 327678 h 1134130"/>
              <a:gd name="connsiteX44" fmla="*/ 803910 w 1023620"/>
              <a:gd name="connsiteY44" fmla="*/ 299740 h 1134130"/>
              <a:gd name="connsiteX45" fmla="*/ 803910 w 1023620"/>
              <a:gd name="connsiteY45" fmla="*/ 265450 h 1134130"/>
              <a:gd name="connsiteX46" fmla="*/ 853440 w 1023620"/>
              <a:gd name="connsiteY46" fmla="*/ 261640 h 1134130"/>
              <a:gd name="connsiteX47" fmla="*/ 941070 w 1023620"/>
              <a:gd name="connsiteY47" fmla="*/ 254020 h 1134130"/>
              <a:gd name="connsiteX48" fmla="*/ 989330 w 1023620"/>
              <a:gd name="connsiteY48" fmla="*/ 228619 h 1134130"/>
              <a:gd name="connsiteX49" fmla="*/ 1023620 w 1023620"/>
              <a:gd name="connsiteY49"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53390 w 1023620"/>
              <a:gd name="connsiteY15" fmla="*/ 326410 h 1134130"/>
              <a:gd name="connsiteX16" fmla="*/ 476383 w 1023620"/>
              <a:gd name="connsiteY16" fmla="*/ 378881 h 1134130"/>
              <a:gd name="connsiteX17" fmla="*/ 388620 w 1023620"/>
              <a:gd name="connsiteY17" fmla="*/ 412770 h 1134130"/>
              <a:gd name="connsiteX18" fmla="*/ 311150 w 1023620"/>
              <a:gd name="connsiteY18" fmla="*/ 424200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26770 w 1023620"/>
              <a:gd name="connsiteY42" fmla="*/ 347998 h 1134130"/>
              <a:gd name="connsiteX43" fmla="*/ 819150 w 1023620"/>
              <a:gd name="connsiteY43" fmla="*/ 327678 h 1134130"/>
              <a:gd name="connsiteX44" fmla="*/ 803910 w 1023620"/>
              <a:gd name="connsiteY44" fmla="*/ 299740 h 1134130"/>
              <a:gd name="connsiteX45" fmla="*/ 803910 w 1023620"/>
              <a:gd name="connsiteY45" fmla="*/ 265450 h 1134130"/>
              <a:gd name="connsiteX46" fmla="*/ 853440 w 1023620"/>
              <a:gd name="connsiteY46" fmla="*/ 261640 h 1134130"/>
              <a:gd name="connsiteX47" fmla="*/ 941070 w 1023620"/>
              <a:gd name="connsiteY47" fmla="*/ 254020 h 1134130"/>
              <a:gd name="connsiteX48" fmla="*/ 989330 w 1023620"/>
              <a:gd name="connsiteY48" fmla="*/ 228619 h 1134130"/>
              <a:gd name="connsiteX49" fmla="*/ 1023620 w 1023620"/>
              <a:gd name="connsiteY49"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53390 w 1023620"/>
              <a:gd name="connsiteY15" fmla="*/ 326410 h 1134130"/>
              <a:gd name="connsiteX16" fmla="*/ 460341 w 1023620"/>
              <a:gd name="connsiteY16" fmla="*/ 422997 h 1134130"/>
              <a:gd name="connsiteX17" fmla="*/ 388620 w 1023620"/>
              <a:gd name="connsiteY17" fmla="*/ 412770 h 1134130"/>
              <a:gd name="connsiteX18" fmla="*/ 311150 w 1023620"/>
              <a:gd name="connsiteY18" fmla="*/ 424200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26770 w 1023620"/>
              <a:gd name="connsiteY42" fmla="*/ 347998 h 1134130"/>
              <a:gd name="connsiteX43" fmla="*/ 819150 w 1023620"/>
              <a:gd name="connsiteY43" fmla="*/ 327678 h 1134130"/>
              <a:gd name="connsiteX44" fmla="*/ 803910 w 1023620"/>
              <a:gd name="connsiteY44" fmla="*/ 299740 h 1134130"/>
              <a:gd name="connsiteX45" fmla="*/ 803910 w 1023620"/>
              <a:gd name="connsiteY45" fmla="*/ 265450 h 1134130"/>
              <a:gd name="connsiteX46" fmla="*/ 853440 w 1023620"/>
              <a:gd name="connsiteY46" fmla="*/ 261640 h 1134130"/>
              <a:gd name="connsiteX47" fmla="*/ 941070 w 1023620"/>
              <a:gd name="connsiteY47" fmla="*/ 254020 h 1134130"/>
              <a:gd name="connsiteX48" fmla="*/ 989330 w 1023620"/>
              <a:gd name="connsiteY48" fmla="*/ 228619 h 1134130"/>
              <a:gd name="connsiteX49" fmla="*/ 1023620 w 1023620"/>
              <a:gd name="connsiteY49"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53390 w 1023620"/>
              <a:gd name="connsiteY15" fmla="*/ 326410 h 1134130"/>
              <a:gd name="connsiteX16" fmla="*/ 460341 w 1023620"/>
              <a:gd name="connsiteY16" fmla="*/ 422997 h 1134130"/>
              <a:gd name="connsiteX17" fmla="*/ 388620 w 1023620"/>
              <a:gd name="connsiteY17" fmla="*/ 444854 h 1134130"/>
              <a:gd name="connsiteX18" fmla="*/ 311150 w 1023620"/>
              <a:gd name="connsiteY18" fmla="*/ 424200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26770 w 1023620"/>
              <a:gd name="connsiteY42" fmla="*/ 347998 h 1134130"/>
              <a:gd name="connsiteX43" fmla="*/ 819150 w 1023620"/>
              <a:gd name="connsiteY43" fmla="*/ 327678 h 1134130"/>
              <a:gd name="connsiteX44" fmla="*/ 803910 w 1023620"/>
              <a:gd name="connsiteY44" fmla="*/ 299740 h 1134130"/>
              <a:gd name="connsiteX45" fmla="*/ 803910 w 1023620"/>
              <a:gd name="connsiteY45" fmla="*/ 265450 h 1134130"/>
              <a:gd name="connsiteX46" fmla="*/ 853440 w 1023620"/>
              <a:gd name="connsiteY46" fmla="*/ 261640 h 1134130"/>
              <a:gd name="connsiteX47" fmla="*/ 941070 w 1023620"/>
              <a:gd name="connsiteY47" fmla="*/ 254020 h 1134130"/>
              <a:gd name="connsiteX48" fmla="*/ 989330 w 1023620"/>
              <a:gd name="connsiteY48" fmla="*/ 228619 h 1134130"/>
              <a:gd name="connsiteX49" fmla="*/ 1023620 w 1023620"/>
              <a:gd name="connsiteY49"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53390 w 1023620"/>
              <a:gd name="connsiteY15" fmla="*/ 326410 h 1134130"/>
              <a:gd name="connsiteX16" fmla="*/ 460341 w 1023620"/>
              <a:gd name="connsiteY16" fmla="*/ 422997 h 1134130"/>
              <a:gd name="connsiteX17" fmla="*/ 388620 w 1023620"/>
              <a:gd name="connsiteY17" fmla="*/ 444854 h 1134130"/>
              <a:gd name="connsiteX18" fmla="*/ 303129 w 1023620"/>
              <a:gd name="connsiteY18" fmla="*/ 436231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26770 w 1023620"/>
              <a:gd name="connsiteY42" fmla="*/ 347998 h 1134130"/>
              <a:gd name="connsiteX43" fmla="*/ 819150 w 1023620"/>
              <a:gd name="connsiteY43" fmla="*/ 327678 h 1134130"/>
              <a:gd name="connsiteX44" fmla="*/ 803910 w 1023620"/>
              <a:gd name="connsiteY44" fmla="*/ 299740 h 1134130"/>
              <a:gd name="connsiteX45" fmla="*/ 803910 w 1023620"/>
              <a:gd name="connsiteY45" fmla="*/ 265450 h 1134130"/>
              <a:gd name="connsiteX46" fmla="*/ 853440 w 1023620"/>
              <a:gd name="connsiteY46" fmla="*/ 261640 h 1134130"/>
              <a:gd name="connsiteX47" fmla="*/ 941070 w 1023620"/>
              <a:gd name="connsiteY47" fmla="*/ 254020 h 1134130"/>
              <a:gd name="connsiteX48" fmla="*/ 989330 w 1023620"/>
              <a:gd name="connsiteY48" fmla="*/ 228619 h 1134130"/>
              <a:gd name="connsiteX49" fmla="*/ 1023620 w 1023620"/>
              <a:gd name="connsiteY49"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03910 w 1023620"/>
              <a:gd name="connsiteY4" fmla="*/ 14734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85474 w 1023620"/>
              <a:gd name="connsiteY15" fmla="*/ 346463 h 1134130"/>
              <a:gd name="connsiteX16" fmla="*/ 460341 w 1023620"/>
              <a:gd name="connsiteY16" fmla="*/ 422997 h 1134130"/>
              <a:gd name="connsiteX17" fmla="*/ 388620 w 1023620"/>
              <a:gd name="connsiteY17" fmla="*/ 444854 h 1134130"/>
              <a:gd name="connsiteX18" fmla="*/ 303129 w 1023620"/>
              <a:gd name="connsiteY18" fmla="*/ 436231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26770 w 1023620"/>
              <a:gd name="connsiteY42" fmla="*/ 347998 h 1134130"/>
              <a:gd name="connsiteX43" fmla="*/ 819150 w 1023620"/>
              <a:gd name="connsiteY43" fmla="*/ 327678 h 1134130"/>
              <a:gd name="connsiteX44" fmla="*/ 803910 w 1023620"/>
              <a:gd name="connsiteY44" fmla="*/ 299740 h 1134130"/>
              <a:gd name="connsiteX45" fmla="*/ 803910 w 1023620"/>
              <a:gd name="connsiteY45" fmla="*/ 265450 h 1134130"/>
              <a:gd name="connsiteX46" fmla="*/ 853440 w 1023620"/>
              <a:gd name="connsiteY46" fmla="*/ 261640 h 1134130"/>
              <a:gd name="connsiteX47" fmla="*/ 941070 w 1023620"/>
              <a:gd name="connsiteY47" fmla="*/ 254020 h 1134130"/>
              <a:gd name="connsiteX48" fmla="*/ 989330 w 1023620"/>
              <a:gd name="connsiteY48" fmla="*/ 228619 h 1134130"/>
              <a:gd name="connsiteX49" fmla="*/ 1023620 w 1023620"/>
              <a:gd name="connsiteY49"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40005 w 1023620"/>
              <a:gd name="connsiteY4" fmla="*/ 143330 h 1134130"/>
              <a:gd name="connsiteX5" fmla="*/ 814070 w 1023620"/>
              <a:gd name="connsiteY5" fmla="*/ 119400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85474 w 1023620"/>
              <a:gd name="connsiteY15" fmla="*/ 346463 h 1134130"/>
              <a:gd name="connsiteX16" fmla="*/ 460341 w 1023620"/>
              <a:gd name="connsiteY16" fmla="*/ 422997 h 1134130"/>
              <a:gd name="connsiteX17" fmla="*/ 388620 w 1023620"/>
              <a:gd name="connsiteY17" fmla="*/ 444854 h 1134130"/>
              <a:gd name="connsiteX18" fmla="*/ 303129 w 1023620"/>
              <a:gd name="connsiteY18" fmla="*/ 436231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26770 w 1023620"/>
              <a:gd name="connsiteY42" fmla="*/ 347998 h 1134130"/>
              <a:gd name="connsiteX43" fmla="*/ 819150 w 1023620"/>
              <a:gd name="connsiteY43" fmla="*/ 327678 h 1134130"/>
              <a:gd name="connsiteX44" fmla="*/ 803910 w 1023620"/>
              <a:gd name="connsiteY44" fmla="*/ 299740 h 1134130"/>
              <a:gd name="connsiteX45" fmla="*/ 803910 w 1023620"/>
              <a:gd name="connsiteY45" fmla="*/ 265450 h 1134130"/>
              <a:gd name="connsiteX46" fmla="*/ 853440 w 1023620"/>
              <a:gd name="connsiteY46" fmla="*/ 261640 h 1134130"/>
              <a:gd name="connsiteX47" fmla="*/ 941070 w 1023620"/>
              <a:gd name="connsiteY47" fmla="*/ 254020 h 1134130"/>
              <a:gd name="connsiteX48" fmla="*/ 989330 w 1023620"/>
              <a:gd name="connsiteY48" fmla="*/ 228619 h 1134130"/>
              <a:gd name="connsiteX49" fmla="*/ 1023620 w 1023620"/>
              <a:gd name="connsiteY49"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84170 h 1134130"/>
              <a:gd name="connsiteX4" fmla="*/ 840005 w 1023620"/>
              <a:gd name="connsiteY4" fmla="*/ 143330 h 1134130"/>
              <a:gd name="connsiteX5" fmla="*/ 830112 w 1023620"/>
              <a:gd name="connsiteY5" fmla="*/ 111379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85474 w 1023620"/>
              <a:gd name="connsiteY15" fmla="*/ 346463 h 1134130"/>
              <a:gd name="connsiteX16" fmla="*/ 460341 w 1023620"/>
              <a:gd name="connsiteY16" fmla="*/ 422997 h 1134130"/>
              <a:gd name="connsiteX17" fmla="*/ 388620 w 1023620"/>
              <a:gd name="connsiteY17" fmla="*/ 444854 h 1134130"/>
              <a:gd name="connsiteX18" fmla="*/ 303129 w 1023620"/>
              <a:gd name="connsiteY18" fmla="*/ 436231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26770 w 1023620"/>
              <a:gd name="connsiteY42" fmla="*/ 347998 h 1134130"/>
              <a:gd name="connsiteX43" fmla="*/ 819150 w 1023620"/>
              <a:gd name="connsiteY43" fmla="*/ 327678 h 1134130"/>
              <a:gd name="connsiteX44" fmla="*/ 803910 w 1023620"/>
              <a:gd name="connsiteY44" fmla="*/ 299740 h 1134130"/>
              <a:gd name="connsiteX45" fmla="*/ 803910 w 1023620"/>
              <a:gd name="connsiteY45" fmla="*/ 265450 h 1134130"/>
              <a:gd name="connsiteX46" fmla="*/ 853440 w 1023620"/>
              <a:gd name="connsiteY46" fmla="*/ 261640 h 1134130"/>
              <a:gd name="connsiteX47" fmla="*/ 941070 w 1023620"/>
              <a:gd name="connsiteY47" fmla="*/ 254020 h 1134130"/>
              <a:gd name="connsiteX48" fmla="*/ 989330 w 1023620"/>
              <a:gd name="connsiteY48" fmla="*/ 228619 h 1134130"/>
              <a:gd name="connsiteX49" fmla="*/ 1023620 w 1023620"/>
              <a:gd name="connsiteY49" fmla="*/ 200680 h 1134130"/>
              <a:gd name="connsiteX0" fmla="*/ 1023620 w 1023620"/>
              <a:gd name="connsiteY0" fmla="*/ 200680 h 1134130"/>
              <a:gd name="connsiteX1" fmla="*/ 986790 w 1023620"/>
              <a:gd name="connsiteY1" fmla="*/ 172739 h 1134130"/>
              <a:gd name="connsiteX2" fmla="*/ 928370 w 1023620"/>
              <a:gd name="connsiteY2" fmla="*/ 160040 h 1134130"/>
              <a:gd name="connsiteX3" fmla="*/ 876300 w 1023620"/>
              <a:gd name="connsiteY3" fmla="*/ 140054 h 1134130"/>
              <a:gd name="connsiteX4" fmla="*/ 840005 w 1023620"/>
              <a:gd name="connsiteY4" fmla="*/ 143330 h 1134130"/>
              <a:gd name="connsiteX5" fmla="*/ 830112 w 1023620"/>
              <a:gd name="connsiteY5" fmla="*/ 111379 h 1134130"/>
              <a:gd name="connsiteX6" fmla="*/ 839470 w 1023620"/>
              <a:gd name="connsiteY6" fmla="*/ 78758 h 1134130"/>
              <a:gd name="connsiteX7" fmla="*/ 798830 w 1023620"/>
              <a:gd name="connsiteY7" fmla="*/ 60978 h 1134130"/>
              <a:gd name="connsiteX8" fmla="*/ 737870 w 1023620"/>
              <a:gd name="connsiteY8" fmla="*/ 38120 h 1134130"/>
              <a:gd name="connsiteX9" fmla="*/ 697230 w 1023620"/>
              <a:gd name="connsiteY9" fmla="*/ 20 h 1134130"/>
              <a:gd name="connsiteX10" fmla="*/ 641350 w 1023620"/>
              <a:gd name="connsiteY10" fmla="*/ 22878 h 1134130"/>
              <a:gd name="connsiteX11" fmla="*/ 643890 w 1023620"/>
              <a:gd name="connsiteY11" fmla="*/ 175279 h 1134130"/>
              <a:gd name="connsiteX12" fmla="*/ 563880 w 1023620"/>
              <a:gd name="connsiteY12" fmla="*/ 193060 h 1134130"/>
              <a:gd name="connsiteX13" fmla="*/ 513080 w 1023620"/>
              <a:gd name="connsiteY13" fmla="*/ 237510 h 1134130"/>
              <a:gd name="connsiteX14" fmla="*/ 488950 w 1023620"/>
              <a:gd name="connsiteY14" fmla="*/ 304820 h 1134130"/>
              <a:gd name="connsiteX15" fmla="*/ 485474 w 1023620"/>
              <a:gd name="connsiteY15" fmla="*/ 346463 h 1134130"/>
              <a:gd name="connsiteX16" fmla="*/ 460341 w 1023620"/>
              <a:gd name="connsiteY16" fmla="*/ 422997 h 1134130"/>
              <a:gd name="connsiteX17" fmla="*/ 388620 w 1023620"/>
              <a:gd name="connsiteY17" fmla="*/ 444854 h 1134130"/>
              <a:gd name="connsiteX18" fmla="*/ 303129 w 1023620"/>
              <a:gd name="connsiteY18" fmla="*/ 436231 h 1134130"/>
              <a:gd name="connsiteX19" fmla="*/ 224790 w 1023620"/>
              <a:gd name="connsiteY19" fmla="*/ 472460 h 1134130"/>
              <a:gd name="connsiteX20" fmla="*/ 144780 w 1023620"/>
              <a:gd name="connsiteY20" fmla="*/ 478810 h 1134130"/>
              <a:gd name="connsiteX21" fmla="*/ 102870 w 1023620"/>
              <a:gd name="connsiteY21" fmla="*/ 612160 h 1134130"/>
              <a:gd name="connsiteX22" fmla="*/ 0 w 1023620"/>
              <a:gd name="connsiteY22" fmla="*/ 695980 h 1134130"/>
              <a:gd name="connsiteX23" fmla="*/ 0 w 1023620"/>
              <a:gd name="connsiteY23" fmla="*/ 768370 h 1134130"/>
              <a:gd name="connsiteX24" fmla="*/ 19050 w 1023620"/>
              <a:gd name="connsiteY24" fmla="*/ 871240 h 1134130"/>
              <a:gd name="connsiteX25" fmla="*/ 11430 w 1023620"/>
              <a:gd name="connsiteY25" fmla="*/ 943630 h 1134130"/>
              <a:gd name="connsiteX26" fmla="*/ 11430 w 1023620"/>
              <a:gd name="connsiteY26" fmla="*/ 1016020 h 1134130"/>
              <a:gd name="connsiteX27" fmla="*/ 45720 w 1023620"/>
              <a:gd name="connsiteY27" fmla="*/ 1035070 h 1134130"/>
              <a:gd name="connsiteX28" fmla="*/ 163830 w 1023620"/>
              <a:gd name="connsiteY28" fmla="*/ 1035070 h 1134130"/>
              <a:gd name="connsiteX29" fmla="*/ 163830 w 1023620"/>
              <a:gd name="connsiteY29" fmla="*/ 1107460 h 1134130"/>
              <a:gd name="connsiteX30" fmla="*/ 182880 w 1023620"/>
              <a:gd name="connsiteY30" fmla="*/ 1134130 h 1134130"/>
              <a:gd name="connsiteX31" fmla="*/ 323850 w 1023620"/>
              <a:gd name="connsiteY31" fmla="*/ 1023640 h 1134130"/>
              <a:gd name="connsiteX32" fmla="*/ 274320 w 1023620"/>
              <a:gd name="connsiteY32" fmla="*/ 958870 h 1134130"/>
              <a:gd name="connsiteX33" fmla="*/ 335280 w 1023620"/>
              <a:gd name="connsiteY33" fmla="*/ 928390 h 1134130"/>
              <a:gd name="connsiteX34" fmla="*/ 388620 w 1023620"/>
              <a:gd name="connsiteY34" fmla="*/ 829330 h 1134130"/>
              <a:gd name="connsiteX35" fmla="*/ 499110 w 1023620"/>
              <a:gd name="connsiteY35" fmla="*/ 707410 h 1134130"/>
              <a:gd name="connsiteX36" fmla="*/ 575310 w 1023620"/>
              <a:gd name="connsiteY36" fmla="*/ 661690 h 1134130"/>
              <a:gd name="connsiteX37" fmla="*/ 586740 w 1023620"/>
              <a:gd name="connsiteY37" fmla="*/ 615970 h 1134130"/>
              <a:gd name="connsiteX38" fmla="*/ 636270 w 1023620"/>
              <a:gd name="connsiteY38" fmla="*/ 566440 h 1134130"/>
              <a:gd name="connsiteX39" fmla="*/ 659130 w 1023620"/>
              <a:gd name="connsiteY39" fmla="*/ 532150 h 1134130"/>
              <a:gd name="connsiteX40" fmla="*/ 726440 w 1023620"/>
              <a:gd name="connsiteY40" fmla="*/ 461030 h 1134130"/>
              <a:gd name="connsiteX41" fmla="*/ 806450 w 1023620"/>
              <a:gd name="connsiteY41" fmla="*/ 383560 h 1134130"/>
              <a:gd name="connsiteX42" fmla="*/ 826770 w 1023620"/>
              <a:gd name="connsiteY42" fmla="*/ 347998 h 1134130"/>
              <a:gd name="connsiteX43" fmla="*/ 819150 w 1023620"/>
              <a:gd name="connsiteY43" fmla="*/ 327678 h 1134130"/>
              <a:gd name="connsiteX44" fmla="*/ 803910 w 1023620"/>
              <a:gd name="connsiteY44" fmla="*/ 299740 h 1134130"/>
              <a:gd name="connsiteX45" fmla="*/ 803910 w 1023620"/>
              <a:gd name="connsiteY45" fmla="*/ 265450 h 1134130"/>
              <a:gd name="connsiteX46" fmla="*/ 853440 w 1023620"/>
              <a:gd name="connsiteY46" fmla="*/ 261640 h 1134130"/>
              <a:gd name="connsiteX47" fmla="*/ 941070 w 1023620"/>
              <a:gd name="connsiteY47" fmla="*/ 254020 h 1134130"/>
              <a:gd name="connsiteX48" fmla="*/ 989330 w 1023620"/>
              <a:gd name="connsiteY48" fmla="*/ 228619 h 1134130"/>
              <a:gd name="connsiteX49" fmla="*/ 1023620 w 1023620"/>
              <a:gd name="connsiteY49" fmla="*/ 200680 h 1134130"/>
              <a:gd name="connsiteX0" fmla="*/ 1023620 w 1023620"/>
              <a:gd name="connsiteY0" fmla="*/ 207997 h 1141447"/>
              <a:gd name="connsiteX1" fmla="*/ 986790 w 1023620"/>
              <a:gd name="connsiteY1" fmla="*/ 180056 h 1141447"/>
              <a:gd name="connsiteX2" fmla="*/ 928370 w 1023620"/>
              <a:gd name="connsiteY2" fmla="*/ 167357 h 1141447"/>
              <a:gd name="connsiteX3" fmla="*/ 876300 w 1023620"/>
              <a:gd name="connsiteY3" fmla="*/ 147371 h 1141447"/>
              <a:gd name="connsiteX4" fmla="*/ 840005 w 1023620"/>
              <a:gd name="connsiteY4" fmla="*/ 150647 h 1141447"/>
              <a:gd name="connsiteX5" fmla="*/ 830112 w 1023620"/>
              <a:gd name="connsiteY5" fmla="*/ 118696 h 1141447"/>
              <a:gd name="connsiteX6" fmla="*/ 839470 w 1023620"/>
              <a:gd name="connsiteY6" fmla="*/ 86075 h 1141447"/>
              <a:gd name="connsiteX7" fmla="*/ 798830 w 1023620"/>
              <a:gd name="connsiteY7" fmla="*/ 68295 h 1141447"/>
              <a:gd name="connsiteX8" fmla="*/ 750659 w 1023620"/>
              <a:gd name="connsiteY8" fmla="*/ 7071 h 1141447"/>
              <a:gd name="connsiteX9" fmla="*/ 697230 w 1023620"/>
              <a:gd name="connsiteY9" fmla="*/ 7337 h 1141447"/>
              <a:gd name="connsiteX10" fmla="*/ 641350 w 1023620"/>
              <a:gd name="connsiteY10" fmla="*/ 30195 h 1141447"/>
              <a:gd name="connsiteX11" fmla="*/ 643890 w 1023620"/>
              <a:gd name="connsiteY11" fmla="*/ 182596 h 1141447"/>
              <a:gd name="connsiteX12" fmla="*/ 563880 w 1023620"/>
              <a:gd name="connsiteY12" fmla="*/ 200377 h 1141447"/>
              <a:gd name="connsiteX13" fmla="*/ 513080 w 1023620"/>
              <a:gd name="connsiteY13" fmla="*/ 244827 h 1141447"/>
              <a:gd name="connsiteX14" fmla="*/ 488950 w 1023620"/>
              <a:gd name="connsiteY14" fmla="*/ 312137 h 1141447"/>
              <a:gd name="connsiteX15" fmla="*/ 485474 w 1023620"/>
              <a:gd name="connsiteY15" fmla="*/ 353780 h 1141447"/>
              <a:gd name="connsiteX16" fmla="*/ 460341 w 1023620"/>
              <a:gd name="connsiteY16" fmla="*/ 430314 h 1141447"/>
              <a:gd name="connsiteX17" fmla="*/ 388620 w 1023620"/>
              <a:gd name="connsiteY17" fmla="*/ 452171 h 1141447"/>
              <a:gd name="connsiteX18" fmla="*/ 303129 w 1023620"/>
              <a:gd name="connsiteY18" fmla="*/ 443548 h 1141447"/>
              <a:gd name="connsiteX19" fmla="*/ 224790 w 1023620"/>
              <a:gd name="connsiteY19" fmla="*/ 479777 h 1141447"/>
              <a:gd name="connsiteX20" fmla="*/ 144780 w 1023620"/>
              <a:gd name="connsiteY20" fmla="*/ 486127 h 1141447"/>
              <a:gd name="connsiteX21" fmla="*/ 102870 w 1023620"/>
              <a:gd name="connsiteY21" fmla="*/ 619477 h 1141447"/>
              <a:gd name="connsiteX22" fmla="*/ 0 w 1023620"/>
              <a:gd name="connsiteY22" fmla="*/ 703297 h 1141447"/>
              <a:gd name="connsiteX23" fmla="*/ 0 w 1023620"/>
              <a:gd name="connsiteY23" fmla="*/ 775687 h 1141447"/>
              <a:gd name="connsiteX24" fmla="*/ 19050 w 1023620"/>
              <a:gd name="connsiteY24" fmla="*/ 878557 h 1141447"/>
              <a:gd name="connsiteX25" fmla="*/ 11430 w 1023620"/>
              <a:gd name="connsiteY25" fmla="*/ 950947 h 1141447"/>
              <a:gd name="connsiteX26" fmla="*/ 11430 w 1023620"/>
              <a:gd name="connsiteY26" fmla="*/ 1023337 h 1141447"/>
              <a:gd name="connsiteX27" fmla="*/ 45720 w 1023620"/>
              <a:gd name="connsiteY27" fmla="*/ 1042387 h 1141447"/>
              <a:gd name="connsiteX28" fmla="*/ 163830 w 1023620"/>
              <a:gd name="connsiteY28" fmla="*/ 1042387 h 1141447"/>
              <a:gd name="connsiteX29" fmla="*/ 163830 w 1023620"/>
              <a:gd name="connsiteY29" fmla="*/ 1114777 h 1141447"/>
              <a:gd name="connsiteX30" fmla="*/ 182880 w 1023620"/>
              <a:gd name="connsiteY30" fmla="*/ 1141447 h 1141447"/>
              <a:gd name="connsiteX31" fmla="*/ 323850 w 1023620"/>
              <a:gd name="connsiteY31" fmla="*/ 1030957 h 1141447"/>
              <a:gd name="connsiteX32" fmla="*/ 274320 w 1023620"/>
              <a:gd name="connsiteY32" fmla="*/ 966187 h 1141447"/>
              <a:gd name="connsiteX33" fmla="*/ 335280 w 1023620"/>
              <a:gd name="connsiteY33" fmla="*/ 935707 h 1141447"/>
              <a:gd name="connsiteX34" fmla="*/ 388620 w 1023620"/>
              <a:gd name="connsiteY34" fmla="*/ 836647 h 1141447"/>
              <a:gd name="connsiteX35" fmla="*/ 499110 w 1023620"/>
              <a:gd name="connsiteY35" fmla="*/ 714727 h 1141447"/>
              <a:gd name="connsiteX36" fmla="*/ 575310 w 1023620"/>
              <a:gd name="connsiteY36" fmla="*/ 669007 h 1141447"/>
              <a:gd name="connsiteX37" fmla="*/ 586740 w 1023620"/>
              <a:gd name="connsiteY37" fmla="*/ 623287 h 1141447"/>
              <a:gd name="connsiteX38" fmla="*/ 636270 w 1023620"/>
              <a:gd name="connsiteY38" fmla="*/ 573757 h 1141447"/>
              <a:gd name="connsiteX39" fmla="*/ 659130 w 1023620"/>
              <a:gd name="connsiteY39" fmla="*/ 539467 h 1141447"/>
              <a:gd name="connsiteX40" fmla="*/ 726440 w 1023620"/>
              <a:gd name="connsiteY40" fmla="*/ 468347 h 1141447"/>
              <a:gd name="connsiteX41" fmla="*/ 806450 w 1023620"/>
              <a:gd name="connsiteY41" fmla="*/ 390877 h 1141447"/>
              <a:gd name="connsiteX42" fmla="*/ 826770 w 1023620"/>
              <a:gd name="connsiteY42" fmla="*/ 355315 h 1141447"/>
              <a:gd name="connsiteX43" fmla="*/ 819150 w 1023620"/>
              <a:gd name="connsiteY43" fmla="*/ 334995 h 1141447"/>
              <a:gd name="connsiteX44" fmla="*/ 803910 w 1023620"/>
              <a:gd name="connsiteY44" fmla="*/ 307057 h 1141447"/>
              <a:gd name="connsiteX45" fmla="*/ 803910 w 1023620"/>
              <a:gd name="connsiteY45" fmla="*/ 272767 h 1141447"/>
              <a:gd name="connsiteX46" fmla="*/ 853440 w 1023620"/>
              <a:gd name="connsiteY46" fmla="*/ 268957 h 1141447"/>
              <a:gd name="connsiteX47" fmla="*/ 941070 w 1023620"/>
              <a:gd name="connsiteY47" fmla="*/ 261337 h 1141447"/>
              <a:gd name="connsiteX48" fmla="*/ 989330 w 1023620"/>
              <a:gd name="connsiteY48" fmla="*/ 235936 h 1141447"/>
              <a:gd name="connsiteX49" fmla="*/ 1023620 w 1023620"/>
              <a:gd name="connsiteY49" fmla="*/ 207997 h 1141447"/>
              <a:gd name="connsiteX0" fmla="*/ 1023620 w 1023620"/>
              <a:gd name="connsiteY0" fmla="*/ 210690 h 1144140"/>
              <a:gd name="connsiteX1" fmla="*/ 986790 w 1023620"/>
              <a:gd name="connsiteY1" fmla="*/ 182749 h 1144140"/>
              <a:gd name="connsiteX2" fmla="*/ 928370 w 1023620"/>
              <a:gd name="connsiteY2" fmla="*/ 170050 h 1144140"/>
              <a:gd name="connsiteX3" fmla="*/ 876300 w 1023620"/>
              <a:gd name="connsiteY3" fmla="*/ 150064 h 1144140"/>
              <a:gd name="connsiteX4" fmla="*/ 840005 w 1023620"/>
              <a:gd name="connsiteY4" fmla="*/ 153340 h 1144140"/>
              <a:gd name="connsiteX5" fmla="*/ 830112 w 1023620"/>
              <a:gd name="connsiteY5" fmla="*/ 121389 h 1144140"/>
              <a:gd name="connsiteX6" fmla="*/ 839470 w 1023620"/>
              <a:gd name="connsiteY6" fmla="*/ 88768 h 1144140"/>
              <a:gd name="connsiteX7" fmla="*/ 798830 w 1023620"/>
              <a:gd name="connsiteY7" fmla="*/ 70988 h 1144140"/>
              <a:gd name="connsiteX8" fmla="*/ 750659 w 1023620"/>
              <a:gd name="connsiteY8" fmla="*/ 9764 h 1144140"/>
              <a:gd name="connsiteX9" fmla="*/ 697230 w 1023620"/>
              <a:gd name="connsiteY9" fmla="*/ 10030 h 1144140"/>
              <a:gd name="connsiteX10" fmla="*/ 679716 w 1023620"/>
              <a:gd name="connsiteY10" fmla="*/ 84044 h 1144140"/>
              <a:gd name="connsiteX11" fmla="*/ 643890 w 1023620"/>
              <a:gd name="connsiteY11" fmla="*/ 185289 h 1144140"/>
              <a:gd name="connsiteX12" fmla="*/ 563880 w 1023620"/>
              <a:gd name="connsiteY12" fmla="*/ 203070 h 1144140"/>
              <a:gd name="connsiteX13" fmla="*/ 513080 w 1023620"/>
              <a:gd name="connsiteY13" fmla="*/ 247520 h 1144140"/>
              <a:gd name="connsiteX14" fmla="*/ 488950 w 1023620"/>
              <a:gd name="connsiteY14" fmla="*/ 314830 h 1144140"/>
              <a:gd name="connsiteX15" fmla="*/ 485474 w 1023620"/>
              <a:gd name="connsiteY15" fmla="*/ 356473 h 1144140"/>
              <a:gd name="connsiteX16" fmla="*/ 460341 w 1023620"/>
              <a:gd name="connsiteY16" fmla="*/ 433007 h 1144140"/>
              <a:gd name="connsiteX17" fmla="*/ 388620 w 1023620"/>
              <a:gd name="connsiteY17" fmla="*/ 454864 h 1144140"/>
              <a:gd name="connsiteX18" fmla="*/ 303129 w 1023620"/>
              <a:gd name="connsiteY18" fmla="*/ 446241 h 1144140"/>
              <a:gd name="connsiteX19" fmla="*/ 224790 w 1023620"/>
              <a:gd name="connsiteY19" fmla="*/ 482470 h 1144140"/>
              <a:gd name="connsiteX20" fmla="*/ 144780 w 1023620"/>
              <a:gd name="connsiteY20" fmla="*/ 488820 h 1144140"/>
              <a:gd name="connsiteX21" fmla="*/ 102870 w 1023620"/>
              <a:gd name="connsiteY21" fmla="*/ 622170 h 1144140"/>
              <a:gd name="connsiteX22" fmla="*/ 0 w 1023620"/>
              <a:gd name="connsiteY22" fmla="*/ 705990 h 1144140"/>
              <a:gd name="connsiteX23" fmla="*/ 0 w 1023620"/>
              <a:gd name="connsiteY23" fmla="*/ 778380 h 1144140"/>
              <a:gd name="connsiteX24" fmla="*/ 19050 w 1023620"/>
              <a:gd name="connsiteY24" fmla="*/ 881250 h 1144140"/>
              <a:gd name="connsiteX25" fmla="*/ 11430 w 1023620"/>
              <a:gd name="connsiteY25" fmla="*/ 953640 h 1144140"/>
              <a:gd name="connsiteX26" fmla="*/ 11430 w 1023620"/>
              <a:gd name="connsiteY26" fmla="*/ 1026030 h 1144140"/>
              <a:gd name="connsiteX27" fmla="*/ 45720 w 1023620"/>
              <a:gd name="connsiteY27" fmla="*/ 1045080 h 1144140"/>
              <a:gd name="connsiteX28" fmla="*/ 163830 w 1023620"/>
              <a:gd name="connsiteY28" fmla="*/ 1045080 h 1144140"/>
              <a:gd name="connsiteX29" fmla="*/ 163830 w 1023620"/>
              <a:gd name="connsiteY29" fmla="*/ 1117470 h 1144140"/>
              <a:gd name="connsiteX30" fmla="*/ 182880 w 1023620"/>
              <a:gd name="connsiteY30" fmla="*/ 1144140 h 1144140"/>
              <a:gd name="connsiteX31" fmla="*/ 323850 w 1023620"/>
              <a:gd name="connsiteY31" fmla="*/ 1033650 h 1144140"/>
              <a:gd name="connsiteX32" fmla="*/ 274320 w 1023620"/>
              <a:gd name="connsiteY32" fmla="*/ 968880 h 1144140"/>
              <a:gd name="connsiteX33" fmla="*/ 335280 w 1023620"/>
              <a:gd name="connsiteY33" fmla="*/ 938400 h 1144140"/>
              <a:gd name="connsiteX34" fmla="*/ 388620 w 1023620"/>
              <a:gd name="connsiteY34" fmla="*/ 839340 h 1144140"/>
              <a:gd name="connsiteX35" fmla="*/ 499110 w 1023620"/>
              <a:gd name="connsiteY35" fmla="*/ 717420 h 1144140"/>
              <a:gd name="connsiteX36" fmla="*/ 575310 w 1023620"/>
              <a:gd name="connsiteY36" fmla="*/ 671700 h 1144140"/>
              <a:gd name="connsiteX37" fmla="*/ 586740 w 1023620"/>
              <a:gd name="connsiteY37" fmla="*/ 625980 h 1144140"/>
              <a:gd name="connsiteX38" fmla="*/ 636270 w 1023620"/>
              <a:gd name="connsiteY38" fmla="*/ 576450 h 1144140"/>
              <a:gd name="connsiteX39" fmla="*/ 659130 w 1023620"/>
              <a:gd name="connsiteY39" fmla="*/ 542160 h 1144140"/>
              <a:gd name="connsiteX40" fmla="*/ 726440 w 1023620"/>
              <a:gd name="connsiteY40" fmla="*/ 471040 h 1144140"/>
              <a:gd name="connsiteX41" fmla="*/ 806450 w 1023620"/>
              <a:gd name="connsiteY41" fmla="*/ 393570 h 1144140"/>
              <a:gd name="connsiteX42" fmla="*/ 826770 w 1023620"/>
              <a:gd name="connsiteY42" fmla="*/ 358008 h 1144140"/>
              <a:gd name="connsiteX43" fmla="*/ 819150 w 1023620"/>
              <a:gd name="connsiteY43" fmla="*/ 337688 h 1144140"/>
              <a:gd name="connsiteX44" fmla="*/ 803910 w 1023620"/>
              <a:gd name="connsiteY44" fmla="*/ 309750 h 1144140"/>
              <a:gd name="connsiteX45" fmla="*/ 803910 w 1023620"/>
              <a:gd name="connsiteY45" fmla="*/ 275460 h 1144140"/>
              <a:gd name="connsiteX46" fmla="*/ 853440 w 1023620"/>
              <a:gd name="connsiteY46" fmla="*/ 271650 h 1144140"/>
              <a:gd name="connsiteX47" fmla="*/ 941070 w 1023620"/>
              <a:gd name="connsiteY47" fmla="*/ 264030 h 1144140"/>
              <a:gd name="connsiteX48" fmla="*/ 989330 w 1023620"/>
              <a:gd name="connsiteY48" fmla="*/ 238629 h 1144140"/>
              <a:gd name="connsiteX49" fmla="*/ 1023620 w 1023620"/>
              <a:gd name="connsiteY49" fmla="*/ 210690 h 1144140"/>
              <a:gd name="connsiteX0" fmla="*/ 1023620 w 1023620"/>
              <a:gd name="connsiteY0" fmla="*/ 210690 h 1144140"/>
              <a:gd name="connsiteX1" fmla="*/ 986790 w 1023620"/>
              <a:gd name="connsiteY1" fmla="*/ 182749 h 1144140"/>
              <a:gd name="connsiteX2" fmla="*/ 928370 w 1023620"/>
              <a:gd name="connsiteY2" fmla="*/ 170050 h 1144140"/>
              <a:gd name="connsiteX3" fmla="*/ 876300 w 1023620"/>
              <a:gd name="connsiteY3" fmla="*/ 150064 h 1144140"/>
              <a:gd name="connsiteX4" fmla="*/ 840005 w 1023620"/>
              <a:gd name="connsiteY4" fmla="*/ 153340 h 1144140"/>
              <a:gd name="connsiteX5" fmla="*/ 830112 w 1023620"/>
              <a:gd name="connsiteY5" fmla="*/ 121389 h 1144140"/>
              <a:gd name="connsiteX6" fmla="*/ 839470 w 1023620"/>
              <a:gd name="connsiteY6" fmla="*/ 88768 h 1144140"/>
              <a:gd name="connsiteX7" fmla="*/ 798830 w 1023620"/>
              <a:gd name="connsiteY7" fmla="*/ 70988 h 1144140"/>
              <a:gd name="connsiteX8" fmla="*/ 750659 w 1023620"/>
              <a:gd name="connsiteY8" fmla="*/ 9764 h 1144140"/>
              <a:gd name="connsiteX9" fmla="*/ 697230 w 1023620"/>
              <a:gd name="connsiteY9" fmla="*/ 10030 h 1144140"/>
              <a:gd name="connsiteX10" fmla="*/ 679716 w 1023620"/>
              <a:gd name="connsiteY10" fmla="*/ 84044 h 1144140"/>
              <a:gd name="connsiteX11" fmla="*/ 643890 w 1023620"/>
              <a:gd name="connsiteY11" fmla="*/ 185289 h 1144140"/>
              <a:gd name="connsiteX12" fmla="*/ 563880 w 1023620"/>
              <a:gd name="connsiteY12" fmla="*/ 203070 h 1144140"/>
              <a:gd name="connsiteX13" fmla="*/ 513080 w 1023620"/>
              <a:gd name="connsiteY13" fmla="*/ 247520 h 1144140"/>
              <a:gd name="connsiteX14" fmla="*/ 488950 w 1023620"/>
              <a:gd name="connsiteY14" fmla="*/ 314830 h 1144140"/>
              <a:gd name="connsiteX15" fmla="*/ 485474 w 1023620"/>
              <a:gd name="connsiteY15" fmla="*/ 356473 h 1144140"/>
              <a:gd name="connsiteX16" fmla="*/ 460341 w 1023620"/>
              <a:gd name="connsiteY16" fmla="*/ 433007 h 1144140"/>
              <a:gd name="connsiteX17" fmla="*/ 388620 w 1023620"/>
              <a:gd name="connsiteY17" fmla="*/ 454864 h 1144140"/>
              <a:gd name="connsiteX18" fmla="*/ 303129 w 1023620"/>
              <a:gd name="connsiteY18" fmla="*/ 446241 h 1144140"/>
              <a:gd name="connsiteX19" fmla="*/ 224790 w 1023620"/>
              <a:gd name="connsiteY19" fmla="*/ 482470 h 1144140"/>
              <a:gd name="connsiteX20" fmla="*/ 144780 w 1023620"/>
              <a:gd name="connsiteY20" fmla="*/ 450453 h 1144140"/>
              <a:gd name="connsiteX21" fmla="*/ 102870 w 1023620"/>
              <a:gd name="connsiteY21" fmla="*/ 622170 h 1144140"/>
              <a:gd name="connsiteX22" fmla="*/ 0 w 1023620"/>
              <a:gd name="connsiteY22" fmla="*/ 705990 h 1144140"/>
              <a:gd name="connsiteX23" fmla="*/ 0 w 1023620"/>
              <a:gd name="connsiteY23" fmla="*/ 778380 h 1144140"/>
              <a:gd name="connsiteX24" fmla="*/ 19050 w 1023620"/>
              <a:gd name="connsiteY24" fmla="*/ 881250 h 1144140"/>
              <a:gd name="connsiteX25" fmla="*/ 11430 w 1023620"/>
              <a:gd name="connsiteY25" fmla="*/ 953640 h 1144140"/>
              <a:gd name="connsiteX26" fmla="*/ 11430 w 1023620"/>
              <a:gd name="connsiteY26" fmla="*/ 1026030 h 1144140"/>
              <a:gd name="connsiteX27" fmla="*/ 45720 w 1023620"/>
              <a:gd name="connsiteY27" fmla="*/ 1045080 h 1144140"/>
              <a:gd name="connsiteX28" fmla="*/ 163830 w 1023620"/>
              <a:gd name="connsiteY28" fmla="*/ 1045080 h 1144140"/>
              <a:gd name="connsiteX29" fmla="*/ 163830 w 1023620"/>
              <a:gd name="connsiteY29" fmla="*/ 1117470 h 1144140"/>
              <a:gd name="connsiteX30" fmla="*/ 182880 w 1023620"/>
              <a:gd name="connsiteY30" fmla="*/ 1144140 h 1144140"/>
              <a:gd name="connsiteX31" fmla="*/ 323850 w 1023620"/>
              <a:gd name="connsiteY31" fmla="*/ 1033650 h 1144140"/>
              <a:gd name="connsiteX32" fmla="*/ 274320 w 1023620"/>
              <a:gd name="connsiteY32" fmla="*/ 968880 h 1144140"/>
              <a:gd name="connsiteX33" fmla="*/ 335280 w 1023620"/>
              <a:gd name="connsiteY33" fmla="*/ 938400 h 1144140"/>
              <a:gd name="connsiteX34" fmla="*/ 388620 w 1023620"/>
              <a:gd name="connsiteY34" fmla="*/ 839340 h 1144140"/>
              <a:gd name="connsiteX35" fmla="*/ 499110 w 1023620"/>
              <a:gd name="connsiteY35" fmla="*/ 717420 h 1144140"/>
              <a:gd name="connsiteX36" fmla="*/ 575310 w 1023620"/>
              <a:gd name="connsiteY36" fmla="*/ 671700 h 1144140"/>
              <a:gd name="connsiteX37" fmla="*/ 586740 w 1023620"/>
              <a:gd name="connsiteY37" fmla="*/ 625980 h 1144140"/>
              <a:gd name="connsiteX38" fmla="*/ 636270 w 1023620"/>
              <a:gd name="connsiteY38" fmla="*/ 576450 h 1144140"/>
              <a:gd name="connsiteX39" fmla="*/ 659130 w 1023620"/>
              <a:gd name="connsiteY39" fmla="*/ 542160 h 1144140"/>
              <a:gd name="connsiteX40" fmla="*/ 726440 w 1023620"/>
              <a:gd name="connsiteY40" fmla="*/ 471040 h 1144140"/>
              <a:gd name="connsiteX41" fmla="*/ 806450 w 1023620"/>
              <a:gd name="connsiteY41" fmla="*/ 393570 h 1144140"/>
              <a:gd name="connsiteX42" fmla="*/ 826770 w 1023620"/>
              <a:gd name="connsiteY42" fmla="*/ 358008 h 1144140"/>
              <a:gd name="connsiteX43" fmla="*/ 819150 w 1023620"/>
              <a:gd name="connsiteY43" fmla="*/ 337688 h 1144140"/>
              <a:gd name="connsiteX44" fmla="*/ 803910 w 1023620"/>
              <a:gd name="connsiteY44" fmla="*/ 309750 h 1144140"/>
              <a:gd name="connsiteX45" fmla="*/ 803910 w 1023620"/>
              <a:gd name="connsiteY45" fmla="*/ 275460 h 1144140"/>
              <a:gd name="connsiteX46" fmla="*/ 853440 w 1023620"/>
              <a:gd name="connsiteY46" fmla="*/ 271650 h 1144140"/>
              <a:gd name="connsiteX47" fmla="*/ 941070 w 1023620"/>
              <a:gd name="connsiteY47" fmla="*/ 264030 h 1144140"/>
              <a:gd name="connsiteX48" fmla="*/ 989330 w 1023620"/>
              <a:gd name="connsiteY48" fmla="*/ 238629 h 1144140"/>
              <a:gd name="connsiteX49" fmla="*/ 1023620 w 1023620"/>
              <a:gd name="connsiteY49" fmla="*/ 210690 h 1144140"/>
              <a:gd name="connsiteX0" fmla="*/ 1023620 w 1023620"/>
              <a:gd name="connsiteY0" fmla="*/ 210690 h 1144140"/>
              <a:gd name="connsiteX1" fmla="*/ 986790 w 1023620"/>
              <a:gd name="connsiteY1" fmla="*/ 182749 h 1144140"/>
              <a:gd name="connsiteX2" fmla="*/ 928370 w 1023620"/>
              <a:gd name="connsiteY2" fmla="*/ 170050 h 1144140"/>
              <a:gd name="connsiteX3" fmla="*/ 876300 w 1023620"/>
              <a:gd name="connsiteY3" fmla="*/ 150064 h 1144140"/>
              <a:gd name="connsiteX4" fmla="*/ 840005 w 1023620"/>
              <a:gd name="connsiteY4" fmla="*/ 153340 h 1144140"/>
              <a:gd name="connsiteX5" fmla="*/ 830112 w 1023620"/>
              <a:gd name="connsiteY5" fmla="*/ 121389 h 1144140"/>
              <a:gd name="connsiteX6" fmla="*/ 839470 w 1023620"/>
              <a:gd name="connsiteY6" fmla="*/ 88768 h 1144140"/>
              <a:gd name="connsiteX7" fmla="*/ 798830 w 1023620"/>
              <a:gd name="connsiteY7" fmla="*/ 70988 h 1144140"/>
              <a:gd name="connsiteX8" fmla="*/ 750659 w 1023620"/>
              <a:gd name="connsiteY8" fmla="*/ 9764 h 1144140"/>
              <a:gd name="connsiteX9" fmla="*/ 697230 w 1023620"/>
              <a:gd name="connsiteY9" fmla="*/ 10030 h 1144140"/>
              <a:gd name="connsiteX10" fmla="*/ 679716 w 1023620"/>
              <a:gd name="connsiteY10" fmla="*/ 84044 h 1144140"/>
              <a:gd name="connsiteX11" fmla="*/ 643890 w 1023620"/>
              <a:gd name="connsiteY11" fmla="*/ 185289 h 1144140"/>
              <a:gd name="connsiteX12" fmla="*/ 563880 w 1023620"/>
              <a:gd name="connsiteY12" fmla="*/ 203070 h 1144140"/>
              <a:gd name="connsiteX13" fmla="*/ 513080 w 1023620"/>
              <a:gd name="connsiteY13" fmla="*/ 247520 h 1144140"/>
              <a:gd name="connsiteX14" fmla="*/ 488950 w 1023620"/>
              <a:gd name="connsiteY14" fmla="*/ 314830 h 1144140"/>
              <a:gd name="connsiteX15" fmla="*/ 485474 w 1023620"/>
              <a:gd name="connsiteY15" fmla="*/ 356473 h 1144140"/>
              <a:gd name="connsiteX16" fmla="*/ 460341 w 1023620"/>
              <a:gd name="connsiteY16" fmla="*/ 433007 h 1144140"/>
              <a:gd name="connsiteX17" fmla="*/ 388620 w 1023620"/>
              <a:gd name="connsiteY17" fmla="*/ 454864 h 1144140"/>
              <a:gd name="connsiteX18" fmla="*/ 303129 w 1023620"/>
              <a:gd name="connsiteY18" fmla="*/ 465424 h 1144140"/>
              <a:gd name="connsiteX19" fmla="*/ 224790 w 1023620"/>
              <a:gd name="connsiteY19" fmla="*/ 482470 h 1144140"/>
              <a:gd name="connsiteX20" fmla="*/ 144780 w 1023620"/>
              <a:gd name="connsiteY20" fmla="*/ 450453 h 1144140"/>
              <a:gd name="connsiteX21" fmla="*/ 102870 w 1023620"/>
              <a:gd name="connsiteY21" fmla="*/ 622170 h 1144140"/>
              <a:gd name="connsiteX22" fmla="*/ 0 w 1023620"/>
              <a:gd name="connsiteY22" fmla="*/ 705990 h 1144140"/>
              <a:gd name="connsiteX23" fmla="*/ 0 w 1023620"/>
              <a:gd name="connsiteY23" fmla="*/ 778380 h 1144140"/>
              <a:gd name="connsiteX24" fmla="*/ 19050 w 1023620"/>
              <a:gd name="connsiteY24" fmla="*/ 881250 h 1144140"/>
              <a:gd name="connsiteX25" fmla="*/ 11430 w 1023620"/>
              <a:gd name="connsiteY25" fmla="*/ 953640 h 1144140"/>
              <a:gd name="connsiteX26" fmla="*/ 11430 w 1023620"/>
              <a:gd name="connsiteY26" fmla="*/ 1026030 h 1144140"/>
              <a:gd name="connsiteX27" fmla="*/ 45720 w 1023620"/>
              <a:gd name="connsiteY27" fmla="*/ 1045080 h 1144140"/>
              <a:gd name="connsiteX28" fmla="*/ 163830 w 1023620"/>
              <a:gd name="connsiteY28" fmla="*/ 1045080 h 1144140"/>
              <a:gd name="connsiteX29" fmla="*/ 163830 w 1023620"/>
              <a:gd name="connsiteY29" fmla="*/ 1117470 h 1144140"/>
              <a:gd name="connsiteX30" fmla="*/ 182880 w 1023620"/>
              <a:gd name="connsiteY30" fmla="*/ 1144140 h 1144140"/>
              <a:gd name="connsiteX31" fmla="*/ 323850 w 1023620"/>
              <a:gd name="connsiteY31" fmla="*/ 1033650 h 1144140"/>
              <a:gd name="connsiteX32" fmla="*/ 274320 w 1023620"/>
              <a:gd name="connsiteY32" fmla="*/ 968880 h 1144140"/>
              <a:gd name="connsiteX33" fmla="*/ 335280 w 1023620"/>
              <a:gd name="connsiteY33" fmla="*/ 938400 h 1144140"/>
              <a:gd name="connsiteX34" fmla="*/ 388620 w 1023620"/>
              <a:gd name="connsiteY34" fmla="*/ 839340 h 1144140"/>
              <a:gd name="connsiteX35" fmla="*/ 499110 w 1023620"/>
              <a:gd name="connsiteY35" fmla="*/ 717420 h 1144140"/>
              <a:gd name="connsiteX36" fmla="*/ 575310 w 1023620"/>
              <a:gd name="connsiteY36" fmla="*/ 671700 h 1144140"/>
              <a:gd name="connsiteX37" fmla="*/ 586740 w 1023620"/>
              <a:gd name="connsiteY37" fmla="*/ 625980 h 1144140"/>
              <a:gd name="connsiteX38" fmla="*/ 636270 w 1023620"/>
              <a:gd name="connsiteY38" fmla="*/ 576450 h 1144140"/>
              <a:gd name="connsiteX39" fmla="*/ 659130 w 1023620"/>
              <a:gd name="connsiteY39" fmla="*/ 542160 h 1144140"/>
              <a:gd name="connsiteX40" fmla="*/ 726440 w 1023620"/>
              <a:gd name="connsiteY40" fmla="*/ 471040 h 1144140"/>
              <a:gd name="connsiteX41" fmla="*/ 806450 w 1023620"/>
              <a:gd name="connsiteY41" fmla="*/ 393570 h 1144140"/>
              <a:gd name="connsiteX42" fmla="*/ 826770 w 1023620"/>
              <a:gd name="connsiteY42" fmla="*/ 358008 h 1144140"/>
              <a:gd name="connsiteX43" fmla="*/ 819150 w 1023620"/>
              <a:gd name="connsiteY43" fmla="*/ 337688 h 1144140"/>
              <a:gd name="connsiteX44" fmla="*/ 803910 w 1023620"/>
              <a:gd name="connsiteY44" fmla="*/ 309750 h 1144140"/>
              <a:gd name="connsiteX45" fmla="*/ 803910 w 1023620"/>
              <a:gd name="connsiteY45" fmla="*/ 275460 h 1144140"/>
              <a:gd name="connsiteX46" fmla="*/ 853440 w 1023620"/>
              <a:gd name="connsiteY46" fmla="*/ 271650 h 1144140"/>
              <a:gd name="connsiteX47" fmla="*/ 941070 w 1023620"/>
              <a:gd name="connsiteY47" fmla="*/ 264030 h 1144140"/>
              <a:gd name="connsiteX48" fmla="*/ 989330 w 1023620"/>
              <a:gd name="connsiteY48" fmla="*/ 238629 h 1144140"/>
              <a:gd name="connsiteX49" fmla="*/ 1023620 w 1023620"/>
              <a:gd name="connsiteY49" fmla="*/ 210690 h 114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23620" h="1144140">
                <a:moveTo>
                  <a:pt x="1023620" y="210690"/>
                </a:moveTo>
                <a:cubicBezTo>
                  <a:pt x="1021927" y="201377"/>
                  <a:pt x="1003935" y="188252"/>
                  <a:pt x="986790" y="182749"/>
                </a:cubicBezTo>
                <a:cubicBezTo>
                  <a:pt x="969645" y="177246"/>
                  <a:pt x="945515" y="168145"/>
                  <a:pt x="928370" y="170050"/>
                </a:cubicBezTo>
                <a:lnTo>
                  <a:pt x="876300" y="150064"/>
                </a:lnTo>
                <a:cubicBezTo>
                  <a:pt x="836083" y="158107"/>
                  <a:pt x="880222" y="145297"/>
                  <a:pt x="840005" y="153340"/>
                </a:cubicBezTo>
                <a:cubicBezTo>
                  <a:pt x="823707" y="142968"/>
                  <a:pt x="839425" y="134089"/>
                  <a:pt x="830112" y="121389"/>
                </a:cubicBezTo>
                <a:cubicBezTo>
                  <a:pt x="825879" y="112499"/>
                  <a:pt x="844684" y="97168"/>
                  <a:pt x="839470" y="88768"/>
                </a:cubicBezTo>
                <a:cubicBezTo>
                  <a:pt x="834256" y="80368"/>
                  <a:pt x="813632" y="84155"/>
                  <a:pt x="798830" y="70988"/>
                </a:cubicBezTo>
                <a:cubicBezTo>
                  <a:pt x="784028" y="57821"/>
                  <a:pt x="759549" y="23734"/>
                  <a:pt x="750659" y="9764"/>
                </a:cubicBezTo>
                <a:cubicBezTo>
                  <a:pt x="741769" y="-4206"/>
                  <a:pt x="709054" y="-2350"/>
                  <a:pt x="697230" y="10030"/>
                </a:cubicBezTo>
                <a:cubicBezTo>
                  <a:pt x="685406" y="22410"/>
                  <a:pt x="687336" y="66264"/>
                  <a:pt x="679716" y="84044"/>
                </a:cubicBezTo>
                <a:cubicBezTo>
                  <a:pt x="672096" y="101824"/>
                  <a:pt x="663196" y="165451"/>
                  <a:pt x="643890" y="185289"/>
                </a:cubicBezTo>
                <a:cubicBezTo>
                  <a:pt x="624584" y="205127"/>
                  <a:pt x="583142" y="185925"/>
                  <a:pt x="563880" y="203070"/>
                </a:cubicBezTo>
                <a:lnTo>
                  <a:pt x="513080" y="247520"/>
                </a:lnTo>
                <a:cubicBezTo>
                  <a:pt x="488950" y="286043"/>
                  <a:pt x="513080" y="276307"/>
                  <a:pt x="488950" y="314830"/>
                </a:cubicBezTo>
                <a:lnTo>
                  <a:pt x="485474" y="356473"/>
                </a:lnTo>
                <a:cubicBezTo>
                  <a:pt x="455841" y="379756"/>
                  <a:pt x="489974" y="409724"/>
                  <a:pt x="460341" y="433007"/>
                </a:cubicBezTo>
                <a:cubicBezTo>
                  <a:pt x="440444" y="446977"/>
                  <a:pt x="408517" y="440894"/>
                  <a:pt x="388620" y="454864"/>
                </a:cubicBezTo>
                <a:cubicBezTo>
                  <a:pt x="357293" y="453594"/>
                  <a:pt x="330434" y="460823"/>
                  <a:pt x="303129" y="465424"/>
                </a:cubicBezTo>
                <a:cubicBezTo>
                  <a:pt x="275824" y="470025"/>
                  <a:pt x="244475" y="494535"/>
                  <a:pt x="224790" y="482470"/>
                </a:cubicBezTo>
                <a:lnTo>
                  <a:pt x="144780" y="450453"/>
                </a:lnTo>
                <a:lnTo>
                  <a:pt x="102870" y="622170"/>
                </a:lnTo>
                <a:lnTo>
                  <a:pt x="0" y="705990"/>
                </a:lnTo>
                <a:lnTo>
                  <a:pt x="0" y="778380"/>
                </a:lnTo>
                <a:lnTo>
                  <a:pt x="19050" y="881250"/>
                </a:lnTo>
                <a:lnTo>
                  <a:pt x="11430" y="953640"/>
                </a:lnTo>
                <a:lnTo>
                  <a:pt x="11430" y="1026030"/>
                </a:lnTo>
                <a:lnTo>
                  <a:pt x="45720" y="1045080"/>
                </a:lnTo>
                <a:lnTo>
                  <a:pt x="163830" y="1045080"/>
                </a:lnTo>
                <a:lnTo>
                  <a:pt x="163830" y="1117470"/>
                </a:lnTo>
                <a:lnTo>
                  <a:pt x="182880" y="1144140"/>
                </a:lnTo>
                <a:lnTo>
                  <a:pt x="323850" y="1033650"/>
                </a:lnTo>
                <a:lnTo>
                  <a:pt x="274320" y="968880"/>
                </a:lnTo>
                <a:lnTo>
                  <a:pt x="335280" y="938400"/>
                </a:lnTo>
                <a:lnTo>
                  <a:pt x="388620" y="839340"/>
                </a:lnTo>
                <a:lnTo>
                  <a:pt x="499110" y="717420"/>
                </a:lnTo>
                <a:lnTo>
                  <a:pt x="575310" y="671700"/>
                </a:lnTo>
                <a:lnTo>
                  <a:pt x="586740" y="625980"/>
                </a:lnTo>
                <a:lnTo>
                  <a:pt x="636270" y="576450"/>
                </a:lnTo>
                <a:lnTo>
                  <a:pt x="659130" y="542160"/>
                </a:lnTo>
                <a:lnTo>
                  <a:pt x="726440" y="471040"/>
                </a:lnTo>
                <a:lnTo>
                  <a:pt x="806450" y="393570"/>
                </a:lnTo>
                <a:cubicBezTo>
                  <a:pt x="809837" y="377483"/>
                  <a:pt x="823383" y="374095"/>
                  <a:pt x="826770" y="358008"/>
                </a:cubicBezTo>
                <a:lnTo>
                  <a:pt x="819150" y="337688"/>
                </a:lnTo>
                <a:lnTo>
                  <a:pt x="803910" y="309750"/>
                </a:lnTo>
                <a:lnTo>
                  <a:pt x="803910" y="275460"/>
                </a:lnTo>
                <a:lnTo>
                  <a:pt x="853440" y="271650"/>
                </a:lnTo>
                <a:lnTo>
                  <a:pt x="941070" y="264030"/>
                </a:lnTo>
                <a:cubicBezTo>
                  <a:pt x="952923" y="255563"/>
                  <a:pt x="977477" y="247096"/>
                  <a:pt x="989330" y="238629"/>
                </a:cubicBezTo>
                <a:lnTo>
                  <a:pt x="1023620" y="21069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33" name="Text Box 26"/>
          <p:cNvSpPr txBox="1">
            <a:spLocks noChangeArrowheads="1"/>
          </p:cNvSpPr>
          <p:nvPr/>
        </p:nvSpPr>
        <p:spPr bwMode="auto">
          <a:xfrm>
            <a:off x="1892141" y="2774929"/>
            <a:ext cx="12636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sz="1600" dirty="0" err="1">
                <a:solidFill>
                  <a:srgbClr val="0066FF"/>
                </a:solidFill>
                <a:latin typeface="Comic Sans MS" pitchFamily="66" charset="0"/>
                <a:cs typeface="+mn-cs"/>
              </a:rPr>
              <a:t>Madine</a:t>
            </a:r>
            <a:endParaRPr lang="fr-FR" sz="1600" dirty="0">
              <a:solidFill>
                <a:srgbClr val="0066FF"/>
              </a:solidFill>
              <a:latin typeface="Comic Sans MS" pitchFamily="66" charset="0"/>
              <a:cs typeface="+mn-cs"/>
            </a:endParaRPr>
          </a:p>
        </p:txBody>
      </p:sp>
    </p:spTree>
    <p:extLst>
      <p:ext uri="{BB962C8B-B14F-4D97-AF65-F5344CB8AC3E}">
        <p14:creationId xmlns:p14="http://schemas.microsoft.com/office/powerpoint/2010/main" val="30459275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114"/>
                                        </p:tgtEl>
                                        <p:attrNameLst>
                                          <p:attrName>style.visibility</p:attrName>
                                        </p:attrNameLst>
                                      </p:cBhvr>
                                      <p:to>
                                        <p:strVal val="visible"/>
                                      </p:to>
                                    </p:set>
                                    <p:animEffect transition="in" filter="wipe(left)">
                                      <p:cBhvr>
                                        <p:cTn id="7" dur="500"/>
                                        <p:tgtEl>
                                          <p:spTgt spid="4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120"/>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4103"/>
                                        </p:tgtEl>
                                        <p:attrNameLst>
                                          <p:attrName>style.visibility</p:attrName>
                                        </p:attrNameLst>
                                      </p:cBhvr>
                                      <p:to>
                                        <p:strVal val="visible"/>
                                      </p:to>
                                    </p:set>
                                  </p:childTnLst>
                                </p:cTn>
                              </p:par>
                            </p:childTnLst>
                          </p:cTn>
                        </p:par>
                        <p:par>
                          <p:cTn id="17" fill="hold" nodeType="afterGroup">
                            <p:stCondLst>
                              <p:cond delay="0"/>
                            </p:stCondLst>
                            <p:childTnLst>
                              <p:par>
                                <p:cTn id="18" presetID="10" presetClass="entr" presetSubtype="0" fill="hold" grpId="0" nodeType="afterEffect">
                                  <p:stCondLst>
                                    <p:cond delay="0"/>
                                  </p:stCondLst>
                                  <p:childTnLst>
                                    <p:set>
                                      <p:cBhvr>
                                        <p:cTn id="19" dur="1" fill="hold">
                                          <p:stCondLst>
                                            <p:cond delay="0"/>
                                          </p:stCondLst>
                                        </p:cTn>
                                        <p:tgtEl>
                                          <p:spTgt spid="4102"/>
                                        </p:tgtEl>
                                        <p:attrNameLst>
                                          <p:attrName>style.visibility</p:attrName>
                                        </p:attrNameLst>
                                      </p:cBhvr>
                                      <p:to>
                                        <p:strVal val="visible"/>
                                      </p:to>
                                    </p:set>
                                    <p:animEffect transition="in" filter="fade">
                                      <p:cBhvr>
                                        <p:cTn id="20" dur="2000"/>
                                        <p:tgtEl>
                                          <p:spTgt spid="4102"/>
                                        </p:tgtEl>
                                      </p:cBhvr>
                                    </p:animEffect>
                                  </p:childTnLst>
                                </p:cTn>
                              </p:par>
                            </p:childTnLst>
                          </p:cTn>
                        </p:par>
                        <p:par>
                          <p:cTn id="21" fill="hold" nodeType="afterGroup">
                            <p:stCondLst>
                              <p:cond delay="2000"/>
                            </p:stCondLst>
                            <p:childTnLst>
                              <p:par>
                                <p:cTn id="22" presetID="1" presetClass="entr" presetSubtype="0" fill="hold" nodeType="afterEffect">
                                  <p:stCondLst>
                                    <p:cond delay="0"/>
                                  </p:stCondLst>
                                  <p:childTnLst>
                                    <p:set>
                                      <p:cBhvr>
                                        <p:cTn id="23" dur="1" fill="hold">
                                          <p:stCondLst>
                                            <p:cond delay="0"/>
                                          </p:stCondLst>
                                        </p:cTn>
                                        <p:tgtEl>
                                          <p:spTgt spid="4119"/>
                                        </p:tgtEl>
                                        <p:attrNameLst>
                                          <p:attrName>style.visibility</p:attrName>
                                        </p:attrNameLst>
                                      </p:cBhvr>
                                      <p:to>
                                        <p:strVal val="visible"/>
                                      </p:to>
                                    </p:set>
                                  </p:childTnLst>
                                </p:cTn>
                              </p:par>
                            </p:childTnLst>
                          </p:cTn>
                        </p:par>
                        <p:par>
                          <p:cTn id="24" fill="hold" nodeType="afterGroup">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4104"/>
                                        </p:tgtEl>
                                        <p:attrNameLst>
                                          <p:attrName>style.visibility</p:attrName>
                                        </p:attrNameLst>
                                      </p:cBhvr>
                                      <p:to>
                                        <p:strVal val="visible"/>
                                      </p:to>
                                    </p:set>
                                    <p:animEffect transition="in" filter="wipe(left)">
                                      <p:cBhvr>
                                        <p:cTn id="27" dur="500"/>
                                        <p:tgtEl>
                                          <p:spTgt spid="4104"/>
                                        </p:tgtEl>
                                      </p:cBhvr>
                                    </p:animEffect>
                                  </p:childTnLst>
                                </p:cTn>
                              </p:par>
                            </p:childTnLst>
                          </p:cTn>
                        </p:par>
                        <p:par>
                          <p:cTn id="28" fill="hold" nodeType="afterGroup">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4101"/>
                                        </p:tgtEl>
                                        <p:attrNameLst>
                                          <p:attrName>style.visibility</p:attrName>
                                        </p:attrNameLst>
                                      </p:cBhvr>
                                      <p:to>
                                        <p:strVal val="visible"/>
                                      </p:to>
                                    </p:set>
                                    <p:animEffect transition="in" filter="wipe(left)">
                                      <p:cBhvr>
                                        <p:cTn id="31" dur="500"/>
                                        <p:tgtEl>
                                          <p:spTgt spid="4101"/>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animBg="1"/>
      <p:bldP spid="4102" grpId="0" animBg="1"/>
      <p:bldP spid="4103" grpId="0" animBg="1"/>
      <p:bldP spid="4104" grpId="0" animBg="1"/>
      <p:bldP spid="4122"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Rhone_bassin_versant">
            <a:extLst>
              <a:ext uri="{FF2B5EF4-FFF2-40B4-BE49-F238E27FC236}">
                <a16:creationId xmlns:a16="http://schemas.microsoft.com/office/drawing/2014/main" id="{DFEA382E-55AF-4EA4-9797-66BE79525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0"/>
            <a:ext cx="48910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Oval 4">
            <a:extLst>
              <a:ext uri="{FF2B5EF4-FFF2-40B4-BE49-F238E27FC236}">
                <a16:creationId xmlns:a16="http://schemas.microsoft.com/office/drawing/2014/main" id="{7A9E562D-0389-4FE0-8493-AA50C4D98723}"/>
              </a:ext>
            </a:extLst>
          </p:cNvPr>
          <p:cNvSpPr>
            <a:spLocks noChangeArrowheads="1"/>
          </p:cNvSpPr>
          <p:nvPr/>
        </p:nvSpPr>
        <p:spPr bwMode="auto">
          <a:xfrm>
            <a:off x="2424113" y="2646363"/>
            <a:ext cx="180975" cy="161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4" name="Oval 8">
            <a:extLst>
              <a:ext uri="{FF2B5EF4-FFF2-40B4-BE49-F238E27FC236}">
                <a16:creationId xmlns:a16="http://schemas.microsoft.com/office/drawing/2014/main" id="{7328F9AA-2B61-48F9-8BFA-AD860B2B1EDC}"/>
              </a:ext>
            </a:extLst>
          </p:cNvPr>
          <p:cNvSpPr>
            <a:spLocks noChangeArrowheads="1"/>
          </p:cNvSpPr>
          <p:nvPr/>
        </p:nvSpPr>
        <p:spPr bwMode="auto">
          <a:xfrm>
            <a:off x="1330325" y="5611813"/>
            <a:ext cx="193675" cy="192087"/>
          </a:xfrm>
          <a:prstGeom prst="ellipse">
            <a:avLst/>
          </a:prstGeom>
          <a:solidFill>
            <a:srgbClr val="92D050"/>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5" name="Oval 9">
            <a:extLst>
              <a:ext uri="{FF2B5EF4-FFF2-40B4-BE49-F238E27FC236}">
                <a16:creationId xmlns:a16="http://schemas.microsoft.com/office/drawing/2014/main" id="{BEEA5E41-0F15-4B86-8594-23B26F663BF5}"/>
              </a:ext>
            </a:extLst>
          </p:cNvPr>
          <p:cNvSpPr>
            <a:spLocks noChangeArrowheads="1"/>
          </p:cNvSpPr>
          <p:nvPr/>
        </p:nvSpPr>
        <p:spPr bwMode="auto">
          <a:xfrm>
            <a:off x="1485900" y="3135313"/>
            <a:ext cx="139700" cy="1397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6" name="Oval 4">
            <a:extLst>
              <a:ext uri="{FF2B5EF4-FFF2-40B4-BE49-F238E27FC236}">
                <a16:creationId xmlns:a16="http://schemas.microsoft.com/office/drawing/2014/main" id="{BD4699D0-BBD5-4195-903F-009EC15471D9}"/>
              </a:ext>
            </a:extLst>
          </p:cNvPr>
          <p:cNvSpPr>
            <a:spLocks noChangeArrowheads="1"/>
          </p:cNvSpPr>
          <p:nvPr/>
        </p:nvSpPr>
        <p:spPr bwMode="auto">
          <a:xfrm>
            <a:off x="5416550" y="665163"/>
            <a:ext cx="182563" cy="161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7" name="Oval 8">
            <a:extLst>
              <a:ext uri="{FF2B5EF4-FFF2-40B4-BE49-F238E27FC236}">
                <a16:creationId xmlns:a16="http://schemas.microsoft.com/office/drawing/2014/main" id="{B5DBD81A-C134-42A9-9CED-D5C6DD6929E5}"/>
              </a:ext>
            </a:extLst>
          </p:cNvPr>
          <p:cNvSpPr>
            <a:spLocks noChangeArrowheads="1"/>
          </p:cNvSpPr>
          <p:nvPr/>
        </p:nvSpPr>
        <p:spPr bwMode="auto">
          <a:xfrm>
            <a:off x="5416550" y="1192213"/>
            <a:ext cx="195263" cy="179387"/>
          </a:xfrm>
          <a:prstGeom prst="ellipse">
            <a:avLst/>
          </a:prstGeom>
          <a:solidFill>
            <a:srgbClr val="92D050"/>
          </a:solidFill>
          <a:ln w="952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8" name="Oval 9">
            <a:extLst>
              <a:ext uri="{FF2B5EF4-FFF2-40B4-BE49-F238E27FC236}">
                <a16:creationId xmlns:a16="http://schemas.microsoft.com/office/drawing/2014/main" id="{2CE86E17-4EC5-4A96-9969-6A3C1AF98795}"/>
              </a:ext>
            </a:extLst>
          </p:cNvPr>
          <p:cNvSpPr>
            <a:spLocks noChangeArrowheads="1"/>
          </p:cNvSpPr>
          <p:nvPr/>
        </p:nvSpPr>
        <p:spPr bwMode="auto">
          <a:xfrm>
            <a:off x="5437188" y="1716088"/>
            <a:ext cx="174625" cy="173037"/>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fr-FR" altLang="fr-FR"/>
          </a:p>
        </p:txBody>
      </p:sp>
      <p:sp>
        <p:nvSpPr>
          <p:cNvPr id="20489" name="ZoneTexte 1">
            <a:extLst>
              <a:ext uri="{FF2B5EF4-FFF2-40B4-BE49-F238E27FC236}">
                <a16:creationId xmlns:a16="http://schemas.microsoft.com/office/drawing/2014/main" id="{DAF2529D-EF1A-46F5-8A3E-56B3A1AA334C}"/>
              </a:ext>
            </a:extLst>
          </p:cNvPr>
          <p:cNvSpPr txBox="1">
            <a:spLocks noChangeArrowheads="1"/>
          </p:cNvSpPr>
          <p:nvPr/>
        </p:nvSpPr>
        <p:spPr bwMode="auto">
          <a:xfrm>
            <a:off x="5708650" y="576263"/>
            <a:ext cx="2222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a:t>Le Rhône à Pougny</a:t>
            </a:r>
          </a:p>
        </p:txBody>
      </p:sp>
      <p:sp>
        <p:nvSpPr>
          <p:cNvPr id="20490" name="ZoneTexte 13">
            <a:extLst>
              <a:ext uri="{FF2B5EF4-FFF2-40B4-BE49-F238E27FC236}">
                <a16:creationId xmlns:a16="http://schemas.microsoft.com/office/drawing/2014/main" id="{28D83D1C-8DE1-4869-A310-185EEDE5B15B}"/>
              </a:ext>
            </a:extLst>
          </p:cNvPr>
          <p:cNvSpPr txBox="1">
            <a:spLocks noChangeArrowheads="1"/>
          </p:cNvSpPr>
          <p:nvPr/>
        </p:nvSpPr>
        <p:spPr bwMode="auto">
          <a:xfrm>
            <a:off x="5708650" y="1096963"/>
            <a:ext cx="2479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a:t>Le Rhône à Beaucaire</a:t>
            </a:r>
          </a:p>
        </p:txBody>
      </p:sp>
      <p:sp>
        <p:nvSpPr>
          <p:cNvPr id="20491" name="ZoneTexte 14">
            <a:extLst>
              <a:ext uri="{FF2B5EF4-FFF2-40B4-BE49-F238E27FC236}">
                <a16:creationId xmlns:a16="http://schemas.microsoft.com/office/drawing/2014/main" id="{1373D27E-3CB2-451C-987C-F699A67ED1AB}"/>
              </a:ext>
            </a:extLst>
          </p:cNvPr>
          <p:cNvSpPr txBox="1">
            <a:spLocks noChangeArrowheads="1"/>
          </p:cNvSpPr>
          <p:nvPr/>
        </p:nvSpPr>
        <p:spPr bwMode="auto">
          <a:xfrm>
            <a:off x="5708650" y="1617663"/>
            <a:ext cx="1171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a:t>La Saône</a:t>
            </a:r>
          </a:p>
        </p:txBody>
      </p:sp>
      <p:pic>
        <p:nvPicPr>
          <p:cNvPr id="2" name="Image 1">
            <a:extLst>
              <a:ext uri="{FF2B5EF4-FFF2-40B4-BE49-F238E27FC236}">
                <a16:creationId xmlns:a16="http://schemas.microsoft.com/office/drawing/2014/main" id="{0D81CA17-310D-47A5-B30F-8321F71070C3}"/>
              </a:ext>
            </a:extLst>
          </p:cNvPr>
          <p:cNvPicPr>
            <a:picLocks noChangeAspect="1"/>
          </p:cNvPicPr>
          <p:nvPr/>
        </p:nvPicPr>
        <p:blipFill>
          <a:blip r:embed="rId4"/>
          <a:stretch>
            <a:fillRect/>
          </a:stretch>
        </p:blipFill>
        <p:spPr>
          <a:xfrm>
            <a:off x="2439194" y="1390515"/>
            <a:ext cx="2154134" cy="1336810"/>
          </a:xfrm>
          <a:prstGeom prst="rect">
            <a:avLst/>
          </a:prstGeom>
        </p:spPr>
      </p:pic>
      <p:pic>
        <p:nvPicPr>
          <p:cNvPr id="3" name="Image 2">
            <a:extLst>
              <a:ext uri="{FF2B5EF4-FFF2-40B4-BE49-F238E27FC236}">
                <a16:creationId xmlns:a16="http://schemas.microsoft.com/office/drawing/2014/main" id="{12E3AAC7-A04E-4663-BCDE-9DA3FC4E1F5F}"/>
              </a:ext>
            </a:extLst>
          </p:cNvPr>
          <p:cNvPicPr>
            <a:picLocks noChangeAspect="1"/>
          </p:cNvPicPr>
          <p:nvPr/>
        </p:nvPicPr>
        <p:blipFill>
          <a:blip r:embed="rId5"/>
          <a:stretch>
            <a:fillRect/>
          </a:stretch>
        </p:blipFill>
        <p:spPr>
          <a:xfrm>
            <a:off x="-71631" y="786011"/>
            <a:ext cx="2194206" cy="1361678"/>
          </a:xfrm>
          <a:prstGeom prst="rect">
            <a:avLst/>
          </a:prstGeom>
        </p:spPr>
      </p:pic>
      <p:pic>
        <p:nvPicPr>
          <p:cNvPr id="4" name="Image 3">
            <a:extLst>
              <a:ext uri="{FF2B5EF4-FFF2-40B4-BE49-F238E27FC236}">
                <a16:creationId xmlns:a16="http://schemas.microsoft.com/office/drawing/2014/main" id="{905F068D-6064-4E17-B1AE-948A3B3C9B41}"/>
              </a:ext>
            </a:extLst>
          </p:cNvPr>
          <p:cNvPicPr>
            <a:picLocks noChangeAspect="1"/>
          </p:cNvPicPr>
          <p:nvPr/>
        </p:nvPicPr>
        <p:blipFill>
          <a:blip r:embed="rId6"/>
          <a:stretch>
            <a:fillRect/>
          </a:stretch>
        </p:blipFill>
        <p:spPr>
          <a:xfrm>
            <a:off x="4950019" y="3763818"/>
            <a:ext cx="4467850" cy="2758152"/>
          </a:xfrm>
          <a:prstGeom prst="rect">
            <a:avLst/>
          </a:prstGeom>
        </p:spPr>
      </p:pic>
    </p:spTree>
    <p:extLst>
      <p:ext uri="{BB962C8B-B14F-4D97-AF65-F5344CB8AC3E}">
        <p14:creationId xmlns:p14="http://schemas.microsoft.com/office/powerpoint/2010/main" val="636567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7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805"/>
          <a:stretch/>
        </p:blipFill>
        <p:spPr bwMode="auto">
          <a:xfrm>
            <a:off x="0" y="899886"/>
            <a:ext cx="9144000" cy="53040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l="1552" t="12766" r="-1437" b="4507"/>
          <a:stretch>
            <a:fillRect/>
          </a:stretch>
        </p:blipFill>
        <p:spPr bwMode="auto">
          <a:xfrm>
            <a:off x="1354138" y="1824038"/>
            <a:ext cx="5895975" cy="220662"/>
          </a:xfrm>
          <a:prstGeom prst="rect">
            <a:avLst/>
          </a:prstGeom>
          <a:solidFill>
            <a:srgbClr val="00FF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21"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l="1631" t="12766" r="90703" b="3912"/>
          <a:stretch>
            <a:fillRect/>
          </a:stretch>
        </p:blipFill>
        <p:spPr bwMode="auto">
          <a:xfrm>
            <a:off x="1423988" y="1824038"/>
            <a:ext cx="452437" cy="222250"/>
          </a:xfrm>
          <a:prstGeom prst="rect">
            <a:avLst/>
          </a:prstGeom>
          <a:solidFill>
            <a:srgbClr val="00FF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22"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l="25966" t="14136" r="552" b="11519"/>
          <a:stretch>
            <a:fillRect/>
          </a:stretch>
        </p:blipFill>
        <p:spPr bwMode="auto">
          <a:xfrm>
            <a:off x="7308850" y="1824038"/>
            <a:ext cx="633413" cy="22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58" name="Picture 46"/>
          <p:cNvPicPr>
            <a:picLocks noChangeAspect="1" noChangeArrowheads="1"/>
          </p:cNvPicPr>
          <p:nvPr/>
        </p:nvPicPr>
        <p:blipFill>
          <a:blip r:embed="rId5" cstate="print">
            <a:extLst>
              <a:ext uri="{28A0092B-C50C-407E-A947-70E740481C1C}">
                <a14:useLocalDpi xmlns:a14="http://schemas.microsoft.com/office/drawing/2010/main" val="0"/>
              </a:ext>
            </a:extLst>
          </a:blip>
          <a:srcRect t="16867" r="-162"/>
          <a:stretch>
            <a:fillRect/>
          </a:stretch>
        </p:blipFill>
        <p:spPr bwMode="auto">
          <a:xfrm>
            <a:off x="1350963" y="2063750"/>
            <a:ext cx="59055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59" name="Picture 47"/>
          <p:cNvPicPr>
            <a:picLocks noChangeAspect="1" noChangeArrowheads="1"/>
          </p:cNvPicPr>
          <p:nvPr/>
        </p:nvPicPr>
        <p:blipFill>
          <a:blip r:embed="rId6" cstate="print">
            <a:extLst>
              <a:ext uri="{28A0092B-C50C-407E-A947-70E740481C1C}">
                <a14:useLocalDpi xmlns:a14="http://schemas.microsoft.com/office/drawing/2010/main" val="0"/>
              </a:ext>
            </a:extLst>
          </a:blip>
          <a:srcRect l="485" b="12727"/>
          <a:stretch>
            <a:fillRect/>
          </a:stretch>
        </p:blipFill>
        <p:spPr bwMode="auto">
          <a:xfrm>
            <a:off x="1366838" y="2287588"/>
            <a:ext cx="589121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71" name="Picture 59"/>
          <p:cNvPicPr>
            <a:picLocks noChangeAspect="1" noChangeArrowheads="1"/>
          </p:cNvPicPr>
          <p:nvPr/>
        </p:nvPicPr>
        <p:blipFill>
          <a:blip r:embed="rId7" cstate="print">
            <a:extLst>
              <a:ext uri="{28A0092B-C50C-407E-A947-70E740481C1C}">
                <a14:useLocalDpi xmlns:a14="http://schemas.microsoft.com/office/drawing/2010/main" val="0"/>
              </a:ext>
            </a:extLst>
          </a:blip>
          <a:srcRect l="13763" t="17838" b="9729"/>
          <a:stretch>
            <a:fillRect/>
          </a:stretch>
        </p:blipFill>
        <p:spPr bwMode="auto">
          <a:xfrm>
            <a:off x="7299325" y="2063750"/>
            <a:ext cx="636588"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72" name="Picture 60"/>
          <p:cNvPicPr>
            <a:picLocks noChangeAspect="1" noChangeArrowheads="1"/>
          </p:cNvPicPr>
          <p:nvPr/>
        </p:nvPicPr>
        <p:blipFill>
          <a:blip r:embed="rId5" cstate="print">
            <a:extLst>
              <a:ext uri="{28A0092B-C50C-407E-A947-70E740481C1C}">
                <a14:useLocalDpi xmlns:a14="http://schemas.microsoft.com/office/drawing/2010/main" val="0"/>
              </a:ext>
            </a:extLst>
          </a:blip>
          <a:srcRect l="539" t="16867" r="91330"/>
          <a:stretch>
            <a:fillRect/>
          </a:stretch>
        </p:blipFill>
        <p:spPr bwMode="auto">
          <a:xfrm>
            <a:off x="1390650" y="2065338"/>
            <a:ext cx="47942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73" name="Picture 61"/>
          <p:cNvPicPr>
            <a:picLocks noChangeAspect="1" noChangeArrowheads="1"/>
          </p:cNvPicPr>
          <p:nvPr/>
        </p:nvPicPr>
        <p:blipFill>
          <a:blip r:embed="rId6" cstate="print">
            <a:extLst>
              <a:ext uri="{28A0092B-C50C-407E-A947-70E740481C1C}">
                <a14:useLocalDpi xmlns:a14="http://schemas.microsoft.com/office/drawing/2010/main" val="0"/>
              </a:ext>
            </a:extLst>
          </a:blip>
          <a:srcRect l="1665" t="8485" r="91095" b="12727"/>
          <a:stretch>
            <a:fillRect/>
          </a:stretch>
        </p:blipFill>
        <p:spPr bwMode="auto">
          <a:xfrm>
            <a:off x="1403350" y="2308225"/>
            <a:ext cx="42862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92" name="Text Box 88"/>
          <p:cNvSpPr txBox="1">
            <a:spLocks noChangeArrowheads="1"/>
          </p:cNvSpPr>
          <p:nvPr/>
        </p:nvSpPr>
        <p:spPr bwMode="auto">
          <a:xfrm>
            <a:off x="585788" y="3944938"/>
            <a:ext cx="488473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pPr>
            <a:r>
              <a:rPr lang="fr-FR" altLang="fr-FR" sz="1400">
                <a:solidFill>
                  <a:srgbClr val="990000"/>
                </a:solidFill>
              </a:rPr>
              <a:t> 1     déc.-avr.               2,06 févr.       mai-nov      0,18 sept.</a:t>
            </a:r>
          </a:p>
          <a:p>
            <a:pPr eaLnBrk="1" hangingPunct="1">
              <a:spcBef>
                <a:spcPct val="20000"/>
              </a:spcBef>
            </a:pPr>
            <a:r>
              <a:rPr lang="fr-FR" altLang="fr-FR" sz="1400">
                <a:solidFill>
                  <a:srgbClr val="990000"/>
                </a:solidFill>
              </a:rPr>
              <a:t>                 (hiver)                               (été) </a:t>
            </a:r>
          </a:p>
        </p:txBody>
      </p:sp>
      <p:pic>
        <p:nvPicPr>
          <p:cNvPr id="13376" name="Picture 64"/>
          <p:cNvPicPr>
            <a:picLocks noChangeAspect="1" noChangeArrowheads="1"/>
          </p:cNvPicPr>
          <p:nvPr/>
        </p:nvPicPr>
        <p:blipFill>
          <a:blip r:embed="rId8">
            <a:extLst>
              <a:ext uri="{28A0092B-C50C-407E-A947-70E740481C1C}">
                <a14:useLocalDpi xmlns:a14="http://schemas.microsoft.com/office/drawing/2010/main" val="0"/>
              </a:ext>
            </a:extLst>
          </a:blip>
          <a:srcRect l="-2925" r="-2127" b="-955"/>
          <a:stretch>
            <a:fillRect/>
          </a:stretch>
        </p:blipFill>
        <p:spPr bwMode="auto">
          <a:xfrm>
            <a:off x="3686175" y="0"/>
            <a:ext cx="3762375" cy="3019425"/>
          </a:xfrm>
          <a:prstGeom prst="rect">
            <a:avLst/>
          </a:prstGeom>
          <a:solidFill>
            <a:srgbClr val="306A64"/>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 Box 88"/>
          <p:cNvSpPr txBox="1">
            <a:spLocks noChangeArrowheads="1"/>
          </p:cNvSpPr>
          <p:nvPr/>
        </p:nvSpPr>
        <p:spPr bwMode="auto">
          <a:xfrm>
            <a:off x="5310188" y="3878263"/>
            <a:ext cx="351313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40000"/>
              </a:lnSpc>
              <a:spcBef>
                <a:spcPct val="10000"/>
              </a:spcBef>
            </a:pPr>
            <a:r>
              <a:rPr lang="fr-FR" altLang="fr-FR" sz="1400">
                <a:solidFill>
                  <a:srgbClr val="990000"/>
                </a:solidFill>
              </a:rPr>
              <a:t>  rivière moy.    abondant           excessif</a:t>
            </a:r>
          </a:p>
          <a:p>
            <a:pPr eaLnBrk="1" hangingPunct="1">
              <a:spcBef>
                <a:spcPct val="10000"/>
              </a:spcBef>
            </a:pPr>
            <a:r>
              <a:rPr lang="fr-FR" altLang="fr-FR" sz="1400">
                <a:solidFill>
                  <a:srgbClr val="990000"/>
                </a:solidFill>
              </a:rPr>
              <a:t>     30 m</a:t>
            </a:r>
            <a:r>
              <a:rPr lang="fr-FR" altLang="fr-FR" sz="1400" baseline="30000">
                <a:solidFill>
                  <a:srgbClr val="990000"/>
                </a:solidFill>
              </a:rPr>
              <a:t>3</a:t>
            </a:r>
            <a:r>
              <a:rPr lang="fr-FR" altLang="fr-FR" sz="1400">
                <a:solidFill>
                  <a:srgbClr val="990000"/>
                </a:solidFill>
              </a:rPr>
              <a:t>/s	      12 l/s/km²             11,1</a:t>
            </a:r>
          </a:p>
        </p:txBody>
      </p:sp>
      <p:sp>
        <p:nvSpPr>
          <p:cNvPr id="17" name="Text Box 4">
            <a:extLst>
              <a:ext uri="{FF2B5EF4-FFF2-40B4-BE49-F238E27FC236}">
                <a16:creationId xmlns:a16="http://schemas.microsoft.com/office/drawing/2014/main" id="{81466318-4B29-42FE-A552-41913563855A}"/>
              </a:ext>
            </a:extLst>
          </p:cNvPr>
          <p:cNvSpPr txBox="1">
            <a:spLocks noChangeArrowheads="1"/>
          </p:cNvSpPr>
          <p:nvPr/>
        </p:nvSpPr>
        <p:spPr bwMode="auto">
          <a:xfrm>
            <a:off x="46917" y="142530"/>
            <a:ext cx="3659015" cy="461665"/>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FR" altLang="fr-FR" sz="2400" dirty="0"/>
              <a:t>III. L’analyse des régimes</a:t>
            </a:r>
          </a:p>
        </p:txBody>
      </p:sp>
    </p:spTree>
    <p:extLst>
      <p:ext uri="{BB962C8B-B14F-4D97-AF65-F5344CB8AC3E}">
        <p14:creationId xmlns:p14="http://schemas.microsoft.com/office/powerpoint/2010/main" val="1357751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371"/>
                                        </p:tgtEl>
                                        <p:attrNameLst>
                                          <p:attrName>style.visibility</p:attrName>
                                        </p:attrNameLst>
                                      </p:cBhvr>
                                      <p:to>
                                        <p:strVal val="visible"/>
                                      </p:to>
                                    </p:set>
                                    <p:animEffect transition="in" filter="wipe(left)">
                                      <p:cBhvr>
                                        <p:cTn id="7" dur="1000"/>
                                        <p:tgtEl>
                                          <p:spTgt spid="13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72"/>
                                        </p:tgtEl>
                                        <p:attrNameLst>
                                          <p:attrName>style.visibility</p:attrName>
                                        </p:attrNameLst>
                                      </p:cBhvr>
                                      <p:to>
                                        <p:strVal val="visible"/>
                                      </p:to>
                                    </p:set>
                                    <p:animEffect transition="in" filter="wipe(left)">
                                      <p:cBhvr>
                                        <p:cTn id="12" dur="1000"/>
                                        <p:tgtEl>
                                          <p:spTgt spid="133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358"/>
                                        </p:tgtEl>
                                        <p:attrNameLst>
                                          <p:attrName>style.visibility</p:attrName>
                                        </p:attrNameLst>
                                      </p:cBhvr>
                                      <p:to>
                                        <p:strVal val="visible"/>
                                      </p:to>
                                    </p:set>
                                    <p:animEffect transition="in" filter="wipe(left)">
                                      <p:cBhvr>
                                        <p:cTn id="17" dur="3000"/>
                                        <p:tgtEl>
                                          <p:spTgt spid="133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322"/>
                                        </p:tgtEl>
                                        <p:attrNameLst>
                                          <p:attrName>style.visibility</p:attrName>
                                        </p:attrNameLst>
                                      </p:cBhvr>
                                      <p:to>
                                        <p:strVal val="visible"/>
                                      </p:to>
                                    </p:set>
                                    <p:animEffect transition="in" filter="wipe(left)">
                                      <p:cBhvr>
                                        <p:cTn id="22" dur="500"/>
                                        <p:tgtEl>
                                          <p:spTgt spid="133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321"/>
                                        </p:tgtEl>
                                        <p:attrNameLst>
                                          <p:attrName>style.visibility</p:attrName>
                                        </p:attrNameLst>
                                      </p:cBhvr>
                                      <p:to>
                                        <p:strVal val="visible"/>
                                      </p:to>
                                    </p:set>
                                    <p:animEffect transition="in" filter="wipe(left)">
                                      <p:cBhvr>
                                        <p:cTn id="27" dur="1000"/>
                                        <p:tgtEl>
                                          <p:spTgt spid="133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3320"/>
                                        </p:tgtEl>
                                        <p:attrNameLst>
                                          <p:attrName>style.visibility</p:attrName>
                                        </p:attrNameLst>
                                      </p:cBhvr>
                                      <p:to>
                                        <p:strVal val="visible"/>
                                      </p:to>
                                    </p:set>
                                    <p:animEffect transition="in" filter="wipe(left)">
                                      <p:cBhvr>
                                        <p:cTn id="32" dur="5000"/>
                                        <p:tgtEl>
                                          <p:spTgt spid="133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3373"/>
                                        </p:tgtEl>
                                        <p:attrNameLst>
                                          <p:attrName>style.visibility</p:attrName>
                                        </p:attrNameLst>
                                      </p:cBhvr>
                                      <p:to>
                                        <p:strVal val="visible"/>
                                      </p:to>
                                    </p:set>
                                    <p:animEffect transition="in" filter="wipe(left)">
                                      <p:cBhvr>
                                        <p:cTn id="37" dur="1000"/>
                                        <p:tgtEl>
                                          <p:spTgt spid="1337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3359"/>
                                        </p:tgtEl>
                                        <p:attrNameLst>
                                          <p:attrName>style.visibility</p:attrName>
                                        </p:attrNameLst>
                                      </p:cBhvr>
                                      <p:to>
                                        <p:strVal val="visible"/>
                                      </p:to>
                                    </p:set>
                                    <p:animEffect transition="in" filter="wipe(left)">
                                      <p:cBhvr>
                                        <p:cTn id="42" dur="2000"/>
                                        <p:tgtEl>
                                          <p:spTgt spid="1335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13376"/>
                                        </p:tgtEl>
                                        <p:attrNameLst>
                                          <p:attrName>style.visibility</p:attrName>
                                        </p:attrNameLst>
                                      </p:cBhvr>
                                      <p:to>
                                        <p:strVal val="visible"/>
                                      </p:to>
                                    </p:set>
                                    <p:animEffect transition="in" filter="fade">
                                      <p:cBhvr>
                                        <p:cTn id="47" dur="1000"/>
                                        <p:tgtEl>
                                          <p:spTgt spid="1337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592"/>
                                        </p:tgtEl>
                                        <p:attrNameLst>
                                          <p:attrName>style.visibility</p:attrName>
                                        </p:attrNameLst>
                                      </p:cBhvr>
                                      <p:to>
                                        <p:strVal val="visible"/>
                                      </p:to>
                                    </p:set>
                                    <p:animEffect transition="in" filter="wipe(left)">
                                      <p:cBhvr>
                                        <p:cTn id="52" dur="5000"/>
                                        <p:tgtEl>
                                          <p:spTgt spid="2159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92"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12021" b="40276"/>
          <a:stretch>
            <a:fillRect/>
          </a:stretch>
        </p:blipFill>
        <p:spPr bwMode="auto">
          <a:xfrm>
            <a:off x="0" y="25400"/>
            <a:ext cx="9144000" cy="1978025"/>
          </a:xfrm>
          <a:prstGeom prst="rect">
            <a:avLst/>
          </a:prstGeom>
          <a:solidFill>
            <a:srgbClr val="E1FF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723" name="Picture 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97075"/>
            <a:ext cx="9144000" cy="1836738"/>
          </a:xfrm>
          <a:prstGeom prst="rect">
            <a:avLst/>
          </a:prstGeom>
          <a:solidFill>
            <a:srgbClr val="E1FF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l="1918" t="5769" b="9615"/>
          <a:stretch>
            <a:fillRect/>
          </a:stretch>
        </p:blipFill>
        <p:spPr bwMode="auto">
          <a:xfrm>
            <a:off x="1441450" y="1076325"/>
            <a:ext cx="60864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67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l="774" t="16695" r="-783" b="13718"/>
          <a:stretch>
            <a:fillRect/>
          </a:stretch>
        </p:blipFill>
        <p:spPr bwMode="auto">
          <a:xfrm>
            <a:off x="1438275" y="854075"/>
            <a:ext cx="61531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712" name="Picture 40"/>
          <p:cNvPicPr>
            <a:picLocks noChangeAspect="1" noChangeArrowheads="1"/>
          </p:cNvPicPr>
          <p:nvPr/>
        </p:nvPicPr>
        <p:blipFill>
          <a:blip r:embed="rId6" cstate="print">
            <a:extLst>
              <a:ext uri="{28A0092B-C50C-407E-A947-70E740481C1C}">
                <a14:useLocalDpi xmlns:a14="http://schemas.microsoft.com/office/drawing/2010/main" val="0"/>
              </a:ext>
            </a:extLst>
          </a:blip>
          <a:srcRect t="15385" b="13736"/>
          <a:stretch>
            <a:fillRect/>
          </a:stretch>
        </p:blipFill>
        <p:spPr bwMode="auto">
          <a:xfrm>
            <a:off x="1450975" y="1304925"/>
            <a:ext cx="610711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713" name="Picture 41"/>
          <p:cNvPicPr>
            <a:picLocks noChangeAspect="1" noChangeArrowheads="1"/>
          </p:cNvPicPr>
          <p:nvPr/>
        </p:nvPicPr>
        <p:blipFill>
          <a:blip r:embed="rId7" cstate="print">
            <a:extLst>
              <a:ext uri="{28A0092B-C50C-407E-A947-70E740481C1C}">
                <a14:useLocalDpi xmlns:a14="http://schemas.microsoft.com/office/drawing/2010/main" val="0"/>
              </a:ext>
            </a:extLst>
          </a:blip>
          <a:srcRect l="25829" t="24402" b="11005"/>
          <a:stretch>
            <a:fillRect/>
          </a:stretch>
        </p:blipFill>
        <p:spPr bwMode="auto">
          <a:xfrm>
            <a:off x="7586663" y="1300163"/>
            <a:ext cx="711200"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92" name="Text Box 88"/>
          <p:cNvSpPr txBox="1">
            <a:spLocks noChangeArrowheads="1"/>
          </p:cNvSpPr>
          <p:nvPr/>
        </p:nvSpPr>
        <p:spPr bwMode="auto">
          <a:xfrm>
            <a:off x="566738" y="2438400"/>
            <a:ext cx="83518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Tx/>
              <a:buAutoNum type="arabicPlain"/>
            </a:pPr>
            <a:r>
              <a:rPr lang="fr-FR" altLang="fr-FR" sz="1400">
                <a:solidFill>
                  <a:srgbClr val="990000"/>
                </a:solidFill>
              </a:rPr>
              <a:t>   mai à sept.         1,48 juin      oct. à avril     0,70 janv.            Fleuve    très abondant   très pondéré</a:t>
            </a:r>
          </a:p>
          <a:p>
            <a:pPr eaLnBrk="1" hangingPunct="1"/>
            <a:r>
              <a:rPr lang="fr-FR" altLang="fr-FR" sz="1400">
                <a:solidFill>
                  <a:srgbClr val="990000"/>
                </a:solidFill>
              </a:rPr>
              <a:t>		 été 		     hiver		            &gt;1000      29 l/s/km²	2,1</a:t>
            </a:r>
          </a:p>
        </p:txBody>
      </p:sp>
      <p:sp>
        <p:nvSpPr>
          <p:cNvPr id="28716" name="Text Box 44"/>
          <p:cNvSpPr txBox="1">
            <a:spLocks noChangeArrowheads="1"/>
          </p:cNvSpPr>
          <p:nvPr/>
        </p:nvSpPr>
        <p:spPr bwMode="auto">
          <a:xfrm>
            <a:off x="2847975" y="82550"/>
            <a:ext cx="1009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t>34 550</a:t>
            </a:r>
          </a:p>
        </p:txBody>
      </p:sp>
      <p:pic>
        <p:nvPicPr>
          <p:cNvPr id="28720" name="Picture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 y="3411538"/>
            <a:ext cx="4252913" cy="344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22" name="Text Box 9"/>
          <p:cNvSpPr txBox="1">
            <a:spLocks noChangeArrowheads="1"/>
          </p:cNvSpPr>
          <p:nvPr/>
        </p:nvSpPr>
        <p:spPr bwMode="auto">
          <a:xfrm>
            <a:off x="4613275" y="3776963"/>
            <a:ext cx="4427538" cy="3046988"/>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1200"/>
              <a:t>Le régime hydrologique :</a:t>
            </a:r>
            <a:r>
              <a:rPr lang="fr-FR" altLang="fr-FR" sz="1400" b="1"/>
              <a:t>  </a:t>
            </a:r>
            <a:r>
              <a:rPr lang="fr-FR" altLang="fr-FR" sz="2000" b="1">
                <a:solidFill>
                  <a:srgbClr val="008080"/>
                </a:solidFill>
                <a:latin typeface="Andy" pitchFamily="66" charset="0"/>
              </a:rPr>
              <a:t>régime thermique</a:t>
            </a:r>
            <a:endParaRPr lang="fr-FR" altLang="fr-FR" sz="1400" b="1"/>
          </a:p>
          <a:p>
            <a:pPr algn="ctr" eaLnBrk="1" hangingPunct="1"/>
            <a:r>
              <a:rPr lang="fr-FR" altLang="fr-FR" sz="2000" b="1">
                <a:solidFill>
                  <a:srgbClr val="008080"/>
                </a:solidFill>
                <a:latin typeface="Andy" pitchFamily="66" charset="0"/>
              </a:rPr>
              <a:t>mixte nivo-pluvial de montagne</a:t>
            </a:r>
            <a:endParaRPr lang="fr-FR" altLang="fr-FR" sz="2000">
              <a:solidFill>
                <a:srgbClr val="008080"/>
              </a:solidFill>
              <a:latin typeface="Andy" pitchFamily="66" charset="0"/>
            </a:endParaRPr>
          </a:p>
          <a:p>
            <a:pPr algn="ctr" eaLnBrk="1" hangingPunct="1">
              <a:spcBef>
                <a:spcPct val="50000"/>
              </a:spcBef>
            </a:pPr>
            <a:r>
              <a:rPr lang="fr-FR" altLang="fr-FR" sz="1200"/>
              <a:t>La variation saisonnière de l’écoulement est en premier le fait de</a:t>
            </a:r>
            <a:r>
              <a:rPr lang="fr-FR" altLang="fr-FR" sz="1400"/>
              <a:t> </a:t>
            </a:r>
            <a:r>
              <a:rPr lang="fr-FR" altLang="fr-FR" sz="1400" b="1"/>
              <a:t>la température</a:t>
            </a:r>
            <a:r>
              <a:rPr lang="fr-FR" altLang="fr-FR" sz="1400"/>
              <a:t> </a:t>
            </a:r>
            <a:r>
              <a:rPr lang="fr-FR" altLang="fr-FR" sz="1200"/>
              <a:t>sur une partie du bassin</a:t>
            </a:r>
            <a:r>
              <a:rPr lang="fr-FR" altLang="fr-FR" sz="1400"/>
              <a:t> : </a:t>
            </a:r>
            <a:r>
              <a:rPr lang="fr-FR" altLang="fr-FR" sz="1400" b="1"/>
              <a:t>élevée, elle fait fondre la neige, basse en hiver, c’est la rétention nivale.</a:t>
            </a:r>
            <a:endParaRPr lang="fr-FR" altLang="fr-FR" sz="1400"/>
          </a:p>
          <a:p>
            <a:pPr algn="ctr" eaLnBrk="1" hangingPunct="1">
              <a:spcBef>
                <a:spcPct val="50000"/>
              </a:spcBef>
            </a:pPr>
            <a:r>
              <a:rPr lang="fr-FR" altLang="fr-FR" sz="1200"/>
              <a:t>Une autre partie du bassin  est sous l’influence des précipitations océaniques orographiques.</a:t>
            </a:r>
            <a:r>
              <a:rPr lang="fr-FR" altLang="fr-FR" sz="1400"/>
              <a:t> </a:t>
            </a:r>
          </a:p>
          <a:p>
            <a:pPr algn="ctr" eaLnBrk="1" hangingPunct="1">
              <a:spcBef>
                <a:spcPct val="50000"/>
              </a:spcBef>
            </a:pPr>
            <a:r>
              <a:rPr lang="fr-FR" altLang="fr-FR" sz="1400"/>
              <a:t>La </a:t>
            </a:r>
            <a:r>
              <a:rPr lang="fr-FR" altLang="fr-FR" sz="1400" b="1"/>
              <a:t>pondération</a:t>
            </a:r>
            <a:r>
              <a:rPr lang="fr-FR" altLang="fr-FR" sz="1400"/>
              <a:t> </a:t>
            </a:r>
            <a:r>
              <a:rPr lang="fr-FR" altLang="fr-FR" sz="1200"/>
              <a:t>provient des deux influences : ce n’est pas un pur régime nival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716"/>
                                        </p:tgtEl>
                                        <p:attrNameLst>
                                          <p:attrName>style.visibility</p:attrName>
                                        </p:attrNameLst>
                                      </p:cBhvr>
                                      <p:to>
                                        <p:strVal val="visible"/>
                                      </p:to>
                                    </p:set>
                                    <p:animEffect transition="in" filter="wipe(left)">
                                      <p:cBhvr>
                                        <p:cTn id="7" dur="500"/>
                                        <p:tgtEl>
                                          <p:spTgt spid="287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8720"/>
                                        </p:tgtEl>
                                        <p:attrNameLst>
                                          <p:attrName>style.visibility</p:attrName>
                                        </p:attrNameLst>
                                      </p:cBhvr>
                                      <p:to>
                                        <p:strVal val="visible"/>
                                      </p:to>
                                    </p:set>
                                    <p:animEffect transition="in" filter="fade">
                                      <p:cBhvr>
                                        <p:cTn id="12" dur="2000"/>
                                        <p:tgtEl>
                                          <p:spTgt spid="287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8678"/>
                                        </p:tgtEl>
                                        <p:attrNameLst>
                                          <p:attrName>style.visibility</p:attrName>
                                        </p:attrNameLst>
                                      </p:cBhvr>
                                      <p:to>
                                        <p:strVal val="visible"/>
                                      </p:to>
                                    </p:set>
                                    <p:animEffect transition="in" filter="wipe(left)">
                                      <p:cBhvr>
                                        <p:cTn id="17" dur="2000"/>
                                        <p:tgtEl>
                                          <p:spTgt spid="286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8712"/>
                                        </p:tgtEl>
                                        <p:attrNameLst>
                                          <p:attrName>style.visibility</p:attrName>
                                        </p:attrNameLst>
                                      </p:cBhvr>
                                      <p:to>
                                        <p:strVal val="visible"/>
                                      </p:to>
                                    </p:set>
                                    <p:animEffect transition="in" filter="wipe(left)">
                                      <p:cBhvr>
                                        <p:cTn id="22" dur="2000"/>
                                        <p:tgtEl>
                                          <p:spTgt spid="28712"/>
                                        </p:tgtEl>
                                      </p:cBhvr>
                                    </p:animEffect>
                                  </p:childTnLst>
                                </p:cTn>
                              </p:par>
                              <p:par>
                                <p:cTn id="23" presetID="22" presetClass="entr" presetSubtype="8" fill="hold" nodeType="withEffect">
                                  <p:stCondLst>
                                    <p:cond delay="0"/>
                                  </p:stCondLst>
                                  <p:childTnLst>
                                    <p:set>
                                      <p:cBhvr>
                                        <p:cTn id="24" dur="1" fill="hold">
                                          <p:stCondLst>
                                            <p:cond delay="0"/>
                                          </p:stCondLst>
                                        </p:cTn>
                                        <p:tgtEl>
                                          <p:spTgt spid="28713"/>
                                        </p:tgtEl>
                                        <p:attrNameLst>
                                          <p:attrName>style.visibility</p:attrName>
                                        </p:attrNameLst>
                                      </p:cBhvr>
                                      <p:to>
                                        <p:strVal val="visible"/>
                                      </p:to>
                                    </p:set>
                                    <p:animEffect transition="in" filter="wipe(left)">
                                      <p:cBhvr>
                                        <p:cTn id="25" dur="2000"/>
                                        <p:tgtEl>
                                          <p:spTgt spid="2871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8677"/>
                                        </p:tgtEl>
                                        <p:attrNameLst>
                                          <p:attrName>style.visibility</p:attrName>
                                        </p:attrNameLst>
                                      </p:cBhvr>
                                      <p:to>
                                        <p:strVal val="visible"/>
                                      </p:to>
                                    </p:set>
                                    <p:animEffect transition="in" filter="wipe(left)">
                                      <p:cBhvr>
                                        <p:cTn id="30" dur="2000"/>
                                        <p:tgtEl>
                                          <p:spTgt spid="2867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28723"/>
                                        </p:tgtEl>
                                        <p:attrNameLst>
                                          <p:attrName>style.visibility</p:attrName>
                                        </p:attrNameLst>
                                      </p:cBhvr>
                                      <p:to>
                                        <p:strVal val="visible"/>
                                      </p:to>
                                    </p:set>
                                    <p:animEffect transition="in" filter="fade">
                                      <p:cBhvr>
                                        <p:cTn id="35" dur="2000"/>
                                        <p:tgtEl>
                                          <p:spTgt spid="2872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592"/>
                                        </p:tgtEl>
                                        <p:attrNameLst>
                                          <p:attrName>style.visibility</p:attrName>
                                        </p:attrNameLst>
                                      </p:cBhvr>
                                      <p:to>
                                        <p:strVal val="visible"/>
                                      </p:to>
                                    </p:set>
                                    <p:animEffect transition="in" filter="wipe(left)">
                                      <p:cBhvr>
                                        <p:cTn id="40" dur="5000"/>
                                        <p:tgtEl>
                                          <p:spTgt spid="2159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8722"/>
                                        </p:tgtEl>
                                        <p:attrNameLst>
                                          <p:attrName>style.visibility</p:attrName>
                                        </p:attrNameLst>
                                      </p:cBhvr>
                                      <p:to>
                                        <p:strVal val="visible"/>
                                      </p:to>
                                    </p:set>
                                    <p:animEffect transition="in" filter="fade">
                                      <p:cBhvr>
                                        <p:cTn id="45" dur="1000"/>
                                        <p:tgtEl>
                                          <p:spTgt spid="28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92" grpId="0"/>
      <p:bldP spid="28716" grpId="0"/>
      <p:bldP spid="287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73613" cy="689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27000"/>
            <a:ext cx="4356100"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508" name="Text Box 9"/>
          <p:cNvSpPr txBox="1">
            <a:spLocks noChangeArrowheads="1"/>
          </p:cNvSpPr>
          <p:nvPr/>
        </p:nvSpPr>
        <p:spPr bwMode="auto">
          <a:xfrm>
            <a:off x="0" y="0"/>
            <a:ext cx="4427538" cy="1238801"/>
          </a:xfrm>
          <a:prstGeom prst="rect">
            <a:avLst/>
          </a:prstGeom>
          <a:solidFill>
            <a:srgbClr val="FF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1100" dirty="0"/>
              <a:t>Le régime hydrologique :</a:t>
            </a:r>
            <a:r>
              <a:rPr lang="fr-FR" altLang="fr-FR" sz="1200" b="1" dirty="0"/>
              <a:t>  </a:t>
            </a:r>
            <a:r>
              <a:rPr lang="fr-FR" altLang="fr-FR" b="1" dirty="0">
                <a:solidFill>
                  <a:srgbClr val="008080"/>
                </a:solidFill>
                <a:latin typeface="Andy" pitchFamily="66" charset="0"/>
              </a:rPr>
              <a:t>régime thermique</a:t>
            </a:r>
            <a:endParaRPr lang="fr-FR" altLang="fr-FR" sz="1200" b="1" dirty="0"/>
          </a:p>
          <a:p>
            <a:pPr algn="ctr" eaLnBrk="1" hangingPunct="1"/>
            <a:r>
              <a:rPr lang="fr-FR" altLang="fr-FR" b="1" dirty="0">
                <a:solidFill>
                  <a:srgbClr val="008080"/>
                </a:solidFill>
                <a:latin typeface="Andy" pitchFamily="66" charset="0"/>
              </a:rPr>
              <a:t>mixte nivo-pluvial de montagne</a:t>
            </a:r>
            <a:endParaRPr lang="fr-FR" altLang="fr-FR" dirty="0">
              <a:solidFill>
                <a:srgbClr val="008080"/>
              </a:solidFill>
              <a:latin typeface="Andy" pitchFamily="66" charset="0"/>
            </a:endParaRPr>
          </a:p>
          <a:p>
            <a:pPr algn="ctr" eaLnBrk="1" hangingPunct="1"/>
            <a:r>
              <a:rPr lang="fr-FR" altLang="fr-FR" sz="1100" dirty="0"/>
              <a:t>Du Rhin à Rheinfelden</a:t>
            </a:r>
          </a:p>
          <a:p>
            <a:pPr algn="ctr" eaLnBrk="1" hangingPunct="1">
              <a:spcBef>
                <a:spcPct val="50000"/>
              </a:spcBef>
            </a:pPr>
            <a:r>
              <a:rPr lang="fr-FR" altLang="fr-FR" sz="1100" dirty="0"/>
              <a:t>Les </a:t>
            </a:r>
            <a:r>
              <a:rPr lang="fr-FR" altLang="fr-FR" sz="1100" b="1" dirty="0"/>
              <a:t>hautes eaux d’été</a:t>
            </a:r>
            <a:r>
              <a:rPr lang="fr-FR" altLang="fr-FR" sz="1100" dirty="0"/>
              <a:t> sont soutenues par des </a:t>
            </a:r>
            <a:r>
              <a:rPr lang="fr-FR" altLang="fr-FR" sz="1100" b="1" dirty="0"/>
              <a:t>précipitations abondantes</a:t>
            </a:r>
            <a:r>
              <a:rPr lang="fr-FR" altLang="fr-FR" sz="1100" dirty="0"/>
              <a:t> dans la partie orientale du bassin supérieur du Rhin</a:t>
            </a:r>
          </a:p>
        </p:txBody>
      </p:sp>
      <p:pic>
        <p:nvPicPr>
          <p:cNvPr id="21510" name="Picture 26" descr="plu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350" y="5221288"/>
            <a:ext cx="2262188"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463" y="3643313"/>
            <a:ext cx="2254250" cy="150336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2" name="Text Box 29"/>
          <p:cNvSpPr txBox="1">
            <a:spLocks noChangeArrowheads="1"/>
          </p:cNvSpPr>
          <p:nvPr/>
        </p:nvSpPr>
        <p:spPr bwMode="auto">
          <a:xfrm>
            <a:off x="4811713" y="5229225"/>
            <a:ext cx="10747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1400"/>
              <a:t>Luzern</a:t>
            </a:r>
          </a:p>
        </p:txBody>
      </p:sp>
      <p:sp>
        <p:nvSpPr>
          <p:cNvPr id="21513" name="Text Box 31"/>
          <p:cNvSpPr txBox="1">
            <a:spLocks noChangeArrowheads="1"/>
          </p:cNvSpPr>
          <p:nvPr/>
        </p:nvSpPr>
        <p:spPr bwMode="auto">
          <a:xfrm>
            <a:off x="4818063" y="3640138"/>
            <a:ext cx="10747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1400"/>
              <a:t>Neufchatel</a:t>
            </a:r>
          </a:p>
        </p:txBody>
      </p:sp>
      <p:sp>
        <p:nvSpPr>
          <p:cNvPr id="31776" name="AutoShape 32"/>
          <p:cNvSpPr>
            <a:spLocks noChangeArrowheads="1"/>
          </p:cNvSpPr>
          <p:nvPr/>
        </p:nvSpPr>
        <p:spPr bwMode="auto">
          <a:xfrm>
            <a:off x="1790700" y="5511800"/>
            <a:ext cx="273050" cy="273050"/>
          </a:xfrm>
          <a:prstGeom prst="star5">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p>
        </p:txBody>
      </p:sp>
      <p:sp>
        <p:nvSpPr>
          <p:cNvPr id="31777" name="AutoShape 33"/>
          <p:cNvSpPr>
            <a:spLocks noChangeArrowheads="1"/>
          </p:cNvSpPr>
          <p:nvPr/>
        </p:nvSpPr>
        <p:spPr bwMode="auto">
          <a:xfrm>
            <a:off x="5808663" y="3681413"/>
            <a:ext cx="200025" cy="185737"/>
          </a:xfrm>
          <a:prstGeom prst="star5">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p>
        </p:txBody>
      </p:sp>
      <p:sp>
        <p:nvSpPr>
          <p:cNvPr id="31778" name="AutoShape 34"/>
          <p:cNvSpPr>
            <a:spLocks noChangeArrowheads="1"/>
          </p:cNvSpPr>
          <p:nvPr/>
        </p:nvSpPr>
        <p:spPr bwMode="auto">
          <a:xfrm>
            <a:off x="2608263" y="5541963"/>
            <a:ext cx="287337" cy="266700"/>
          </a:xfrm>
          <a:prstGeom prst="star5">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p>
        </p:txBody>
      </p:sp>
      <p:sp>
        <p:nvSpPr>
          <p:cNvPr id="31779" name="AutoShape 35"/>
          <p:cNvSpPr>
            <a:spLocks noChangeArrowheads="1"/>
          </p:cNvSpPr>
          <p:nvPr/>
        </p:nvSpPr>
        <p:spPr bwMode="auto">
          <a:xfrm>
            <a:off x="5510213" y="5245100"/>
            <a:ext cx="200025" cy="185738"/>
          </a:xfrm>
          <a:prstGeom prst="star5">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p>
        </p:txBody>
      </p:sp>
      <p:pic>
        <p:nvPicPr>
          <p:cNvPr id="21518"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163" y="3640138"/>
            <a:ext cx="2255837" cy="15049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9" name="Text Box 30"/>
          <p:cNvSpPr txBox="1">
            <a:spLocks noChangeArrowheads="1"/>
          </p:cNvSpPr>
          <p:nvPr/>
        </p:nvSpPr>
        <p:spPr bwMode="auto">
          <a:xfrm>
            <a:off x="7072313" y="3665538"/>
            <a:ext cx="10747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1400"/>
              <a:t>Feldkirch</a:t>
            </a:r>
          </a:p>
        </p:txBody>
      </p:sp>
      <p:sp>
        <p:nvSpPr>
          <p:cNvPr id="31781" name="AutoShape 37"/>
          <p:cNvSpPr>
            <a:spLocks noChangeArrowheads="1"/>
          </p:cNvSpPr>
          <p:nvPr/>
        </p:nvSpPr>
        <p:spPr bwMode="auto">
          <a:xfrm>
            <a:off x="7924800" y="3671888"/>
            <a:ext cx="200025" cy="185737"/>
          </a:xfrm>
          <a:prstGeom prst="star5">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p>
        </p:txBody>
      </p:sp>
      <p:sp>
        <p:nvSpPr>
          <p:cNvPr id="31782" name="AutoShape 38"/>
          <p:cNvSpPr>
            <a:spLocks noChangeArrowheads="1"/>
          </p:cNvSpPr>
          <p:nvPr/>
        </p:nvSpPr>
        <p:spPr bwMode="auto">
          <a:xfrm>
            <a:off x="3311525" y="5395913"/>
            <a:ext cx="296863" cy="306387"/>
          </a:xfrm>
          <a:prstGeom prst="star5">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p>
        </p:txBody>
      </p:sp>
      <p:sp>
        <p:nvSpPr>
          <p:cNvPr id="20" name="Text Box 10"/>
          <p:cNvSpPr txBox="1">
            <a:spLocks noChangeArrowheads="1"/>
          </p:cNvSpPr>
          <p:nvPr/>
        </p:nvSpPr>
        <p:spPr bwMode="auto">
          <a:xfrm>
            <a:off x="6159500" y="3660775"/>
            <a:ext cx="1074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fr-FR" sz="1400" dirty="0"/>
              <a:t>P </a:t>
            </a:r>
            <a:r>
              <a:rPr lang="fr-FR" sz="1050" dirty="0"/>
              <a:t>(mm)</a:t>
            </a:r>
          </a:p>
        </p:txBody>
      </p:sp>
      <p:sp>
        <p:nvSpPr>
          <p:cNvPr id="21" name="Text Box 10"/>
          <p:cNvSpPr txBox="1">
            <a:spLocks noChangeArrowheads="1"/>
          </p:cNvSpPr>
          <p:nvPr/>
        </p:nvSpPr>
        <p:spPr bwMode="auto">
          <a:xfrm>
            <a:off x="8358188" y="3706813"/>
            <a:ext cx="7858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fr-FR" sz="1400" dirty="0"/>
              <a:t>P </a:t>
            </a:r>
            <a:r>
              <a:rPr lang="fr-FR" sz="1050" dirty="0"/>
              <a:t>(mm)</a:t>
            </a:r>
          </a:p>
        </p:txBody>
      </p:sp>
      <p:sp>
        <p:nvSpPr>
          <p:cNvPr id="22" name="Text Box 10"/>
          <p:cNvSpPr txBox="1">
            <a:spLocks noChangeArrowheads="1"/>
          </p:cNvSpPr>
          <p:nvPr/>
        </p:nvSpPr>
        <p:spPr bwMode="auto">
          <a:xfrm>
            <a:off x="6102350" y="5214938"/>
            <a:ext cx="785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r>
              <a:rPr lang="fr-FR" sz="1400" dirty="0"/>
              <a:t>P </a:t>
            </a:r>
            <a:r>
              <a:rPr lang="fr-FR" sz="1050" dirty="0"/>
              <a:t>(mm)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2">
            <a:lum bright="-18000" contrast="30000"/>
            <a:extLst>
              <a:ext uri="{28A0092B-C50C-407E-A947-70E740481C1C}">
                <a14:useLocalDpi xmlns:a14="http://schemas.microsoft.com/office/drawing/2010/main" val="0"/>
              </a:ext>
            </a:extLst>
          </a:blip>
          <a:srcRect r="-1237" b="3795"/>
          <a:stretch>
            <a:fillRect/>
          </a:stretch>
        </p:blipFill>
        <p:spPr bwMode="auto">
          <a:xfrm>
            <a:off x="4270829" y="1208542"/>
            <a:ext cx="4345668" cy="548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219" name="Text Box 7"/>
          <p:cNvSpPr txBox="1">
            <a:spLocks noChangeArrowheads="1"/>
          </p:cNvSpPr>
          <p:nvPr/>
        </p:nvSpPr>
        <p:spPr bwMode="auto">
          <a:xfrm>
            <a:off x="122238" y="260350"/>
            <a:ext cx="1425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endParaRPr lang="fr-FR" altLang="fr-FR"/>
          </a:p>
        </p:txBody>
      </p:sp>
      <p:sp>
        <p:nvSpPr>
          <p:cNvPr id="2059" name="Text Box 11"/>
          <p:cNvSpPr txBox="1">
            <a:spLocks noChangeArrowheads="1"/>
          </p:cNvSpPr>
          <p:nvPr/>
        </p:nvSpPr>
        <p:spPr bwMode="auto">
          <a:xfrm>
            <a:off x="122238" y="1340555"/>
            <a:ext cx="4141108" cy="2031325"/>
          </a:xfrm>
          <a:prstGeom prst="rect">
            <a:avLst/>
          </a:prstGeom>
          <a:noFill/>
          <a:ln w="9525">
            <a:noFill/>
            <a:miter lim="800000"/>
            <a:headEnd/>
            <a:tailEnd/>
          </a:ln>
          <a:effec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buFontTx/>
              <a:buChar char="-"/>
              <a:defRPr/>
            </a:pPr>
            <a:r>
              <a:rPr lang="fr-FR" dirty="0">
                <a:latin typeface="Calibri" panose="020F0502020204030204" pitchFamily="34" charset="0"/>
                <a:cs typeface="Calibri" panose="020F0502020204030204" pitchFamily="34" charset="0"/>
              </a:rPr>
              <a:t>Le </a:t>
            </a:r>
            <a:r>
              <a:rPr lang="fr-FR" dirty="0">
                <a:solidFill>
                  <a:srgbClr val="3333FF"/>
                </a:solidFill>
                <a:latin typeface="Calibri" panose="020F0502020204030204" pitchFamily="34" charset="0"/>
                <a:cs typeface="Calibri" panose="020F0502020204030204" pitchFamily="34" charset="0"/>
              </a:rPr>
              <a:t>débit</a:t>
            </a:r>
            <a:r>
              <a:rPr lang="fr-FR" dirty="0">
                <a:latin typeface="Calibri" panose="020F0502020204030204" pitchFamily="34" charset="0"/>
                <a:cs typeface="Calibri" panose="020F0502020204030204" pitchFamily="34" charset="0"/>
              </a:rPr>
              <a:t> m</a:t>
            </a:r>
            <a:r>
              <a:rPr lang="fr-FR" baseline="30000" dirty="0">
                <a:latin typeface="Calibri" panose="020F0502020204030204" pitchFamily="34" charset="0"/>
                <a:cs typeface="Calibri" panose="020F0502020204030204" pitchFamily="34" charset="0"/>
              </a:rPr>
              <a:t>3</a:t>
            </a:r>
            <a:r>
              <a:rPr lang="fr-FR" dirty="0">
                <a:latin typeface="Calibri" panose="020F0502020204030204" pitchFamily="34" charset="0"/>
                <a:cs typeface="Calibri" panose="020F0502020204030204" pitchFamily="34" charset="0"/>
              </a:rPr>
              <a:t>/s</a:t>
            </a:r>
          </a:p>
          <a:p>
            <a:pPr>
              <a:spcBef>
                <a:spcPct val="50000"/>
              </a:spcBef>
              <a:defRPr/>
            </a:pPr>
            <a:r>
              <a:rPr lang="fr-FR" dirty="0">
                <a:latin typeface="Calibri" panose="020F0502020204030204" pitchFamily="34" charset="0"/>
                <a:cs typeface="Calibri" panose="020F0502020204030204" pitchFamily="34" charset="0"/>
              </a:rPr>
              <a:t>          … mal connu </a:t>
            </a:r>
          </a:p>
          <a:p>
            <a:pPr>
              <a:spcBef>
                <a:spcPct val="50000"/>
              </a:spcBef>
              <a:defRPr/>
            </a:pPr>
            <a:endParaRPr lang="fr-FR" dirty="0">
              <a:latin typeface="Calibri" panose="020F0502020204030204" pitchFamily="34" charset="0"/>
              <a:cs typeface="Calibri" panose="020F0502020204030204" pitchFamily="34" charset="0"/>
            </a:endParaRPr>
          </a:p>
          <a:p>
            <a:pPr>
              <a:spcBef>
                <a:spcPct val="50000"/>
              </a:spcBef>
              <a:buFontTx/>
              <a:buChar char="-"/>
              <a:defRPr/>
            </a:pPr>
            <a:r>
              <a:rPr lang="fr-FR" dirty="0">
                <a:latin typeface="Calibri" panose="020F0502020204030204" pitchFamily="34" charset="0"/>
                <a:cs typeface="Calibri" panose="020F0502020204030204" pitchFamily="34" charset="0"/>
              </a:rPr>
              <a:t>Le </a:t>
            </a:r>
            <a:r>
              <a:rPr lang="fr-FR" dirty="0">
                <a:solidFill>
                  <a:srgbClr val="3333FF"/>
                </a:solidFill>
                <a:latin typeface="Calibri" panose="020F0502020204030204" pitchFamily="34" charset="0"/>
                <a:cs typeface="Calibri" panose="020F0502020204030204" pitchFamily="34" charset="0"/>
              </a:rPr>
              <a:t>débit spécifique </a:t>
            </a:r>
            <a:r>
              <a:rPr lang="fr-FR" dirty="0">
                <a:latin typeface="Calibri" panose="020F0502020204030204" pitchFamily="34" charset="0"/>
                <a:cs typeface="Calibri" panose="020F0502020204030204" pitchFamily="34" charset="0"/>
              </a:rPr>
              <a:t>l/s/km²</a:t>
            </a:r>
          </a:p>
          <a:p>
            <a:pPr>
              <a:spcBef>
                <a:spcPct val="50000"/>
              </a:spcBef>
              <a:buFontTx/>
              <a:buChar char="-"/>
              <a:defRPr/>
            </a:pPr>
            <a:r>
              <a:rPr lang="fr-FR" dirty="0">
                <a:latin typeface="Calibri" panose="020F0502020204030204" pitchFamily="34" charset="0"/>
                <a:cs typeface="Calibri" panose="020F0502020204030204" pitchFamily="34" charset="0"/>
              </a:rPr>
              <a:t>La </a:t>
            </a:r>
            <a:r>
              <a:rPr lang="fr-FR" dirty="0">
                <a:solidFill>
                  <a:srgbClr val="3333FF"/>
                </a:solidFill>
                <a:latin typeface="Calibri" panose="020F0502020204030204" pitchFamily="34" charset="0"/>
                <a:cs typeface="Calibri" panose="020F0502020204030204" pitchFamily="34" charset="0"/>
              </a:rPr>
              <a:t>lame d’eau équivalente </a:t>
            </a:r>
            <a:r>
              <a:rPr lang="fr-FR" dirty="0">
                <a:latin typeface="Calibri" panose="020F0502020204030204" pitchFamily="34" charset="0"/>
                <a:cs typeface="Calibri" panose="020F0502020204030204" pitchFamily="34" charset="0"/>
              </a:rPr>
              <a:t>mm</a:t>
            </a:r>
          </a:p>
        </p:txBody>
      </p:sp>
      <p:sp>
        <p:nvSpPr>
          <p:cNvPr id="9221" name="Rectangle 6"/>
          <p:cNvSpPr>
            <a:spLocks noChangeArrowheads="1"/>
          </p:cNvSpPr>
          <p:nvPr/>
        </p:nvSpPr>
        <p:spPr bwMode="auto">
          <a:xfrm>
            <a:off x="4350656" y="784287"/>
            <a:ext cx="40240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altLang="fr-FR" sz="1600" dirty="0">
                <a:latin typeface="Calibri" panose="020F0502020204030204" pitchFamily="34" charset="0"/>
                <a:cs typeface="Calibri" panose="020F0502020204030204" pitchFamily="34" charset="0"/>
              </a:rPr>
              <a:t>Régimes hydrologiques</a:t>
            </a:r>
          </a:p>
        </p:txBody>
      </p:sp>
      <p:sp>
        <p:nvSpPr>
          <p:cNvPr id="9" name="Rectangle 41">
            <a:extLst>
              <a:ext uri="{FF2B5EF4-FFF2-40B4-BE49-F238E27FC236}">
                <a16:creationId xmlns:a16="http://schemas.microsoft.com/office/drawing/2014/main" id="{02AEF7C3-A339-4B2A-986F-8557E4245995}"/>
              </a:ext>
            </a:extLst>
          </p:cNvPr>
          <p:cNvSpPr>
            <a:spLocks noChangeArrowheads="1"/>
          </p:cNvSpPr>
          <p:nvPr/>
        </p:nvSpPr>
        <p:spPr bwMode="auto">
          <a:xfrm>
            <a:off x="0" y="204498"/>
            <a:ext cx="55797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har char="•"/>
              <a:defRPr sz="3200">
                <a:solidFill>
                  <a:schemeClr val="tx1"/>
                </a:solidFill>
                <a:latin typeface="Arial" charset="0"/>
                <a:cs typeface="Arial" charset="0"/>
              </a:defRPr>
            </a:lvl1pPr>
            <a:lvl2pPr marL="742950" indent="-285750" algn="l" eaLnBrk="0" hangingPunct="0">
              <a:spcBef>
                <a:spcPct val="20000"/>
              </a:spcBef>
              <a:buChar char="–"/>
              <a:defRPr sz="2800">
                <a:solidFill>
                  <a:schemeClr val="tx1"/>
                </a:solidFill>
                <a:latin typeface="Arial" charset="0"/>
                <a:cs typeface="Arial" charset="0"/>
              </a:defRPr>
            </a:lvl2pPr>
            <a:lvl3pPr marL="1143000" indent="-228600" algn="l" eaLnBrk="0" hangingPunct="0">
              <a:spcBef>
                <a:spcPct val="20000"/>
              </a:spcBef>
              <a:buChar char="•"/>
              <a:defRPr sz="2400">
                <a:solidFill>
                  <a:schemeClr val="tx1"/>
                </a:solidFill>
                <a:latin typeface="Arial" charset="0"/>
                <a:cs typeface="Arial" charset="0"/>
              </a:defRPr>
            </a:lvl3pPr>
            <a:lvl4pPr marL="1600200" indent="-228600" algn="l" eaLnBrk="0" hangingPunct="0">
              <a:spcBef>
                <a:spcPct val="20000"/>
              </a:spcBef>
              <a:buChar char="–"/>
              <a:defRPr sz="2000">
                <a:solidFill>
                  <a:schemeClr val="tx1"/>
                </a:solidFill>
                <a:latin typeface="Arial" charset="0"/>
                <a:cs typeface="Arial" charset="0"/>
              </a:defRPr>
            </a:lvl4pPr>
            <a:lvl5pPr marL="2057400" indent="-228600" algn="l"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lnSpc>
                <a:spcPct val="90000"/>
              </a:lnSpc>
              <a:spcBef>
                <a:spcPct val="0"/>
              </a:spcBef>
              <a:buFontTx/>
              <a:buNone/>
            </a:pPr>
            <a:r>
              <a:rPr lang="fr-FR" altLang="fr-FR" sz="2000" dirty="0">
                <a:solidFill>
                  <a:srgbClr val="000000"/>
                </a:solidFill>
                <a:latin typeface="Comic Sans MS" pitchFamily="66" charset="0"/>
              </a:rPr>
              <a:t> II. La donnée hydrologique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7"/>
          <p:cNvSpPr txBox="1">
            <a:spLocks noChangeArrowheads="1"/>
          </p:cNvSpPr>
          <p:nvPr/>
        </p:nvSpPr>
        <p:spPr bwMode="auto">
          <a:xfrm>
            <a:off x="122238" y="260350"/>
            <a:ext cx="1425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endParaRPr lang="fr-FR" altLang="fr-FR">
              <a:solidFill>
                <a:srgbClr val="000000"/>
              </a:solidFill>
            </a:endParaRPr>
          </a:p>
        </p:txBody>
      </p:sp>
      <p:pic>
        <p:nvPicPr>
          <p:cNvPr id="10243" name="Picture 7" descr="PB0403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538163"/>
            <a:ext cx="7704137" cy="578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8"/>
          <p:cNvSpPr txBox="1">
            <a:spLocks noChangeArrowheads="1"/>
          </p:cNvSpPr>
          <p:nvPr/>
        </p:nvSpPr>
        <p:spPr bwMode="auto">
          <a:xfrm>
            <a:off x="827088" y="0"/>
            <a:ext cx="37449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2800" b="1" dirty="0">
                <a:latin typeface="Bradley Hand ITC" pitchFamily="66" charset="0"/>
              </a:rPr>
              <a:t>Une hauteur d’eau …</a:t>
            </a:r>
          </a:p>
        </p:txBody>
      </p:sp>
      <p:sp>
        <p:nvSpPr>
          <p:cNvPr id="8" name="Text Box 6"/>
          <p:cNvSpPr txBox="1">
            <a:spLocks noChangeArrowheads="1"/>
          </p:cNvSpPr>
          <p:nvPr/>
        </p:nvSpPr>
        <p:spPr bwMode="auto">
          <a:xfrm>
            <a:off x="6418263" y="80963"/>
            <a:ext cx="2413000" cy="430212"/>
          </a:xfrm>
          <a:prstGeom prst="rect">
            <a:avLst/>
          </a:prstGeom>
          <a:solidFill>
            <a:srgbClr val="FFFF99">
              <a:alpha val="78999"/>
            </a:srgbClr>
          </a:solidFill>
          <a:ln w="9525">
            <a:noFill/>
            <a:miter lim="800000"/>
            <a:headEnd/>
            <a:tailEnd/>
          </a:ln>
          <a:effectLst/>
        </p:spPr>
        <p:txBody>
          <a:bodyPr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spcBef>
                <a:spcPct val="50000"/>
              </a:spcBef>
              <a:defRPr/>
            </a:pPr>
            <a:r>
              <a:rPr lang="fr-FR" dirty="0">
                <a:solidFill>
                  <a:srgbClr val="FF9900"/>
                </a:solidFill>
                <a:effectLst>
                  <a:outerShdw blurRad="38100" dist="38100" dir="2700000" algn="tl">
                    <a:srgbClr val="000000"/>
                  </a:outerShdw>
                </a:effectLst>
                <a:cs typeface="Arial" pitchFamily="34" charset="0"/>
              </a:rPr>
              <a:t>échelle </a:t>
            </a:r>
            <a:r>
              <a:rPr lang="fr-FR" dirty="0" err="1">
                <a:solidFill>
                  <a:srgbClr val="FF9900"/>
                </a:solidFill>
                <a:effectLst>
                  <a:outerShdw blurRad="38100" dist="38100" dir="2700000" algn="tl">
                    <a:srgbClr val="000000"/>
                  </a:outerShdw>
                </a:effectLst>
                <a:cs typeface="Arial" pitchFamily="34" charset="0"/>
              </a:rPr>
              <a:t>limnimétrique</a:t>
            </a:r>
            <a:endParaRPr lang="fr-FR" sz="2800" dirty="0">
              <a:solidFill>
                <a:srgbClr val="FF9900"/>
              </a:solidFill>
              <a:effectLst>
                <a:outerShdw blurRad="38100" dist="38100" dir="2700000" algn="tl">
                  <a:srgbClr val="000000"/>
                </a:outerShdw>
              </a:effectLst>
              <a:latin typeface="Andy" pitchFamily="66" charset="0"/>
              <a:cs typeface="Arial" pitchFamily="34" charset="0"/>
            </a:endParaRPr>
          </a:p>
        </p:txBody>
      </p:sp>
      <p:sp>
        <p:nvSpPr>
          <p:cNvPr id="9" name="Text Box 6"/>
          <p:cNvSpPr txBox="1">
            <a:spLocks noChangeArrowheads="1"/>
          </p:cNvSpPr>
          <p:nvPr/>
        </p:nvSpPr>
        <p:spPr bwMode="auto">
          <a:xfrm>
            <a:off x="1982788" y="1231900"/>
            <a:ext cx="1630362" cy="430213"/>
          </a:xfrm>
          <a:prstGeom prst="rect">
            <a:avLst/>
          </a:prstGeom>
          <a:solidFill>
            <a:srgbClr val="FFFF99">
              <a:alpha val="78999"/>
            </a:srgbClr>
          </a:solidFill>
          <a:ln w="9525">
            <a:noFill/>
            <a:miter lim="800000"/>
            <a:headEnd/>
            <a:tailEnd/>
          </a:ln>
          <a:effectLst/>
        </p:spPr>
        <p:txBody>
          <a:bodyPr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spcBef>
                <a:spcPct val="50000"/>
              </a:spcBef>
              <a:defRPr/>
            </a:pPr>
            <a:r>
              <a:rPr lang="fr-FR" dirty="0">
                <a:solidFill>
                  <a:srgbClr val="FF9900"/>
                </a:solidFill>
                <a:effectLst>
                  <a:outerShdw blurRad="38100" dist="38100" dir="2700000" algn="tl">
                    <a:srgbClr val="000000"/>
                  </a:outerShdw>
                </a:effectLst>
                <a:cs typeface="Arial" pitchFamily="34" charset="0"/>
              </a:rPr>
              <a:t>repère de crue</a:t>
            </a:r>
            <a:endParaRPr lang="fr-FR" sz="2800" dirty="0">
              <a:solidFill>
                <a:srgbClr val="FF9900"/>
              </a:solidFill>
              <a:effectLst>
                <a:outerShdw blurRad="38100" dist="38100" dir="2700000" algn="tl">
                  <a:srgbClr val="000000"/>
                </a:outerShdw>
              </a:effectLst>
              <a:latin typeface="Andy" pitchFamily="66" charset="0"/>
              <a:cs typeface="Arial" pitchFamily="34" charset="0"/>
            </a:endParaRPr>
          </a:p>
        </p:txBody>
      </p:sp>
      <p:sp>
        <p:nvSpPr>
          <p:cNvPr id="10" name="Text Box 6"/>
          <p:cNvSpPr txBox="1">
            <a:spLocks noChangeArrowheads="1"/>
          </p:cNvSpPr>
          <p:nvPr/>
        </p:nvSpPr>
        <p:spPr bwMode="auto">
          <a:xfrm>
            <a:off x="6069013" y="4714875"/>
            <a:ext cx="1125537" cy="461963"/>
          </a:xfrm>
          <a:prstGeom prst="rect">
            <a:avLst/>
          </a:prstGeom>
          <a:solidFill>
            <a:srgbClr val="FFFF99">
              <a:alpha val="78999"/>
            </a:srgbClr>
          </a:solidFill>
          <a:ln w="9525">
            <a:noFill/>
            <a:miter lim="800000"/>
            <a:headEnd/>
            <a:tailEnd/>
          </a:ln>
          <a:effec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defRPr/>
            </a:pPr>
            <a:r>
              <a:rPr lang="fr-FR" sz="2400" dirty="0">
                <a:solidFill>
                  <a:srgbClr val="FF9900"/>
                </a:solidFill>
                <a:effectLst>
                  <a:outerShdw blurRad="38100" dist="38100" dir="2700000" algn="tl">
                    <a:srgbClr val="000000"/>
                  </a:outerShdw>
                </a:effectLst>
                <a:cs typeface="Arial" pitchFamily="34" charset="0"/>
              </a:rPr>
              <a:t>6,49 m</a:t>
            </a:r>
            <a:endParaRPr lang="fr-FR" sz="3600" dirty="0">
              <a:solidFill>
                <a:srgbClr val="FF9900"/>
              </a:solidFill>
              <a:effectLst>
                <a:outerShdw blurRad="38100" dist="38100" dir="2700000" algn="tl">
                  <a:srgbClr val="000000"/>
                </a:outerShdw>
              </a:effectLst>
              <a:latin typeface="Andy" pitchFamily="66" charset="0"/>
              <a:cs typeface="Arial" pitchFamily="34" charset="0"/>
            </a:endParaRPr>
          </a:p>
        </p:txBody>
      </p:sp>
      <p:sp>
        <p:nvSpPr>
          <p:cNvPr id="2" name="ZoneTexte 1"/>
          <p:cNvSpPr txBox="1"/>
          <p:nvPr/>
        </p:nvSpPr>
        <p:spPr>
          <a:xfrm>
            <a:off x="122238" y="6281519"/>
            <a:ext cx="6296024" cy="646331"/>
          </a:xfrm>
          <a:prstGeom prst="rect">
            <a:avLst/>
          </a:prstGeom>
          <a:noFill/>
        </p:spPr>
        <p:txBody>
          <a:bodyPr wrap="square" rtlCol="0">
            <a:spAutoFit/>
          </a:bodyPr>
          <a:lstStyle/>
          <a:p>
            <a:r>
              <a:rPr lang="fr-FR" dirty="0">
                <a:latin typeface="Comic Sans MS" panose="030F0702030302020204" pitchFamily="66" charset="0"/>
              </a:rPr>
              <a:t>La hauteur d’eau, lue à l’échelle </a:t>
            </a:r>
            <a:r>
              <a:rPr lang="fr-FR" dirty="0" err="1">
                <a:latin typeface="Comic Sans MS" panose="030F0702030302020204" pitchFamily="66" charset="0"/>
              </a:rPr>
              <a:t>limnimétrique</a:t>
            </a:r>
            <a:r>
              <a:rPr lang="fr-FR" dirty="0">
                <a:latin typeface="Comic Sans MS" panose="030F0702030302020204" pitchFamily="66" charset="0"/>
              </a:rPr>
              <a:t>, est la seule donnée hydrométrique observable et enregistrable </a:t>
            </a:r>
          </a:p>
        </p:txBody>
      </p:sp>
    </p:spTree>
    <p:extLst>
      <p:ext uri="{BB962C8B-B14F-4D97-AF65-F5344CB8AC3E}">
        <p14:creationId xmlns:p14="http://schemas.microsoft.com/office/powerpoint/2010/main" val="3999163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7"/>
          <p:cNvSpPr txBox="1">
            <a:spLocks noChangeArrowheads="1"/>
          </p:cNvSpPr>
          <p:nvPr/>
        </p:nvSpPr>
        <p:spPr bwMode="auto">
          <a:xfrm>
            <a:off x="122238" y="260350"/>
            <a:ext cx="1425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endParaRPr lang="fr-FR" altLang="fr-FR">
              <a:solidFill>
                <a:srgbClr val="000000"/>
              </a:solidFill>
            </a:endParaRPr>
          </a:p>
        </p:txBody>
      </p:sp>
      <p:pic>
        <p:nvPicPr>
          <p:cNvPr id="11267" name="Picture 3" descr="PB0403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050" y="395288"/>
            <a:ext cx="8088313"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4"/>
          <p:cNvSpPr txBox="1">
            <a:spLocks noChangeArrowheads="1"/>
          </p:cNvSpPr>
          <p:nvPr/>
        </p:nvSpPr>
        <p:spPr bwMode="auto">
          <a:xfrm>
            <a:off x="827088" y="0"/>
            <a:ext cx="68405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2800" b="1">
                <a:latin typeface="Bradley Hand ITC" pitchFamily="66" charset="0"/>
              </a:rPr>
              <a:t>… correspond à une valeur de débit</a:t>
            </a:r>
          </a:p>
        </p:txBody>
      </p:sp>
      <p:sp>
        <p:nvSpPr>
          <p:cNvPr id="11269" name="Text Box 5"/>
          <p:cNvSpPr txBox="1">
            <a:spLocks noChangeArrowheads="1"/>
          </p:cNvSpPr>
          <p:nvPr/>
        </p:nvSpPr>
        <p:spPr bwMode="auto">
          <a:xfrm>
            <a:off x="5959362" y="6491288"/>
            <a:ext cx="2735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a:t>… précision : 5 à 20 %</a:t>
            </a:r>
          </a:p>
        </p:txBody>
      </p:sp>
      <p:sp>
        <p:nvSpPr>
          <p:cNvPr id="11271" name="Text Box 9"/>
          <p:cNvSpPr txBox="1">
            <a:spLocks noChangeArrowheads="1"/>
          </p:cNvSpPr>
          <p:nvPr/>
        </p:nvSpPr>
        <p:spPr bwMode="auto">
          <a:xfrm>
            <a:off x="-511401" y="6465858"/>
            <a:ext cx="6550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50000"/>
              </a:spcBef>
            </a:pPr>
            <a:r>
              <a:rPr lang="fr-FR" altLang="fr-FR" dirty="0"/>
              <a:t>Jaugeage au profileur de vitesse à effet Doppler  (ADCP)</a:t>
            </a:r>
          </a:p>
        </p:txBody>
      </p:sp>
      <p:sp>
        <p:nvSpPr>
          <p:cNvPr id="10" name="ZoneTexte 9"/>
          <p:cNvSpPr txBox="1"/>
          <p:nvPr/>
        </p:nvSpPr>
        <p:spPr>
          <a:xfrm>
            <a:off x="1504497" y="4799668"/>
            <a:ext cx="6734854" cy="923330"/>
          </a:xfrm>
          <a:prstGeom prst="rect">
            <a:avLst/>
          </a:prstGeom>
          <a:solidFill>
            <a:schemeClr val="bg1"/>
          </a:solidFill>
        </p:spPr>
        <p:txBody>
          <a:bodyPr wrap="square" rtlCol="0">
            <a:spAutoFit/>
          </a:bodyPr>
          <a:lstStyle/>
          <a:p>
            <a:r>
              <a:rPr lang="fr-FR" dirty="0">
                <a:latin typeface="Comic Sans MS" panose="030F0702030302020204" pitchFamily="66" charset="0"/>
              </a:rPr>
              <a:t>Le  débit peut être mesuré ponctuellement : il est connu seulement lors de la mesure, et encore, avec une précision de l’ordre de  ± 10% dans le cas de bonnes conditions de mesure.</a:t>
            </a:r>
          </a:p>
        </p:txBody>
      </p:sp>
    </p:spTree>
    <p:extLst>
      <p:ext uri="{BB962C8B-B14F-4D97-AF65-F5344CB8AC3E}">
        <p14:creationId xmlns:p14="http://schemas.microsoft.com/office/powerpoint/2010/main" val="1396589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7"/>
          <p:cNvSpPr txBox="1">
            <a:spLocks noChangeArrowheads="1"/>
          </p:cNvSpPr>
          <p:nvPr/>
        </p:nvSpPr>
        <p:spPr bwMode="auto">
          <a:xfrm>
            <a:off x="122238" y="260350"/>
            <a:ext cx="1425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endParaRPr lang="fr-FR" altLang="fr-FR">
              <a:solidFill>
                <a:srgbClr val="000000"/>
              </a:solidFill>
            </a:endParaRPr>
          </a:p>
        </p:txBody>
      </p:sp>
      <p:pic>
        <p:nvPicPr>
          <p:cNvPr id="12291" name="Picture 3" descr="PB0403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4411" y="2971800"/>
            <a:ext cx="5180202"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4"/>
          <p:cNvSpPr txBox="1">
            <a:spLocks noChangeArrowheads="1"/>
          </p:cNvSpPr>
          <p:nvPr/>
        </p:nvSpPr>
        <p:spPr bwMode="auto">
          <a:xfrm>
            <a:off x="827088" y="0"/>
            <a:ext cx="81375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2800" b="1" dirty="0">
                <a:latin typeface="Bradley Hand ITC" pitchFamily="66" charset="0"/>
              </a:rPr>
              <a:t>On établit une relation  :   hauteur d’eau </a:t>
            </a:r>
            <a:r>
              <a:rPr lang="fr-FR" altLang="fr-FR" sz="2800" b="1" dirty="0">
                <a:latin typeface="Bradley Hand ITC" pitchFamily="66" charset="0"/>
                <a:sym typeface="Symbol" pitchFamily="18" charset="2"/>
              </a:rPr>
              <a:t> débit</a:t>
            </a:r>
          </a:p>
        </p:txBody>
      </p:sp>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 y="414300"/>
            <a:ext cx="4396241" cy="5555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294" name="Group 6"/>
          <p:cNvGrpSpPr>
            <a:grpSpLocks/>
          </p:cNvGrpSpPr>
          <p:nvPr/>
        </p:nvGrpSpPr>
        <p:grpSpPr bwMode="auto">
          <a:xfrm>
            <a:off x="7866063" y="6559550"/>
            <a:ext cx="1312862" cy="309563"/>
            <a:chOff x="4827" y="4188"/>
            <a:chExt cx="827" cy="195"/>
          </a:xfrm>
        </p:grpSpPr>
        <p:sp>
          <p:nvSpPr>
            <p:cNvPr id="28702" name="Text Box 30"/>
            <p:cNvSpPr txBox="1">
              <a:spLocks noChangeArrowheads="1"/>
            </p:cNvSpPr>
            <p:nvPr/>
          </p:nvSpPr>
          <p:spPr bwMode="auto">
            <a:xfrm>
              <a:off x="4828" y="4191"/>
              <a:ext cx="8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defRPr/>
              </a:pPr>
              <a:r>
                <a:rPr lang="fr-FR" sz="1400" b="1" i="1" dirty="0">
                  <a:solidFill>
                    <a:srgbClr val="000066"/>
                  </a:solidFill>
                  <a:effectLst>
                    <a:outerShdw blurRad="38100" dist="38100" dir="2700000" algn="tl">
                      <a:srgbClr val="000000"/>
                    </a:outerShdw>
                  </a:effectLst>
                  <a:latin typeface="Bradley Hand ITC" pitchFamily="66" charset="0"/>
                </a:rPr>
                <a:t>UE 708 - </a:t>
              </a:r>
              <a:r>
                <a:rPr lang="fr-FR" sz="1400" b="1" i="1" dirty="0" err="1">
                  <a:solidFill>
                    <a:srgbClr val="000066"/>
                  </a:solidFill>
                  <a:effectLst>
                    <a:outerShdw blurRad="38100" dist="38100" dir="2700000" algn="tl">
                      <a:srgbClr val="000000"/>
                    </a:outerShdw>
                  </a:effectLst>
                  <a:latin typeface="Bradley Hand ITC" pitchFamily="66" charset="0"/>
                </a:rPr>
                <a:t>egille</a:t>
              </a:r>
              <a:endParaRPr lang="fr-FR" sz="1400" b="1" i="1" dirty="0">
                <a:solidFill>
                  <a:srgbClr val="000066"/>
                </a:solidFill>
                <a:effectLst>
                  <a:outerShdw blurRad="38100" dist="38100" dir="2700000" algn="tl">
                    <a:srgbClr val="000000"/>
                  </a:outerShdw>
                </a:effectLst>
                <a:latin typeface="Bradley Hand ITC" pitchFamily="66" charset="0"/>
              </a:endParaRPr>
            </a:p>
          </p:txBody>
        </p:sp>
        <p:sp>
          <p:nvSpPr>
            <p:cNvPr id="12296" name="Text Box 30"/>
            <p:cNvSpPr txBox="1">
              <a:spLocks noChangeArrowheads="1"/>
            </p:cNvSpPr>
            <p:nvPr/>
          </p:nvSpPr>
          <p:spPr bwMode="auto">
            <a:xfrm>
              <a:off x="4827" y="4188"/>
              <a:ext cx="8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sz="1400" b="1" i="1" dirty="0">
                  <a:solidFill>
                    <a:srgbClr val="79FFE5"/>
                  </a:solidFill>
                  <a:latin typeface="Bradley Hand ITC" pitchFamily="66" charset="0"/>
                </a:rPr>
                <a:t>UE 708 - </a:t>
              </a:r>
              <a:r>
                <a:rPr lang="fr-FR" altLang="fr-FR" sz="1400" b="1" i="1" dirty="0" err="1">
                  <a:solidFill>
                    <a:srgbClr val="79FFE5"/>
                  </a:solidFill>
                  <a:latin typeface="Bradley Hand ITC" pitchFamily="66" charset="0"/>
                </a:rPr>
                <a:t>egille</a:t>
              </a:r>
              <a:endParaRPr lang="fr-FR" altLang="fr-FR" sz="1400" b="1" i="1" dirty="0">
                <a:solidFill>
                  <a:srgbClr val="79FFE5"/>
                </a:solidFill>
                <a:latin typeface="Bradley Hand ITC" pitchFamily="66" charset="0"/>
              </a:endParaRPr>
            </a:p>
          </p:txBody>
        </p:sp>
      </p:grpSp>
      <p:sp>
        <p:nvSpPr>
          <p:cNvPr id="2" name="Rectangle 1"/>
          <p:cNvSpPr/>
          <p:nvPr/>
        </p:nvSpPr>
        <p:spPr>
          <a:xfrm rot="18380722">
            <a:off x="886118" y="3870403"/>
            <a:ext cx="2380780" cy="548595"/>
          </a:xfrm>
          <a:prstGeom prst="rect">
            <a:avLst/>
          </a:prstGeom>
        </p:spPr>
        <p:txBody>
          <a:bodyPr wrap="none">
            <a:prstTxWarp prst="textArchDown">
              <a:avLst/>
            </a:prstTxWarp>
            <a:spAutoFit/>
          </a:bodyPr>
          <a:lstStyle/>
          <a:p>
            <a:r>
              <a:rPr lang="fr-FR" i="1" dirty="0">
                <a:solidFill>
                  <a:srgbClr val="F2B3A4"/>
                </a:solidFill>
                <a:latin typeface="Comic Sans MS" panose="030F0702030302020204" pitchFamily="66" charset="0"/>
              </a:rPr>
              <a:t>courbe d’ajustement</a:t>
            </a:r>
            <a:endParaRPr lang="fr-FR" dirty="0">
              <a:solidFill>
                <a:srgbClr val="000000"/>
              </a:solidFill>
            </a:endParaRPr>
          </a:p>
        </p:txBody>
      </p:sp>
      <p:sp>
        <p:nvSpPr>
          <p:cNvPr id="3" name="Rectangle 2"/>
          <p:cNvSpPr/>
          <p:nvPr/>
        </p:nvSpPr>
        <p:spPr>
          <a:xfrm>
            <a:off x="97974" y="5915798"/>
            <a:ext cx="3472125" cy="923330"/>
          </a:xfrm>
          <a:prstGeom prst="rect">
            <a:avLst/>
          </a:prstGeom>
        </p:spPr>
        <p:txBody>
          <a:bodyPr wrap="square">
            <a:spAutoFit/>
          </a:bodyPr>
          <a:lstStyle/>
          <a:p>
            <a:r>
              <a:rPr lang="fr-FR" dirty="0">
                <a:latin typeface="Comic Sans MS" panose="030F0702030302020204" pitchFamily="66" charset="0"/>
              </a:rPr>
              <a:t>La </a:t>
            </a:r>
            <a:r>
              <a:rPr lang="fr-FR" i="1" dirty="0">
                <a:effectLst>
                  <a:outerShdw blurRad="38100" dist="38100" dir="2700000" algn="tl">
                    <a:srgbClr val="000000">
                      <a:alpha val="43137"/>
                    </a:srgbClr>
                  </a:outerShdw>
                </a:effectLst>
                <a:latin typeface="Comic Sans MS" panose="030F0702030302020204" pitchFamily="66" charset="0"/>
              </a:rPr>
              <a:t>courbe d’ajustement </a:t>
            </a:r>
            <a:r>
              <a:rPr lang="fr-FR" dirty="0">
                <a:latin typeface="Comic Sans MS" panose="030F0702030302020204" pitchFamily="66" charset="0"/>
              </a:rPr>
              <a:t>est appelée </a:t>
            </a:r>
            <a:r>
              <a:rPr lang="fr-FR" i="1" dirty="0">
                <a:solidFill>
                  <a:srgbClr val="3333FF"/>
                </a:solidFill>
                <a:effectLst>
                  <a:outerShdw blurRad="38100" dist="38100" dir="2700000" algn="tl">
                    <a:srgbClr val="000000">
                      <a:alpha val="43137"/>
                    </a:srgbClr>
                  </a:outerShdw>
                </a:effectLst>
                <a:latin typeface="Comic Sans MS" panose="030F0702030302020204" pitchFamily="66" charset="0"/>
              </a:rPr>
              <a:t>courbe de tarage </a:t>
            </a:r>
            <a:r>
              <a:rPr lang="fr-FR" dirty="0">
                <a:latin typeface="Comic Sans MS" panose="030F0702030302020204" pitchFamily="66" charset="0"/>
              </a:rPr>
              <a:t>de la station hydrométrique</a:t>
            </a:r>
            <a:endParaRPr lang="fr-FR"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405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225" y="708025"/>
            <a:ext cx="5692775"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 Box 6"/>
          <p:cNvSpPr txBox="1">
            <a:spLocks noChangeArrowheads="1"/>
          </p:cNvSpPr>
          <p:nvPr/>
        </p:nvSpPr>
        <p:spPr bwMode="auto">
          <a:xfrm>
            <a:off x="3933599" y="222224"/>
            <a:ext cx="5145087" cy="523220"/>
          </a:xfrm>
          <a:prstGeom prst="rect">
            <a:avLst/>
          </a:prstGeom>
          <a:solidFill>
            <a:srgbClr val="FFFF99">
              <a:alpha val="78999"/>
            </a:srgbClr>
          </a:solidFill>
          <a:ln w="9525">
            <a:noFill/>
            <a:miter lim="800000"/>
            <a:headEnd/>
            <a:tailEnd/>
          </a:ln>
          <a:effec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defRPr/>
            </a:pPr>
            <a:r>
              <a:rPr lang="fr-FR" i="1" dirty="0">
                <a:solidFill>
                  <a:srgbClr val="FF9900"/>
                </a:solidFill>
                <a:effectLst>
                  <a:outerShdw blurRad="38100" dist="38100" dir="2700000" algn="tl">
                    <a:srgbClr val="000000"/>
                  </a:outerShdw>
                </a:effectLst>
                <a:latin typeface="Calibri" panose="020F0502020204030204" pitchFamily="34" charset="0"/>
                <a:cs typeface="Calibri" panose="020F0502020204030204" pitchFamily="34" charset="0"/>
              </a:rPr>
              <a:t>Les unités et les variations saisonnières moyennes</a:t>
            </a:r>
            <a:r>
              <a:rPr lang="fr-FR" dirty="0">
                <a:solidFill>
                  <a:srgbClr val="FF9900"/>
                </a:solidFill>
                <a:effectLst>
                  <a:outerShdw blurRad="38100" dist="38100" dir="2700000" algn="tl">
                    <a:srgbClr val="000000"/>
                  </a:outerShdw>
                </a:effectLst>
                <a:latin typeface="Calibri" panose="020F0502020204030204" pitchFamily="34" charset="0"/>
                <a:cs typeface="Calibri" panose="020F0502020204030204" pitchFamily="34" charset="0"/>
              </a:rPr>
              <a:t> </a:t>
            </a:r>
            <a:endParaRPr lang="fr-FR" sz="2800" dirty="0">
              <a:solidFill>
                <a:srgbClr val="FF9900"/>
              </a:solidFill>
              <a:effectLst>
                <a:outerShdw blurRad="38100" dist="38100" dir="2700000" algn="tl">
                  <a:srgbClr val="000000"/>
                </a:outerShdw>
              </a:effectLst>
              <a:latin typeface="Calibri" panose="020F0502020204030204" pitchFamily="34" charset="0"/>
              <a:cs typeface="Calibri" panose="020F0502020204030204" pitchFamily="34" charset="0"/>
            </a:endParaRPr>
          </a:p>
        </p:txBody>
      </p:sp>
      <p:sp>
        <p:nvSpPr>
          <p:cNvPr id="2" name="Text Box 6"/>
          <p:cNvSpPr txBox="1">
            <a:spLocks noChangeArrowheads="1"/>
          </p:cNvSpPr>
          <p:nvPr/>
        </p:nvSpPr>
        <p:spPr bwMode="auto">
          <a:xfrm>
            <a:off x="173038" y="163513"/>
            <a:ext cx="3278187" cy="646331"/>
          </a:xfrm>
          <a:prstGeom prst="rect">
            <a:avLst/>
          </a:prstGeom>
          <a:solidFill>
            <a:srgbClr val="FFFF99">
              <a:alpha val="78999"/>
            </a:srgbClr>
          </a:solidFill>
          <a:ln w="9525">
            <a:noFill/>
            <a:miter lim="800000"/>
            <a:headEnd/>
            <a:tailEnd/>
          </a:ln>
          <a:effec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defRPr/>
            </a:pPr>
            <a:r>
              <a:rPr lang="fr-FR" dirty="0">
                <a:solidFill>
                  <a:srgbClr val="FF9900"/>
                </a:solidFill>
                <a:effectLst>
                  <a:outerShdw blurRad="38100" dist="38100" dir="2700000" algn="tl">
                    <a:srgbClr val="000000"/>
                  </a:outerShdw>
                </a:effectLst>
                <a:latin typeface="Calibri" panose="020F0502020204030204" pitchFamily="34" charset="0"/>
                <a:cs typeface="Calibri" panose="020F0502020204030204" pitchFamily="34" charset="0"/>
              </a:rPr>
              <a:t>La donnée hydrologique et le régime hydrologique</a:t>
            </a:r>
          </a:p>
        </p:txBody>
      </p:sp>
      <p:sp>
        <p:nvSpPr>
          <p:cNvPr id="3" name="Text Box 6"/>
          <p:cNvSpPr txBox="1">
            <a:spLocks noChangeArrowheads="1"/>
          </p:cNvSpPr>
          <p:nvPr/>
        </p:nvSpPr>
        <p:spPr bwMode="auto">
          <a:xfrm>
            <a:off x="118573" y="1752346"/>
            <a:ext cx="2063750" cy="1311275"/>
          </a:xfrm>
          <a:prstGeom prst="rect">
            <a:avLst/>
          </a:prstGeom>
          <a:solidFill>
            <a:srgbClr val="FFFF99">
              <a:alpha val="78999"/>
            </a:srgbClr>
          </a:solidFill>
          <a:ln w="9525">
            <a:noFill/>
            <a:miter lim="800000"/>
            <a:headEnd/>
            <a:tailEnd/>
          </a:ln>
          <a:effec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spcBef>
                <a:spcPct val="50000"/>
              </a:spcBef>
              <a:defRPr/>
            </a:pPr>
            <a:r>
              <a:rPr lang="fr-FR" sz="4000" dirty="0">
                <a:solidFill>
                  <a:srgbClr val="FF9900"/>
                </a:solidFill>
                <a:effectLst>
                  <a:outerShdw blurRad="38100" dist="38100" dir="2700000" algn="tl">
                    <a:srgbClr val="000000"/>
                  </a:outerShdw>
                </a:effectLst>
                <a:latin typeface="Calibri" panose="020F0502020204030204" pitchFamily="34" charset="0"/>
                <a:cs typeface="Calibri" panose="020F0502020204030204" pitchFamily="34" charset="0"/>
              </a:rPr>
              <a:t>débit   m</a:t>
            </a:r>
            <a:r>
              <a:rPr lang="fr-FR" sz="4000" baseline="30000" dirty="0">
                <a:solidFill>
                  <a:srgbClr val="FF9900"/>
                </a:solidFill>
                <a:effectLst>
                  <a:outerShdw blurRad="38100" dist="38100" dir="2700000" algn="tl">
                    <a:srgbClr val="000000"/>
                  </a:outerShdw>
                </a:effectLst>
                <a:latin typeface="Calibri" panose="020F0502020204030204" pitchFamily="34" charset="0"/>
                <a:cs typeface="Calibri" panose="020F0502020204030204" pitchFamily="34" charset="0"/>
              </a:rPr>
              <a:t>3</a:t>
            </a:r>
            <a:r>
              <a:rPr lang="fr-FR" sz="4000" dirty="0">
                <a:solidFill>
                  <a:srgbClr val="FF9900"/>
                </a:solidFill>
                <a:effectLst>
                  <a:outerShdw blurRad="38100" dist="38100" dir="2700000" algn="tl">
                    <a:srgbClr val="000000"/>
                  </a:outerShdw>
                </a:effectLst>
                <a:latin typeface="Calibri" panose="020F0502020204030204" pitchFamily="34" charset="0"/>
                <a:cs typeface="Calibri" panose="020F0502020204030204" pitchFamily="34" charset="0"/>
              </a:rPr>
              <a:t>/s</a:t>
            </a:r>
          </a:p>
        </p:txBody>
      </p:sp>
    </p:spTree>
    <p:extLst>
      <p:ext uri="{BB962C8B-B14F-4D97-AF65-F5344CB8AC3E}">
        <p14:creationId xmlns:p14="http://schemas.microsoft.com/office/powerpoint/2010/main" val="3297120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606779"/>
            <a:ext cx="4537075" cy="354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 Box 6"/>
          <p:cNvSpPr txBox="1">
            <a:spLocks noChangeArrowheads="1"/>
          </p:cNvSpPr>
          <p:nvPr/>
        </p:nvSpPr>
        <p:spPr bwMode="auto">
          <a:xfrm>
            <a:off x="34925" y="109765"/>
            <a:ext cx="7345362" cy="400110"/>
          </a:xfrm>
          <a:prstGeom prst="rect">
            <a:avLst/>
          </a:prstGeom>
          <a:solidFill>
            <a:srgbClr val="FFFF99">
              <a:alpha val="78999"/>
            </a:srgbClr>
          </a:solidFill>
          <a:ln w="9525">
            <a:noFill/>
            <a:miter lim="800000"/>
            <a:headEnd/>
            <a:tailEnd/>
          </a:ln>
          <a:effec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spcBef>
                <a:spcPct val="50000"/>
              </a:spcBef>
              <a:defRPr/>
            </a:pPr>
            <a:r>
              <a:rPr lang="fr-FR" sz="2000" i="1" dirty="0">
                <a:solidFill>
                  <a:srgbClr val="FF9900"/>
                </a:solidFill>
                <a:effectLst>
                  <a:outerShdw blurRad="38100" dist="38100" dir="2700000" algn="tl">
                    <a:srgbClr val="000000"/>
                  </a:outerShdw>
                </a:effectLst>
              </a:rPr>
              <a:t>Les unités et les variations saisonnières moyennes</a:t>
            </a:r>
            <a:r>
              <a:rPr lang="fr-FR" sz="2000" dirty="0">
                <a:solidFill>
                  <a:srgbClr val="FF9900"/>
                </a:solidFill>
                <a:effectLst>
                  <a:outerShdw blurRad="38100" dist="38100" dir="2700000" algn="tl">
                    <a:srgbClr val="000000"/>
                  </a:outerShdw>
                </a:effectLst>
              </a:rPr>
              <a:t> </a:t>
            </a:r>
            <a:endParaRPr lang="fr-FR" sz="3200" dirty="0">
              <a:solidFill>
                <a:srgbClr val="FF9900"/>
              </a:solidFill>
              <a:effectLst>
                <a:outerShdw blurRad="38100" dist="38100" dir="2700000" algn="tl">
                  <a:srgbClr val="000000"/>
                </a:outerShdw>
              </a:effectLst>
              <a:latin typeface="Andy" pitchFamily="66" charset="0"/>
            </a:endParaRPr>
          </a:p>
        </p:txBody>
      </p:sp>
      <p:sp>
        <p:nvSpPr>
          <p:cNvPr id="3" name="Text Box 6"/>
          <p:cNvSpPr txBox="1">
            <a:spLocks noChangeArrowheads="1"/>
          </p:cNvSpPr>
          <p:nvPr/>
        </p:nvSpPr>
        <p:spPr bwMode="auto">
          <a:xfrm>
            <a:off x="1023581" y="4147130"/>
            <a:ext cx="2047165" cy="400110"/>
          </a:xfrm>
          <a:prstGeom prst="rect">
            <a:avLst/>
          </a:prstGeom>
          <a:solidFill>
            <a:srgbClr val="FFFF99">
              <a:alpha val="78999"/>
            </a:srgbClr>
          </a:solidFill>
          <a:ln w="9525">
            <a:noFill/>
            <a:miter lim="800000"/>
            <a:headEnd/>
            <a:tailEnd/>
          </a:ln>
          <a:effec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spcBef>
                <a:spcPct val="50000"/>
              </a:spcBef>
              <a:defRPr/>
            </a:pPr>
            <a:r>
              <a:rPr lang="fr-FR" sz="2000" dirty="0">
                <a:solidFill>
                  <a:srgbClr val="FF9900"/>
                </a:solidFill>
                <a:effectLst>
                  <a:outerShdw blurRad="38100" dist="38100" dir="2700000" algn="tl">
                    <a:srgbClr val="000000"/>
                  </a:outerShdw>
                </a:effectLst>
                <a:latin typeface="Andy" pitchFamily="66" charset="0"/>
              </a:rPr>
              <a:t>débit   m</a:t>
            </a:r>
            <a:r>
              <a:rPr lang="fr-FR" sz="2000" baseline="30000" dirty="0">
                <a:solidFill>
                  <a:srgbClr val="FF9900"/>
                </a:solidFill>
                <a:effectLst>
                  <a:outerShdw blurRad="38100" dist="38100" dir="2700000" algn="tl">
                    <a:srgbClr val="000000"/>
                  </a:outerShdw>
                </a:effectLst>
                <a:latin typeface="Andy" pitchFamily="66" charset="0"/>
              </a:rPr>
              <a:t>3</a:t>
            </a:r>
            <a:r>
              <a:rPr lang="fr-FR" sz="2000" dirty="0">
                <a:solidFill>
                  <a:srgbClr val="FF9900"/>
                </a:solidFill>
                <a:effectLst>
                  <a:outerShdw blurRad="38100" dist="38100" dir="2700000" algn="tl">
                    <a:srgbClr val="000000"/>
                  </a:outerShdw>
                </a:effectLst>
                <a:latin typeface="Andy" pitchFamily="66" charset="0"/>
              </a:rPr>
              <a:t>/s</a:t>
            </a:r>
          </a:p>
        </p:txBody>
      </p:sp>
      <p:pic>
        <p:nvPicPr>
          <p:cNvPr id="1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06779"/>
            <a:ext cx="4500563" cy="3530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p:cNvSpPr txBox="1">
            <a:spLocks noChangeArrowheads="1"/>
          </p:cNvSpPr>
          <p:nvPr/>
        </p:nvSpPr>
        <p:spPr bwMode="auto">
          <a:xfrm>
            <a:off x="5800298" y="4137605"/>
            <a:ext cx="2400359" cy="400110"/>
          </a:xfrm>
          <a:prstGeom prst="rect">
            <a:avLst/>
          </a:prstGeom>
          <a:solidFill>
            <a:srgbClr val="FFFF99">
              <a:alpha val="78999"/>
            </a:srgbClr>
          </a:solidFill>
          <a:ln w="9525">
            <a:noFill/>
            <a:miter lim="800000"/>
            <a:headEnd/>
            <a:tailEnd/>
          </a:ln>
          <a:effectLst/>
        </p:spPr>
        <p:txBody>
          <a:bodyPr wrap="squar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spcBef>
                <a:spcPct val="50000"/>
              </a:spcBef>
              <a:defRPr/>
            </a:pPr>
            <a:r>
              <a:rPr lang="fr-FR" sz="2000" dirty="0">
                <a:solidFill>
                  <a:srgbClr val="FF9900"/>
                </a:solidFill>
                <a:effectLst>
                  <a:outerShdw blurRad="38100" dist="38100" dir="2700000" algn="tl">
                    <a:srgbClr val="000000"/>
                  </a:outerShdw>
                </a:effectLst>
                <a:latin typeface="Andy" pitchFamily="66" charset="0"/>
              </a:rPr>
              <a:t>lame d’eau  mm</a:t>
            </a:r>
          </a:p>
        </p:txBody>
      </p:sp>
      <p:grpSp>
        <p:nvGrpSpPr>
          <p:cNvPr id="17" name="Group 29"/>
          <p:cNvGrpSpPr>
            <a:grpSpLocks/>
          </p:cNvGrpSpPr>
          <p:nvPr/>
        </p:nvGrpSpPr>
        <p:grpSpPr bwMode="auto">
          <a:xfrm>
            <a:off x="1246981" y="5579703"/>
            <a:ext cx="5741988" cy="862011"/>
            <a:chOff x="2238" y="3519"/>
            <a:chExt cx="3617" cy="543"/>
          </a:xfrm>
        </p:grpSpPr>
        <p:sp>
          <p:nvSpPr>
            <p:cNvPr id="18" name="Text Box 30"/>
            <p:cNvSpPr txBox="1">
              <a:spLocks noChangeArrowheads="1"/>
            </p:cNvSpPr>
            <p:nvPr/>
          </p:nvSpPr>
          <p:spPr bwMode="auto">
            <a:xfrm>
              <a:off x="3277" y="3519"/>
              <a:ext cx="2578" cy="543"/>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fr-FR" altLang="fr-FR" dirty="0"/>
                <a:t> </a:t>
              </a:r>
              <a:r>
                <a:rPr lang="fr-FR" altLang="fr-FR" sz="2000" b="1" i="1" u="sng" dirty="0"/>
                <a:t>Q </a:t>
              </a:r>
              <a:r>
                <a:rPr lang="fr-FR" altLang="fr-FR" sz="1200" i="1" u="sng" dirty="0"/>
                <a:t>(m</a:t>
              </a:r>
              <a:r>
                <a:rPr lang="fr-FR" altLang="fr-FR" sz="1200" i="1" u="sng" baseline="30000" dirty="0"/>
                <a:t>3</a:t>
              </a:r>
              <a:r>
                <a:rPr lang="fr-FR" altLang="fr-FR" sz="1200" i="1" u="sng" dirty="0"/>
                <a:t>/s)</a:t>
              </a:r>
              <a:r>
                <a:rPr lang="fr-FR" altLang="fr-FR" b="1" i="1" u="sng" dirty="0"/>
                <a:t> </a:t>
              </a:r>
              <a:r>
                <a:rPr lang="fr-FR" altLang="fr-FR" sz="1000" i="1" u="sng" dirty="0"/>
                <a:t>x</a:t>
              </a:r>
              <a:r>
                <a:rPr lang="fr-FR" altLang="fr-FR" sz="2000" b="1" i="1" u="sng" dirty="0"/>
                <a:t> t </a:t>
              </a:r>
              <a:r>
                <a:rPr lang="fr-FR" altLang="fr-FR" sz="1200" i="1" u="sng" dirty="0"/>
                <a:t>(jours) x 86400_</a:t>
              </a:r>
            </a:p>
            <a:p>
              <a:pPr eaLnBrk="1" hangingPunct="1">
                <a:spcBef>
                  <a:spcPct val="50000"/>
                </a:spcBef>
              </a:pPr>
              <a:r>
                <a:rPr lang="fr-FR" altLang="fr-FR" sz="1200" i="1" u="sng" dirty="0"/>
                <a:t> </a:t>
              </a:r>
              <a:r>
                <a:rPr lang="fr-FR" altLang="fr-FR" sz="2000" b="1" i="1" dirty="0"/>
                <a:t>A </a:t>
              </a:r>
              <a:r>
                <a:rPr lang="fr-FR" altLang="fr-FR" sz="1200" i="1" dirty="0"/>
                <a:t>(km²) x 1000</a:t>
              </a:r>
            </a:p>
          </p:txBody>
        </p:sp>
        <p:sp>
          <p:nvSpPr>
            <p:cNvPr id="19" name="Text Box 31"/>
            <p:cNvSpPr txBox="1">
              <a:spLocks noChangeArrowheads="1"/>
            </p:cNvSpPr>
            <p:nvPr/>
          </p:nvSpPr>
          <p:spPr bwMode="auto">
            <a:xfrm>
              <a:off x="2238" y="3563"/>
              <a:ext cx="1527" cy="25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fr-FR" altLang="fr-FR" sz="2000" b="1" i="1" dirty="0"/>
                <a:t>L </a:t>
              </a:r>
              <a:r>
                <a:rPr lang="fr-FR" altLang="fr-FR" sz="1200" i="1" dirty="0"/>
                <a:t>(mm)</a:t>
              </a:r>
              <a:r>
                <a:rPr lang="fr-FR" altLang="fr-FR" dirty="0"/>
                <a:t>  </a:t>
              </a:r>
              <a:r>
                <a:rPr lang="fr-FR" altLang="fr-FR" b="1" i="1" dirty="0"/>
                <a:t>=</a:t>
              </a:r>
              <a:endParaRPr lang="fr-FR" altLang="fr-FR" sz="1000" i="1" dirty="0"/>
            </a:p>
          </p:txBody>
        </p:sp>
      </p:grpSp>
    </p:spTree>
    <p:extLst>
      <p:ext uri="{BB962C8B-B14F-4D97-AF65-F5344CB8AC3E}">
        <p14:creationId xmlns:p14="http://schemas.microsoft.com/office/powerpoint/2010/main" val="411342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1905</TotalTime>
  <Words>1528</Words>
  <Application>Microsoft Office PowerPoint</Application>
  <PresentationFormat>Affichage à l'écran (4:3)</PresentationFormat>
  <Paragraphs>230</Paragraphs>
  <Slides>33</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33</vt:i4>
      </vt:variant>
    </vt:vector>
  </HeadingPairs>
  <TitlesOfParts>
    <vt:vector size="40" baseType="lpstr">
      <vt:lpstr>Andy</vt:lpstr>
      <vt:lpstr>Arial</vt:lpstr>
      <vt:lpstr>Bradley Hand ITC</vt:lpstr>
      <vt:lpstr>Calibri</vt:lpstr>
      <vt:lpstr>Comic Sans MS</vt:lpstr>
      <vt:lpstr>Symbol</vt:lpstr>
      <vt:lpstr>Modèle par défaut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HYDROCLIMATOLOGIE GESTION DE L’EAU</dc:title>
  <dc:creator>lang7</dc:creator>
  <cp:lastModifiedBy>Claire Delus</cp:lastModifiedBy>
  <cp:revision>67</cp:revision>
  <dcterms:created xsi:type="dcterms:W3CDTF">2009-01-05T17:20:02Z</dcterms:created>
  <dcterms:modified xsi:type="dcterms:W3CDTF">2020-11-13T05:27:00Z</dcterms:modified>
</cp:coreProperties>
</file>